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811" r:id="rId1"/>
  </p:sldMasterIdLst>
  <p:notesMasterIdLst>
    <p:notesMasterId r:id="rId27"/>
  </p:notesMasterIdLst>
  <p:handoutMasterIdLst>
    <p:handoutMasterId r:id="rId28"/>
  </p:handoutMasterIdLst>
  <p:sldIdLst>
    <p:sldId id="1672" r:id="rId2"/>
    <p:sldId id="3066" r:id="rId3"/>
    <p:sldId id="2014" r:id="rId4"/>
    <p:sldId id="2646" r:id="rId5"/>
    <p:sldId id="3166" r:id="rId6"/>
    <p:sldId id="2927" r:id="rId7"/>
    <p:sldId id="2930" r:id="rId8"/>
    <p:sldId id="3196" r:id="rId9"/>
    <p:sldId id="3191" r:id="rId10"/>
    <p:sldId id="3194" r:id="rId11"/>
    <p:sldId id="3195" r:id="rId12"/>
    <p:sldId id="3197" r:id="rId13"/>
    <p:sldId id="3192" r:id="rId14"/>
    <p:sldId id="3185" r:id="rId15"/>
    <p:sldId id="3170" r:id="rId16"/>
    <p:sldId id="3171" r:id="rId17"/>
    <p:sldId id="3183" r:id="rId18"/>
    <p:sldId id="3184" r:id="rId19"/>
    <p:sldId id="2150" r:id="rId20"/>
    <p:sldId id="3186" r:id="rId21"/>
    <p:sldId id="3187" r:id="rId22"/>
    <p:sldId id="3188" r:id="rId23"/>
    <p:sldId id="3189" r:id="rId24"/>
    <p:sldId id="3190" r:id="rId25"/>
    <p:sldId id="3180" r:id="rId26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5" pos="5136" userDrawn="1">
          <p15:clr>
            <a:srgbClr val="A4A3A4"/>
          </p15:clr>
        </p15:guide>
        <p15:guide id="26" orient="horz" pos="4021" userDrawn="1">
          <p15:clr>
            <a:srgbClr val="A4A3A4"/>
          </p15:clr>
        </p15:guide>
        <p15:guide id="27" pos="216" userDrawn="1">
          <p15:clr>
            <a:srgbClr val="A4A3A4"/>
          </p15:clr>
        </p15:guide>
        <p15:guide id="28" pos="384" userDrawn="1">
          <p15:clr>
            <a:srgbClr val="A4A3A4"/>
          </p15:clr>
        </p15:guide>
        <p15:guide id="30" pos="1944" userDrawn="1">
          <p15:clr>
            <a:srgbClr val="A4A3A4"/>
          </p15:clr>
        </p15:guide>
        <p15:guide id="32" orient="horz" pos="3864" userDrawn="1">
          <p15:clr>
            <a:srgbClr val="A4A3A4"/>
          </p15:clr>
        </p15:guide>
        <p15:guide id="33" pos="5376" userDrawn="1">
          <p15:clr>
            <a:srgbClr val="A4A3A4"/>
          </p15:clr>
        </p15:guide>
        <p15:guide id="34" orient="horz" pos="624" userDrawn="1">
          <p15:clr>
            <a:srgbClr val="A4A3A4"/>
          </p15:clr>
        </p15:guide>
        <p15:guide id="35" pos="552" userDrawn="1">
          <p15:clr>
            <a:srgbClr val="A4A3A4"/>
          </p15:clr>
        </p15:guide>
        <p15:guide id="36" pos="4080" userDrawn="1">
          <p15:clr>
            <a:srgbClr val="A4A3A4"/>
          </p15:clr>
        </p15:guide>
        <p15:guide id="37" pos="1368" userDrawn="1">
          <p15:clr>
            <a:srgbClr val="A4A3A4"/>
          </p15:clr>
        </p15:guide>
        <p15:guide id="38" pos="2931" userDrawn="1">
          <p15:clr>
            <a:srgbClr val="A4A3A4"/>
          </p15:clr>
        </p15:guide>
        <p15:guide id="39" pos="3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6" userDrawn="1">
          <p15:clr>
            <a:srgbClr val="A4A3A4"/>
          </p15:clr>
        </p15:guide>
        <p15:guide id="2" pos="2275" userDrawn="1">
          <p15:clr>
            <a:srgbClr val="A4A3A4"/>
          </p15:clr>
        </p15:guide>
        <p15:guide id="3" pos="2285" userDrawn="1">
          <p15:clr>
            <a:srgbClr val="A4A3A4"/>
          </p15:clr>
        </p15:guide>
        <p15:guide id="4" orient="horz" pos="2932" userDrawn="1">
          <p15:clr>
            <a:srgbClr val="A4A3A4"/>
          </p15:clr>
        </p15:guide>
        <p15:guide id="5" pos="2212" userDrawn="1">
          <p15:clr>
            <a:srgbClr val="A4A3A4"/>
          </p15:clr>
        </p15:guide>
        <p15:guide id="6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OJ" initials="M" lastIdx="1" clrIdx="0"/>
  <p:cmAuthor id="7" name="DELL" initials="D" lastIdx="2" clrIdx="7"/>
  <p:cmAuthor id="1" name="Jasneet Kaur" initials="JK" lastIdx="32" clrIdx="1"/>
  <p:cmAuthor id="8" name="Ranu Aggarwal" initials="RA" lastIdx="1" clrIdx="8"/>
  <p:cmAuthor id="2" name="PARAMJEET" initials="P" lastIdx="0" clrIdx="2"/>
  <p:cmAuthor id="3" name="Abhishek Sirari" initials="AS" lastIdx="5" clrIdx="3"/>
  <p:cmAuthor id="4" name="Jasneet" initials="J" lastIdx="10" clrIdx="4"/>
  <p:cmAuthor id="5" name="Pranav Bhargava" initials="PB" lastIdx="3" clrIdx="5"/>
  <p:cmAuthor id="6" name="Abhishek Sirari" initials="AS [2]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8BA"/>
    <a:srgbClr val="2A69A2"/>
    <a:srgbClr val="7F7F7F"/>
    <a:srgbClr val="FF9933"/>
    <a:srgbClr val="D9D9D9"/>
    <a:srgbClr val="E1E1E1"/>
    <a:srgbClr val="E8E8E8"/>
    <a:srgbClr val="DDDDDD"/>
    <a:srgbClr val="00505C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6357" autoAdjust="0"/>
  </p:normalViewPr>
  <p:slideViewPr>
    <p:cSldViewPr snapToGrid="0" snapToObjects="1">
      <p:cViewPr varScale="1">
        <p:scale>
          <a:sx n="111" d="100"/>
          <a:sy n="111" d="100"/>
        </p:scale>
        <p:origin x="522" y="78"/>
      </p:cViewPr>
      <p:guideLst>
        <p:guide pos="5136"/>
        <p:guide orient="horz" pos="4021"/>
        <p:guide pos="216"/>
        <p:guide pos="384"/>
        <p:guide pos="1944"/>
        <p:guide orient="horz" pos="3864"/>
        <p:guide pos="5376"/>
        <p:guide orient="horz" pos="624"/>
        <p:guide pos="552"/>
        <p:guide pos="4080"/>
        <p:guide pos="1368"/>
        <p:guide pos="2931"/>
        <p:guide pos="328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04" y="102"/>
      </p:cViewPr>
      <p:guideLst>
        <p:guide orient="horz" pos="2936"/>
        <p:guide pos="2275"/>
        <p:guide pos="2285"/>
        <p:guide orient="horz" pos="2932"/>
        <p:guide pos="221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017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5017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Slide Number Placeholder 27648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35A1C2-BFE1-4450-A3CD-06BD898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95362" y="0"/>
            <a:ext cx="3056308" cy="465138"/>
          </a:xfrm>
          <a:prstGeom prst="rect">
            <a:avLst/>
          </a:prstGeom>
        </p:spPr>
        <p:txBody>
          <a:bodyPr vert="horz" lIns="91011" tIns="45506" rIns="91011" bIns="45506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80C0B5-D083-4EA3-880B-A885C9BAE2A6}" type="datetime1">
              <a:rPr lang="ko-KR" altLang="en-US" smtClean="0"/>
              <a:pPr>
                <a:defRPr/>
              </a:pPr>
              <a:t>2019-09-30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6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60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Date Placeholder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362" y="0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E24BB75-63E4-40D0-9EC4-D09DC2D608AB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22532" name="Rectangle 2560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6137" cy="349091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Notes Placeholder 2150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689" y="4422778"/>
            <a:ext cx="5643886" cy="4187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  <a:endParaRPr lang="en-US" noProof="0"/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1270" name="Rectangle 2560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Slide Number Placeholder 215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375ACC33-95BF-4473-A9D8-1A4FCADCE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7943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C8BB27A-1255-44AF-ABBC-9746BB83AD87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79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61ECB24-55B2-4B98-B977-A46E56FFF919}" type="datetime1">
              <a:rPr lang="ko-KR" altLang="en-US" smtClean="0"/>
              <a:pPr eaLnBrk="1" hangingPunct="1">
                <a:defRPr/>
              </a:pPr>
              <a:t>2019-09-30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3556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3B664AC-FE70-4DBC-A721-F428A89D8CAB}" type="slidenum">
              <a:rPr lang="en-US" altLang="ko-KR" sz="1200">
                <a:ea typeface="굴림" pitchFamily="34" charset="-127"/>
              </a:rPr>
              <a:pPr algn="r" eaLnBrk="1" hangingPunct="1"/>
              <a:t>1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3557" name="Rectangle 266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8" name="Rectangle 266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7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222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69FBF4-F3E7-468A-8CD6-EB1891DFDF31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5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3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431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69FBF4-F3E7-468A-8CD6-EB1891DFDF31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077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948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6474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6726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44AACCD-5A6F-4CCA-A2DD-33A13EAF76DD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19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7651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5BE2CA9-994F-4881-9411-18D653CEC4FC}" type="datetime1">
              <a:rPr lang="ko-KR" altLang="en-US" smtClean="0"/>
              <a:pPr eaLnBrk="1" hangingPunct="1">
                <a:defRPr/>
              </a:pPr>
              <a:t>2019-09-30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6628" name="TextBox 4"/>
          <p:cNvSpPr txBox="1">
            <a:spLocks noGrp="1" noChangeArrowheads="1"/>
          </p:cNvSpPr>
          <p:nvPr/>
        </p:nvSpPr>
        <p:spPr bwMode="auto">
          <a:xfrm>
            <a:off x="3995361" y="8842375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803E38-EFCF-4F69-AB5D-22F2DF388C3D}" type="slidenum">
              <a:rPr lang="en-US" altLang="ko-KR" sz="1200">
                <a:ea typeface="굴림" pitchFamily="34" charset="-127"/>
              </a:rPr>
              <a:pPr algn="r" eaLnBrk="1" hangingPunct="1"/>
              <a:t>19</a:t>
            </a:fld>
            <a:endParaRPr lang="en-US" altLang="ko-KR" sz="1200">
              <a:ea typeface="굴림" pitchFamily="34" charset="-127"/>
            </a:endParaRPr>
          </a:p>
        </p:txBody>
      </p:sp>
      <p:sp>
        <p:nvSpPr>
          <p:cNvPr id="26629" name="Rectangle 4915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6630" name="Rectangle 4915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7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69FBF4-F3E7-468A-8CD6-EB1891DFDF31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578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09447C4-5415-496B-BF0F-354E8835FDA9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5603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731843-3673-44DA-8057-5154E106A329}" type="datetime1">
              <a:rPr lang="ko-KR" altLang="en-US" smtClean="0"/>
              <a:pPr eaLnBrk="1" hangingPunct="1">
                <a:defRPr/>
              </a:pPr>
              <a:t>2019-09-30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80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14424DC-9DAA-49D8-87F8-116DA5338102}" type="slidenum">
              <a:rPr lang="en-US" altLang="ko-KR" sz="1200">
                <a:ea typeface="굴림" pitchFamily="34" charset="-127"/>
              </a:rPr>
              <a:pPr algn="r" eaLnBrk="1" hangingPunct="1"/>
              <a:t>2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4581" name="Rectangle 276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2" name="Rectangle 276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095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381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0774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368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733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67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81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51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69FBF4-F3E7-468A-8CD6-EB1891DFDF31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242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69FBF4-F3E7-468A-8CD6-EB1891DFDF31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345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75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69FBF4-F3E7-468A-8CD6-EB1891DFDF31}" type="datetime1">
              <a:rPr lang="ko-KR" altLang="en-US" smtClean="0"/>
              <a:pPr>
                <a:defRPr/>
              </a:pPr>
              <a:t>2019-09-30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73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Layout">
    <p:bg>
      <p:bgPr>
        <a:solidFill>
          <a:srgbClr val="004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" y="-2"/>
            <a:ext cx="7946968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1991783" y="2832097"/>
            <a:ext cx="6292309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991783" y="3854076"/>
            <a:ext cx="5545835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0" y="0"/>
            <a:ext cx="1206501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5688" y="6545755"/>
            <a:ext cx="899581" cy="2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72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3047" y="50430"/>
            <a:ext cx="8457254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0">
                <a:solidFill>
                  <a:srgbClr val="0050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" y="0"/>
            <a:ext cx="12811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" panose="020F0502020204030203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" y="0"/>
            <a:ext cx="116377" cy="6857999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Sept, 2019</a:t>
            </a:r>
          </a:p>
        </p:txBody>
      </p:sp>
    </p:spTree>
    <p:extLst>
      <p:ext uri="{BB962C8B-B14F-4D97-AF65-F5344CB8AC3E}">
        <p14:creationId xmlns:p14="http://schemas.microsoft.com/office/powerpoint/2010/main" val="2416397023"/>
      </p:ext>
    </p:extLst>
  </p:cSld>
  <p:clrMapOvr>
    <a:masterClrMapping/>
  </p:clrMapOvr>
  <p:transition spd="slow"/>
  <p:hf sldNum="0" hdr="0" ftr="0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4"/>
          <a:stretch/>
        </p:blipFill>
        <p:spPr>
          <a:xfrm>
            <a:off x="0" y="3591098"/>
            <a:ext cx="9143999" cy="3266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36" y="2601238"/>
            <a:ext cx="8351729" cy="989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rgbClr val="0050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3"/>
          </p:nvPr>
        </p:nvSpPr>
        <p:spPr>
          <a:xfrm>
            <a:off x="378373" y="3902810"/>
            <a:ext cx="8363606" cy="24003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06850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-2"/>
            <a:ext cx="9144000" cy="593726"/>
          </a:xfrm>
          <a:prstGeom prst="rect">
            <a:avLst/>
          </a:prstGeom>
          <a:solidFill>
            <a:srgbClr val="00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Sept 25, 2019</a:t>
            </a:r>
          </a:p>
        </p:txBody>
      </p:sp>
    </p:spTree>
    <p:extLst>
      <p:ext uri="{BB962C8B-B14F-4D97-AF65-F5344CB8AC3E}">
        <p14:creationId xmlns:p14="http://schemas.microsoft.com/office/powerpoint/2010/main" val="2619807978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-1" y="-5"/>
            <a:ext cx="9144001" cy="365760"/>
          </a:xfrm>
          <a:prstGeom prst="rect">
            <a:avLst/>
          </a:prstGeom>
          <a:solidFill>
            <a:srgbClr val="004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366" y="1"/>
            <a:ext cx="9061316" cy="3640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1850" y="6460067"/>
            <a:ext cx="3308350" cy="31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435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400425" y="6464973"/>
            <a:ext cx="234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ct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marL="0" marR="0" lvl="0" indent="0" algn="ct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813" r:id="rId2"/>
    <p:sldLayoutId id="2147485814" r:id="rId3"/>
    <p:sldLayoutId id="2147485815" r:id="rId4"/>
    <p:sldLayoutId id="2147485816" r:id="rId5"/>
  </p:sldLayoutIdLst>
  <p:transition spd="slow"/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file:///C:\Users\Praveen.COMPRO\Dropbox\Accounting%20Courseware\Documents\Question%20Bank\Documents\Student%20Workflow.ppt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3" y="2443403"/>
            <a:ext cx="6292309" cy="99695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</a:pPr>
            <a:r>
              <a:rPr lang="en-IN" dirty="0"/>
              <a:t>Question Bank – Problem Sets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B0424-583A-4E80-A450-086E3B076DC9}"/>
              </a:ext>
            </a:extLst>
          </p:cNvPr>
          <p:cNvCxnSpPr/>
          <p:nvPr/>
        </p:nvCxnSpPr>
        <p:spPr>
          <a:xfrm>
            <a:off x="2156898" y="3298270"/>
            <a:ext cx="62076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2">
            <a:extLst>
              <a:ext uri="{FF2B5EF4-FFF2-40B4-BE49-F238E27FC236}">
                <a16:creationId xmlns:a16="http://schemas.microsoft.com/office/drawing/2014/main" id="{F3C7ED45-1BA5-4068-8EAD-45DDC92E73D5}"/>
              </a:ext>
            </a:extLst>
          </p:cNvPr>
          <p:cNvSpPr txBox="1">
            <a:spLocks/>
          </p:cNvSpPr>
          <p:nvPr/>
        </p:nvSpPr>
        <p:spPr>
          <a:xfrm>
            <a:off x="2076453" y="3516280"/>
            <a:ext cx="3775707" cy="42562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Approach and Discussions</a:t>
            </a:r>
          </a:p>
        </p:txBody>
      </p:sp>
    </p:spTree>
    <p:extLst>
      <p:ext uri="{BB962C8B-B14F-4D97-AF65-F5344CB8AC3E}">
        <p14:creationId xmlns:p14="http://schemas.microsoft.com/office/powerpoint/2010/main" val="185933846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90286"/>
            <a:ext cx="9144000" cy="989559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dk1"/>
                </a:solidFill>
              </a:rPr>
              <a:t>Question Bank - Categorization 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17218" y="3878754"/>
            <a:ext cx="6079493" cy="1690773"/>
          </a:xfrm>
        </p:spPr>
        <p:txBody>
          <a:bodyPr>
            <a:normAutofit/>
          </a:bodyPr>
          <a:lstStyle/>
          <a:p>
            <a:pPr marL="171450" indent="-17145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Question Type</a:t>
            </a:r>
          </a:p>
          <a:p>
            <a:pPr marL="171450" indent="-17145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LO</a:t>
            </a:r>
          </a:p>
          <a:p>
            <a:pPr marL="171450" indent="-17145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Book</a:t>
            </a:r>
          </a:p>
          <a:p>
            <a:pPr marL="171450" indent="-17145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Difficulty Level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66092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Question Bank - Categorization Approach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 err="1"/>
              <a:t>xxxx</a:t>
            </a:r>
            <a:endParaRPr lang="en-US" sz="18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8137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90286"/>
            <a:ext cx="9144000" cy="989559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dk1"/>
                </a:solidFill>
              </a:rPr>
              <a:t>Student 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17218" y="3878754"/>
            <a:ext cx="6079493" cy="1690773"/>
          </a:xfrm>
        </p:spPr>
        <p:txBody>
          <a:bodyPr>
            <a:normAutofit/>
          </a:bodyPr>
          <a:lstStyle/>
          <a:p>
            <a:pPr marL="171450" indent="-17145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Take Assignments setup by Instructor</a:t>
            </a:r>
          </a:p>
          <a:p>
            <a:pPr marL="171450" indent="-17145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How problem varies (retry?, login?)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36478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Student Workflow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Refer below PPT for the Student’s workflow: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id="{D34A8C2C-5850-45DF-9106-4E9AC18F1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049325"/>
              </p:ext>
            </p:extLst>
          </p:nvPr>
        </p:nvGraphicFramePr>
        <p:xfrm>
          <a:off x="1524000" y="1714500"/>
          <a:ext cx="6094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resentation" r:id="rId4" imgW="6094514" imgH="3427397" progId="PowerPoint.Show.12">
                  <p:link updateAutomatic="1"/>
                </p:oleObj>
              </mc:Choice>
              <mc:Fallback>
                <p:oleObj name="Presentation" r:id="rId4" imgW="6094514" imgH="3427397" progId="PowerPoint.Show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714500"/>
                        <a:ext cx="6094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93724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Variations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8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77377-38DB-4487-8417-55A48488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37" y="757646"/>
            <a:ext cx="6674925" cy="55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1614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90286"/>
            <a:ext cx="9144000" cy="989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/>
              <a:t>Implementation 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17218" y="3878754"/>
            <a:ext cx="6079493" cy="20603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to relate / group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Impact on App/Leonardo/ Paint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Displaying Reports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35799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How to relate / group variations?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How do Variations of Problem Sets be categorized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Item children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400" dirty="0" err="1"/>
              <a:t>Var</a:t>
            </a:r>
            <a:r>
              <a:rPr lang="en-US" sz="1400" dirty="0"/>
              <a:t> 1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400" dirty="0" err="1"/>
              <a:t>Var</a:t>
            </a:r>
            <a:r>
              <a:rPr lang="en-US" sz="1400" dirty="0"/>
              <a:t> 2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Items related via some ID or Tag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Item 1 -&gt; IDXX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Item 2 -&gt; IDXX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Item 3 - &gt; IDXX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???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8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6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310360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App/Leonardo/ Paint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App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Rendering 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Player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Leonardo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Grading </a:t>
            </a:r>
            <a:r>
              <a:rPr lang="en-US" sz="1400"/>
              <a:t>with Scores and reports</a:t>
            </a:r>
            <a:endParaRPr lang="en-US" sz="14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Paint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Adding related variations to an Item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6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65131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and Reports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If this is not a part of Content, will “My Progress” be available here?</a:t>
            </a:r>
            <a:endParaRPr lang="en-US" sz="1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8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6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560427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7471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22242" y="595531"/>
            <a:ext cx="8012158" cy="5787807"/>
          </a:xfrm>
        </p:spPr>
        <p:txBody>
          <a:bodyPr>
            <a:noAutofit/>
          </a:bodyPr>
          <a:lstStyle/>
          <a:p>
            <a:pPr fontAlgn="base">
              <a:spcAft>
                <a:spcPts val="600"/>
              </a:spcAft>
            </a:pPr>
            <a:r>
              <a:rPr lang="en-US" sz="1000" dirty="0"/>
              <a:t>Question Bank - Overview / Definition </a:t>
            </a:r>
          </a:p>
          <a:p>
            <a:pPr fontAlgn="base">
              <a:spcAft>
                <a:spcPts val="600"/>
              </a:spcAft>
            </a:pPr>
            <a:r>
              <a:rPr lang="en-US" sz="1000" dirty="0"/>
              <a:t>Purpose</a:t>
            </a:r>
          </a:p>
          <a:p>
            <a:pPr fontAlgn="base">
              <a:spcAft>
                <a:spcPts val="600"/>
              </a:spcAft>
            </a:pPr>
            <a:r>
              <a:rPr lang="en-US" sz="1000" dirty="0"/>
              <a:t>Task List at hand</a:t>
            </a:r>
          </a:p>
          <a:p>
            <a:pPr lvl="1"/>
            <a:r>
              <a:rPr lang="en-US" sz="1000" dirty="0"/>
              <a:t>Delivery / Authoring Process</a:t>
            </a:r>
          </a:p>
          <a:p>
            <a:pPr lvl="1"/>
            <a:r>
              <a:rPr lang="en-US" sz="1000" dirty="0"/>
              <a:t>Criteria of Variation – Data / Difficulty Level / Use Case Variation?</a:t>
            </a:r>
          </a:p>
          <a:p>
            <a:pPr lvl="1"/>
            <a:r>
              <a:rPr lang="en-US" sz="1000" dirty="0"/>
              <a:t>Envisage Workflow and UI details</a:t>
            </a:r>
          </a:p>
          <a:p>
            <a:pPr lvl="1"/>
            <a:r>
              <a:rPr lang="en-US" sz="1000" dirty="0"/>
              <a:t>Impact on App / Paint / Player</a:t>
            </a:r>
          </a:p>
          <a:p>
            <a:pPr lvl="1"/>
            <a:r>
              <a:rPr lang="en-US" sz="1000" dirty="0"/>
              <a:t>Implementation Details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00505C"/>
                </a:solidFill>
              </a:rPr>
              <a:t>Workflow / Presentation Details </a:t>
            </a:r>
          </a:p>
          <a:p>
            <a:pPr lvl="1" fontAlgn="base"/>
            <a:r>
              <a:rPr lang="en-US" sz="1000" dirty="0"/>
              <a:t>Launch / Navigation to Problem sets</a:t>
            </a:r>
          </a:p>
          <a:p>
            <a:pPr lvl="1" fontAlgn="base"/>
            <a:r>
              <a:rPr lang="en-US" sz="1000" dirty="0"/>
              <a:t>Presentation Approach </a:t>
            </a:r>
          </a:p>
          <a:p>
            <a:pPr lvl="1" fontAlgn="base"/>
            <a:r>
              <a:rPr lang="en-US" sz="1000" dirty="0"/>
              <a:t>UI / UX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000" dirty="0"/>
              <a:t>Implementation Approach</a:t>
            </a:r>
          </a:p>
          <a:p>
            <a:pPr lvl="1" fontAlgn="base"/>
            <a:r>
              <a:rPr lang="en-US" sz="1000" dirty="0"/>
              <a:t>How to relate / group variations</a:t>
            </a:r>
          </a:p>
          <a:p>
            <a:pPr lvl="1" fontAlgn="base"/>
            <a:r>
              <a:rPr lang="en-US" sz="1000" dirty="0"/>
              <a:t>Impact on App/Leonardo/ Paint</a:t>
            </a:r>
          </a:p>
          <a:p>
            <a:pPr lvl="1" fontAlgn="base"/>
            <a:r>
              <a:rPr lang="en-US" sz="1000" dirty="0"/>
              <a:t>Displaying Reports</a:t>
            </a:r>
          </a:p>
          <a:p>
            <a:pPr fontAlgn="base">
              <a:spcAft>
                <a:spcPts val="600"/>
              </a:spcAft>
            </a:pPr>
            <a:r>
              <a:rPr lang="en-US" sz="1000" dirty="0">
                <a:solidFill>
                  <a:srgbClr val="00505C"/>
                </a:solidFill>
              </a:rPr>
              <a:t>Related Enhanc</a:t>
            </a:r>
            <a:r>
              <a:rPr lang="en-US" sz="1000" dirty="0"/>
              <a:t>ements </a:t>
            </a:r>
          </a:p>
          <a:p>
            <a:pPr lvl="1" fontAlgn="base"/>
            <a:r>
              <a:rPr lang="en-US" sz="1000" dirty="0"/>
              <a:t>Learning Aids</a:t>
            </a:r>
          </a:p>
          <a:p>
            <a:pPr lvl="1" fontAlgn="base"/>
            <a:r>
              <a:rPr lang="en-US" sz="1000" dirty="0"/>
              <a:t>Search criteria -  Learning Aids, Keywords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5845768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90286"/>
            <a:ext cx="9144000" cy="989559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dk1"/>
                </a:solidFill>
              </a:rPr>
              <a:t>Queries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370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Queries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The Approach forward variates as per the answers to following Questions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Is Variation an Assessment feature Only? Or needed in “Test your Understanding also?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In Assessment, it doesn’t add value to have multiple variations of the same skill. 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But the feature of assigning different instances of the similar questions to different students adds value to avoid plagiarism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Even varying Data only can also serve the purpose and this approach can be later matured to have Algorithmic Variations.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In this case, assuming the all Questions will be available to the instructor but student gets access only if instructor assigns a question(s) to him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If “Problem Sets” is needed as a part of “Test Your understanding”, then multiple similar skill using Questions can be added for Practice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Here just varying the data doesn’t make sense but varying the nature and number transactions can help understand better.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All Questions can be available to him Or feature to show on the fly out of the available set is required.</a:t>
            </a:r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715978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Option 1: Course Page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Add two placeholders / courses for Practice / Assessment?</a:t>
            </a:r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65EAF-1B10-4984-89FA-2BFC6C1E6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16" y="1236617"/>
            <a:ext cx="7022768" cy="49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5653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Option 2: Inline with Content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5"/>
            <a:ext cx="7597291" cy="5661597"/>
          </a:xfrm>
        </p:spPr>
        <p:txBody>
          <a:bodyPr>
            <a:noAutofit/>
          </a:bodyPr>
          <a:lstStyle/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Option 2a – Along each Chapter</a:t>
            </a:r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3C2FC-C055-451F-A33C-A992D1F29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5" y="1181088"/>
            <a:ext cx="8961120" cy="37294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8565" y="5440034"/>
            <a:ext cx="45286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Option 2b – End of Course Assessment</a:t>
            </a:r>
          </a:p>
        </p:txBody>
      </p:sp>
    </p:spTree>
    <p:extLst>
      <p:ext uri="{BB962C8B-B14F-4D97-AF65-F5344CB8AC3E}">
        <p14:creationId xmlns:p14="http://schemas.microsoft.com/office/powerpoint/2010/main" val="118007802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Option 2: As Test Your Understanding Question Type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5"/>
            <a:ext cx="7597291" cy="5661597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E98ED2-2B92-43D5-B8B2-301BF552A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1111946"/>
            <a:ext cx="8737601" cy="46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4194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Test Your Understanding Mode – Option 1 (New Button)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8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98BC7-9F1A-47DF-9DAE-1A4FD7B8E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660826"/>
            <a:ext cx="8778240" cy="56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462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Overview /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F75-1F73-4D72-AFD9-139411D95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644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What is Question Bank &amp; Problem Sets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5"/>
            <a:ext cx="7597291" cy="621459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A Question Repository containing multiple type of Questions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200" dirty="0"/>
              <a:t>MCQ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100" dirty="0"/>
              <a:t>Ques 1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100" dirty="0"/>
              <a:t>Ques 2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100" dirty="0"/>
              <a:t>Ques 3 …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200" dirty="0"/>
              <a:t>Leonardo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100" dirty="0"/>
              <a:t>Ques 1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100" dirty="0"/>
              <a:t>Ques 2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100" dirty="0"/>
              <a:t>Ques 3 …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200" dirty="0" err="1"/>
              <a:t>Cosmatt</a:t>
            </a:r>
            <a:r>
              <a:rPr lang="en-US" sz="1200" dirty="0"/>
              <a:t> Widgets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100" dirty="0"/>
              <a:t>Ques 1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100" dirty="0"/>
              <a:t>Ques 2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100" dirty="0"/>
              <a:t>Ques 3 …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Includes Variations of Questions – Problem Sets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200" dirty="0"/>
              <a:t>Leonardo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100" dirty="0"/>
              <a:t>Ques 1</a:t>
            </a:r>
          </a:p>
          <a:p>
            <a:pPr lvl="3">
              <a:spcBef>
                <a:spcPts val="300"/>
              </a:spcBef>
              <a:spcAft>
                <a:spcPts val="600"/>
              </a:spcAft>
            </a:pPr>
            <a:r>
              <a:rPr lang="en-US" sz="900" dirty="0"/>
              <a:t>Variation 1</a:t>
            </a:r>
          </a:p>
          <a:p>
            <a:pPr lvl="3">
              <a:spcBef>
                <a:spcPts val="300"/>
              </a:spcBef>
              <a:spcAft>
                <a:spcPts val="600"/>
              </a:spcAft>
            </a:pPr>
            <a:r>
              <a:rPr lang="en-US" sz="900" dirty="0"/>
              <a:t>Variation 2</a:t>
            </a:r>
          </a:p>
          <a:p>
            <a:pPr lvl="3">
              <a:spcBef>
                <a:spcPts val="300"/>
              </a:spcBef>
              <a:spcAft>
                <a:spcPts val="600"/>
              </a:spcAft>
            </a:pPr>
            <a:r>
              <a:rPr lang="en-US" sz="900" dirty="0"/>
              <a:t>Variation 3</a:t>
            </a:r>
          </a:p>
          <a:p>
            <a:pPr lvl="2">
              <a:spcBef>
                <a:spcPts val="300"/>
              </a:spcBef>
              <a:spcAft>
                <a:spcPts val="600"/>
              </a:spcAft>
            </a:pPr>
            <a:r>
              <a:rPr lang="en-US" sz="1200" dirty="0"/>
              <a:t>Ques 2</a:t>
            </a:r>
          </a:p>
          <a:p>
            <a:pPr marL="914400" lvl="2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2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5295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What is the Objective?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Extensive number of Questions for Practice / HW / Assessment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Provides access to 10 – 20 Variations of the same problem for practice and assessment purposes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Avoiding Plagiarism / Cheating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A Different variant of each problem can be presented to the student to avoid cheating.</a:t>
            </a:r>
            <a:endParaRPr lang="en-US" sz="1600" b="1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Provision of adjusting the Difficulty Levels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Novice, Medium and Advanced Users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Adaption to specific syllabus / Books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Categorization on the basis of different books or syllabus (learning Objects)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Capability to add questions to assignments created in COSMATT or some other LMS like CANVAS.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endParaRPr lang="en-US" sz="14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3">
              <a:spcBef>
                <a:spcPts val="300"/>
              </a:spcBef>
              <a:spcAft>
                <a:spcPts val="600"/>
              </a:spcAft>
            </a:pPr>
            <a:endParaRPr lang="en-US" sz="1000" dirty="0"/>
          </a:p>
          <a:p>
            <a:pPr lvl="2"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992480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450727-BCDB-4122-B1FC-87CEE4C53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37550"/>
              </p:ext>
            </p:extLst>
          </p:nvPr>
        </p:nvGraphicFramePr>
        <p:xfrm>
          <a:off x="380184" y="625388"/>
          <a:ext cx="8162925" cy="71665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3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Task List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597">
                <a:tc gridSpan="2"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 Authoring and Management Process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31002"/>
                  </a:ext>
                </a:extLst>
              </a:tr>
              <a:tr h="1079086"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Sanjeev Syal and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Variations of only Leonardo</a:t>
                      </a:r>
                      <a:r>
                        <a:rPr lang="en-US" sz="1000" baseline="0" dirty="0"/>
                        <a:t> Questions or other also? – (Leonardo to start with)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/>
                        <a:t>Select problems to variate – (Comprehensive)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/>
                        <a:t>Introduce difficulty levels – Yes / No / Later - (Later)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/>
                        <a:t>Only data variations or Scenario/Use Case variations (Scenario)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597"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Envisage Workflow and UI 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75946"/>
                  </a:ext>
                </a:extLst>
              </a:tr>
              <a:tr h="733790"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Application</a:t>
                      </a:r>
                      <a:endParaRPr lang="en-US" sz="10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Instructor Workflow</a:t>
                      </a:r>
                      <a:endParaRPr lang="en-US" sz="1000" baseline="0" dirty="0"/>
                    </a:p>
                    <a:p>
                      <a:pPr marL="628650" marR="0" lvl="1" indent="-17145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Create</a:t>
                      </a:r>
                      <a:r>
                        <a:rPr lang="en-US" sz="1000" baseline="0" dirty="0"/>
                        <a:t> Assignment from Question Bank</a:t>
                      </a:r>
                    </a:p>
                    <a:p>
                      <a:pPr marL="628650" marR="0" lvl="1" indent="-17145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/>
                        <a:t>Enable Variations for different Students / same student</a:t>
                      </a:r>
                    </a:p>
                    <a:p>
                      <a:pPr marL="628650" marR="0" lvl="1" indent="-17145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/>
                        <a:t>Maintaining “My list”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/>
                        <a:t>Student Workflow</a:t>
                      </a:r>
                    </a:p>
                    <a:p>
                      <a:pPr marL="628650" marR="0" lvl="1" indent="-17145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/>
                        <a:t>Take Assignments setup by Instructor</a:t>
                      </a:r>
                    </a:p>
                    <a:p>
                      <a:pPr marL="628650" marR="0" lvl="1" indent="-17145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/>
                        <a:t>How problem varies (retry?, login?)</a:t>
                      </a:r>
                      <a:endParaRPr lang="en-US" sz="1000" dirty="0"/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196736"/>
                  </a:ext>
                </a:extLst>
              </a:tr>
              <a:tr h="244597">
                <a:tc gridSpan="2"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Presentation Approach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428776"/>
                  </a:ext>
                </a:extLst>
              </a:tr>
              <a:tr h="949611"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Application</a:t>
                      </a:r>
                      <a:endParaRPr lang="en-US" sz="10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UI / Presentation Approach of the Question repository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Categorization – Difficulty level, LO, Book?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62657"/>
                  </a:ext>
                </a:extLst>
              </a:tr>
              <a:tr h="369263">
                <a:tc gridSpan="2"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3975" marR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408805"/>
                  </a:ext>
                </a:extLst>
              </a:tr>
              <a:tr h="922934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Application, Leonardo, Paint?</a:t>
                      </a:r>
                      <a:endParaRPr lang="en-US" sz="1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How to relate / group variations</a:t>
                      </a:r>
                      <a:r>
                        <a:rPr lang="en-US" sz="1000" baseline="0" dirty="0"/>
                        <a:t> </a:t>
                      </a:r>
                      <a:endParaRPr lang="en-US" sz="1000" dirty="0"/>
                    </a:p>
                    <a:p>
                      <a:pPr marL="171450" lvl="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Impact on App/Leonardo/ Paint</a:t>
                      </a:r>
                    </a:p>
                    <a:p>
                      <a:pPr marL="171450" lvl="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Displaying 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30720"/>
                  </a:ext>
                </a:extLst>
              </a:tr>
              <a:tr h="245732">
                <a:tc gridSpan="2"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Related Enhancements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N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115283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TBD</a:t>
                      </a:r>
                      <a:endParaRPr lang="en-US" sz="1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Aids</a:t>
                      </a:r>
                    </a:p>
                    <a:p>
                      <a:pPr marL="171450" lvl="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criteria -  Learning Aids, Keywords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37061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BF02CF-5AEA-4D6A-97CF-6C57E336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</p:spPr>
        <p:txBody>
          <a:bodyPr/>
          <a:lstStyle/>
          <a:p>
            <a:r>
              <a:rPr lang="en-US" dirty="0"/>
              <a:t>Initial Considerations – Problem Sets</a:t>
            </a:r>
          </a:p>
        </p:txBody>
      </p:sp>
    </p:spTree>
    <p:extLst>
      <p:ext uri="{BB962C8B-B14F-4D97-AF65-F5344CB8AC3E}">
        <p14:creationId xmlns:p14="http://schemas.microsoft.com/office/powerpoint/2010/main" val="307231625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90286"/>
            <a:ext cx="9144000" cy="989559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dk1"/>
                </a:solidFill>
              </a:rPr>
              <a:t>Envisage Workflow and UI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17218" y="3878754"/>
            <a:ext cx="6079493" cy="2060319"/>
          </a:xfrm>
        </p:spPr>
        <p:txBody>
          <a:bodyPr>
            <a:normAutofit/>
          </a:bodyPr>
          <a:lstStyle/>
          <a:p>
            <a:pPr marL="171450" indent="-17145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Instructor Workflow</a:t>
            </a:r>
          </a:p>
          <a:p>
            <a:pPr marL="171450" indent="-17145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Student Workflow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15262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90286"/>
            <a:ext cx="9144000" cy="989559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dk1"/>
                </a:solidFill>
              </a:rPr>
              <a:t>Instructor 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17218" y="3878754"/>
            <a:ext cx="6079493" cy="1690773"/>
          </a:xfrm>
        </p:spPr>
        <p:txBody>
          <a:bodyPr>
            <a:normAutofit/>
          </a:bodyPr>
          <a:lstStyle/>
          <a:p>
            <a:pPr marL="171450" indent="-17145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Create Assignment from Question Bank</a:t>
            </a:r>
          </a:p>
          <a:p>
            <a:pPr marL="171450" indent="-17145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Enable Variations for different Students / same student</a:t>
            </a:r>
          </a:p>
          <a:p>
            <a:pPr marL="171450" indent="-17145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Maintaining “My list”</a:t>
            </a: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49340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Workflow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Refer below diagram for the Instructor’s workflow of adding questions from the Question Bank: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8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6950D-C483-48F5-9B87-D40315696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94732"/>
            <a:ext cx="9144000" cy="42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4699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37842</TotalTime>
  <Words>983</Words>
  <Application>Microsoft Office PowerPoint</Application>
  <PresentationFormat>On-screen Show (4:3)</PresentationFormat>
  <Paragraphs>261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Lato</vt:lpstr>
      <vt:lpstr>Office Theme</vt:lpstr>
      <vt:lpstr>C:\Users\Praveen.COMPRO\Dropbox\Accounting Courseware\Documents\Question Bank\Documents\Student Workflow.pptx</vt:lpstr>
      <vt:lpstr>Question Bank – Problem Sets</vt:lpstr>
      <vt:lpstr>Table of Contents</vt:lpstr>
      <vt:lpstr>Overview / Definition </vt:lpstr>
      <vt:lpstr>What is Question Bank &amp; Problem Sets</vt:lpstr>
      <vt:lpstr>What is the Objective?</vt:lpstr>
      <vt:lpstr>Initial Considerations – Problem Sets</vt:lpstr>
      <vt:lpstr>Envisage Workflow and UI details</vt:lpstr>
      <vt:lpstr>Instructor Workflow</vt:lpstr>
      <vt:lpstr>Instructor Workflow</vt:lpstr>
      <vt:lpstr>Question Bank - Categorization Approach</vt:lpstr>
      <vt:lpstr>Question Bank - Categorization Approach</vt:lpstr>
      <vt:lpstr>Student Workflow</vt:lpstr>
      <vt:lpstr>Student Workflow</vt:lpstr>
      <vt:lpstr>Variations</vt:lpstr>
      <vt:lpstr>Implementation Approach</vt:lpstr>
      <vt:lpstr>How to relate / group variations?</vt:lpstr>
      <vt:lpstr>Impact on App/Leonardo/ Paint</vt:lpstr>
      <vt:lpstr>Grades and Reports</vt:lpstr>
      <vt:lpstr>End Of Presentation</vt:lpstr>
      <vt:lpstr>Queries</vt:lpstr>
      <vt:lpstr>Queries</vt:lpstr>
      <vt:lpstr>Option 1: Course Page</vt:lpstr>
      <vt:lpstr>Option 2: Inline with Content</vt:lpstr>
      <vt:lpstr>Option 2: As Test Your Understanding Question Type</vt:lpstr>
      <vt:lpstr>Test Your Understanding Mode – Option 1 (New Button)</vt:lpstr>
    </vt:vector>
  </TitlesOfParts>
  <Company>Compro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Deshbir</dc:creator>
  <cp:lastModifiedBy>Praveen Kumar</cp:lastModifiedBy>
  <cp:revision>16823</cp:revision>
  <cp:lastPrinted>2018-09-25T07:49:23Z</cp:lastPrinted>
  <dcterms:created xsi:type="dcterms:W3CDTF">2003-07-29T09:21:05Z</dcterms:created>
  <dcterms:modified xsi:type="dcterms:W3CDTF">2019-09-30T10:16:48Z</dcterms:modified>
</cp:coreProperties>
</file>