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8"/>
  </p:notesMasterIdLst>
  <p:handoutMasterIdLst>
    <p:handoutMasterId r:id="rId39"/>
  </p:handoutMasterIdLst>
  <p:sldIdLst>
    <p:sldId id="3254" r:id="rId2"/>
    <p:sldId id="3066" r:id="rId3"/>
    <p:sldId id="2014" r:id="rId4"/>
    <p:sldId id="2646" r:id="rId5"/>
    <p:sldId id="3166" r:id="rId6"/>
    <p:sldId id="3199" r:id="rId7"/>
    <p:sldId id="3281" r:id="rId8"/>
    <p:sldId id="3286" r:id="rId9"/>
    <p:sldId id="3282" r:id="rId10"/>
    <p:sldId id="3283" r:id="rId11"/>
    <p:sldId id="3284" r:id="rId12"/>
    <p:sldId id="3285" r:id="rId13"/>
    <p:sldId id="3233" r:id="rId14"/>
    <p:sldId id="3258" r:id="rId15"/>
    <p:sldId id="3200" r:id="rId16"/>
    <p:sldId id="3252" r:id="rId17"/>
    <p:sldId id="3260" r:id="rId18"/>
    <p:sldId id="3261" r:id="rId19"/>
    <p:sldId id="3262" r:id="rId20"/>
    <p:sldId id="3263" r:id="rId21"/>
    <p:sldId id="3264" r:id="rId22"/>
    <p:sldId id="3265" r:id="rId23"/>
    <p:sldId id="3266" r:id="rId24"/>
    <p:sldId id="3267" r:id="rId25"/>
    <p:sldId id="3274" r:id="rId26"/>
    <p:sldId id="3276" r:id="rId27"/>
    <p:sldId id="3277" r:id="rId28"/>
    <p:sldId id="3278" r:id="rId29"/>
    <p:sldId id="3270" r:id="rId30"/>
    <p:sldId id="3271" r:id="rId31"/>
    <p:sldId id="3253" r:id="rId32"/>
    <p:sldId id="3255" r:id="rId33"/>
    <p:sldId id="3280" r:id="rId34"/>
    <p:sldId id="3279" r:id="rId35"/>
    <p:sldId id="2150" r:id="rId36"/>
    <p:sldId id="3225" r:id="rId37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10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6357" autoAdjust="0"/>
  </p:normalViewPr>
  <p:slideViewPr>
    <p:cSldViewPr snapToGrid="0" snapToObjects="1">
      <p:cViewPr varScale="1">
        <p:scale>
          <a:sx n="115" d="100"/>
          <a:sy n="115" d="100"/>
        </p:scale>
        <p:origin x="1332" y="96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2019-11-01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2019-11-01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9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16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322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667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0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17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09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2019-11-01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449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877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008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498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03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643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772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477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785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00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8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72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127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224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35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2019-11-01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35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60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534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5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forms/d/e/1FAIpQLSdM5r3tv6WidjKuex3-HwEi5XGnIT_rIUyl10IZXxRFNFXRkQ/viewform?usp=sf_lin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 Queries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10658"/>
            <a:ext cx="8328813" cy="6214593"/>
          </a:xfrm>
        </p:spPr>
        <p:txBody>
          <a:bodyPr>
            <a:noAutofit/>
          </a:bodyPr>
          <a:lstStyle/>
          <a:p>
            <a:pPr marL="800100" lvl="1" indent="-342900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1200" dirty="0"/>
              <a:t>Chapter 1&gt; Section 1.1&gt; Question 5 (Business Type) – </a:t>
            </a:r>
            <a:r>
              <a:rPr lang="en-US" sz="1200" dirty="0">
                <a:solidFill>
                  <a:schemeClr val="accent5"/>
                </a:solidFill>
              </a:rPr>
              <a:t>Multiple Choice </a:t>
            </a:r>
            <a:r>
              <a:rPr lang="en-US" sz="1200" dirty="0" smtClean="0">
                <a:solidFill>
                  <a:schemeClr val="accent5"/>
                </a:solidFill>
              </a:rPr>
              <a:t>Question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accent5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r>
              <a:rPr lang="en-US" sz="1200" dirty="0" smtClean="0"/>
              <a:t>4</a:t>
            </a:r>
            <a:r>
              <a:rPr lang="en-US" sz="1200" dirty="0"/>
              <a:t>. Chapter 1&gt; Section 1.4&gt; Question 1 (Transaction) – </a:t>
            </a:r>
            <a:r>
              <a:rPr lang="en-US" sz="1200" dirty="0">
                <a:solidFill>
                  <a:schemeClr val="accent5"/>
                </a:solidFill>
              </a:rPr>
              <a:t>Multiple Choice </a:t>
            </a:r>
            <a:r>
              <a:rPr lang="en-US" sz="1200" dirty="0" smtClean="0">
                <a:solidFill>
                  <a:schemeClr val="accent5"/>
                </a:solidFill>
              </a:rPr>
              <a:t>Question</a:t>
            </a:r>
            <a:endParaRPr lang="en-US" sz="1000" i="1" dirty="0">
              <a:solidFill>
                <a:srgbClr val="C00000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chemeClr val="accent5"/>
              </a:solidFill>
            </a:endParaRPr>
          </a:p>
          <a:p>
            <a:pPr lvl="2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4"/>
            </a:pPr>
            <a:endParaRPr lang="en-US" sz="1200" dirty="0" smtClean="0"/>
          </a:p>
          <a:p>
            <a:pPr lvl="2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4"/>
            </a:pPr>
            <a:endParaRPr lang="en-US" sz="1200" dirty="0"/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5"/>
            </a:pPr>
            <a:r>
              <a:rPr lang="en-US" sz="1200" dirty="0"/>
              <a:t>Question </a:t>
            </a:r>
            <a:r>
              <a:rPr lang="en-US" sz="1200" dirty="0"/>
              <a:t>2 (</a:t>
            </a:r>
            <a:r>
              <a:rPr lang="en-US" sz="1200" dirty="0"/>
              <a:t>transactions</a:t>
            </a:r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5"/>
            </a:pPr>
            <a:endParaRPr lang="en-US" sz="1400" i="1" dirty="0">
              <a:solidFill>
                <a:srgbClr val="C00000"/>
              </a:solidFill>
            </a:endParaRPr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5"/>
            </a:pPr>
            <a:endParaRPr lang="en-US" sz="1400" i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i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i="1" dirty="0">
              <a:solidFill>
                <a:srgbClr val="C00000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r>
              <a:rPr lang="en-US" sz="1200" dirty="0" smtClean="0"/>
              <a:t>Queries</a:t>
            </a:r>
            <a:r>
              <a:rPr lang="en-US" sz="1200" dirty="0"/>
              <a:t>: Do Question 4 and 5 still </a:t>
            </a:r>
            <a:r>
              <a:rPr lang="en-US" sz="1200" dirty="0"/>
              <a:t>work now that we have removed RE in the narrative</a:t>
            </a:r>
            <a:r>
              <a:rPr lang="en-US" sz="1200" dirty="0" smtClean="0"/>
              <a:t>?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200" dirty="0"/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4"/>
            </a:pPr>
            <a:endParaRPr lang="en-US" sz="1000" i="1" dirty="0" smtClean="0">
              <a:solidFill>
                <a:srgbClr val="C00000"/>
              </a:solidFill>
            </a:endParaRPr>
          </a:p>
          <a:p>
            <a:pPr marL="1371600" lvl="3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12" y="1103774"/>
            <a:ext cx="2838277" cy="1419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12" y="2883370"/>
            <a:ext cx="4949710" cy="1259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712" y="4657131"/>
            <a:ext cx="4102331" cy="12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8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Content Queries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81555"/>
            <a:ext cx="8328813" cy="6214593"/>
          </a:xfrm>
        </p:spPr>
        <p:txBody>
          <a:bodyPr>
            <a:noAutofit/>
          </a:bodyPr>
          <a:lstStyle/>
          <a:p>
            <a:pPr marL="800100" lvl="1" indent="-342900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6"/>
            </a:pPr>
            <a:r>
              <a:rPr lang="en-US" sz="1400" dirty="0"/>
              <a:t>Chapter 1&gt; Section 1.5&gt;Assessment 1 (Accounting Equation grid) – </a:t>
            </a:r>
            <a:r>
              <a:rPr lang="en-US" sz="1400" dirty="0" smtClean="0">
                <a:solidFill>
                  <a:schemeClr val="accent5"/>
                </a:solidFill>
              </a:rPr>
              <a:t>Leonardo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r>
              <a:rPr lang="en-US" sz="1400" dirty="0" smtClean="0"/>
              <a:t> 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800100" lvl="1" indent="-342900">
              <a:lnSpc>
                <a:spcPts val="1300"/>
              </a:lnSpc>
              <a:spcBef>
                <a:spcPts val="300"/>
              </a:spcBef>
              <a:buFont typeface="+mj-lt"/>
              <a:buAutoNum type="arabicPeriod" startAt="7"/>
            </a:pPr>
            <a:r>
              <a:rPr lang="en-US" sz="1400" dirty="0"/>
              <a:t>Chapter 5&gt; Section 5.2&gt;Journalize transactions – only 6/1 through 6/8 - Subset of Comprehensive Problem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– Leonardo</a:t>
            </a: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accent5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800100" lvl="1" indent="-342900">
              <a:lnSpc>
                <a:spcPts val="1300"/>
              </a:lnSpc>
              <a:spcBef>
                <a:spcPts val="300"/>
              </a:spcBef>
              <a:buFont typeface="+mj-lt"/>
              <a:buAutoNum type="arabicPeriod" startAt="7"/>
            </a:pPr>
            <a:endParaRPr lang="en-US" sz="1400" dirty="0">
              <a:solidFill>
                <a:schemeClr val="accent5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94" y="1074940"/>
            <a:ext cx="5448472" cy="22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49" y="3947039"/>
            <a:ext cx="7353300" cy="1875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4646" y="5957946"/>
            <a:ext cx="803543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0">
              <a:lnSpc>
                <a:spcPts val="1400"/>
              </a:lnSpc>
              <a:buClrTx/>
              <a:buNone/>
            </a:pPr>
            <a:r>
              <a:rPr lang="en-US" sz="1200" dirty="0"/>
              <a:t>Queries: Question to be </a:t>
            </a:r>
            <a:r>
              <a:rPr lang="en-US" sz="1200" dirty="0" smtClean="0"/>
              <a:t>reworded? Or some Narrative about the STS company to be added?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354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Content Queries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81555"/>
            <a:ext cx="8328813" cy="6214593"/>
          </a:xfrm>
        </p:spPr>
        <p:txBody>
          <a:bodyPr>
            <a:noAutofit/>
          </a:bodyPr>
          <a:lstStyle/>
          <a:p>
            <a:pPr marL="800100" lvl="1" indent="-342900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1400" dirty="0"/>
              <a:t>Chapter 5&gt; Section 5.5&gt; Given a completed trial balance, prepare the three financial </a:t>
            </a:r>
            <a:r>
              <a:rPr lang="en-US" sz="1400" dirty="0" smtClean="0"/>
              <a:t>statements </a:t>
            </a:r>
            <a:r>
              <a:rPr lang="en-US" sz="1400" dirty="0"/>
              <a:t>-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r>
              <a:rPr lang="en-US" sz="1400" dirty="0" smtClean="0"/>
              <a:t> 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57" y="1281978"/>
            <a:ext cx="7028844" cy="2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1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071217"/>
              </p:ext>
            </p:extLst>
          </p:nvPr>
        </p:nvGraphicFramePr>
        <p:xfrm>
          <a:off x="279630" y="859973"/>
          <a:ext cx="8464321" cy="541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there be an option to Submit each Question as it is answered or Submit All only at the end of the Assignment?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we provide instant feedback (Answers) after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the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for each Question or just the total exam time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will be tracked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but there will be no time limit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the total exam not for each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318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will the Reports show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(Scores, Correct/Incorrect, Attempted)?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results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assignment level. Only once feedback has been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submitted will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03557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/ Title of the Assignment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to be used on the home page?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5353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Are there 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that need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77117"/>
              </p:ext>
            </p:extLst>
          </p:nvPr>
        </p:nvGraphicFramePr>
        <p:xfrm>
          <a:off x="279630" y="859973"/>
          <a:ext cx="8464321" cy="192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device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will be used by the Students to run the test?</a:t>
                      </a:r>
                    </a:p>
                    <a:p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Desktops or Laptops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(Not planning to support for Tablets or Mobile)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Need to have a backup Question for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the Interactive Chart Question type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Questions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are relevant for capturing Student’s feedback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Sample questions are provided in subsequent slides. Can be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modified / added </a:t>
                      </a:r>
                      <a:r>
                        <a:rPr lang="en-US" sz="1100" kern="1200" baseline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/ removed as needed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6409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765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701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95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fontAlgn="base"/>
            <a:r>
              <a:rPr lang="en-US" sz="1600" dirty="0"/>
              <a:t>Design Queries</a:t>
            </a:r>
          </a:p>
          <a:p>
            <a:pPr fontAlgn="base">
              <a:spcAft>
                <a:spcPts val="600"/>
              </a:spcAft>
            </a:pPr>
            <a:r>
              <a:rPr lang="en-US" sz="1600" dirty="0" smtClean="0"/>
              <a:t>UI/UX Mocks</a:t>
            </a:r>
            <a:endParaRPr lang="en-US" sz="1600" dirty="0"/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1634-A2B2-465C-B2F7-A547C01E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891856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2505-D461-485F-8A4D-1AAFF7A6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27554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ACFED-8327-4D93-9D37-07481740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89974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79721-3BC4-4B5D-B972-6CF6A90F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218370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257712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B8F6-CD5C-4EF0-9974-5B72E268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14D864-D9DB-43F9-8BAE-C8826FA518A7}"/>
              </a:ext>
            </a:extLst>
          </p:cNvPr>
          <p:cNvSpPr/>
          <p:nvPr/>
        </p:nvSpPr>
        <p:spPr>
          <a:xfrm>
            <a:off x="4106174" y="3856008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630180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381618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8881D-DB95-4C0F-8C5D-AA330F6479B7}"/>
              </a:ext>
            </a:extLst>
          </p:cNvPr>
          <p:cNvSpPr/>
          <p:nvPr/>
        </p:nvSpPr>
        <p:spPr>
          <a:xfrm>
            <a:off x="7876703" y="5163052"/>
            <a:ext cx="533269" cy="206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155665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9" y="1193006"/>
            <a:ext cx="8911461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758AF4-8416-4F36-93B1-0E8AAC1393C8}"/>
              </a:ext>
            </a:extLst>
          </p:cNvPr>
          <p:cNvSpPr/>
          <p:nvPr/>
        </p:nvSpPr>
        <p:spPr>
          <a:xfrm>
            <a:off x="4572000" y="3946587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545154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193" y="5902036"/>
            <a:ext cx="8552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*Screen only for illustration purpose. Actual Questions need to be finalized </a:t>
            </a:r>
            <a:r>
              <a:rPr lang="en-US" sz="1100" dirty="0">
                <a:hlinkClick r:id="rId4"/>
              </a:rPr>
              <a:t>Sample Survey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892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22234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543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</a:t>
            </a:r>
            <a:r>
              <a:rPr lang="en-US"/>
              <a:t>- Reports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62284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345131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2a: Questions as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B32E-5766-4CFD-94E9-42CC47C5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918A-BFEA-4A57-A05E-F270CDB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" y="915814"/>
            <a:ext cx="8408843" cy="5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3914" y="628167"/>
            <a:ext cx="8850086" cy="621459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run a class trial of COSMATT Assessments (Problem Sets) with a sample of 50 – 100 students in order to test the user experience and gather user feedback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used to 1) improve the user experience and 2) provide data for the academic paper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create a set of end-of-semester questions for students to earn an extra credit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questions have been selected from various sections of the COSMATT Introduction to Financial Accounting demo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This is a 15 – 20 min test consisting 8 questions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 types include Multiple Choice, Standalone Spreadsheet (Leonardo) and select Modules of the Comprehensive Problem (Leonardo)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Student Feedback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After completing the assignment, students will be asked for feedback on the user experience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captured from students in form of Objective and Subjective Questions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Evaluation &amp; Assessment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Students: Students will be able to see the results of the questions attempted (Student View)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Instructor: Instructors will be able to review </a:t>
            </a:r>
            <a:r>
              <a:rPr lang="en-US" sz="1400" dirty="0" smtClean="0"/>
              <a:t>Student’s individual </a:t>
            </a:r>
            <a:r>
              <a:rPr lang="en-US" sz="1400" dirty="0"/>
              <a:t>results, aggregate class results and student comments (Instructor View)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57213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dirty="0"/>
              <a:t>Access to the Questions</a:t>
            </a:r>
          </a:p>
          <a:p>
            <a:pPr lvl="1"/>
            <a:r>
              <a:rPr lang="en-US" sz="1200" dirty="0"/>
              <a:t>No authentication required. Student just enters his name, email and class.</a:t>
            </a:r>
          </a:p>
          <a:p>
            <a:pPr lvl="1"/>
            <a:r>
              <a:rPr lang="en-US" sz="1200" dirty="0"/>
              <a:t>Identity of the Student is established by his emailed (New vs Revisit)</a:t>
            </a:r>
          </a:p>
          <a:p>
            <a:r>
              <a:rPr lang="en-US" sz="1400" dirty="0"/>
              <a:t>Home Page - Contents should include the following:</a:t>
            </a:r>
          </a:p>
          <a:p>
            <a:pPr lvl="1"/>
            <a:r>
              <a:rPr lang="en-US" sz="1200" dirty="0"/>
              <a:t>Institution Name – University of North </a:t>
            </a:r>
            <a:r>
              <a:rPr lang="en-US" sz="1200" dirty="0" smtClean="0"/>
              <a:t>Georgia (Chris to confirm)</a:t>
            </a:r>
            <a:endParaRPr lang="en-US" sz="1200" dirty="0"/>
          </a:p>
          <a:p>
            <a:pPr lvl="1"/>
            <a:r>
              <a:rPr lang="en-US" sz="1200" dirty="0"/>
              <a:t>Class – Dropdown (to be selected by the Student</a:t>
            </a:r>
            <a:r>
              <a:rPr lang="en-US" sz="1200" dirty="0" smtClean="0"/>
              <a:t>) (Chris to </a:t>
            </a:r>
            <a:r>
              <a:rPr lang="en-US" sz="1200" smtClean="0"/>
              <a:t>confir</a:t>
            </a:r>
            <a:r>
              <a:rPr lang="en-US" sz="1200" smtClean="0"/>
              <a:t>m values)</a:t>
            </a:r>
            <a:endParaRPr lang="en-US" sz="1200" dirty="0"/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and Time</a:t>
            </a:r>
          </a:p>
          <a:p>
            <a:pPr lvl="1"/>
            <a:r>
              <a:rPr lang="en-US" sz="1200" dirty="0"/>
              <a:t>Time Taken to execute</a:t>
            </a:r>
          </a:p>
          <a:p>
            <a:r>
              <a:rPr lang="en-US" sz="1600" dirty="0"/>
              <a:t>Question Navigator</a:t>
            </a:r>
          </a:p>
          <a:p>
            <a:pPr lvl="1"/>
            <a:r>
              <a:rPr lang="en-US" sz="1200" dirty="0"/>
              <a:t>8 Questions</a:t>
            </a:r>
          </a:p>
          <a:p>
            <a:pPr lvl="1"/>
            <a:r>
              <a:rPr lang="en-US" sz="1200" dirty="0"/>
              <a:t>Each question can be submitted individually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 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831433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 at the end of the assignment after </a:t>
            </a:r>
            <a:r>
              <a:rPr lang="en-US" sz="1200" dirty="0"/>
              <a:t>the student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submits the last question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for comments at the end of the feedback section</a:t>
            </a:r>
          </a:p>
          <a:p>
            <a:r>
              <a:rPr lang="en-US" sz="1400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100" dirty="0"/>
              <a:t>Question List with Status of each Question (i.e. answered correctly or incorrectly)</a:t>
            </a:r>
          </a:p>
          <a:p>
            <a:pPr lvl="2"/>
            <a:r>
              <a:rPr lang="en-US" sz="1100" dirty="0"/>
              <a:t>Total Time Spent</a:t>
            </a:r>
          </a:p>
          <a:p>
            <a:pPr lvl="1"/>
            <a:r>
              <a:rPr lang="en-US" sz="1200" dirty="0"/>
              <a:t>Instructor Dashboard</a:t>
            </a:r>
          </a:p>
          <a:p>
            <a:pPr lvl="2"/>
            <a:r>
              <a:rPr lang="en-US" sz="1100" dirty="0"/>
              <a:t>Summary Analytics of each student, one row per student</a:t>
            </a:r>
          </a:p>
          <a:p>
            <a:pPr lvl="2"/>
            <a:r>
              <a:rPr lang="en-US" sz="1100" dirty="0"/>
              <a:t>Displays Question Counts – Correct, Incorrect, </a:t>
            </a:r>
            <a:r>
              <a:rPr lang="en-US" sz="1100" dirty="0" err="1"/>
              <a:t>Unattempted</a:t>
            </a:r>
            <a:endParaRPr lang="en-US" sz="1100" dirty="0"/>
          </a:p>
          <a:p>
            <a:pPr lvl="2"/>
            <a:r>
              <a:rPr lang="en-US" sz="1100" dirty="0"/>
              <a:t>Instructor can drill down to analytics of each student</a:t>
            </a:r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Selected 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191"/>
            <a:ext cx="8328813" cy="6214593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/>
              <a:t>8 Questions Selected</a:t>
            </a:r>
          </a:p>
          <a:p>
            <a:pPr lvl="1">
              <a:lnSpc>
                <a:spcPts val="1300"/>
              </a:lnSpc>
              <a:buFont typeface="+mj-lt"/>
              <a:buAutoNum type="arabicPeriod"/>
            </a:pPr>
            <a:r>
              <a:rPr lang="en-US" sz="1400" dirty="0" smtClean="0"/>
              <a:t>Chapter 1&gt; Section 1.1&gt; Question </a:t>
            </a:r>
            <a:r>
              <a:rPr lang="en-US" sz="1400" dirty="0"/>
              <a:t>2 (Net Income</a:t>
            </a:r>
            <a:r>
              <a:rPr lang="en-US" sz="1400" dirty="0"/>
              <a:t>) – </a:t>
            </a:r>
            <a:r>
              <a:rPr lang="en-US" sz="1400" dirty="0">
                <a:solidFill>
                  <a:schemeClr val="accent5"/>
                </a:solidFill>
              </a:rPr>
              <a:t>Multiple Choice </a:t>
            </a:r>
            <a:r>
              <a:rPr lang="en-US" sz="1400" dirty="0" smtClean="0">
                <a:solidFill>
                  <a:schemeClr val="accent5"/>
                </a:solidFill>
              </a:rPr>
              <a:t>Question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1300"/>
              </a:lnSpc>
              <a:buFont typeface="+mj-lt"/>
              <a:buAutoNum type="arabicPeriod"/>
            </a:pPr>
            <a:r>
              <a:rPr lang="en-US" sz="1400" dirty="0"/>
              <a:t>Chapter 1&gt; Section 1.1&gt; Question </a:t>
            </a:r>
            <a:r>
              <a:rPr lang="en-US" sz="1400" dirty="0"/>
              <a:t>3 (P &amp; L chart) </a:t>
            </a:r>
            <a:r>
              <a:rPr lang="en-US" sz="1400" dirty="0" smtClean="0"/>
              <a:t>– </a:t>
            </a:r>
            <a:r>
              <a:rPr lang="en-US" sz="1400" dirty="0">
                <a:solidFill>
                  <a:schemeClr val="accent5"/>
                </a:solidFill>
              </a:rPr>
              <a:t>Chart Assessment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1&gt; Section 1.1&gt; Question </a:t>
            </a:r>
            <a:r>
              <a:rPr lang="en-US" sz="1400" dirty="0"/>
              <a:t>5 (Business </a:t>
            </a:r>
            <a:r>
              <a:rPr lang="en-US" sz="1400" dirty="0" smtClean="0"/>
              <a:t>Type</a:t>
            </a:r>
            <a:r>
              <a:rPr lang="en-US" sz="1400" dirty="0" smtClean="0"/>
              <a:t>) – </a:t>
            </a:r>
            <a:r>
              <a:rPr lang="en-US" sz="1400" dirty="0" smtClean="0">
                <a:solidFill>
                  <a:schemeClr val="accent5"/>
                </a:solidFill>
              </a:rPr>
              <a:t>Multiple Choice Question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</a:t>
            </a:r>
            <a:r>
              <a:rPr lang="en-US" sz="1400" dirty="0" smtClean="0"/>
              <a:t>1&gt; </a:t>
            </a:r>
            <a:r>
              <a:rPr lang="en-US" sz="1400" dirty="0"/>
              <a:t>Section </a:t>
            </a:r>
            <a:r>
              <a:rPr lang="en-US" sz="1400" dirty="0" smtClean="0"/>
              <a:t>1.4&gt; </a:t>
            </a:r>
            <a:r>
              <a:rPr lang="en-US" sz="1400" dirty="0"/>
              <a:t>Question 1 (Transaction</a:t>
            </a:r>
            <a:r>
              <a:rPr lang="en-US" sz="1400" dirty="0" smtClean="0"/>
              <a:t>) </a:t>
            </a:r>
            <a:r>
              <a:rPr lang="en-US" sz="1400" dirty="0"/>
              <a:t>– </a:t>
            </a:r>
            <a:r>
              <a:rPr lang="en-US" sz="1400" dirty="0">
                <a:solidFill>
                  <a:schemeClr val="accent5"/>
                </a:solidFill>
              </a:rPr>
              <a:t>Multiple Choice </a:t>
            </a:r>
            <a:r>
              <a:rPr lang="en-US" sz="1400" dirty="0" smtClean="0">
                <a:solidFill>
                  <a:schemeClr val="accent5"/>
                </a:solidFill>
              </a:rPr>
              <a:t>Question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1&gt; Section 1.4&gt; Question </a:t>
            </a:r>
            <a:r>
              <a:rPr lang="en-US" sz="1400" dirty="0" smtClean="0"/>
              <a:t>2 </a:t>
            </a:r>
            <a:r>
              <a:rPr lang="en-US" sz="1400" dirty="0"/>
              <a:t>(Transaction) – </a:t>
            </a:r>
            <a:r>
              <a:rPr lang="en-US" sz="1400" dirty="0">
                <a:solidFill>
                  <a:schemeClr val="accent5"/>
                </a:solidFill>
              </a:rPr>
              <a:t>Multiple Choice </a:t>
            </a:r>
            <a:r>
              <a:rPr lang="en-US" sz="1400" dirty="0" smtClean="0">
                <a:solidFill>
                  <a:schemeClr val="accent5"/>
                </a:solidFill>
              </a:rPr>
              <a:t>Question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 smtClean="0"/>
              <a:t>Chapter 1&gt; Section 1.5&gt;Assessment </a:t>
            </a:r>
            <a:r>
              <a:rPr lang="en-US" sz="1400" dirty="0"/>
              <a:t>1 (Accounting Equation grid</a:t>
            </a:r>
            <a:r>
              <a:rPr lang="en-US" sz="1400" dirty="0" smtClean="0"/>
              <a:t>) –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  <a:r>
              <a:rPr lang="en-US" sz="1400" dirty="0"/>
              <a:t> </a:t>
            </a:r>
            <a:endParaRPr lang="en-US" sz="600" dirty="0" smtClean="0"/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 smtClean="0"/>
              <a:t>Chapter 5&gt; </a:t>
            </a:r>
            <a:r>
              <a:rPr lang="en-US" sz="1400" dirty="0"/>
              <a:t>Section </a:t>
            </a:r>
            <a:r>
              <a:rPr lang="en-US" sz="1400" dirty="0" smtClean="0"/>
              <a:t>5.2&gt;Journalize </a:t>
            </a:r>
            <a:r>
              <a:rPr lang="en-US" sz="1400" dirty="0"/>
              <a:t>transactions – only 6/1 through </a:t>
            </a:r>
            <a:r>
              <a:rPr lang="en-US" sz="1400" dirty="0" smtClean="0"/>
              <a:t>6/8 - </a:t>
            </a:r>
            <a:r>
              <a:rPr lang="en-US" sz="1400" dirty="0"/>
              <a:t>Subset of Comprehensive Problem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- Leonardo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5&gt; Section </a:t>
            </a:r>
            <a:r>
              <a:rPr lang="en-US" sz="1400" dirty="0" smtClean="0"/>
              <a:t>5.5&gt; </a:t>
            </a:r>
            <a:r>
              <a:rPr lang="en-US" sz="1400" dirty="0"/>
              <a:t>Given a completed trial balance, prepare the three financial </a:t>
            </a:r>
            <a:r>
              <a:rPr lang="en-US" sz="1400" dirty="0" smtClean="0"/>
              <a:t>statements - </a:t>
            </a:r>
            <a:r>
              <a:rPr lang="en-US" sz="1400" dirty="0" smtClean="0">
                <a:solidFill>
                  <a:schemeClr val="accent5"/>
                </a:solidFill>
              </a:rPr>
              <a:t>Leonardo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endParaRPr lang="en-US" sz="1400" dirty="0"/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174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883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Content Queries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191"/>
            <a:ext cx="8328813" cy="6214593"/>
          </a:xfrm>
        </p:spPr>
        <p:txBody>
          <a:bodyPr>
            <a:noAutofit/>
          </a:bodyPr>
          <a:lstStyle/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r>
              <a:rPr lang="en-US" sz="1400" dirty="0"/>
              <a:t>Chapter 1 &gt; Section </a:t>
            </a:r>
            <a:r>
              <a:rPr lang="en-US" sz="1400" dirty="0"/>
              <a:t>1.1 </a:t>
            </a:r>
            <a:r>
              <a:rPr lang="en-US" sz="1400" dirty="0"/>
              <a:t>&gt; Question </a:t>
            </a:r>
            <a:r>
              <a:rPr lang="en-US" sz="1400" dirty="0"/>
              <a:t>2 (Net Income</a:t>
            </a:r>
            <a:r>
              <a:rPr lang="en-US" sz="1400" dirty="0"/>
              <a:t>)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Multiple Choice Question </a:t>
            </a:r>
            <a:r>
              <a:rPr lang="en-US" sz="1400" dirty="0" smtClean="0"/>
              <a:t>)</a:t>
            </a: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buNone/>
            </a:pPr>
            <a:r>
              <a:rPr lang="en-US" sz="1200" dirty="0" smtClean="0"/>
              <a:t>Queries: Question to be reworded to Introduce Core Fit?</a:t>
            </a: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505C"/>
                </a:solidFill>
              </a:rPr>
              <a:t>Chapter </a:t>
            </a:r>
            <a:r>
              <a:rPr lang="en-US" sz="1400" dirty="0">
                <a:solidFill>
                  <a:srgbClr val="00505C"/>
                </a:solidFill>
              </a:rPr>
              <a:t>1&gt; Section 1.1&gt; Question 3 (P &amp; L chart) – </a:t>
            </a:r>
            <a:r>
              <a:rPr lang="en-US" sz="1400" dirty="0">
                <a:solidFill>
                  <a:schemeClr val="accent5"/>
                </a:solidFill>
              </a:rPr>
              <a:t>Chart </a:t>
            </a:r>
            <a:r>
              <a:rPr lang="en-US" sz="1400" dirty="0" smtClean="0">
                <a:solidFill>
                  <a:schemeClr val="accent5"/>
                </a:solidFill>
              </a:rPr>
              <a:t>Assessment</a:t>
            </a: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457200" lvl="2" indent="0">
              <a:lnSpc>
                <a:spcPts val="1400"/>
              </a:lnSpc>
              <a:buClrTx/>
              <a:buNone/>
            </a:pPr>
            <a:r>
              <a:rPr lang="en-US" sz="1200" dirty="0" smtClean="0"/>
              <a:t>Queries: Question </a:t>
            </a:r>
            <a:r>
              <a:rPr lang="en-US" sz="1200" dirty="0"/>
              <a:t>to be reworded </a:t>
            </a:r>
            <a:r>
              <a:rPr lang="en-US" sz="1200" dirty="0" smtClean="0"/>
              <a:t>to include Narrative about the Core Fit Use Case as well as the Chart</a:t>
            </a:r>
          </a:p>
          <a:p>
            <a:pPr marL="1085850" lvl="3" indent="-171450">
              <a:lnSpc>
                <a:spcPts val="1400"/>
              </a:lnSpc>
              <a:buClrTx/>
            </a:pPr>
            <a:r>
              <a:rPr lang="en-US" sz="1200" dirty="0"/>
              <a:t>Need a backup / replacement Question considering the timeline and complexity of implementing this</a:t>
            </a:r>
          </a:p>
          <a:p>
            <a:pPr marL="457200" lvl="2" indent="0">
              <a:lnSpc>
                <a:spcPts val="1400"/>
              </a:lnSpc>
              <a:buClrTx/>
              <a:buNone/>
            </a:pPr>
            <a:r>
              <a:rPr lang="en-US" sz="1200" dirty="0" smtClean="0"/>
              <a:t> </a:t>
            </a:r>
          </a:p>
          <a:p>
            <a:pPr>
              <a:lnSpc>
                <a:spcPts val="1400"/>
              </a:lnSpc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61" y="1028787"/>
            <a:ext cx="6912404" cy="1643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12" y="3548582"/>
            <a:ext cx="5372013" cy="1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16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39442</TotalTime>
  <Words>1369</Words>
  <Application>Microsoft Office PowerPoint</Application>
  <PresentationFormat>On-screen Show (4:3)</PresentationFormat>
  <Paragraphs>263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굴림</vt:lpstr>
      <vt:lpstr>Lato</vt:lpstr>
      <vt:lpstr>MS PGothic</vt:lpstr>
      <vt:lpstr>Office Theme</vt:lpstr>
      <vt:lpstr>Class Test Trial</vt:lpstr>
      <vt:lpstr>Table of Contents</vt:lpstr>
      <vt:lpstr>Overview</vt:lpstr>
      <vt:lpstr>Overview</vt:lpstr>
      <vt:lpstr>Requirements</vt:lpstr>
      <vt:lpstr>Requirements (continued)</vt:lpstr>
      <vt:lpstr>Selected Content</vt:lpstr>
      <vt:lpstr>Queries</vt:lpstr>
      <vt:lpstr>Content Queries</vt:lpstr>
      <vt:lpstr>Content Queries</vt:lpstr>
      <vt:lpstr>Content Queries</vt:lpstr>
      <vt:lpstr>Content Queries</vt:lpstr>
      <vt:lpstr>Design Questions</vt:lpstr>
      <vt:lpstr>Design Questions</vt:lpstr>
      <vt:lpstr>Mocks</vt:lpstr>
      <vt:lpstr>Student Workflow</vt:lpstr>
      <vt:lpstr>Mocks – Landing Page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Report</vt:lpstr>
      <vt:lpstr>Mocks – Report</vt:lpstr>
      <vt:lpstr>Instructor Workflow</vt:lpstr>
      <vt:lpstr>Mocks – Home Page</vt:lpstr>
      <vt:lpstr>Instructor View - Reports</vt:lpstr>
      <vt:lpstr>Mocks – Report</vt:lpstr>
      <vt:lpstr>End Of Presentation</vt:lpstr>
      <vt:lpstr>Option 2a: Questions as sections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Jasneet Kaur</cp:lastModifiedBy>
  <cp:revision>17211</cp:revision>
  <cp:lastPrinted>2018-09-25T07:49:23Z</cp:lastPrinted>
  <dcterms:created xsi:type="dcterms:W3CDTF">2003-07-29T09:21:05Z</dcterms:created>
  <dcterms:modified xsi:type="dcterms:W3CDTF">2019-11-01T10:58:26Z</dcterms:modified>
</cp:coreProperties>
</file>