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478" r:id="rId2"/>
    <p:sldId id="479" r:id="rId3"/>
    <p:sldId id="471" r:id="rId4"/>
    <p:sldId id="480" r:id="rId5"/>
    <p:sldId id="481" r:id="rId6"/>
    <p:sldId id="472" r:id="rId7"/>
    <p:sldId id="534" r:id="rId8"/>
    <p:sldId id="473" r:id="rId9"/>
    <p:sldId id="474" r:id="rId10"/>
    <p:sldId id="475" r:id="rId11"/>
    <p:sldId id="476" r:id="rId12"/>
    <p:sldId id="477" r:id="rId13"/>
    <p:sldId id="483" r:id="rId14"/>
    <p:sldId id="48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2"/>
    <p:restoredTop sz="94830"/>
  </p:normalViewPr>
  <p:slideViewPr>
    <p:cSldViewPr snapToGrid="0">
      <p:cViewPr varScale="1">
        <p:scale>
          <a:sx n="124" d="100"/>
          <a:sy n="124" d="100"/>
        </p:scale>
        <p:origin x="168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AEA032F2-1115-D14D-BBD7-8D36EDD06ADB}"/>
    <pc:docChg chg="delSld modSection">
      <pc:chgData name="Luciano Pereira Soares" userId="16c53e34-c952-423e-8700-c0525d23304f" providerId="ADAL" clId="{AEA032F2-1115-D14D-BBD7-8D36EDD06ADB}" dt="2022-09-05T21:08:50.428" v="1" actId="2696"/>
      <pc:docMkLst>
        <pc:docMk/>
      </pc:docMkLst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59571029" sldId="40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6636348" sldId="40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655007093" sldId="417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707880651" sldId="41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3881429" sldId="419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3693946769" sldId="433"/>
        </pc:sldMkLst>
      </pc:sldChg>
    </pc:docChg>
  </pc:docChgLst>
  <pc:docChgLst>
    <pc:chgData name="Luciano Pereira Soares" userId="16c53e34-c952-423e-8700-c0525d23304f" providerId="ADAL" clId="{7916F78C-4B2C-454C-A621-0950636A71C8}"/>
    <pc:docChg chg="delSld modSection">
      <pc:chgData name="Luciano Pereira Soares" userId="16c53e34-c952-423e-8700-c0525d23304f" providerId="ADAL" clId="{7916F78C-4B2C-454C-A621-0950636A71C8}" dt="2022-10-10T22:37:10.206" v="0" actId="2696"/>
      <pc:docMkLst>
        <pc:docMk/>
      </pc:docMkLst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55188389" sldId="434"/>
        </pc:sldMkLst>
      </pc:sldChg>
    </pc:docChg>
  </pc:docChgLst>
  <pc:docChgLst>
    <pc:chgData name="Luciano Pereira Soares" userId="16c53e34-c952-423e-8700-c0525d23304f" providerId="ADAL" clId="{23FAB5F9-CE55-7B4E-82BA-8712A3FC70FD}"/>
    <pc:docChg chg="delSld modSld modSection">
      <pc:chgData name="Luciano Pereira Soares" userId="16c53e34-c952-423e-8700-c0525d23304f" providerId="ADAL" clId="{23FAB5F9-CE55-7B4E-82BA-8712A3FC70FD}" dt="2022-09-05T21:04:40.495" v="9" actId="20577"/>
      <pc:docMkLst>
        <pc:docMk/>
      </pc:docMkLst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36569805" sldId="33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175192112" sldId="33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03870030" sldId="35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631642019" sldId="382"/>
        </pc:sldMkLst>
      </pc:sldChg>
      <pc:sldChg chg="modSp mod">
        <pc:chgData name="Luciano Pereira Soares" userId="16c53e34-c952-423e-8700-c0525d23304f" providerId="ADAL" clId="{23FAB5F9-CE55-7B4E-82BA-8712A3FC70FD}" dt="2022-09-05T21:04:12.772" v="3" actId="20577"/>
        <pc:sldMkLst>
          <pc:docMk/>
          <pc:sldMk cId="1892385204" sldId="384"/>
        </pc:sldMkLst>
        <pc:spChg chg="mod">
          <ac:chgData name="Luciano Pereira Soares" userId="16c53e34-c952-423e-8700-c0525d23304f" providerId="ADAL" clId="{23FAB5F9-CE55-7B4E-82BA-8712A3FC70FD}" dt="2022-09-05T21:04:12.772" v="3" actId="20577"/>
          <ac:spMkLst>
            <pc:docMk/>
            <pc:sldMk cId="1892385204" sldId="384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547615086" sldId="394"/>
        </pc:sldMkLst>
      </pc:sldChg>
      <pc:sldChg chg="modSp mod">
        <pc:chgData name="Luciano Pereira Soares" userId="16c53e34-c952-423e-8700-c0525d23304f" providerId="ADAL" clId="{23FAB5F9-CE55-7B4E-82BA-8712A3FC70FD}" dt="2022-09-05T21:04:26.451" v="5" actId="20577"/>
        <pc:sldMkLst>
          <pc:docMk/>
          <pc:sldMk cId="2186636348" sldId="406"/>
        </pc:sldMkLst>
        <pc:spChg chg="mod">
          <ac:chgData name="Luciano Pereira Soares" userId="16c53e34-c952-423e-8700-c0525d23304f" providerId="ADAL" clId="{23FAB5F9-CE55-7B4E-82BA-8712A3FC70FD}" dt="2022-09-05T21:04:26.451" v="5" actId="20577"/>
          <ac:spMkLst>
            <pc:docMk/>
            <pc:sldMk cId="2186636348" sldId="406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33.372" v="7" actId="20577"/>
        <pc:sldMkLst>
          <pc:docMk/>
          <pc:sldMk cId="1707880651" sldId="418"/>
        </pc:sldMkLst>
        <pc:spChg chg="mod">
          <ac:chgData name="Luciano Pereira Soares" userId="16c53e34-c952-423e-8700-c0525d23304f" providerId="ADAL" clId="{23FAB5F9-CE55-7B4E-82BA-8712A3FC70FD}" dt="2022-09-05T21:04:33.372" v="7" actId="20577"/>
          <ac:spMkLst>
            <pc:docMk/>
            <pc:sldMk cId="1707880651" sldId="418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40.495" v="9" actId="20577"/>
        <pc:sldMkLst>
          <pc:docMk/>
          <pc:sldMk cId="1550099056" sldId="421"/>
        </pc:sldMkLst>
        <pc:spChg chg="mod">
          <ac:chgData name="Luciano Pereira Soares" userId="16c53e34-c952-423e-8700-c0525d23304f" providerId="ADAL" clId="{23FAB5F9-CE55-7B4E-82BA-8712A3FC70FD}" dt="2022-09-05T21:04:40.495" v="9" actId="20577"/>
          <ac:spMkLst>
            <pc:docMk/>
            <pc:sldMk cId="1550099056" sldId="421"/>
            <ac:spMk id="4" creationId="{3B8D34AF-4651-D14B-84C4-E9FECE3D33FA}"/>
          </ac:spMkLst>
        </pc:spChg>
      </pc:sldChg>
    </pc:docChg>
  </pc:docChgLst>
  <pc:docChgLst>
    <pc:chgData name="Luciano Pereira Soares" userId="16c53e34-c952-423e-8700-c0525d23304f" providerId="ADAL" clId="{E31B9DE2-EF8C-7C47-9F17-1A34648AABD1}"/>
    <pc:docChg chg="delSld modSld delSection modSection">
      <pc:chgData name="Luciano Pereira Soares" userId="16c53e34-c952-423e-8700-c0525d23304f" providerId="ADAL" clId="{E31B9DE2-EF8C-7C47-9F17-1A34648AABD1}" dt="2022-10-10T23:05:10.785" v="4" actId="17853"/>
      <pc:docMkLst>
        <pc:docMk/>
      </pc:docMkLst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513301535" sldId="435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4292707404" sldId="436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450404991" sldId="437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282777310" sldId="438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778051124" sldId="439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319499553" sldId="440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398262997" sldId="441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4217086822" sldId="442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782209742" sldId="443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965939695" sldId="444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585316814" sldId="445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155587597" sldId="446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187110239" sldId="447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795221180" sldId="448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642593151" sldId="449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513903677" sldId="450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860655053" sldId="451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424862585" sldId="452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565298501" sldId="453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996085441" sldId="454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393783403" sldId="455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757598921" sldId="456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300342593" sldId="457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237073513" sldId="458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001240596" sldId="459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940860713" sldId="460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710594888" sldId="461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748280781" sldId="462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32991973" sldId="463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149162005" sldId="464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4216407869" sldId="465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746782126" sldId="466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1947317449" sldId="467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408624844" sldId="468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553526615" sldId="469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4046241337" sldId="470"/>
        </pc:sldMkLst>
      </pc:sldChg>
      <pc:sldChg chg="modSp mod">
        <pc:chgData name="Luciano Pereira Soares" userId="16c53e34-c952-423e-8700-c0525d23304f" providerId="ADAL" clId="{E31B9DE2-EF8C-7C47-9F17-1A34648AABD1}" dt="2022-10-10T23:04:55.635" v="2" actId="20577"/>
        <pc:sldMkLst>
          <pc:docMk/>
          <pc:sldMk cId="2583237833" sldId="479"/>
        </pc:sldMkLst>
        <pc:spChg chg="mod">
          <ac:chgData name="Luciano Pereira Soares" userId="16c53e34-c952-423e-8700-c0525d23304f" providerId="ADAL" clId="{E31B9DE2-EF8C-7C47-9F17-1A34648AABD1}" dt="2022-10-10T23:04:55.635" v="2" actId="20577"/>
          <ac:spMkLst>
            <pc:docMk/>
            <pc:sldMk cId="2583237833" sldId="479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588490871" sldId="48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2803529127" sldId="532"/>
        </pc:sldMkLst>
      </pc:sldChg>
      <pc:sldChg chg="del">
        <pc:chgData name="Luciano Pereira Soares" userId="16c53e34-c952-423e-8700-c0525d23304f" providerId="ADAL" clId="{E31B9DE2-EF8C-7C47-9F17-1A34648AABD1}" dt="2022-10-10T22:39:11.148" v="0" actId="2696"/>
        <pc:sldMkLst>
          <pc:docMk/>
          <pc:sldMk cId="3130096118" sldId="53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E31B9DE2-EF8C-7C47-9F17-1A34648AABD1}" dt="2022-10-10T23:05:04.753" v="3" actId="2696"/>
        <pc:sldMkLst>
          <pc:docMk/>
          <pc:sldMk cId="2720856063" sldId="5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5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Nota ao professor: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colab.research.google.com</a:t>
            </a:r>
            <a:r>
              <a:rPr lang="pt-BR" dirty="0"/>
              <a:t>/drive/15v7u1E4KLJlGueM9eA_5bXr_TDfn0nk2?usp=</a:t>
            </a:r>
            <a:r>
              <a:rPr lang="pt-BR" dirty="0" err="1"/>
              <a:t>sharing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25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per.edu.br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8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2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vccs-enf102-17fa/chapter/text-parallel-structur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openmp-com-intel-edis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8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FF504-EB1E-3745-BF90-446EF219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Esperando (</a:t>
            </a:r>
            <a:r>
              <a:rPr lang="pt-BR" dirty="0" err="1"/>
              <a:t>taskwait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4ED3A6-07F4-C04C-A6D1-603433CAB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4AC612-812E-FA46-A061-26857D31A8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13054" y="1152475"/>
            <a:ext cx="5879313" cy="35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2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3C6E7-B34F-284F-B0D8-23375762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Fibonacci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7951D-945F-CF49-99F3-36E000761553}"/>
              </a:ext>
            </a:extLst>
          </p:cNvPr>
          <p:cNvSpPr/>
          <p:nvPr/>
        </p:nvSpPr>
        <p:spPr bwMode="auto">
          <a:xfrm>
            <a:off x="-1" y="1282155"/>
            <a:ext cx="3092521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r>
              <a:rPr lang="pt-BR" sz="1200" dirty="0"/>
              <a:t>É possível criar tarefas para </a:t>
            </a:r>
            <a:br>
              <a:rPr lang="pt-BR" sz="1200" dirty="0"/>
            </a:br>
            <a:r>
              <a:rPr lang="pt-BR" sz="1200" dirty="0"/>
              <a:t>esse problema?</a:t>
            </a:r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r>
              <a:rPr lang="pt-BR" sz="1200" dirty="0"/>
              <a:t>Altere a função </a:t>
            </a:r>
            <a:r>
              <a:rPr lang="pt-BR" sz="1200" dirty="0" err="1"/>
              <a:t>fib</a:t>
            </a:r>
            <a:r>
              <a:rPr lang="pt-BR" sz="1200" dirty="0"/>
              <a:t> para que ela chame uma </a:t>
            </a:r>
            <a:r>
              <a:rPr lang="pt-BR" sz="1200" dirty="0" err="1"/>
              <a:t>task</a:t>
            </a:r>
            <a:r>
              <a:rPr lang="pt-BR" sz="1200" dirty="0"/>
              <a:t> antes de calcular </a:t>
            </a:r>
            <a:r>
              <a:rPr lang="pt-BR" sz="1200" dirty="0" err="1"/>
              <a:t>x</a:t>
            </a:r>
            <a:r>
              <a:rPr lang="pt-BR" sz="1200" dirty="0"/>
              <a:t> e outra </a:t>
            </a:r>
            <a:r>
              <a:rPr lang="pt-BR" sz="1200" dirty="0" err="1"/>
              <a:t>task</a:t>
            </a:r>
            <a:r>
              <a:rPr lang="pt-BR" sz="1200" dirty="0"/>
              <a:t> antes de </a:t>
            </a:r>
            <a:r>
              <a:rPr lang="pt-BR" sz="1200" dirty="0" err="1"/>
              <a:t>y</a:t>
            </a:r>
            <a:r>
              <a:rPr lang="pt-BR" sz="1200" dirty="0"/>
              <a:t>.</a:t>
            </a:r>
          </a:p>
          <a:p>
            <a:pPr marL="228600" lvl="0">
              <a:lnSpc>
                <a:spcPct val="90000"/>
              </a:lnSpc>
              <a:buSzPts val="1400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r>
              <a:rPr lang="pt-BR" sz="1200" dirty="0"/>
              <a:t>Lembre-se que quem chama </a:t>
            </a:r>
            <a:r>
              <a:rPr lang="pt-BR" sz="1200" dirty="0" err="1"/>
              <a:t>fib</a:t>
            </a:r>
            <a:r>
              <a:rPr lang="pt-BR" sz="1200" dirty="0"/>
              <a:t> (na função </a:t>
            </a:r>
            <a:r>
              <a:rPr lang="pt-BR" sz="1200" dirty="0" err="1"/>
              <a:t>main</a:t>
            </a:r>
            <a:r>
              <a:rPr lang="pt-BR" sz="1200" dirty="0"/>
              <a:t>) também precisa de uma </a:t>
            </a:r>
            <a:r>
              <a:rPr lang="pt-BR" sz="1200" dirty="0" err="1"/>
              <a:t>task</a:t>
            </a:r>
            <a:r>
              <a:rPr lang="pt-BR" sz="1200" dirty="0"/>
              <a:t> </a:t>
            </a:r>
            <a:r>
              <a:rPr lang="pt-BR" sz="1200" dirty="0" err="1"/>
              <a:t>omp</a:t>
            </a:r>
            <a:r>
              <a:rPr lang="pt-BR" sz="1200" dirty="0"/>
              <a:t> do tipo single (a </a:t>
            </a:r>
            <a:r>
              <a:rPr lang="pt-BR" sz="1200" dirty="0" err="1"/>
              <a:t>task</a:t>
            </a:r>
            <a:r>
              <a:rPr lang="pt-BR" sz="1200" dirty="0"/>
              <a:t> que dispara as outras </a:t>
            </a:r>
            <a:r>
              <a:rPr lang="pt-BR" sz="1200" dirty="0" err="1"/>
              <a:t>tasks</a:t>
            </a:r>
            <a:r>
              <a:rPr lang="pt-BR" sz="1200" dirty="0"/>
              <a:t>).</a:t>
            </a:r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r>
              <a:rPr lang="pt-BR" sz="1200" dirty="0"/>
              <a:t>Um ponto importante, se </a:t>
            </a:r>
            <a:r>
              <a:rPr lang="pt-BR" sz="1200" dirty="0" err="1"/>
              <a:t>n</a:t>
            </a:r>
            <a:r>
              <a:rPr lang="pt-BR" sz="1200" dirty="0"/>
              <a:t>&lt;20, calcule o Fibonacci sem o </a:t>
            </a:r>
            <a:r>
              <a:rPr lang="pt-BR" sz="1200" dirty="0" err="1"/>
              <a:t>OpenMP</a:t>
            </a:r>
            <a:r>
              <a:rPr lang="pt-BR" sz="1200" dirty="0"/>
              <a:t>.</a:t>
            </a:r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  <a:p>
            <a:pPr marL="512478" lvl="0" indent="-283878">
              <a:lnSpc>
                <a:spcPct val="90000"/>
              </a:lnSpc>
              <a:buSzPts val="1400"/>
              <a:buFont typeface="Arial"/>
              <a:buChar char="•"/>
              <a:defRPr/>
            </a:pPr>
            <a:endParaRPr lang="pt-BR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916A5D-3A33-F143-BA54-768809304C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98900" y="102086"/>
            <a:ext cx="5028331" cy="49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A7A5D-86AD-6C4A-B425-91B29544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pic>
        <p:nvPicPr>
          <p:cNvPr id="4" name="Picture 1" descr="page87image31829584">
            <a:extLst>
              <a:ext uri="{FF2B5EF4-FFF2-40B4-BE49-F238E27FC236}">
                <a16:creationId xmlns:a16="http://schemas.microsoft.com/office/drawing/2014/main" id="{90283DC6-BDA7-E841-BC27-BE49AB3D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10060"/>
            <a:ext cx="3456384" cy="24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E698026-0D38-F04E-9B8E-9733132BF0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13206" y="127000"/>
            <a:ext cx="3597405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5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Roteiro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216000" lvl="0" indent="-21600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Seguir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roteiro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da aula</a:t>
            </a:r>
          </a:p>
          <a:p>
            <a:pPr marL="216000" lvl="0" indent="-21600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endParaRPr lang="en-US" sz="14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458953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EA59-F792-1A4D-B5C4-B2BA447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015" y="357747"/>
            <a:ext cx="5236068" cy="572700"/>
          </a:xfrm>
        </p:spPr>
        <p:txBody>
          <a:bodyPr/>
          <a:lstStyle/>
          <a:p>
            <a:r>
              <a:rPr lang="pt-BR" dirty="0"/>
              <a:t>Mochila Binária - </a:t>
            </a:r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1ECF85-BC59-F041-AB71-A45F3456B5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6015" y="1256381"/>
            <a:ext cx="5236068" cy="3032125"/>
          </a:xfrm>
        </p:spPr>
        <p:txBody>
          <a:bodyPr/>
          <a:lstStyle/>
          <a:p>
            <a:r>
              <a:rPr lang="pt-BR" dirty="0"/>
              <a:t>Sua tarefa:</a:t>
            </a:r>
          </a:p>
          <a:p>
            <a:r>
              <a:rPr lang="pt-BR" dirty="0"/>
              <a:t>Adaptar o código da mochila recursiva por busca exaustiva, para suportar </a:t>
            </a:r>
            <a:r>
              <a:rPr lang="pt-BR" dirty="0" err="1"/>
              <a:t>OpenMP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Avalie o desempenho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87A9437-649E-5C45-A163-76A6DEECC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579" y="1138633"/>
            <a:ext cx="1648969" cy="286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184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- 15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OpenMP</a:t>
            </a:r>
            <a:endParaRPr lang="en-US" b="1" dirty="0"/>
          </a:p>
          <a:p>
            <a:endParaRPr lang="en-US" dirty="0"/>
          </a:p>
        </p:txBody>
      </p:sp>
      <p:pic>
        <p:nvPicPr>
          <p:cNvPr id="15" name="Espaço Reservado para Imagem 14" descr="Cadeira de rodas&#10;&#10;Descrição gerada automaticamente com confiança baixa">
            <a:extLst>
              <a:ext uri="{FF2B5EF4-FFF2-40B4-BE49-F238E27FC236}">
                <a16:creationId xmlns:a16="http://schemas.microsoft.com/office/drawing/2014/main" id="{5528F7FB-555A-914B-99F4-FCE70B6731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32378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32A3F0-896F-E143-BE2F-F32089CC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743EDF0-9E42-0B4F-9E44-3F4856DE6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Sections</a:t>
            </a:r>
            <a:endParaRPr lang="pt-BR" dirty="0"/>
          </a:p>
          <a:p>
            <a:r>
              <a:rPr lang="pt-BR" dirty="0" err="1"/>
              <a:t>Tasks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F63680D-4955-F34F-9BB3-7A96137035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3CCD48B1-20EE-0145-94E3-C0FE1AF25D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9500" y="1420525"/>
            <a:ext cx="3837000" cy="23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5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0B99F6D-E77A-2C4A-A5A1-D3490F26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Sections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D37AC3-F51F-044A-B60B-2CDF8B7CE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dirty="0"/>
              <a:t>A diretiva </a:t>
            </a:r>
            <a:r>
              <a:rPr lang="pt-BR" sz="1400" dirty="0" err="1"/>
              <a:t>sections</a:t>
            </a:r>
            <a:r>
              <a:rPr lang="pt-BR" sz="1400" dirty="0"/>
              <a:t> divide o trabalho de forma não iterativa em seções separadas, aonde cada seção será executada por uma “thread” do grupo. Representa a implementação de paralelismo funcional, ou seja, por código. </a:t>
            </a:r>
          </a:p>
          <a:p>
            <a:r>
              <a:rPr lang="pt-BR" sz="1400" dirty="0"/>
              <a:t>Algumas observações:</a:t>
            </a:r>
          </a:p>
          <a:p>
            <a:pPr lvl="1" indent="-457200"/>
            <a:r>
              <a:rPr lang="pt-BR" sz="1200" dirty="0"/>
              <a:t>A diretiva </a:t>
            </a:r>
            <a:r>
              <a:rPr lang="pt-BR" sz="1200" dirty="0" err="1"/>
              <a:t>sections</a:t>
            </a:r>
            <a:r>
              <a:rPr lang="pt-BR" sz="1200" dirty="0"/>
              <a:t> define a seção do código sequencial onde será definida as seções independentes, através da diretiva </a:t>
            </a:r>
            <a:r>
              <a:rPr lang="pt-BR" sz="1200" dirty="0" err="1"/>
              <a:t>section</a:t>
            </a:r>
            <a:r>
              <a:rPr lang="pt-BR" sz="1200" dirty="0"/>
              <a:t>;</a:t>
            </a:r>
          </a:p>
          <a:p>
            <a:pPr lvl="1" indent="-457200"/>
            <a:r>
              <a:rPr lang="pt-BR" sz="1200" dirty="0"/>
              <a:t>Cada </a:t>
            </a:r>
            <a:r>
              <a:rPr lang="pt-BR" sz="1200" dirty="0" err="1"/>
              <a:t>section</a:t>
            </a:r>
            <a:r>
              <a:rPr lang="pt-BR" sz="1200" dirty="0"/>
              <a:t> é executada por uma </a:t>
            </a:r>
            <a:r>
              <a:rPr lang="pt-BR" sz="1200" i="1" dirty="0"/>
              <a:t>thread</a:t>
            </a:r>
            <a:r>
              <a:rPr lang="pt-BR" sz="1200" dirty="0"/>
              <a:t> do grupo;</a:t>
            </a:r>
          </a:p>
          <a:p>
            <a:pPr lvl="1" indent="-457200"/>
            <a:r>
              <a:rPr lang="pt-BR" sz="1200" dirty="0"/>
              <a:t>Existe um ponto de sincronização implícita no final da diretiva </a:t>
            </a:r>
            <a:r>
              <a:rPr lang="pt-BR" sz="1200" dirty="0" err="1"/>
              <a:t>section</a:t>
            </a:r>
            <a:r>
              <a:rPr lang="pt-BR" sz="1200" dirty="0"/>
              <a:t>, a menos que se especifique o atributo </a:t>
            </a:r>
            <a:r>
              <a:rPr lang="pt-BR" sz="1200" dirty="0" err="1"/>
              <a:t>nowait</a:t>
            </a:r>
            <a:r>
              <a:rPr lang="pt-BR" sz="1200" dirty="0"/>
              <a:t>;</a:t>
            </a:r>
          </a:p>
          <a:p>
            <a:pPr lvl="1" indent="-457200"/>
            <a:r>
              <a:rPr lang="pt-BR" sz="1200" dirty="0"/>
              <a:t>Se existirem mais  </a:t>
            </a:r>
            <a:r>
              <a:rPr lang="pt-BR" sz="1200" i="1" dirty="0"/>
              <a:t>threads</a:t>
            </a:r>
            <a:r>
              <a:rPr lang="pt-BR" sz="1200" dirty="0"/>
              <a:t> do que seções, o </a:t>
            </a:r>
            <a:r>
              <a:rPr lang="pt-BR" sz="1200" dirty="0" err="1"/>
              <a:t>OpenMP</a:t>
            </a:r>
            <a:r>
              <a:rPr lang="pt-BR" sz="1200" dirty="0"/>
              <a:t> decidirá, quais </a:t>
            </a:r>
            <a:r>
              <a:rPr lang="pt-BR" sz="1200" i="1" dirty="0"/>
              <a:t>threads</a:t>
            </a:r>
            <a:r>
              <a:rPr lang="pt-BR" sz="1200" dirty="0"/>
              <a:t> executarão os blocos de </a:t>
            </a:r>
            <a:r>
              <a:rPr lang="pt-BR" sz="1200" dirty="0" err="1"/>
              <a:t>section</a:t>
            </a:r>
            <a:r>
              <a:rPr lang="pt-BR" sz="1200" dirty="0"/>
              <a:t>, e quais, não executarão.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5336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B496ABA-154B-BB43-A0EA-BB2E548C7BC2}"/>
              </a:ext>
            </a:extLst>
          </p:cNvPr>
          <p:cNvSpPr txBox="1">
            <a:spLocks/>
          </p:cNvSpPr>
          <p:nvPr/>
        </p:nvSpPr>
        <p:spPr>
          <a:xfrm>
            <a:off x="324644" y="160321"/>
            <a:ext cx="8179622" cy="498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20650" indent="0"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omp.h</a:t>
            </a:r>
            <a:r>
              <a:rPr lang="pt-BR" sz="1400" dirty="0"/>
              <a:t>&gt;</a:t>
            </a:r>
          </a:p>
          <a:p>
            <a:pPr marL="120650" indent="0">
              <a:buNone/>
            </a:pPr>
            <a:r>
              <a:rPr lang="pt-BR" sz="1400" dirty="0"/>
              <a:t>#define N 1000</a:t>
            </a:r>
          </a:p>
          <a:p>
            <a:pPr marL="120650" indent="0">
              <a:buNone/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 () {</a:t>
            </a:r>
          </a:p>
          <a:p>
            <a:pPr marL="120650" indent="0">
              <a:buNone/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i</a:t>
            </a:r>
            <a:r>
              <a:rPr lang="pt-BR" sz="1400" dirty="0"/>
              <a:t>, </a:t>
            </a:r>
            <a:r>
              <a:rPr lang="pt-BR" sz="1400" dirty="0" err="1"/>
              <a:t>n</a:t>
            </a:r>
            <a:r>
              <a:rPr lang="pt-BR" sz="1400" dirty="0"/>
              <a:t>=N;</a:t>
            </a:r>
          </a:p>
          <a:p>
            <a:pPr marL="120650" indent="0">
              <a:buNone/>
            </a:pPr>
            <a:r>
              <a:rPr lang="pt-BR" sz="1400" dirty="0" err="1"/>
              <a:t>float</a:t>
            </a:r>
            <a:r>
              <a:rPr lang="pt-BR" sz="1400" dirty="0"/>
              <a:t> a[N], </a:t>
            </a:r>
            <a:r>
              <a:rPr lang="pt-BR" sz="1400" dirty="0" err="1"/>
              <a:t>b</a:t>
            </a:r>
            <a:r>
              <a:rPr lang="pt-BR" sz="1400" dirty="0"/>
              <a:t>[N], </a:t>
            </a:r>
            <a:r>
              <a:rPr lang="pt-BR" sz="1400" dirty="0" err="1"/>
              <a:t>c</a:t>
            </a:r>
            <a:r>
              <a:rPr lang="pt-BR" sz="1400" dirty="0"/>
              <a:t>[N];</a:t>
            </a:r>
          </a:p>
          <a:p>
            <a:pPr marL="120650" indent="0">
              <a:buNone/>
            </a:pPr>
            <a:r>
              <a:rPr lang="pt-BR" sz="1400" dirty="0"/>
              <a:t>for (</a:t>
            </a:r>
            <a:r>
              <a:rPr lang="pt-BR" sz="1400" dirty="0" err="1"/>
              <a:t>i</a:t>
            </a:r>
            <a:r>
              <a:rPr lang="pt-BR" sz="1400" dirty="0"/>
              <a:t>=0; </a:t>
            </a:r>
            <a:r>
              <a:rPr lang="pt-BR" sz="1400" dirty="0" err="1"/>
              <a:t>i</a:t>
            </a:r>
            <a:r>
              <a:rPr lang="pt-BR" sz="1400" dirty="0"/>
              <a:t> &lt; N; </a:t>
            </a:r>
            <a:r>
              <a:rPr lang="pt-BR" sz="1400" dirty="0" err="1"/>
              <a:t>i</a:t>
            </a:r>
            <a:r>
              <a:rPr lang="pt-BR" sz="1400" dirty="0"/>
              <a:t>++) a[</a:t>
            </a:r>
            <a:r>
              <a:rPr lang="pt-BR" sz="1400" dirty="0" err="1"/>
              <a:t>i</a:t>
            </a:r>
            <a:r>
              <a:rPr lang="pt-BR" sz="1400" dirty="0"/>
              <a:t>] = </a:t>
            </a:r>
            <a:r>
              <a:rPr lang="pt-BR" sz="1400" dirty="0" err="1"/>
              <a:t>b</a:t>
            </a:r>
            <a:r>
              <a:rPr lang="pt-BR" sz="1400" dirty="0"/>
              <a:t>[</a:t>
            </a:r>
            <a:r>
              <a:rPr lang="pt-BR" sz="1400" dirty="0" err="1"/>
              <a:t>i</a:t>
            </a:r>
            <a:r>
              <a:rPr lang="pt-BR" sz="1400" dirty="0"/>
              <a:t>] = </a:t>
            </a:r>
            <a:r>
              <a:rPr lang="pt-BR" sz="1400" dirty="0" err="1"/>
              <a:t>i</a:t>
            </a:r>
            <a:r>
              <a:rPr lang="pt-BR" sz="1400" dirty="0"/>
              <a:t> * 1.0;</a:t>
            </a:r>
          </a:p>
          <a:p>
            <a:pPr marL="120650" indent="0">
              <a:buNone/>
            </a:pPr>
            <a:r>
              <a:rPr lang="pt-BR" sz="1400" dirty="0">
                <a:solidFill>
                  <a:srgbClr val="002060"/>
                </a:solidFill>
              </a:rPr>
              <a:t>#</a:t>
            </a:r>
            <a:r>
              <a:rPr lang="pt-BR" sz="1400" dirty="0" err="1">
                <a:solidFill>
                  <a:srgbClr val="002060"/>
                </a:solidFill>
              </a:rPr>
              <a:t>pragma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omp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parallel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shared</a:t>
            </a:r>
            <a:r>
              <a:rPr lang="pt-BR" sz="1400" dirty="0">
                <a:solidFill>
                  <a:srgbClr val="002060"/>
                </a:solidFill>
              </a:rPr>
              <a:t>(</a:t>
            </a:r>
            <a:r>
              <a:rPr lang="pt-BR" sz="1400" dirty="0" err="1">
                <a:solidFill>
                  <a:srgbClr val="002060"/>
                </a:solidFill>
              </a:rPr>
              <a:t>a,b,c,n</a:t>
            </a:r>
            <a:r>
              <a:rPr lang="pt-BR" sz="1400" dirty="0">
                <a:solidFill>
                  <a:srgbClr val="002060"/>
                </a:solidFill>
              </a:rPr>
              <a:t>) </a:t>
            </a:r>
            <a:r>
              <a:rPr lang="pt-BR" sz="1400" dirty="0" err="1">
                <a:solidFill>
                  <a:srgbClr val="002060"/>
                </a:solidFill>
              </a:rPr>
              <a:t>private</a:t>
            </a:r>
            <a:r>
              <a:rPr lang="pt-BR" sz="1400" dirty="0">
                <a:solidFill>
                  <a:srgbClr val="002060"/>
                </a:solidFill>
              </a:rPr>
              <a:t>(</a:t>
            </a:r>
            <a:r>
              <a:rPr lang="pt-BR" sz="1400" dirty="0" err="1">
                <a:solidFill>
                  <a:srgbClr val="002060"/>
                </a:solidFill>
              </a:rPr>
              <a:t>i</a:t>
            </a:r>
            <a:r>
              <a:rPr lang="pt-BR" sz="1400" dirty="0">
                <a:solidFill>
                  <a:srgbClr val="002060"/>
                </a:solidFill>
              </a:rPr>
              <a:t>) {</a:t>
            </a:r>
          </a:p>
          <a:p>
            <a:pPr marL="120650" indent="0">
              <a:buNone/>
            </a:pPr>
            <a:r>
              <a:rPr lang="pt-BR" sz="1400" dirty="0">
                <a:solidFill>
                  <a:srgbClr val="002060"/>
                </a:solidFill>
              </a:rPr>
              <a:t>#</a:t>
            </a:r>
            <a:r>
              <a:rPr lang="pt-BR" sz="1400" dirty="0" err="1">
                <a:solidFill>
                  <a:srgbClr val="002060"/>
                </a:solidFill>
              </a:rPr>
              <a:t>pragma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omp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sections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nowait</a:t>
            </a:r>
            <a:r>
              <a:rPr lang="pt-BR" sz="1400" dirty="0">
                <a:solidFill>
                  <a:srgbClr val="002060"/>
                </a:solidFill>
              </a:rPr>
              <a:t> {</a:t>
            </a:r>
          </a:p>
          <a:p>
            <a:pPr marL="120650" indent="0">
              <a:buNone/>
            </a:pPr>
            <a:r>
              <a:rPr lang="pt-BR" sz="1400" dirty="0">
                <a:solidFill>
                  <a:srgbClr val="002060"/>
                </a:solidFill>
              </a:rPr>
              <a:t>#</a:t>
            </a:r>
            <a:r>
              <a:rPr lang="pt-BR" sz="1400" dirty="0" err="1">
                <a:solidFill>
                  <a:srgbClr val="002060"/>
                </a:solidFill>
              </a:rPr>
              <a:t>pragma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omp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section</a:t>
            </a:r>
            <a:endParaRPr lang="pt-BR" sz="1400" dirty="0">
              <a:solidFill>
                <a:srgbClr val="002060"/>
              </a:solidFill>
            </a:endParaRPr>
          </a:p>
          <a:p>
            <a:pPr marL="120650" indent="0">
              <a:buNone/>
            </a:pPr>
            <a:r>
              <a:rPr lang="pt-BR" sz="1400" dirty="0"/>
              <a:t>for (</a:t>
            </a:r>
            <a:r>
              <a:rPr lang="pt-BR" sz="1400" dirty="0" err="1"/>
              <a:t>i</a:t>
            </a:r>
            <a:r>
              <a:rPr lang="pt-BR" sz="1400" dirty="0"/>
              <a:t>=0; </a:t>
            </a:r>
            <a:r>
              <a:rPr lang="pt-BR" sz="1400" dirty="0" err="1"/>
              <a:t>i</a:t>
            </a:r>
            <a:r>
              <a:rPr lang="pt-BR" sz="1400" dirty="0"/>
              <a:t> &lt; </a:t>
            </a:r>
            <a:r>
              <a:rPr lang="pt-BR" sz="1400" dirty="0" err="1"/>
              <a:t>n</a:t>
            </a:r>
            <a:r>
              <a:rPr lang="pt-BR" sz="1400" dirty="0"/>
              <a:t>/2; </a:t>
            </a:r>
            <a:r>
              <a:rPr lang="pt-BR" sz="1400" dirty="0" err="1"/>
              <a:t>i</a:t>
            </a:r>
            <a:r>
              <a:rPr lang="pt-BR" sz="1400" dirty="0"/>
              <a:t>++)</a:t>
            </a:r>
          </a:p>
          <a:p>
            <a:pPr marL="120650" indent="0">
              <a:buNone/>
            </a:pPr>
            <a:r>
              <a:rPr lang="pt-BR" sz="1400" dirty="0"/>
              <a:t>       </a:t>
            </a:r>
            <a:r>
              <a:rPr lang="pt-BR" sz="1400" dirty="0" err="1"/>
              <a:t>c</a:t>
            </a:r>
            <a:r>
              <a:rPr lang="pt-BR" sz="1400" dirty="0"/>
              <a:t>[</a:t>
            </a:r>
            <a:r>
              <a:rPr lang="pt-BR" sz="1400" dirty="0" err="1"/>
              <a:t>i</a:t>
            </a:r>
            <a:r>
              <a:rPr lang="pt-BR" sz="1400" dirty="0"/>
              <a:t>] = a[</a:t>
            </a:r>
            <a:r>
              <a:rPr lang="pt-BR" sz="1400" dirty="0" err="1"/>
              <a:t>i</a:t>
            </a:r>
            <a:r>
              <a:rPr lang="pt-BR" sz="1400" dirty="0"/>
              <a:t>] + </a:t>
            </a:r>
            <a:r>
              <a:rPr lang="pt-BR" sz="1400" dirty="0" err="1"/>
              <a:t>b</a:t>
            </a:r>
            <a:r>
              <a:rPr lang="pt-BR" sz="1400" dirty="0"/>
              <a:t>[</a:t>
            </a:r>
            <a:r>
              <a:rPr lang="pt-BR" sz="1400" dirty="0" err="1"/>
              <a:t>i</a:t>
            </a:r>
            <a:r>
              <a:rPr lang="pt-BR" sz="1400" dirty="0"/>
              <a:t>];</a:t>
            </a:r>
          </a:p>
          <a:p>
            <a:pPr marL="120650" indent="0">
              <a:buNone/>
            </a:pPr>
            <a:r>
              <a:rPr lang="pt-BR" sz="1400" dirty="0">
                <a:solidFill>
                  <a:srgbClr val="002060"/>
                </a:solidFill>
              </a:rPr>
              <a:t>#</a:t>
            </a:r>
            <a:r>
              <a:rPr lang="pt-BR" sz="1400" dirty="0" err="1">
                <a:solidFill>
                  <a:srgbClr val="002060"/>
                </a:solidFill>
              </a:rPr>
              <a:t>pragma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omp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section</a:t>
            </a:r>
            <a:endParaRPr lang="pt-BR" sz="1400" dirty="0">
              <a:solidFill>
                <a:srgbClr val="002060"/>
              </a:solidFill>
            </a:endParaRPr>
          </a:p>
          <a:p>
            <a:pPr marL="120650" indent="0">
              <a:buNone/>
            </a:pPr>
            <a:r>
              <a:rPr lang="pt-BR" sz="1400" dirty="0"/>
              <a:t>for (</a:t>
            </a:r>
            <a:r>
              <a:rPr lang="pt-BR" sz="1400" dirty="0" err="1"/>
              <a:t>i</a:t>
            </a:r>
            <a:r>
              <a:rPr lang="pt-BR" sz="1400" dirty="0"/>
              <a:t>=</a:t>
            </a:r>
            <a:r>
              <a:rPr lang="pt-BR" sz="1400" dirty="0" err="1"/>
              <a:t>n</a:t>
            </a:r>
            <a:r>
              <a:rPr lang="pt-BR" sz="1400" dirty="0"/>
              <a:t>/2; </a:t>
            </a:r>
            <a:r>
              <a:rPr lang="pt-BR" sz="1400" dirty="0" err="1"/>
              <a:t>i</a:t>
            </a:r>
            <a:r>
              <a:rPr lang="pt-BR" sz="1400" dirty="0"/>
              <a:t> &lt; </a:t>
            </a:r>
            <a:r>
              <a:rPr lang="pt-BR" sz="1400" dirty="0" err="1"/>
              <a:t>n</a:t>
            </a:r>
            <a:r>
              <a:rPr lang="pt-BR" sz="1400" dirty="0"/>
              <a:t>; </a:t>
            </a:r>
            <a:r>
              <a:rPr lang="pt-BR" sz="1400" dirty="0" err="1"/>
              <a:t>i</a:t>
            </a:r>
            <a:r>
              <a:rPr lang="pt-BR" sz="1400" dirty="0"/>
              <a:t>++)</a:t>
            </a:r>
          </a:p>
          <a:p>
            <a:pPr marL="12065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c</a:t>
            </a:r>
            <a:r>
              <a:rPr lang="pt-BR" sz="1400" dirty="0"/>
              <a:t>[</a:t>
            </a:r>
            <a:r>
              <a:rPr lang="pt-BR" sz="1400" dirty="0" err="1"/>
              <a:t>i</a:t>
            </a:r>
            <a:r>
              <a:rPr lang="pt-BR" sz="1400" dirty="0"/>
              <a:t>] = a[</a:t>
            </a:r>
            <a:r>
              <a:rPr lang="pt-BR" sz="1400" dirty="0" err="1"/>
              <a:t>i</a:t>
            </a:r>
            <a:r>
              <a:rPr lang="pt-BR" sz="1400" dirty="0"/>
              <a:t>] + </a:t>
            </a:r>
            <a:r>
              <a:rPr lang="pt-BR" sz="1400" dirty="0" err="1"/>
              <a:t>b</a:t>
            </a:r>
            <a:r>
              <a:rPr lang="pt-BR" sz="1400" dirty="0"/>
              <a:t>[</a:t>
            </a:r>
            <a:r>
              <a:rPr lang="pt-BR" sz="1400" dirty="0" err="1"/>
              <a:t>i</a:t>
            </a:r>
            <a:r>
              <a:rPr lang="pt-BR" sz="1400" dirty="0"/>
              <a:t>];</a:t>
            </a:r>
          </a:p>
          <a:p>
            <a:pPr marL="120650" indent="0">
              <a:buNone/>
            </a:pPr>
            <a:r>
              <a:rPr lang="pt-BR" sz="1400" dirty="0"/>
              <a:t>} /* fim seções*/</a:t>
            </a:r>
          </a:p>
          <a:p>
            <a:pPr marL="120650" indent="0">
              <a:buNone/>
            </a:pPr>
            <a:r>
              <a:rPr lang="pt-BR" sz="1400" dirty="0"/>
              <a:t>} /* fim </a:t>
            </a:r>
            <a:r>
              <a:rPr lang="pt-BR" sz="1400" dirty="0" err="1"/>
              <a:t>parallel</a:t>
            </a:r>
            <a:r>
              <a:rPr lang="pt-BR" sz="1400" dirty="0"/>
              <a:t> */</a:t>
            </a:r>
          </a:p>
          <a:p>
            <a:pPr marL="120650" indent="0">
              <a:buNone/>
            </a:pPr>
            <a:r>
              <a:rPr lang="pt-BR" sz="1400" dirty="0"/>
              <a:t>}</a:t>
            </a:r>
          </a:p>
        </p:txBody>
      </p:sp>
      <p:sp>
        <p:nvSpPr>
          <p:cNvPr id="12" name="Texto explicativo retangular com cantos arredondados 4">
            <a:extLst>
              <a:ext uri="{FF2B5EF4-FFF2-40B4-BE49-F238E27FC236}">
                <a16:creationId xmlns:a16="http://schemas.microsoft.com/office/drawing/2014/main" id="{AFB9E91B-D8AC-B143-B340-6C28797689B1}"/>
              </a:ext>
            </a:extLst>
          </p:cNvPr>
          <p:cNvSpPr/>
          <p:nvPr/>
        </p:nvSpPr>
        <p:spPr>
          <a:xfrm>
            <a:off x="3932234" y="374635"/>
            <a:ext cx="4286280" cy="928694"/>
          </a:xfrm>
          <a:prstGeom prst="wedgeRoundRectCallout">
            <a:avLst>
              <a:gd name="adj1" fmla="val -60457"/>
              <a:gd name="adj2" fmla="val 1380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Definição de uma área de seções.</a:t>
            </a:r>
          </a:p>
        </p:txBody>
      </p:sp>
      <p:sp>
        <p:nvSpPr>
          <p:cNvPr id="13" name="Texto explicativo retangular com cantos arredondados 5">
            <a:extLst>
              <a:ext uri="{FF2B5EF4-FFF2-40B4-BE49-F238E27FC236}">
                <a16:creationId xmlns:a16="http://schemas.microsoft.com/office/drawing/2014/main" id="{EC989833-D5B9-2040-8AEA-6DCDB925CD4C}"/>
              </a:ext>
            </a:extLst>
          </p:cNvPr>
          <p:cNvSpPr/>
          <p:nvPr/>
        </p:nvSpPr>
        <p:spPr>
          <a:xfrm>
            <a:off x="4432300" y="2374899"/>
            <a:ext cx="4286280" cy="928694"/>
          </a:xfrm>
          <a:prstGeom prst="wedgeRoundRectCallout">
            <a:avLst>
              <a:gd name="adj1" fmla="val -77197"/>
              <a:gd name="adj2" fmla="val -210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schemeClr val="tx1"/>
                </a:solidFill>
              </a:rPr>
              <a:t>Primeira seção</a:t>
            </a:r>
          </a:p>
        </p:txBody>
      </p:sp>
      <p:sp>
        <p:nvSpPr>
          <p:cNvPr id="14" name="Texto explicativo retangular com cantos arredondados 6">
            <a:extLst>
              <a:ext uri="{FF2B5EF4-FFF2-40B4-BE49-F238E27FC236}">
                <a16:creationId xmlns:a16="http://schemas.microsoft.com/office/drawing/2014/main" id="{9DB3E32E-F895-C04F-BF15-7FCB951C73DB}"/>
              </a:ext>
            </a:extLst>
          </p:cNvPr>
          <p:cNvSpPr/>
          <p:nvPr/>
        </p:nvSpPr>
        <p:spPr>
          <a:xfrm>
            <a:off x="4432300" y="3660783"/>
            <a:ext cx="4286280" cy="928694"/>
          </a:xfrm>
          <a:prstGeom prst="wedgeRoundRectCallout">
            <a:avLst>
              <a:gd name="adj1" fmla="val -79717"/>
              <a:gd name="adj2" fmla="val -672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schemeClr val="tx1"/>
                </a:solidFill>
              </a:rPr>
              <a:t>Segunda seção</a:t>
            </a:r>
          </a:p>
        </p:txBody>
      </p:sp>
      <p:sp>
        <p:nvSpPr>
          <p:cNvPr id="15" name="Chave direita 7">
            <a:extLst>
              <a:ext uri="{FF2B5EF4-FFF2-40B4-BE49-F238E27FC236}">
                <a16:creationId xmlns:a16="http://schemas.microsoft.com/office/drawing/2014/main" id="{82E13EB9-B965-514E-A577-5A832316FD3A}"/>
              </a:ext>
            </a:extLst>
          </p:cNvPr>
          <p:cNvSpPr/>
          <p:nvPr/>
        </p:nvSpPr>
        <p:spPr>
          <a:xfrm>
            <a:off x="2905100" y="2294720"/>
            <a:ext cx="142876" cy="7143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direita 10">
            <a:extLst>
              <a:ext uri="{FF2B5EF4-FFF2-40B4-BE49-F238E27FC236}">
                <a16:creationId xmlns:a16="http://schemas.microsoft.com/office/drawing/2014/main" id="{1678C170-E7C2-0248-945D-BB65B5C15FBD}"/>
              </a:ext>
            </a:extLst>
          </p:cNvPr>
          <p:cNvSpPr/>
          <p:nvPr/>
        </p:nvSpPr>
        <p:spPr>
          <a:xfrm>
            <a:off x="2905112" y="3103413"/>
            <a:ext cx="142876" cy="7143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Número de Slide 3">
            <a:extLst>
              <a:ext uri="{FF2B5EF4-FFF2-40B4-BE49-F238E27FC236}">
                <a16:creationId xmlns:a16="http://schemas.microsoft.com/office/drawing/2014/main" id="{58763B1E-B0F3-5A49-A407-5BCAA0CAB440}"/>
              </a:ext>
            </a:extLst>
          </p:cNvPr>
          <p:cNvSpPr txBox="1">
            <a:spLocks/>
          </p:cNvSpPr>
          <p:nvPr/>
        </p:nvSpPr>
        <p:spPr>
          <a:xfrm rot="16200000">
            <a:off x="8087677" y="4902834"/>
            <a:ext cx="131572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2F9CDBD-EFFF-B646-BCB3-AD518793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tarefas (</a:t>
            </a:r>
            <a:r>
              <a:rPr lang="pt-BR" dirty="0" err="1"/>
              <a:t>tasks</a:t>
            </a:r>
            <a:r>
              <a:rPr lang="pt-BR" dirty="0"/>
              <a:t>)?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3F5556F-15EA-2D47-9CAF-F3E92389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513953" cy="3416400"/>
          </a:xfrm>
        </p:spPr>
        <p:txBody>
          <a:bodyPr/>
          <a:lstStyle/>
          <a:p>
            <a:r>
              <a:rPr lang="pt-BR" sz="1400" dirty="0"/>
              <a:t>A tarefa é definida em um bloco estruturado de código</a:t>
            </a:r>
          </a:p>
          <a:p>
            <a:endParaRPr lang="pt-BR" sz="1400" dirty="0"/>
          </a:p>
          <a:p>
            <a:r>
              <a:rPr lang="pt-BR" sz="1400" dirty="0"/>
              <a:t>Tarefas podem ser aninhadas: isto é, uma tarefa pode gerar outras novas tarefas</a:t>
            </a:r>
          </a:p>
          <a:p>
            <a:endParaRPr lang="pt-BR" sz="1400" dirty="0"/>
          </a:p>
          <a:p>
            <a:r>
              <a:rPr lang="pt-BR" sz="1400" dirty="0"/>
              <a:t>Cada thread pode ser alocada para rodar uma tarefa</a:t>
            </a:r>
          </a:p>
          <a:p>
            <a:endParaRPr lang="pt-BR" sz="1400" dirty="0"/>
          </a:p>
          <a:p>
            <a:r>
              <a:rPr lang="pt-BR" sz="1400" dirty="0"/>
              <a:t>Não existe ordenação no início das tarefas</a:t>
            </a:r>
          </a:p>
          <a:p>
            <a:endParaRPr lang="pt-BR" sz="1400" dirty="0"/>
          </a:p>
          <a:p>
            <a:r>
              <a:rPr lang="pt-BR" sz="1400" dirty="0"/>
              <a:t>Tarefas são unidades de trabalho independentes</a:t>
            </a:r>
          </a:p>
        </p:txBody>
      </p:sp>
      <p:grpSp>
        <p:nvGrpSpPr>
          <p:cNvPr id="7" name="Google Shape;201;p45">
            <a:extLst>
              <a:ext uri="{FF2B5EF4-FFF2-40B4-BE49-F238E27FC236}">
                <a16:creationId xmlns:a16="http://schemas.microsoft.com/office/drawing/2014/main" id="{01D5281A-E592-BB4A-948F-A87D4C2CFD06}"/>
              </a:ext>
            </a:extLst>
          </p:cNvPr>
          <p:cNvGrpSpPr/>
          <p:nvPr/>
        </p:nvGrpSpPr>
        <p:grpSpPr bwMode="auto">
          <a:xfrm>
            <a:off x="5585434" y="164398"/>
            <a:ext cx="3362611" cy="4814703"/>
            <a:chOff x="0" y="0"/>
            <a:chExt cx="3362611" cy="4814703"/>
          </a:xfrm>
        </p:grpSpPr>
        <p:pic>
          <p:nvPicPr>
            <p:cNvPr id="8" name="Google Shape;202;p45">
              <a:extLst>
                <a:ext uri="{FF2B5EF4-FFF2-40B4-BE49-F238E27FC236}">
                  <a16:creationId xmlns:a16="http://schemas.microsoft.com/office/drawing/2014/main" id="{4349F150-D682-D743-8E9A-5803DDB59406}"/>
                </a:ext>
              </a:extLst>
            </p:cNvPr>
            <p:cNvPicPr/>
            <p:nvPr/>
          </p:nvPicPr>
          <p:blipFill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76992" y="0"/>
              <a:ext cx="2351938" cy="4622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203;p45">
              <a:extLst>
                <a:ext uri="{FF2B5EF4-FFF2-40B4-BE49-F238E27FC236}">
                  <a16:creationId xmlns:a16="http://schemas.microsoft.com/office/drawing/2014/main" id="{62678A35-FB3D-6D48-979F-AF3DCF925974}"/>
                </a:ext>
              </a:extLst>
            </p:cNvPr>
            <p:cNvSpPr/>
            <p:nvPr/>
          </p:nvSpPr>
          <p:spPr bwMode="auto">
            <a:xfrm>
              <a:off x="0" y="4230002"/>
              <a:ext cx="1322884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10" name="Google Shape;204;p45">
              <a:extLst>
                <a:ext uri="{FF2B5EF4-FFF2-40B4-BE49-F238E27FC236}">
                  <a16:creationId xmlns:a16="http://schemas.microsoft.com/office/drawing/2014/main" id="{879B70F0-BB56-6B41-A296-57CD09B41F32}"/>
                </a:ext>
              </a:extLst>
            </p:cNvPr>
            <p:cNvSpPr/>
            <p:nvPr/>
          </p:nvSpPr>
          <p:spPr bwMode="auto">
            <a:xfrm>
              <a:off x="1659657" y="4220082"/>
              <a:ext cx="1702953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206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95B34-22C0-EA45-ADD6-6DD3E80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Tasks</a:t>
            </a:r>
            <a:r>
              <a:rPr lang="pt-BR" dirty="0"/>
              <a:t> / </a:t>
            </a:r>
            <a:r>
              <a:rPr lang="pt-BR" dirty="0" err="1"/>
              <a:t>Fork-Join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B53739-A101-2045-BEC0-0E0686A5C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98E84BE-FE50-9C4A-9948-79E330A84D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2575" y="636905"/>
            <a:ext cx="420211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7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B671-B55D-A244-B64A-9D0DE82C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em </a:t>
            </a:r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4" name="Google Shape;210;p46">
            <a:extLst>
              <a:ext uri="{FF2B5EF4-FFF2-40B4-BE49-F238E27FC236}">
                <a16:creationId xmlns:a16="http://schemas.microsoft.com/office/drawing/2014/main" id="{72DC2B4E-64D4-B141-8088-4765F2DFD6CA}"/>
              </a:ext>
            </a:extLst>
          </p:cNvPr>
          <p:cNvSpPr/>
          <p:nvPr/>
        </p:nvSpPr>
        <p:spPr bwMode="auto">
          <a:xfrm>
            <a:off x="2352530" y="1017725"/>
            <a:ext cx="485099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dirty="0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#</a:t>
            </a:r>
            <a:r>
              <a:rPr lang="pt-BR" sz="2400" b="1" dirty="0" err="1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pragma</a:t>
            </a:r>
            <a:r>
              <a:rPr lang="pt-BR" sz="2400" b="1" dirty="0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pt-BR" sz="2400" b="1" dirty="0" err="1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omp</a:t>
            </a:r>
            <a:r>
              <a:rPr lang="pt-BR" sz="2400" b="1" dirty="0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pt-BR" sz="2400" b="1" dirty="0" err="1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task</a:t>
            </a:r>
            <a:r>
              <a:rPr lang="pt-BR" sz="2400" b="1" dirty="0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pt-BR" sz="2400" b="1" dirty="0" err="1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clauses</a:t>
            </a:r>
            <a:r>
              <a:rPr lang="pt-BR" sz="2400" b="1" dirty="0">
                <a:solidFill>
                  <a:srgbClr val="002060"/>
                </a:solidFill>
                <a:latin typeface="Courier"/>
                <a:ea typeface="Courier"/>
                <a:cs typeface="Courier"/>
              </a:rPr>
              <a:t>]</a:t>
            </a:r>
            <a:endParaRPr sz="2400" b="1" dirty="0">
              <a:solidFill>
                <a:srgbClr val="002060"/>
              </a:solidFill>
              <a:latin typeface="Courier"/>
              <a:ea typeface="Courier"/>
              <a:cs typeface="Courier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D27088-2045-A347-8B4E-4AA47F453B0B}"/>
              </a:ext>
            </a:extLst>
          </p:cNvPr>
          <p:cNvGrpSpPr/>
          <p:nvPr/>
        </p:nvGrpSpPr>
        <p:grpSpPr>
          <a:xfrm>
            <a:off x="948330" y="1659877"/>
            <a:ext cx="7247339" cy="3038598"/>
            <a:chOff x="131361" y="2620602"/>
            <a:chExt cx="8889037" cy="3808896"/>
          </a:xfrm>
        </p:grpSpPr>
        <p:sp>
          <p:nvSpPr>
            <p:cNvPr id="5" name="Google Shape;211;p46">
              <a:extLst>
                <a:ext uri="{FF2B5EF4-FFF2-40B4-BE49-F238E27FC236}">
                  <a16:creationId xmlns:a16="http://schemas.microsoft.com/office/drawing/2014/main" id="{D326EBCF-86D6-4545-B849-024AEFD3043E}"/>
                </a:ext>
              </a:extLst>
            </p:cNvPr>
            <p:cNvSpPr/>
            <p:nvPr/>
          </p:nvSpPr>
          <p:spPr bwMode="auto">
            <a:xfrm>
              <a:off x="131361" y="2620602"/>
              <a:ext cx="5539883" cy="3754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#</a:t>
              </a:r>
              <a:r>
                <a:rPr lang="pt-BR" sz="1600" dirty="0" err="1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pragma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omp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parallel</a:t>
              </a:r>
              <a:endParaRPr sz="1100" dirty="0"/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{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	#</a:t>
              </a:r>
              <a:r>
                <a:rPr lang="pt-BR" sz="1600" dirty="0" err="1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pragma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omp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master</a:t>
              </a:r>
              <a:endParaRPr sz="1100" dirty="0"/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	{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	    #</a:t>
              </a:r>
              <a:r>
                <a:rPr lang="pt-BR" sz="1600" dirty="0" err="1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pragma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omp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task</a:t>
              </a:r>
              <a:b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</a:b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		  func1</a:t>
              </a:r>
              <a:r>
                <a:rPr lang="pt-BR" sz="1600" dirty="0">
                  <a:solidFill>
                    <a:srgbClr val="666600"/>
                  </a:solidFill>
                  <a:latin typeface="Consolas"/>
                  <a:ea typeface="Consolas"/>
                  <a:cs typeface="Consolas"/>
                </a:rPr>
                <a:t>();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b="0" i="0" u="none" strike="noStrike" cap="none" spc="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	    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#</a:t>
              </a:r>
              <a:r>
                <a:rPr lang="pt-BR" sz="1600" dirty="0" err="1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pragma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omp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task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b="0" i="0" u="none" strike="noStrike" cap="none" spc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		  func2</a:t>
              </a:r>
              <a:r>
                <a:rPr lang="pt-BR" sz="1600" dirty="0">
                  <a:solidFill>
                    <a:srgbClr val="666600"/>
                  </a:solidFill>
                  <a:latin typeface="Consolas"/>
                  <a:ea typeface="Consolas"/>
                  <a:cs typeface="Consolas"/>
                </a:rPr>
                <a:t>();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b="0" i="0" u="none" strike="noStrike" cap="none" spc="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	    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#</a:t>
              </a:r>
              <a:r>
                <a:rPr lang="pt-BR" sz="1600" dirty="0" err="1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pragma</a:t>
              </a:r>
              <a:r>
                <a:rPr lang="pt-BR" sz="1600" dirty="0">
                  <a:solidFill>
                    <a:srgbClr val="88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omp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pt-BR" sz="1600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task</a:t>
              </a:r>
              <a:b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</a:br>
              <a:r>
                <a:rPr lang="pt-BR" sz="1600" b="0" i="0" u="none" strike="noStrike" cap="none" spc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		  </a:t>
              </a: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func3</a:t>
              </a:r>
              <a:r>
                <a:rPr lang="pt-BR" sz="1600" dirty="0">
                  <a:solidFill>
                    <a:srgbClr val="666600"/>
                  </a:solidFill>
                  <a:latin typeface="Consolas"/>
                  <a:ea typeface="Consolas"/>
                  <a:cs typeface="Consolas"/>
                </a:rPr>
                <a:t>();</a:t>
              </a:r>
              <a:b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</a:b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	}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6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" name="Google Shape;212;p46">
              <a:extLst>
                <a:ext uri="{FF2B5EF4-FFF2-40B4-BE49-F238E27FC236}">
                  <a16:creationId xmlns:a16="http://schemas.microsoft.com/office/drawing/2014/main" id="{EDB4886E-8A39-8043-A3BC-F1E22F0A6D44}"/>
                </a:ext>
              </a:extLst>
            </p:cNvPr>
            <p:cNvSpPr/>
            <p:nvPr/>
          </p:nvSpPr>
          <p:spPr bwMode="auto">
            <a:xfrm>
              <a:off x="5130549" y="5783298"/>
              <a:ext cx="3881398" cy="6462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Todas as tarefas devem ser concluídas antes que esta barreira seja liberada</a:t>
              </a:r>
              <a:endParaRPr sz="1100"/>
            </a:p>
          </p:txBody>
        </p:sp>
        <p:sp>
          <p:nvSpPr>
            <p:cNvPr id="7" name="Google Shape;213;p46">
              <a:extLst>
                <a:ext uri="{FF2B5EF4-FFF2-40B4-BE49-F238E27FC236}">
                  <a16:creationId xmlns:a16="http://schemas.microsoft.com/office/drawing/2014/main" id="{64CD28E5-BC10-1649-807F-DC1E4F17CA8C}"/>
                </a:ext>
              </a:extLst>
            </p:cNvPr>
            <p:cNvSpPr/>
            <p:nvPr/>
          </p:nvSpPr>
          <p:spPr bwMode="auto">
            <a:xfrm>
              <a:off x="5606328" y="2916648"/>
              <a:ext cx="3079198" cy="369298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Crie um conjunto de threads</a:t>
              </a:r>
              <a:endParaRPr sz="1100"/>
            </a:p>
          </p:txBody>
        </p:sp>
        <p:sp>
          <p:nvSpPr>
            <p:cNvPr id="8" name="Google Shape;214;p46">
              <a:extLst>
                <a:ext uri="{FF2B5EF4-FFF2-40B4-BE49-F238E27FC236}">
                  <a16:creationId xmlns:a16="http://schemas.microsoft.com/office/drawing/2014/main" id="{2B5162B5-5E83-1F4B-B079-476D0D778040}"/>
                </a:ext>
              </a:extLst>
            </p:cNvPr>
            <p:cNvSpPr/>
            <p:nvPr/>
          </p:nvSpPr>
          <p:spPr bwMode="auto">
            <a:xfrm>
              <a:off x="5671244" y="3818700"/>
              <a:ext cx="3259800" cy="369298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 Thread 0 organiza as tarefas</a:t>
              </a:r>
              <a:endParaRPr sz="1100"/>
            </a:p>
          </p:txBody>
        </p:sp>
        <p:sp>
          <p:nvSpPr>
            <p:cNvPr id="9" name="Google Shape;215;p46">
              <a:extLst>
                <a:ext uri="{FF2B5EF4-FFF2-40B4-BE49-F238E27FC236}">
                  <a16:creationId xmlns:a16="http://schemas.microsoft.com/office/drawing/2014/main" id="{53B7A80C-9846-E74E-9B77-09AFC5A3EE18}"/>
                </a:ext>
              </a:extLst>
            </p:cNvPr>
            <p:cNvSpPr/>
            <p:nvPr/>
          </p:nvSpPr>
          <p:spPr bwMode="auto">
            <a:xfrm>
              <a:off x="5760598" y="4662498"/>
              <a:ext cx="3259800" cy="6462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Tarefas executadas por alguma thread em alguma ordem</a:t>
              </a:r>
              <a:endParaRPr sz="1100"/>
            </a:p>
          </p:txBody>
        </p:sp>
        <p:cxnSp>
          <p:nvCxnSpPr>
            <p:cNvPr id="10" name="Google Shape;216;p46">
              <a:extLst>
                <a:ext uri="{FF2B5EF4-FFF2-40B4-BE49-F238E27FC236}">
                  <a16:creationId xmlns:a16="http://schemas.microsoft.com/office/drawing/2014/main" id="{358FB2C7-4DC6-F343-8DE3-092FB82EC807}"/>
                </a:ext>
              </a:extLst>
            </p:cNvPr>
            <p:cNvCxnSpPr>
              <a:cxnSpLocks/>
            </p:cNvCxnSpPr>
            <p:nvPr/>
          </p:nvCxnSpPr>
          <p:spPr bwMode="auto">
            <a:xfrm rot="10799955">
              <a:off x="3341028" y="2813598"/>
              <a:ext cx="2265300" cy="2876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  <p:cxnSp>
          <p:nvCxnSpPr>
            <p:cNvPr id="11" name="Google Shape;217;p46">
              <a:extLst>
                <a:ext uri="{FF2B5EF4-FFF2-40B4-BE49-F238E27FC236}">
                  <a16:creationId xmlns:a16="http://schemas.microsoft.com/office/drawing/2014/main" id="{B3A51A6C-9677-E141-A949-2DDC51CA815C}"/>
                </a:ext>
              </a:extLst>
            </p:cNvPr>
            <p:cNvCxnSpPr>
              <a:cxnSpLocks/>
            </p:cNvCxnSpPr>
            <p:nvPr/>
          </p:nvCxnSpPr>
          <p:spPr bwMode="auto">
            <a:xfrm rot="10799955">
              <a:off x="3798344" y="3434850"/>
              <a:ext cx="1872900" cy="5684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  <p:cxnSp>
          <p:nvCxnSpPr>
            <p:cNvPr id="12" name="Google Shape;218;p46">
              <a:extLst>
                <a:ext uri="{FF2B5EF4-FFF2-40B4-BE49-F238E27FC236}">
                  <a16:creationId xmlns:a16="http://schemas.microsoft.com/office/drawing/2014/main" id="{25BD4B32-96E5-2346-883A-D167676ED90F}"/>
                </a:ext>
              </a:extLst>
            </p:cNvPr>
            <p:cNvCxnSpPr>
              <a:cxnSpLocks/>
            </p:cNvCxnSpPr>
            <p:nvPr/>
          </p:nvCxnSpPr>
          <p:spPr bwMode="auto">
            <a:xfrm rot="10799955">
              <a:off x="4273200" y="4091297"/>
              <a:ext cx="1487397" cy="894297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  <p:cxnSp>
          <p:nvCxnSpPr>
            <p:cNvPr id="13" name="Google Shape;219;p46">
              <a:extLst>
                <a:ext uri="{FF2B5EF4-FFF2-40B4-BE49-F238E27FC236}">
                  <a16:creationId xmlns:a16="http://schemas.microsoft.com/office/drawing/2014/main" id="{34C36DE3-E12D-E848-B8FF-3C3EC83EA363}"/>
                </a:ext>
              </a:extLst>
            </p:cNvPr>
            <p:cNvCxnSpPr>
              <a:cxnSpLocks/>
            </p:cNvCxnSpPr>
            <p:nvPr/>
          </p:nvCxnSpPr>
          <p:spPr bwMode="auto">
            <a:xfrm rot="10799955">
              <a:off x="4273200" y="4662498"/>
              <a:ext cx="1487397" cy="32310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  <p:cxnSp>
          <p:nvCxnSpPr>
            <p:cNvPr id="14" name="Google Shape;220;p46">
              <a:extLst>
                <a:ext uri="{FF2B5EF4-FFF2-40B4-BE49-F238E27FC236}">
                  <a16:creationId xmlns:a16="http://schemas.microsoft.com/office/drawing/2014/main" id="{DC7C5885-E637-DC4C-B87C-193EF124D21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37798" y="4985598"/>
              <a:ext cx="1522800" cy="27810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  <p:cxnSp>
          <p:nvCxnSpPr>
            <p:cNvPr id="15" name="Google Shape;221;p46">
              <a:extLst>
                <a:ext uri="{FF2B5EF4-FFF2-40B4-BE49-F238E27FC236}">
                  <a16:creationId xmlns:a16="http://schemas.microsoft.com/office/drawing/2014/main" id="{3ECE5F94-8A80-EE4A-84E5-CB0497D871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30548" y="6106398"/>
              <a:ext cx="4199998" cy="716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6397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CE99E-6B5B-8F46-990A-CA1A5F3F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Padrão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EC0F6C-312A-6640-8526-028DE799C0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404801" y="412225"/>
            <a:ext cx="232487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930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596</Words>
  <Application>Microsoft Macintosh PowerPoint</Application>
  <PresentationFormat>On-screen Show (16:9)</PresentationFormat>
  <Paragraphs>84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</vt:lpstr>
      <vt:lpstr>Lato Light</vt:lpstr>
      <vt:lpstr>Noto Sans Symbols</vt:lpstr>
      <vt:lpstr>Verdana</vt:lpstr>
      <vt:lpstr>Simple Light</vt:lpstr>
      <vt:lpstr>Supercomputação</vt:lpstr>
      <vt:lpstr>Aula - 15</vt:lpstr>
      <vt:lpstr>OpenMP</vt:lpstr>
      <vt:lpstr>Sections</vt:lpstr>
      <vt:lpstr>PowerPoint Presentation</vt:lpstr>
      <vt:lpstr>O que são tarefas (tasks)?</vt:lpstr>
      <vt:lpstr>Tasks / Fork-Join</vt:lpstr>
      <vt:lpstr>Tarefas em OpenMP</vt:lpstr>
      <vt:lpstr>Estrutura Padrão</vt:lpstr>
      <vt:lpstr>Esperando (taskwait)</vt:lpstr>
      <vt:lpstr>Fibonacci</vt:lpstr>
      <vt:lpstr>Resolução</vt:lpstr>
      <vt:lpstr>OpenMP - Roteiro</vt:lpstr>
      <vt:lpstr>Mochila Binária - OpenMP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110</cp:revision>
  <cp:lastPrinted>2022-05-13T10:27:46Z</cp:lastPrinted>
  <dcterms:modified xsi:type="dcterms:W3CDTF">2022-10-21T01:58:06Z</dcterms:modified>
</cp:coreProperties>
</file>