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Old Standard TT"/>
      <p:regular r:id="rId31"/>
      <p:bold r:id="rId32"/>
      <p:italic r:id="rId33"/>
    </p:embeddedFont>
    <p:embeddedFont>
      <p:font typeface="Alfa Slab On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lfaSlabOn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fd6e5ecd4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fd6e5ecd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c9e3cb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0c9e3cb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fd6e5ecd4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fd6e5ecd4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0c9e3cb9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0c9e3cb9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c9e3cb9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c9e3cb9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fd6e5ecd4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fd6e5ecd4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fd6e5ecd4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fd6e5ecd4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fd6e5ecd4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fd6e5ecd4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fd6e5ecd4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fd6e5ecd4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fd6e5ecd4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fd6e5ecd4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0c9e3cb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0c9e3cb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d6e5ecd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d6e5ecd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0c9e3cb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0c9e3cb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0c9e3cb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0c9e3cb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0c9e3cb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0c9e3cb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0c9e3cb9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0c9e3cb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0c9e3cb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0c9e3cb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0c9e3cb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0c9e3cb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0c9e3cb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0c9e3c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0c9e3cb9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0c9e3cb9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d6e5ecd4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d6e5ecd4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fd6e5ecd4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fd6e5ecd4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fd6e5ecd4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fd6e5ecd4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d6e5ecd4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d6e5ecd4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0c9e3cb9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0c9e3cb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qwe.wiki/wiki/Digital_circuit" TargetMode="External"/><Relationship Id="rId4" Type="http://schemas.openxmlformats.org/officeDocument/2006/relationships/hyperlink" Target="https://es.qwe.wiki/wiki/Word_(data_type)" TargetMode="External"/><Relationship Id="rId5" Type="http://schemas.openxmlformats.org/officeDocument/2006/relationships/hyperlink" Target="https://es.qwe.wiki/wiki/Bit" TargetMode="External"/><Relationship Id="rId6" Type="http://schemas.openxmlformats.org/officeDocument/2006/relationships/hyperlink" Target="https://es.qwe.wiki/wiki/Sequential_logic" TargetMode="External"/><Relationship Id="rId7" Type="http://schemas.openxmlformats.org/officeDocument/2006/relationships/hyperlink" Target="https://es.qwe.wiki/wiki/Combinational_logic" TargetMode="External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533950" y="1781425"/>
            <a:ext cx="8574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100">
                <a:highlight>
                  <a:srgbClr val="FFFFFF"/>
                </a:highlight>
              </a:rPr>
              <a:t>Microarquitecturas y Softcores</a:t>
            </a:r>
            <a:endParaRPr sz="3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84450" y="2954400"/>
            <a:ext cx="8351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lt1"/>
                </a:solidFill>
              </a:rPr>
              <a:t>Implementación de un Barrel Shifter</a:t>
            </a:r>
            <a:endParaRPr sz="31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75275" y="2466325"/>
            <a:ext cx="3703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Título:</a:t>
            </a:r>
            <a:endParaRPr b="1" sz="2000" u="sng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23950" y="3956850"/>
            <a:ext cx="8125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Alumno:</a:t>
            </a:r>
            <a:endParaRPr b="1" sz="1600" u="sng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Del Sancio, Leonardo Daniel                      </a:t>
            </a:r>
            <a:r>
              <a:rPr lang="es-419" sz="12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rPr>
              <a:t>año: 2020</a:t>
            </a:r>
            <a:endParaRPr sz="1200">
              <a:solidFill>
                <a:schemeClr val="l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200" y="236600"/>
            <a:ext cx="1311575" cy="12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38" y="341513"/>
            <a:ext cx="19716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808150" y="472400"/>
            <a:ext cx="35277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Arquitectura Zynq 7000</a:t>
            </a:r>
            <a:endParaRPr b="1" sz="2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075" y="314400"/>
            <a:ext cx="5190100" cy="44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00" y="544150"/>
            <a:ext cx="5428274" cy="39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6269500" y="2037525"/>
            <a:ext cx="2278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ld Standard TT"/>
                <a:ea typeface="Old Standard TT"/>
                <a:cs typeface="Old Standard TT"/>
                <a:sym typeface="Old Standard TT"/>
              </a:rPr>
              <a:t>Creamos HDL Wrapper para generar el modelo top level.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809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50" y="785813"/>
            <a:ext cx="42957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0" y="787225"/>
            <a:ext cx="4248150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425" y="866775"/>
            <a:ext cx="40195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00" y="1369875"/>
            <a:ext cx="6416801" cy="26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1575350" y="387300"/>
            <a:ext cx="57678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Old Standard TT"/>
                <a:ea typeface="Old Standard TT"/>
                <a:cs typeface="Old Standard TT"/>
                <a:sym typeface="Old Standard TT"/>
              </a:rPr>
              <a:t>Mejora: Agregar un parámetro extra para indicar el sentido del desplazamiento.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00" y="1233450"/>
            <a:ext cx="8277225" cy="24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75" y="826225"/>
            <a:ext cx="8839199" cy="36862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1846975" y="190000"/>
            <a:ext cx="370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ld Standard TT"/>
                <a:ea typeface="Old Standard TT"/>
                <a:cs typeface="Old Standard TT"/>
                <a:sym typeface="Old Standard TT"/>
              </a:rPr>
              <a:t>dir &lt;= ‘1’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1846975" y="190000"/>
            <a:ext cx="370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ld Standard TT"/>
                <a:ea typeface="Old Standard TT"/>
                <a:cs typeface="Old Standard TT"/>
                <a:sym typeface="Old Standard TT"/>
              </a:rPr>
              <a:t>dir &lt;= ‘0’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5000"/>
            <a:ext cx="8839199" cy="322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419200" y="268825"/>
            <a:ext cx="3703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>
                <a:latin typeface="Old Standard TT"/>
                <a:ea typeface="Old Standard TT"/>
                <a:cs typeface="Old Standard TT"/>
                <a:sym typeface="Old Standard TT"/>
              </a:rPr>
              <a:t>Objetivos:</a:t>
            </a:r>
            <a:endParaRPr sz="2400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88975" y="1071750"/>
            <a:ext cx="840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2100"/>
            </a:br>
            <a:r>
              <a:rPr lang="es-419" sz="2100"/>
              <a:t>C</a:t>
            </a:r>
            <a:r>
              <a:rPr lang="es-419" sz="2100"/>
              <a:t>rear y agregar un periférico que modele un circuito combinacional de desplazamiento de una entrada en función de otra entrada 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(con operandos de 32 bits) usando el IP Packager de Vivado.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La interfaz a utilizar será AXI4 Lite. 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0" y="560900"/>
            <a:ext cx="5577200" cy="42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/>
        </p:nvSpPr>
        <p:spPr>
          <a:xfrm>
            <a:off x="1853350" y="1310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ld Standard TT"/>
                <a:ea typeface="Old Standard TT"/>
                <a:cs typeface="Old Standard TT"/>
                <a:sym typeface="Old Standard TT"/>
              </a:rPr>
              <a:t>Módulo</a:t>
            </a:r>
            <a:r>
              <a:rPr lang="es-419">
                <a:latin typeface="Old Standard TT"/>
                <a:ea typeface="Old Standard TT"/>
                <a:cs typeface="Old Standard TT"/>
                <a:sym typeface="Old Standard TT"/>
              </a:rPr>
              <a:t> en donde se implementa la </a:t>
            </a:r>
            <a:r>
              <a:rPr lang="es-419">
                <a:latin typeface="Old Standard TT"/>
                <a:ea typeface="Old Standard TT"/>
                <a:cs typeface="Old Standard TT"/>
                <a:sym typeface="Old Standard TT"/>
              </a:rPr>
              <a:t>función</a:t>
            </a:r>
            <a:r>
              <a:rPr lang="es-419">
                <a:latin typeface="Old Standard TT"/>
                <a:ea typeface="Old Standard TT"/>
                <a:cs typeface="Old Standard TT"/>
                <a:sym typeface="Old Standard TT"/>
              </a:rPr>
              <a:t> lógica de interfaz AXI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694825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198" cy="366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075" y="223225"/>
            <a:ext cx="663729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25" y="876675"/>
            <a:ext cx="401955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6"/>
          <p:cNvSpPr txBox="1"/>
          <p:nvPr/>
        </p:nvSpPr>
        <p:spPr>
          <a:xfrm>
            <a:off x="-172250" y="247850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dirección = 1</a:t>
            </a:r>
            <a:endParaRPr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Divide</a:t>
            </a:r>
            <a:endParaRPr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075" y="911750"/>
            <a:ext cx="40005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4110100" y="212775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dirección = 0</a:t>
            </a:r>
            <a:endParaRPr>
              <a:solidFill>
                <a:srgbClr val="4A86E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A86E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Multiplica</a:t>
            </a:r>
            <a:endParaRPr>
              <a:solidFill>
                <a:srgbClr val="4A86E8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/>
        </p:nvSpPr>
        <p:spPr>
          <a:xfrm>
            <a:off x="3410225" y="1788600"/>
            <a:ext cx="3360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700">
                <a:latin typeface="Old Standard TT"/>
                <a:ea typeface="Old Standard TT"/>
                <a:cs typeface="Old Standard TT"/>
                <a:sym typeface="Old Standard TT"/>
              </a:rPr>
              <a:t>-FIN-</a:t>
            </a:r>
            <a:endParaRPr sz="5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743275" y="483650"/>
            <a:ext cx="77712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50">
                <a:highlight>
                  <a:srgbClr val="FFFFFF"/>
                </a:highlight>
              </a:rPr>
              <a:t>Un </a:t>
            </a:r>
            <a:r>
              <a:rPr b="1" lang="es-419" sz="2150">
                <a:highlight>
                  <a:srgbClr val="FFFFFF"/>
                </a:highlight>
              </a:rPr>
              <a:t>barrel shift</a:t>
            </a:r>
            <a:r>
              <a:rPr lang="es-419" sz="2150">
                <a:highlight>
                  <a:srgbClr val="FFFFFF"/>
                </a:highlight>
              </a:rPr>
              <a:t> es un </a:t>
            </a:r>
            <a:r>
              <a:rPr lang="es-419" sz="2150">
                <a:highlight>
                  <a:srgbClr val="FFFFFF"/>
                </a:highlight>
                <a:uFill>
                  <a:noFill/>
                </a:uFill>
                <a:hlinkClick r:id="rId3"/>
              </a:rPr>
              <a:t>circuito digital</a:t>
            </a:r>
            <a:r>
              <a:rPr lang="es-419" sz="2150">
                <a:highlight>
                  <a:srgbClr val="FFFFFF"/>
                </a:highlight>
              </a:rPr>
              <a:t> que puede correr una </a:t>
            </a:r>
            <a:r>
              <a:rPr lang="es-419" sz="2150">
                <a:highlight>
                  <a:srgbClr val="FFFFFF"/>
                </a:highlight>
                <a:uFill>
                  <a:noFill/>
                </a:uFill>
                <a:hlinkClick r:id="rId4"/>
              </a:rPr>
              <a:t>palabra de datos</a:t>
            </a:r>
            <a:r>
              <a:rPr lang="es-419" sz="2150">
                <a:highlight>
                  <a:srgbClr val="FFFFFF"/>
                </a:highlight>
              </a:rPr>
              <a:t> por un número especificado de </a:t>
            </a:r>
            <a:r>
              <a:rPr lang="es-419" sz="2150">
                <a:highlight>
                  <a:srgbClr val="FFFFFF"/>
                </a:highlight>
                <a:uFill>
                  <a:noFill/>
                </a:uFill>
                <a:hlinkClick r:id="rId5"/>
              </a:rPr>
              <a:t>bits </a:t>
            </a:r>
            <a:r>
              <a:rPr lang="es-419" sz="2150">
                <a:highlight>
                  <a:srgbClr val="FFFFFF"/>
                </a:highlight>
              </a:rPr>
              <a:t>y sin el uso de cualquier </a:t>
            </a:r>
            <a:r>
              <a:rPr lang="es-419" sz="2150">
                <a:highlight>
                  <a:srgbClr val="FFFFFF"/>
                </a:highlight>
                <a:uFill>
                  <a:noFill/>
                </a:uFill>
                <a:hlinkClick r:id="rId6"/>
              </a:rPr>
              <a:t>lógica secuencial</a:t>
            </a:r>
            <a:r>
              <a:rPr lang="es-419" sz="2150">
                <a:highlight>
                  <a:srgbClr val="FFFFFF"/>
                </a:highlight>
              </a:rPr>
              <a:t> , solamente es pura </a:t>
            </a:r>
            <a:r>
              <a:rPr lang="es-419" sz="2150">
                <a:highlight>
                  <a:srgbClr val="FFFFFF"/>
                </a:highlight>
                <a:uFill>
                  <a:noFill/>
                </a:uFill>
                <a:hlinkClick r:id="rId7"/>
              </a:rPr>
              <a:t>lógica combina</a:t>
            </a:r>
            <a:r>
              <a:rPr lang="es-419" sz="2150">
                <a:highlight>
                  <a:srgbClr val="FFFFFF"/>
                </a:highlight>
              </a:rPr>
              <a:t>cional</a:t>
            </a:r>
            <a:r>
              <a:rPr lang="es-419" sz="2150">
                <a:highlight>
                  <a:srgbClr val="FFFFFF"/>
                </a:highlight>
              </a:rPr>
              <a:t>. Ejemplo de 4 bits.</a:t>
            </a:r>
            <a:endParaRPr sz="25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74151" y="2088925"/>
            <a:ext cx="3343056" cy="25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153775" y="2781125"/>
            <a:ext cx="32103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ld Standard TT"/>
                <a:ea typeface="Old Standard TT"/>
                <a:cs typeface="Old Standard TT"/>
                <a:sym typeface="Old Standard TT"/>
              </a:rPr>
              <a:t>Esquema: X entradas e 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ld Standard TT"/>
                <a:ea typeface="Old Standard TT"/>
                <a:cs typeface="Old Standard TT"/>
                <a:sym typeface="Old Standard TT"/>
              </a:rPr>
              <a:t>Y salidas.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670325" y="55205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u="sng">
                <a:latin typeface="Old Standard TT"/>
                <a:ea typeface="Old Standard TT"/>
                <a:cs typeface="Old Standard TT"/>
                <a:sym typeface="Old Standard TT"/>
              </a:rPr>
              <a:t>Variantes para nuestro proyecto: </a:t>
            </a:r>
            <a:endParaRPr sz="2100" u="sng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70325" y="1690000"/>
            <a:ext cx="6952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-"/>
            </a:pPr>
            <a:r>
              <a:rPr lang="es-419" sz="2000">
                <a:latin typeface="Old Standard TT"/>
                <a:ea typeface="Old Standard TT"/>
                <a:cs typeface="Old Standard TT"/>
                <a:sym typeface="Old Standard TT"/>
              </a:rPr>
              <a:t>Agregado de un reloj (Clk_i) para sincronizar al sistema con el micro.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-"/>
            </a:pPr>
            <a:r>
              <a:rPr lang="es-419" sz="2000">
                <a:latin typeface="Old Standard TT"/>
                <a:ea typeface="Old Standard TT"/>
                <a:cs typeface="Old Standard TT"/>
                <a:sym typeface="Old Standard TT"/>
              </a:rPr>
              <a:t>Agregado de Ceros “0“ por cada desplazamiento.</a:t>
            </a:r>
            <a:endParaRPr sz="2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25" y="1313125"/>
            <a:ext cx="7497800" cy="30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44100" y="33240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Old Standard TT"/>
                <a:ea typeface="Old Standard TT"/>
                <a:cs typeface="Old Standard TT"/>
                <a:sym typeface="Old Standard TT"/>
              </a:rPr>
              <a:t>Fuentes:</a:t>
            </a:r>
            <a:endParaRPr b="1" sz="2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56200"/>
            <a:ext cx="8339274" cy="45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00" y="869300"/>
            <a:ext cx="8594376" cy="36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44100" y="18000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Old Standard TT"/>
                <a:ea typeface="Old Standard TT"/>
                <a:cs typeface="Old Standard TT"/>
                <a:sym typeface="Old Standard TT"/>
              </a:rPr>
              <a:t>Simulación:</a:t>
            </a:r>
            <a:endParaRPr b="1" sz="2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25" y="1167200"/>
            <a:ext cx="8839200" cy="26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44100" y="18000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Old Standard TT"/>
                <a:ea typeface="Old Standard TT"/>
                <a:cs typeface="Old Standard TT"/>
                <a:sym typeface="Old Standard TT"/>
              </a:rPr>
              <a:t>Simulación:</a:t>
            </a:r>
            <a:endParaRPr b="1" sz="2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 nuestra IP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638" y="905825"/>
            <a:ext cx="6814733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