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76" r:id="rId4"/>
    <p:sldId id="260" r:id="rId5"/>
    <p:sldId id="262" r:id="rId6"/>
    <p:sldId id="263" r:id="rId7"/>
    <p:sldId id="266" r:id="rId8"/>
    <p:sldId id="273" r:id="rId9"/>
    <p:sldId id="267" r:id="rId10"/>
    <p:sldId id="269" r:id="rId11"/>
    <p:sldId id="271" r:id="rId12"/>
    <p:sldId id="274" r:id="rId13"/>
    <p:sldId id="278" r:id="rId14"/>
    <p:sldId id="277" r:id="rId15"/>
    <p:sldId id="272" r:id="rId16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2AA78C5B-A2C7-4241-B7B6-F5F0FA701921}" type="datetimeFigureOut">
              <a:rPr lang="pt-BR" smtClean="0"/>
              <a:t>27/07/2015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245D05C1-778A-4801-B377-FCEA5D565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821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A982-6B03-46E7-8311-C2C0CE12DFDC}" type="datetimeFigureOut">
              <a:rPr lang="pt-BR" smtClean="0"/>
              <a:t>27/07/2015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410D-465E-4218-8A85-977F296BF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19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A982-6B03-46E7-8311-C2C0CE12DFDC}" type="datetimeFigureOut">
              <a:rPr lang="pt-BR" smtClean="0"/>
              <a:t>27/07/2015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410D-465E-4218-8A85-977F296BF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31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A982-6B03-46E7-8311-C2C0CE12DFDC}" type="datetimeFigureOut">
              <a:rPr lang="pt-BR" smtClean="0"/>
              <a:t>27/07/2015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410D-465E-4218-8A85-977F296BF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07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A982-6B03-46E7-8311-C2C0CE12DFDC}" type="datetimeFigureOut">
              <a:rPr lang="pt-BR" smtClean="0"/>
              <a:t>27/07/2015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410D-465E-4218-8A85-977F296BF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02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A982-6B03-46E7-8311-C2C0CE12DFDC}" type="datetimeFigureOut">
              <a:rPr lang="pt-BR" smtClean="0"/>
              <a:t>27/07/2015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410D-465E-4218-8A85-977F296BF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5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A982-6B03-46E7-8311-C2C0CE12DFDC}" type="datetimeFigureOut">
              <a:rPr lang="pt-BR" smtClean="0"/>
              <a:t>27/07/2015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410D-465E-4218-8A85-977F296BF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68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A982-6B03-46E7-8311-C2C0CE12DFDC}" type="datetimeFigureOut">
              <a:rPr lang="pt-BR" smtClean="0"/>
              <a:t>27/07/2015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410D-465E-4218-8A85-977F296BF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72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A982-6B03-46E7-8311-C2C0CE12DFDC}" type="datetimeFigureOut">
              <a:rPr lang="pt-BR" smtClean="0"/>
              <a:t>27/07/2015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410D-465E-4218-8A85-977F296BF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03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A982-6B03-46E7-8311-C2C0CE12DFDC}" type="datetimeFigureOut">
              <a:rPr lang="pt-BR" smtClean="0"/>
              <a:t>27/07/2015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410D-465E-4218-8A85-977F296BF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63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A982-6B03-46E7-8311-C2C0CE12DFDC}" type="datetimeFigureOut">
              <a:rPr lang="pt-BR" smtClean="0"/>
              <a:t>27/07/2015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410D-465E-4218-8A85-977F296BF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64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A982-6B03-46E7-8311-C2C0CE12DFDC}" type="datetimeFigureOut">
              <a:rPr lang="pt-BR" smtClean="0"/>
              <a:t>27/07/2015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410D-465E-4218-8A85-977F296BF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52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CA982-6B03-46E7-8311-C2C0CE12DFDC}" type="datetimeFigureOut">
              <a:rPr lang="pt-BR" smtClean="0"/>
              <a:t>27/07/2015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C410D-465E-4218-8A85-977F296BF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5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www-gexdiv/sisat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352928" cy="5184576"/>
          </a:xfrm>
        </p:spPr>
        <p:txBody>
          <a:bodyPr>
            <a:noAutofit/>
          </a:bodyPr>
          <a:lstStyle/>
          <a:p>
            <a:r>
              <a:rPr lang="pt-BR" sz="8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SISATE</a:t>
            </a:r>
          </a:p>
          <a:p>
            <a:r>
              <a:rPr lang="pt-BR" sz="6000" b="1" dirty="0" smtClean="0">
                <a:solidFill>
                  <a:schemeClr val="tx1"/>
                </a:solidFill>
              </a:rPr>
              <a:t>Passo a passo</a:t>
            </a:r>
            <a:endParaRPr lang="pt-BR" sz="6000" b="1" dirty="0" smtClean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4000" dirty="0" smtClean="0">
                <a:solidFill>
                  <a:srgbClr val="FF0000"/>
                </a:solidFill>
              </a:rPr>
              <a:t>Fase 01 – Administrativa</a:t>
            </a:r>
          </a:p>
          <a:p>
            <a:r>
              <a:rPr lang="pt-BR" sz="4000" dirty="0" smtClean="0">
                <a:solidFill>
                  <a:schemeClr val="tx1"/>
                </a:solidFill>
              </a:rPr>
              <a:t>Cadastramento de processo e encaminhamento para análise médica</a:t>
            </a:r>
          </a:p>
          <a:p>
            <a:endParaRPr lang="pt-BR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7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7504" y="44624"/>
            <a:ext cx="889743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Para distribuir para o perito, após selecionar o processo o Gestor do SST deve clicar em “</a:t>
            </a:r>
            <a:r>
              <a:rPr lang="pt-BR" sz="1400" b="1" dirty="0" smtClean="0"/>
              <a:t>Analisar</a:t>
            </a:r>
            <a:r>
              <a:rPr lang="pt-BR" sz="1400" dirty="0" smtClean="0"/>
              <a:t>”.</a:t>
            </a:r>
          </a:p>
          <a:p>
            <a:r>
              <a:rPr lang="pt-BR" sz="1400" dirty="0" smtClean="0"/>
              <a:t>Serão apresentados para o Gestor do SST as opções de eventos:</a:t>
            </a:r>
          </a:p>
          <a:p>
            <a:pPr marL="285750" indent="-285750">
              <a:buFontTx/>
              <a:buChar char="-"/>
            </a:pPr>
            <a:r>
              <a:rPr lang="pt-BR" sz="1300" dirty="0" smtClean="0"/>
              <a:t>Distribuir para análise: para que o processo seja encaminhado para um determinado perito.</a:t>
            </a:r>
          </a:p>
          <a:p>
            <a:pPr marL="285750" indent="-285750">
              <a:buFontTx/>
              <a:buChar char="-"/>
            </a:pPr>
            <a:r>
              <a:rPr lang="pt-BR" sz="1300" dirty="0" smtClean="0"/>
              <a:t>Redistribuir para análise: </a:t>
            </a:r>
            <a:r>
              <a:rPr lang="pt-BR" sz="1300" dirty="0"/>
              <a:t>para que o processo seja </a:t>
            </a:r>
            <a:r>
              <a:rPr lang="pt-BR" sz="1300" dirty="0" smtClean="0"/>
              <a:t>redistribuído </a:t>
            </a:r>
            <a:r>
              <a:rPr lang="pt-BR" sz="1300" dirty="0"/>
              <a:t>para </a:t>
            </a:r>
            <a:r>
              <a:rPr lang="pt-BR" sz="1300" dirty="0" smtClean="0"/>
              <a:t>outro perito (</a:t>
            </a:r>
            <a:r>
              <a:rPr lang="pt-BR" sz="1300" dirty="0" err="1" smtClean="0"/>
              <a:t>ex</a:t>
            </a:r>
            <a:r>
              <a:rPr lang="pt-BR" sz="1300" dirty="0" smtClean="0"/>
              <a:t>: no caso de ausência do perito inicial).</a:t>
            </a:r>
          </a:p>
          <a:p>
            <a:pPr marL="285750" indent="-285750">
              <a:buFontTx/>
              <a:buChar char="-"/>
            </a:pPr>
            <a:r>
              <a:rPr lang="pt-BR" sz="1300" dirty="0" smtClean="0"/>
              <a:t>Documento juntado: </a:t>
            </a:r>
            <a:r>
              <a:rPr lang="pt-BR" sz="1300" dirty="0"/>
              <a:t>caso precise fazer a juntado de algum outro documento </a:t>
            </a:r>
            <a:r>
              <a:rPr lang="pt-BR" sz="1300" dirty="0" smtClean="0"/>
              <a:t>digitalizado.</a:t>
            </a:r>
            <a:endParaRPr lang="pt-BR" sz="1300" dirty="0"/>
          </a:p>
          <a:p>
            <a:pPr marL="285750" indent="-285750">
              <a:buFontTx/>
              <a:buChar char="-"/>
            </a:pPr>
            <a:endParaRPr lang="pt-BR" sz="1300" dirty="0" smtClean="0"/>
          </a:p>
          <a:p>
            <a:r>
              <a:rPr lang="pt-BR" sz="1400" dirty="0" smtClean="0"/>
              <a:t> 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7504" y="4293096"/>
            <a:ext cx="8897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Ao selecionar “</a:t>
            </a:r>
            <a:r>
              <a:rPr lang="pt-BR" sz="1400" dirty="0"/>
              <a:t>Distribuir para </a:t>
            </a:r>
            <a:r>
              <a:rPr lang="pt-BR" sz="1400" dirty="0" smtClean="0"/>
              <a:t>análise”  ou “Redistribuir </a:t>
            </a:r>
            <a:r>
              <a:rPr lang="pt-BR" sz="1400" dirty="0"/>
              <a:t>para </a:t>
            </a:r>
            <a:r>
              <a:rPr lang="pt-BR" sz="1400" dirty="0" smtClean="0"/>
              <a:t>análise” o Gestor do SST deve selecionar para qual perito será distribuído/redistribuído o processo para análise.</a:t>
            </a:r>
            <a:r>
              <a:rPr lang="pt-BR" sz="1200" dirty="0" smtClean="0"/>
              <a:t> (Nestas opções não é obrigatório anexar nenhum arquivo)</a:t>
            </a:r>
            <a:endParaRPr lang="pt-BR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0" b="1535"/>
          <a:stretch/>
        </p:blipFill>
        <p:spPr bwMode="auto">
          <a:xfrm>
            <a:off x="107504" y="1196752"/>
            <a:ext cx="8856984" cy="30537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46" b="15039"/>
          <a:stretch/>
        </p:blipFill>
        <p:spPr bwMode="auto">
          <a:xfrm>
            <a:off x="107504" y="4809401"/>
            <a:ext cx="8856984" cy="1962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338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REVIDENCIA\Desktop\ScreenHunter_128 Jul. 17 09.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8928992" cy="3124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07504" y="188640"/>
            <a:ext cx="89289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Análise Médica do Tempo Especial</a:t>
            </a:r>
            <a:r>
              <a:rPr lang="pt-BR" dirty="0" smtClean="0"/>
              <a:t>:</a:t>
            </a:r>
          </a:p>
          <a:p>
            <a:pPr algn="just"/>
            <a:r>
              <a:rPr lang="pt-BR" sz="1400" dirty="0" smtClean="0"/>
              <a:t>O perito ao acessar o SISATE visualizará a lista dos benefícios pendentes para análise.</a:t>
            </a:r>
          </a:p>
          <a:p>
            <a:pPr algn="just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7504" y="4007386"/>
            <a:ext cx="89289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Ao clicar sobre o NB o SISATE apresenta o histórico do processo e exibe o link para visualização dos documentos anexados (imagem do processo físico).</a:t>
            </a:r>
            <a:r>
              <a:rPr lang="pt-BR" dirty="0" smtClean="0"/>
              <a:t> </a:t>
            </a:r>
          </a:p>
          <a:p>
            <a:pPr algn="just"/>
            <a:endParaRPr lang="pt-BR" dirty="0"/>
          </a:p>
        </p:txBody>
      </p:sp>
      <p:pic>
        <p:nvPicPr>
          <p:cNvPr id="3075" name="Picture 3" descr="C:\Users\PREVIDENCIA\Desktop\ScreenHunter_129 Jul. 17 09.4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07" b="6430"/>
          <a:stretch/>
        </p:blipFill>
        <p:spPr bwMode="auto">
          <a:xfrm>
            <a:off x="107504" y="4581128"/>
            <a:ext cx="8928992" cy="2127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 para baixo 3"/>
          <p:cNvSpPr/>
          <p:nvPr/>
        </p:nvSpPr>
        <p:spPr>
          <a:xfrm rot="2419781">
            <a:off x="1267798" y="2733670"/>
            <a:ext cx="288032" cy="576064"/>
          </a:xfrm>
          <a:prstGeom prst="downArrow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17804191">
            <a:off x="7414308" y="6063465"/>
            <a:ext cx="288032" cy="576064"/>
          </a:xfrm>
          <a:prstGeom prst="downArrow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33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REVIDENCIA\Desktop\ScreenHunter_130 Jul. 17 09.4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0"/>
          <a:stretch/>
        </p:blipFill>
        <p:spPr bwMode="auto">
          <a:xfrm>
            <a:off x="173591" y="1124744"/>
            <a:ext cx="8780481" cy="45190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99337" y="47526"/>
            <a:ext cx="89453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Após abrir o documento e fazer análise quanto ao enquadramento do tempo especial o perito deve acessar a opção “Analisar” e selecionar o evento desejado:</a:t>
            </a:r>
          </a:p>
          <a:p>
            <a:pPr marL="285750" indent="-285750" algn="just">
              <a:buFontTx/>
              <a:buChar char="-"/>
            </a:pPr>
            <a:r>
              <a:rPr lang="pt-BR" sz="1200" dirty="0" smtClean="0"/>
              <a:t>“Análise Concluída”: usado caso o perito tenha concluído a analise com preenchimento do anexo XXXX da IN 77/2014</a:t>
            </a:r>
          </a:p>
          <a:p>
            <a:pPr marL="285750" indent="-285750" algn="just">
              <a:buFontTx/>
              <a:buChar char="-"/>
            </a:pPr>
            <a:r>
              <a:rPr lang="pt-BR" sz="1200" dirty="0" smtClean="0"/>
              <a:t>“Cadastramento de Exigência”: usado caso o perito entenda pela necessidade de se fazer exigência para complementação de algum documento.</a:t>
            </a:r>
            <a:endParaRPr 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1168" y="5725705"/>
            <a:ext cx="8945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/>
              <a:t>Em qualquer dos eventos obrigatoriamente será exigido anexação do arquivo com a imagem da decisão médica, seja do formulário de análise e decisão técnica de atividade especial</a:t>
            </a:r>
            <a:r>
              <a:rPr lang="pt-BR" sz="1200" b="1" dirty="0" smtClean="0"/>
              <a:t> </a:t>
            </a:r>
            <a:r>
              <a:rPr lang="pt-BR" sz="1200" dirty="0" smtClean="0"/>
              <a:t>(Anexo LII da IN 77/2015) ou da carta de exigência.</a:t>
            </a:r>
          </a:p>
          <a:p>
            <a:pPr algn="just"/>
            <a:r>
              <a:rPr lang="pt-BR" sz="1200" dirty="0" smtClean="0"/>
              <a:t>Após anexar o arquivo e clicar em SALVAR o processo automaticamente retorna para a APS solicitante.</a:t>
            </a:r>
          </a:p>
          <a:p>
            <a:pPr algn="just"/>
            <a:r>
              <a:rPr lang="pt-BR" sz="1200" b="1" dirty="0" smtClean="0">
                <a:solidFill>
                  <a:srgbClr val="FF0000"/>
                </a:solidFill>
              </a:rPr>
              <a:t>OBS.: O Arquivo do despacho de análise médica deve ser transformado em PDF antes de ser anexado no SISATE. O perito deve lançar os períodos no PRISMA e encaminhar o formulário original assinado e carimbado via SIPPS para a APS solicitante.</a:t>
            </a:r>
            <a:endParaRPr lang="pt-B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7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6321" y="263550"/>
            <a:ext cx="89453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Transformando o arquivo em PDF:</a:t>
            </a:r>
          </a:p>
          <a:p>
            <a:pPr algn="just"/>
            <a:endParaRPr lang="pt-BR" sz="1600" b="1" dirty="0" smtClean="0"/>
          </a:p>
          <a:p>
            <a:pPr algn="just"/>
            <a:endParaRPr lang="pt-BR" sz="1600" b="1" dirty="0" smtClean="0"/>
          </a:p>
          <a:p>
            <a:pPr algn="just"/>
            <a:r>
              <a:rPr lang="pt-BR" sz="1600" b="1" dirty="0" smtClean="0"/>
              <a:t>Ao finalizar o despacho de análise médica, dentro do sistema “</a:t>
            </a:r>
            <a:r>
              <a:rPr lang="pt-BR" sz="1600" b="1" dirty="0" err="1" smtClean="0"/>
              <a:t>LibreOffice</a:t>
            </a:r>
            <a:r>
              <a:rPr lang="pt-BR" sz="1600" b="1" dirty="0" smtClean="0"/>
              <a:t>” o perito deve clicar no ícone “EXPORTAR DIRETAMENTE COMO PDF” conforme assinalado abaixo.</a:t>
            </a:r>
          </a:p>
          <a:p>
            <a:pPr algn="just"/>
            <a:r>
              <a:rPr lang="pt-BR" sz="1600" b="1" dirty="0" smtClean="0"/>
              <a:t>Ressaltamos que no Microsoft Word não existe esse botão </a:t>
            </a:r>
            <a:r>
              <a:rPr lang="pt-BR" sz="1600" b="1" smtClean="0"/>
              <a:t>de exportar para PDF. </a:t>
            </a:r>
            <a:endParaRPr lang="pt-BR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7460"/>
            <a:ext cx="8577686" cy="14355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Seta para a direita 1"/>
          <p:cNvSpPr/>
          <p:nvPr/>
        </p:nvSpPr>
        <p:spPr>
          <a:xfrm rot="18860390">
            <a:off x="1448983" y="3390221"/>
            <a:ext cx="864096" cy="360040"/>
          </a:xfrm>
          <a:prstGeom prst="rightArrow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7504" y="4038163"/>
            <a:ext cx="8945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 smtClean="0"/>
              <a:t>Será aberta uma caixa para que você direcione o local para salvar o arquivo.</a:t>
            </a:r>
          </a:p>
          <a:p>
            <a:pPr algn="just"/>
            <a:r>
              <a:rPr lang="pt-BR" sz="1600" b="1" dirty="0" smtClean="0"/>
              <a:t>Sugestão: Renomeie o arquivo com o nome do segurado para evitar enganos no momento de anexar o arquivo.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01712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352928" cy="518457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pt-BR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SISATE</a:t>
            </a:r>
          </a:p>
          <a:p>
            <a:r>
              <a:rPr lang="pt-BR" sz="6000" b="1" dirty="0">
                <a:solidFill>
                  <a:schemeClr val="tx1"/>
                </a:solidFill>
              </a:rPr>
              <a:t>Passo a passo</a:t>
            </a:r>
            <a:endParaRPr lang="pt-BR" sz="6000" b="1" dirty="0">
              <a:solidFill>
                <a:schemeClr val="tx1"/>
              </a:solidFill>
            </a:endParaRPr>
          </a:p>
          <a:p>
            <a:endParaRPr lang="pt-BR" sz="4000" b="1" dirty="0" smtClean="0">
              <a:solidFill>
                <a:schemeClr val="tx1"/>
              </a:solidFill>
            </a:endParaRPr>
          </a:p>
          <a:p>
            <a:r>
              <a:rPr lang="pt-BR" sz="4000" dirty="0">
                <a:solidFill>
                  <a:srgbClr val="FF0000"/>
                </a:solidFill>
              </a:rPr>
              <a:t>Fase </a:t>
            </a:r>
            <a:r>
              <a:rPr lang="pt-BR" sz="4000" dirty="0" smtClean="0">
                <a:solidFill>
                  <a:srgbClr val="FF0000"/>
                </a:solidFill>
              </a:rPr>
              <a:t>03 – Administrativa</a:t>
            </a:r>
            <a:endParaRPr lang="pt-BR" sz="4000" b="1" dirty="0" smtClean="0">
              <a:solidFill>
                <a:schemeClr val="tx1"/>
              </a:solidFill>
            </a:endParaRPr>
          </a:p>
          <a:p>
            <a:r>
              <a:rPr lang="pt-BR" sz="4000" b="1" dirty="0" smtClean="0">
                <a:solidFill>
                  <a:schemeClr val="tx1"/>
                </a:solidFill>
              </a:rPr>
              <a:t>Conclusão do Processo</a:t>
            </a:r>
            <a:endParaRPr lang="pt-BR" sz="4000" b="1" dirty="0">
              <a:solidFill>
                <a:schemeClr val="tx1"/>
              </a:solidFill>
            </a:endParaRPr>
          </a:p>
          <a:p>
            <a:endParaRPr lang="pt-BR" sz="9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0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REVIDENCIA\Desktop\ScreenHunter_126 Jul. 17 08.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6" y="1412776"/>
            <a:ext cx="8745873" cy="45538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97726" y="188640"/>
            <a:ext cx="87458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Após retorno do processo com análise médica concluída o servidor poderá concluir o processo colocando a cópia digitalizada da análise no processo. Para baixar o processo no SISATE o servidor deve clicar em “Analisar” e informar o evento “Arquivar”. </a:t>
            </a:r>
          </a:p>
          <a:p>
            <a:pPr algn="just"/>
            <a:r>
              <a:rPr lang="pt-BR" sz="1400" dirty="0" smtClean="0"/>
              <a:t>Com esse comando o processo sai da lista de processos pendentes da APS e somente ficará disponível para visualização na opção “Menu”, “Listar Processos Arquivados”. 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9512" y="6073551"/>
            <a:ext cx="8745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Obs.: Quando a APS solicitante receber o formulário original da análise técnica realizada pelo médico deverá substituir a cópia anexada ao processo pela original.</a:t>
            </a:r>
          </a:p>
        </p:txBody>
      </p:sp>
    </p:spTree>
    <p:extLst>
      <p:ext uri="{BB962C8B-B14F-4D97-AF65-F5344CB8AC3E}">
        <p14:creationId xmlns:p14="http://schemas.microsoft.com/office/powerpoint/2010/main" val="403833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06969" y="77754"/>
            <a:ext cx="8762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O acesso ao SISATE é feito através do endereço </a:t>
            </a:r>
            <a:r>
              <a:rPr lang="pt-BR" sz="1400" dirty="0" err="1" smtClean="0">
                <a:hlinkClick r:id="rId2" action="ppaction://hlinkfile"/>
              </a:rPr>
              <a:t>www-gexdiv</a:t>
            </a:r>
            <a:r>
              <a:rPr lang="pt-BR" sz="1400" dirty="0" smtClean="0">
                <a:hlinkClick r:id="rId2" action="ppaction://hlinkfile"/>
              </a:rPr>
              <a:t>/</a:t>
            </a:r>
            <a:r>
              <a:rPr lang="pt-BR" sz="1400" dirty="0" err="1" smtClean="0">
                <a:hlinkClick r:id="rId2" action="ppaction://hlinkfile"/>
              </a:rPr>
              <a:t>sisate</a:t>
            </a:r>
            <a:r>
              <a:rPr lang="pt-BR" sz="1400" dirty="0" smtClean="0"/>
              <a:t> ou através do link constante do site da Gerência Executiva de Divinópolis. O </a:t>
            </a:r>
            <a:r>
              <a:rPr lang="pt-BR" sz="1400" dirty="0" err="1" smtClean="0"/>
              <a:t>login</a:t>
            </a:r>
            <a:r>
              <a:rPr lang="pt-BR" sz="1400" dirty="0" smtClean="0"/>
              <a:t> é feito utilizado os dados do SISREF, ou seja, informe sua matrícula e a senha do SISREF para acessar.</a:t>
            </a:r>
            <a:endParaRPr lang="pt-BR" sz="1300" dirty="0"/>
          </a:p>
        </p:txBody>
      </p:sp>
      <p:pic>
        <p:nvPicPr>
          <p:cNvPr id="5122" name="Picture 2" descr="C:\Users\PREVIDENCIA\Desktop\ScreenHunter_110 Jul. 15 16.1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9" t="15373" r="14979" b="12562"/>
          <a:stretch/>
        </p:blipFill>
        <p:spPr bwMode="auto">
          <a:xfrm>
            <a:off x="323528" y="1155582"/>
            <a:ext cx="8515867" cy="5081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18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1" r="15378" b="55397"/>
          <a:stretch/>
        </p:blipFill>
        <p:spPr>
          <a:xfrm>
            <a:off x="206970" y="116632"/>
            <a:ext cx="8762903" cy="2537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Seta para a direita 1"/>
          <p:cNvSpPr/>
          <p:nvPr/>
        </p:nvSpPr>
        <p:spPr>
          <a:xfrm rot="3034015" flipH="1">
            <a:off x="1066740" y="545288"/>
            <a:ext cx="710568" cy="33867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06970" y="5905435"/>
            <a:ext cx="876290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Dentro do MENU temos 3 ações: “Cadastrar Processo”, “Listar Processos” e “listar Processos Arquivados”</a:t>
            </a:r>
          </a:p>
          <a:p>
            <a:r>
              <a:rPr lang="pt-BR" sz="1300" dirty="0" smtClean="0"/>
              <a:t>- Cadastrar Processo: usado para cadastrar os processos na APS para encaminhar para análise médica.</a:t>
            </a:r>
          </a:p>
          <a:p>
            <a:r>
              <a:rPr lang="pt-BR" sz="1300" dirty="0" smtClean="0"/>
              <a:t>- Listar Processos: usado para visualizar os processos que estão pendentes de ação no seu OL.</a:t>
            </a:r>
          </a:p>
          <a:p>
            <a:r>
              <a:rPr lang="pt-BR" sz="1300" dirty="0" smtClean="0"/>
              <a:t>- Listar </a:t>
            </a:r>
            <a:r>
              <a:rPr lang="pt-BR" sz="1300" dirty="0"/>
              <a:t>Processos </a:t>
            </a:r>
            <a:r>
              <a:rPr lang="pt-BR" sz="1300" dirty="0" smtClean="0"/>
              <a:t>Arquivados: </a:t>
            </a:r>
            <a:r>
              <a:rPr lang="pt-BR" sz="1300" dirty="0"/>
              <a:t>usado para visualizar os processos </a:t>
            </a:r>
            <a:r>
              <a:rPr lang="pt-BR" sz="1300" dirty="0" smtClean="0"/>
              <a:t>já encerrados e arquivados do </a:t>
            </a:r>
            <a:r>
              <a:rPr lang="pt-BR" sz="1300" dirty="0"/>
              <a:t>seu OL</a:t>
            </a:r>
            <a:r>
              <a:rPr lang="pt-BR" sz="1300" dirty="0" smtClean="0"/>
              <a:t>.</a:t>
            </a:r>
            <a:endParaRPr lang="pt-BR" sz="13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4" t="1598" r="75005" b="94015"/>
          <a:stretch/>
        </p:blipFill>
        <p:spPr>
          <a:xfrm>
            <a:off x="3185729" y="2747373"/>
            <a:ext cx="198407" cy="24957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06970" y="3327677"/>
            <a:ext cx="8762903" cy="25495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eta para a direita 6"/>
          <p:cNvSpPr/>
          <p:nvPr/>
        </p:nvSpPr>
        <p:spPr>
          <a:xfrm rot="21119160" flipH="1">
            <a:off x="1783354" y="3338869"/>
            <a:ext cx="698865" cy="33106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01585" y="2761183"/>
            <a:ext cx="8762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Na barra de ferramentas temos o ícone        que é utilizado a qualquer tempo para voltar a tela inicial do sistema.</a:t>
            </a:r>
            <a:endParaRPr lang="pt-BR" sz="1400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0" y="3140968"/>
            <a:ext cx="91440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43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2008" y="188640"/>
            <a:ext cx="896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Clicando em “Cadastrar Processo” o sistema abre a tela para informar o NB ou número da CTC e o OL responsável.</a:t>
            </a:r>
            <a:endParaRPr lang="pt-BR" sz="1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2008" y="5013176"/>
            <a:ext cx="896448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Clicando em “Selecionar arquivo” o sistema abre uma caixa para que você selecione o arquivo em PDF referente ao processo digitalizado. Lembramos que é </a:t>
            </a:r>
            <a:r>
              <a:rPr lang="pt-BR" sz="1400" dirty="0" smtClean="0">
                <a:solidFill>
                  <a:srgbClr val="FF0000"/>
                </a:solidFill>
              </a:rPr>
              <a:t>obrigatório que o processo esteja numerado e com </a:t>
            </a:r>
            <a:r>
              <a:rPr lang="pt-BR" sz="1400" dirty="0">
                <a:solidFill>
                  <a:srgbClr val="FF0000"/>
                </a:solidFill>
              </a:rPr>
              <a:t>o </a:t>
            </a:r>
            <a:r>
              <a:rPr lang="pt-BR" sz="1400" dirty="0" smtClean="0">
                <a:solidFill>
                  <a:srgbClr val="FF0000"/>
                </a:solidFill>
              </a:rPr>
              <a:t>despacho e análise administrativa da atividade especial (anexo LI da IN 77/2015)</a:t>
            </a:r>
            <a:r>
              <a:rPr lang="pt-BR" sz="1400" dirty="0" smtClean="0"/>
              <a:t>. Selecionado o arquivo clique em “SALVAR”.</a:t>
            </a:r>
          </a:p>
          <a:p>
            <a:pPr algn="just"/>
            <a:endParaRPr lang="pt-BR" sz="500" dirty="0" smtClean="0"/>
          </a:p>
          <a:p>
            <a:pPr algn="just"/>
            <a:r>
              <a:rPr lang="pt-BR" sz="1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Observações</a:t>
            </a:r>
            <a:r>
              <a:rPr lang="pt-BR" sz="1200" dirty="0" smtClean="0"/>
              <a:t>: </a:t>
            </a:r>
          </a:p>
          <a:p>
            <a:pPr marL="171450" indent="-171450" algn="just">
              <a:buFontTx/>
              <a:buChar char="-"/>
            </a:pPr>
            <a:r>
              <a:rPr lang="pt-BR" sz="1200" dirty="0" smtClean="0"/>
              <a:t>O limite de tamanho para o arquivo é de 20MB, no entanto sugerimos evitar arquivos muito grandes para não sobrecarregar a rede.</a:t>
            </a:r>
          </a:p>
          <a:p>
            <a:pPr marL="171450" indent="-171450" algn="just">
              <a:buFontTx/>
              <a:buChar char="-"/>
            </a:pPr>
            <a:r>
              <a:rPr lang="pt-BR" sz="1200" dirty="0" smtClean="0"/>
              <a:t>No momento do cadastro do NB o SISATE faz o batimento com o SUB e caso não exista o NB informado não será possível prosseguir.</a:t>
            </a:r>
            <a:endParaRPr lang="pt-BR" sz="1200" dirty="0"/>
          </a:p>
          <a:p>
            <a:pPr algn="just"/>
            <a:r>
              <a:rPr lang="pt-BR" sz="1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Sugestão</a:t>
            </a:r>
            <a:r>
              <a:rPr lang="pt-BR" sz="1200" dirty="0" smtClean="0"/>
              <a:t>: ao digitalizar o processo nomeie o arquivo com o padrão ESP NB NOME para evitar enganos no momento de anexar a imagem ao processo conforme no exemplo acima (42 172.858.582-9 VANDERLUCIO PEREIRA MORATO.pdf</a:t>
            </a:r>
            <a:endParaRPr 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" b="16875"/>
          <a:stretch/>
        </p:blipFill>
        <p:spPr>
          <a:xfrm>
            <a:off x="107504" y="601718"/>
            <a:ext cx="8892480" cy="42674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130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" b="9534"/>
          <a:stretch/>
        </p:blipFill>
        <p:spPr>
          <a:xfrm>
            <a:off x="143508" y="1403160"/>
            <a:ext cx="8856984" cy="4546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CaixaDeTexto 1"/>
          <p:cNvSpPr txBox="1"/>
          <p:nvPr/>
        </p:nvSpPr>
        <p:spPr>
          <a:xfrm>
            <a:off x="107504" y="314653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O SISATE apresenta a mensagem “Processo cadastrado com sucesso!” e apresenta as opções de “</a:t>
            </a:r>
            <a:r>
              <a:rPr lang="pt-BR" sz="1400" b="1" dirty="0" smtClean="0"/>
              <a:t>Analisar</a:t>
            </a:r>
            <a:r>
              <a:rPr lang="pt-BR" sz="1400" dirty="0" smtClean="0"/>
              <a:t>” ou “</a:t>
            </a:r>
            <a:r>
              <a:rPr lang="pt-BR" sz="1400" b="1" dirty="0" smtClean="0"/>
              <a:t>Encaminhar para outro órgão</a:t>
            </a:r>
            <a:r>
              <a:rPr lang="pt-BR" sz="1400" dirty="0" smtClean="0"/>
              <a:t>”.</a:t>
            </a:r>
          </a:p>
          <a:p>
            <a:pPr algn="just"/>
            <a:r>
              <a:rPr lang="pt-BR" sz="1400" dirty="0" smtClean="0"/>
              <a:t>Todas as ações realizadas referentes ao processo cadastrado ficam gravadas no campo “Histórico de Eventos” e no canto direito constam os links para acesso aos arquivos constando as imagens digitalizadas.</a:t>
            </a:r>
            <a:endParaRPr lang="pt-BR" sz="1400" dirty="0"/>
          </a:p>
        </p:txBody>
      </p:sp>
      <p:sp>
        <p:nvSpPr>
          <p:cNvPr id="5" name="Seta para a direita 4"/>
          <p:cNvSpPr/>
          <p:nvPr/>
        </p:nvSpPr>
        <p:spPr>
          <a:xfrm rot="1725653">
            <a:off x="2882054" y="3812234"/>
            <a:ext cx="576064" cy="288032"/>
          </a:xfrm>
          <a:prstGeom prst="rightArrow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 rot="8797342">
            <a:off x="5518697" y="3798347"/>
            <a:ext cx="576064" cy="288032"/>
          </a:xfrm>
          <a:prstGeom prst="rightArrow">
            <a:avLst/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30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44624"/>
            <a:ext cx="892899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Dentro da opção “</a:t>
            </a:r>
            <a:r>
              <a:rPr lang="pt-BR" sz="1400" b="1" dirty="0" smtClean="0"/>
              <a:t>Analisar</a:t>
            </a:r>
            <a:r>
              <a:rPr lang="pt-BR" sz="1400" dirty="0" smtClean="0"/>
              <a:t>” o SISATE apresenta as opções de Eventos que podem ser lançados:</a:t>
            </a:r>
          </a:p>
          <a:p>
            <a:pPr marL="285750" indent="-285750">
              <a:buFontTx/>
              <a:buChar char="-"/>
            </a:pPr>
            <a:r>
              <a:rPr lang="pt-BR" sz="1300" dirty="0" smtClean="0"/>
              <a:t>Documento Juntado: caso precise fazer a juntado de algum outro documento digitalizado (</a:t>
            </a:r>
            <a:r>
              <a:rPr lang="pt-BR" sz="1300" dirty="0" err="1" smtClean="0"/>
              <a:t>ex</a:t>
            </a:r>
            <a:r>
              <a:rPr lang="pt-BR" sz="1300" dirty="0" smtClean="0"/>
              <a:t>: após exigência médica).</a:t>
            </a:r>
          </a:p>
          <a:p>
            <a:pPr marL="285750" indent="-285750">
              <a:buFontTx/>
              <a:buChar char="-"/>
            </a:pPr>
            <a:r>
              <a:rPr lang="pt-BR" sz="1300" dirty="0" smtClean="0"/>
              <a:t>Arquivar: para arquivar o processo após conclusão.</a:t>
            </a:r>
          </a:p>
          <a:p>
            <a:r>
              <a:rPr lang="pt-BR" sz="1300" dirty="0" smtClean="0"/>
              <a:t>Após selecionar o evento desejada, se for o caso, insira o arquivo correspondente e após clique em “SALVAR”.</a:t>
            </a:r>
            <a:endParaRPr lang="pt-BR" sz="13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3933056"/>
            <a:ext cx="8928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Clicando em “</a:t>
            </a:r>
            <a:r>
              <a:rPr lang="pt-BR" sz="1400" b="1" dirty="0" smtClean="0"/>
              <a:t>Encaminhar a outro órgão</a:t>
            </a:r>
            <a:r>
              <a:rPr lang="pt-BR" sz="1400" dirty="0" smtClean="0"/>
              <a:t>” você poderá encaminhar efetivamente o processo para o SST para que seja feita a distribuição do processo para que o perito efetue a análise.</a:t>
            </a:r>
          </a:p>
          <a:p>
            <a:r>
              <a:rPr lang="pt-BR" sz="1400" dirty="0" smtClean="0"/>
              <a:t>Após selecionar o órgão de destino (SST) clique em “SALVAR”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12731"/>
          <a:stretch/>
        </p:blipFill>
        <p:spPr>
          <a:xfrm>
            <a:off x="89756" y="4725144"/>
            <a:ext cx="8946740" cy="1917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Conector reto 6"/>
          <p:cNvCxnSpPr/>
          <p:nvPr/>
        </p:nvCxnSpPr>
        <p:spPr>
          <a:xfrm>
            <a:off x="0" y="3645024"/>
            <a:ext cx="91440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26"/>
          <a:stretch/>
        </p:blipFill>
        <p:spPr bwMode="auto">
          <a:xfrm>
            <a:off x="89756" y="1007655"/>
            <a:ext cx="8946740" cy="24213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30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45"/>
          <a:stretch/>
        </p:blipFill>
        <p:spPr>
          <a:xfrm>
            <a:off x="73662" y="1010106"/>
            <a:ext cx="8946087" cy="43631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aixaDeTexto 3"/>
          <p:cNvSpPr txBox="1"/>
          <p:nvPr/>
        </p:nvSpPr>
        <p:spPr>
          <a:xfrm>
            <a:off x="107504" y="116632"/>
            <a:ext cx="8928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Feito o encaminhamento para o SST o SISATE apresenta a mensagem “Processo encaminhado com sucesso!” e neste momento o processo sai da base da APS e vai para a base do SST para fazer a distribuição/análise do processo.</a:t>
            </a:r>
          </a:p>
        </p:txBody>
      </p:sp>
    </p:spTree>
    <p:extLst>
      <p:ext uri="{BB962C8B-B14F-4D97-AF65-F5344CB8AC3E}">
        <p14:creationId xmlns:p14="http://schemas.microsoft.com/office/powerpoint/2010/main" val="197130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352928" cy="56166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pt-BR" sz="8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SISATE</a:t>
            </a:r>
          </a:p>
          <a:p>
            <a:r>
              <a:rPr lang="pt-BR" sz="6000" b="1" dirty="0">
                <a:solidFill>
                  <a:schemeClr val="tx1"/>
                </a:solidFill>
              </a:rPr>
              <a:t>Passo a passo</a:t>
            </a:r>
          </a:p>
          <a:p>
            <a:endParaRPr lang="pt-BR" sz="4000" b="1" dirty="0" smtClean="0">
              <a:solidFill>
                <a:schemeClr val="tx1"/>
              </a:solidFill>
            </a:endParaRPr>
          </a:p>
          <a:p>
            <a:r>
              <a:rPr lang="pt-BR" sz="4000" dirty="0" smtClean="0">
                <a:solidFill>
                  <a:srgbClr val="FF0000"/>
                </a:solidFill>
              </a:rPr>
              <a:t>Fase 02 – Perícia Médica</a:t>
            </a:r>
            <a:endParaRPr lang="pt-BR" sz="4000" b="1" dirty="0" smtClean="0">
              <a:solidFill>
                <a:schemeClr val="tx1"/>
              </a:solidFill>
            </a:endParaRPr>
          </a:p>
          <a:p>
            <a:r>
              <a:rPr lang="pt-BR" sz="4000" b="1" dirty="0" smtClean="0">
                <a:solidFill>
                  <a:schemeClr val="tx1"/>
                </a:solidFill>
              </a:rPr>
              <a:t>Distribuição pelo SST e análise médica</a:t>
            </a:r>
          </a:p>
          <a:p>
            <a:endParaRPr lang="pt-BR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8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t="498"/>
          <a:stretch/>
        </p:blipFill>
        <p:spPr>
          <a:xfrm>
            <a:off x="172528" y="846004"/>
            <a:ext cx="8832414" cy="58953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aixaDeTexto 3"/>
          <p:cNvSpPr txBox="1"/>
          <p:nvPr/>
        </p:nvSpPr>
        <p:spPr>
          <a:xfrm>
            <a:off x="107504" y="107340"/>
            <a:ext cx="8897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Ao acessar o SISATE o Gestor do SST irá visualizar a lista dos processos que estão no OL 11.423 (SST) e poderá distribuí-los ao perito clicando sobre o NB desejado.</a:t>
            </a:r>
          </a:p>
          <a:p>
            <a:r>
              <a:rPr lang="pt-BR" sz="1400" dirty="0" smtClean="0"/>
              <a:t>Também fica visível para o Gestor do SST as “caixas” de cada perito com o quantitativo de processos aguardando análise.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71300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1155</Words>
  <Application>Microsoft Office PowerPoint</Application>
  <PresentationFormat>Apresentação na tela (4:3)</PresentationFormat>
  <Paragraphs>67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PREVIDENCIA</dc:creator>
  <cp:lastModifiedBy>PREVIDENCIA</cp:lastModifiedBy>
  <cp:revision>24</cp:revision>
  <cp:lastPrinted>2015-07-27T17:57:28Z</cp:lastPrinted>
  <dcterms:created xsi:type="dcterms:W3CDTF">2015-07-15T20:11:17Z</dcterms:created>
  <dcterms:modified xsi:type="dcterms:W3CDTF">2015-07-27T17:57:44Z</dcterms:modified>
</cp:coreProperties>
</file>