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0" r:id="rId6"/>
    <p:sldId id="263" r:id="rId7"/>
    <p:sldId id="269" r:id="rId8"/>
    <p:sldId id="266" r:id="rId9"/>
    <p:sldId id="267" r:id="rId10"/>
    <p:sldId id="268" r:id="rId11"/>
    <p:sldId id="260" r:id="rId12"/>
  </p:sldIdLst>
  <p:sldSz cx="12192000" cy="6858000"/>
  <p:notesSz cx="6889750" cy="967105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B7"/>
    <a:srgbClr val="990000"/>
    <a:srgbClr val="FFCCC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0196D-5B12-4752-AA1C-ACFC686E1170}" v="14" dt="2022-09-30T11:47:37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85558" cy="485232"/>
          </a:xfrm>
          <a:prstGeom prst="rect">
            <a:avLst/>
          </a:prstGeom>
        </p:spPr>
        <p:txBody>
          <a:bodyPr vert="horz" lIns="94631" tIns="47316" rIns="94631" bIns="47316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597" y="2"/>
            <a:ext cx="2985558" cy="485232"/>
          </a:xfrm>
          <a:prstGeom prst="rect">
            <a:avLst/>
          </a:prstGeom>
        </p:spPr>
        <p:txBody>
          <a:bodyPr vert="horz" lIns="94631" tIns="47316" rIns="94631" bIns="47316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85820"/>
            <a:ext cx="2985558" cy="485231"/>
          </a:xfrm>
          <a:prstGeom prst="rect">
            <a:avLst/>
          </a:prstGeom>
        </p:spPr>
        <p:txBody>
          <a:bodyPr vert="horz" lIns="94631" tIns="47316" rIns="94631" bIns="47316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597" y="9185820"/>
            <a:ext cx="2985558" cy="485231"/>
          </a:xfrm>
          <a:prstGeom prst="rect">
            <a:avLst/>
          </a:prstGeom>
        </p:spPr>
        <p:txBody>
          <a:bodyPr vert="horz" lIns="94631" tIns="47316" rIns="94631" bIns="47316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85558" cy="485232"/>
          </a:xfrm>
          <a:prstGeom prst="rect">
            <a:avLst/>
          </a:prstGeom>
        </p:spPr>
        <p:txBody>
          <a:bodyPr vert="horz" lIns="94631" tIns="47316" rIns="94631" bIns="47316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2597" y="2"/>
            <a:ext cx="2985558" cy="485232"/>
          </a:xfrm>
          <a:prstGeom prst="rect">
            <a:avLst/>
          </a:prstGeom>
        </p:spPr>
        <p:txBody>
          <a:bodyPr vert="horz" lIns="94631" tIns="47316" rIns="94631" bIns="47316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07/10/2022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42925" y="1208088"/>
            <a:ext cx="5803900" cy="3265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31" tIns="47316" rIns="94631" bIns="47316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975" y="4654192"/>
            <a:ext cx="5511800" cy="3807977"/>
          </a:xfrm>
          <a:prstGeom prst="rect">
            <a:avLst/>
          </a:prstGeom>
        </p:spPr>
        <p:txBody>
          <a:bodyPr vert="horz" lIns="94631" tIns="47316" rIns="94631" bIns="47316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85820"/>
            <a:ext cx="2985558" cy="485231"/>
          </a:xfrm>
          <a:prstGeom prst="rect">
            <a:avLst/>
          </a:prstGeom>
        </p:spPr>
        <p:txBody>
          <a:bodyPr vert="horz" lIns="94631" tIns="47316" rIns="94631" bIns="47316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2597" y="9185820"/>
            <a:ext cx="2985558" cy="485231"/>
          </a:xfrm>
          <a:prstGeom prst="rect">
            <a:avLst/>
          </a:prstGeom>
        </p:spPr>
        <p:txBody>
          <a:bodyPr vert="horz" lIns="94631" tIns="47316" rIns="94631" bIns="47316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07/10/2022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07/10/2022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07/10/2022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07/10/2022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07/10/2022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07/10/2022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07/10/2022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07/10/2022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07/10/2022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07/10/2022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07/10/2022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07/10/2022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5100" dirty="0">
                <a:solidFill>
                  <a:schemeClr val="bg1"/>
                </a:solidFill>
              </a:rPr>
              <a:t>Desafio de programação 2022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MANCALA game</a:t>
            </a:r>
          </a:p>
        </p:txBody>
      </p:sp>
      <p:pic>
        <p:nvPicPr>
          <p:cNvPr id="5" name="Imagem 4" descr="Diagrama&#10;&#10;Descrição gerada automaticamente com confiança média">
            <a:extLst>
              <a:ext uri="{FF2B5EF4-FFF2-40B4-BE49-F238E27FC236}">
                <a16:creationId xmlns:a16="http://schemas.microsoft.com/office/drawing/2014/main" id="{AE868DF8-44DD-74D1-E952-20D65C332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469" y="1110229"/>
            <a:ext cx="1820991" cy="29046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3A17C51-049D-EE4E-E079-CE1B882869DB}"/>
              </a:ext>
            </a:extLst>
          </p:cNvPr>
          <p:cNvSpPr/>
          <p:nvPr/>
        </p:nvSpPr>
        <p:spPr>
          <a:xfrm>
            <a:off x="437788" y="652398"/>
            <a:ext cx="11316424" cy="352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CA8D2FC2-E9FF-8A90-0094-21C84D432984}"/>
              </a:ext>
            </a:extLst>
          </p:cNvPr>
          <p:cNvSpPr txBox="1">
            <a:spLocks/>
          </p:cNvSpPr>
          <p:nvPr/>
        </p:nvSpPr>
        <p:spPr>
          <a:xfrm>
            <a:off x="525434" y="873803"/>
            <a:ext cx="3456000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Objetivo do projeto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E3799AF6-B864-952E-9BA8-79A0446A7B98}"/>
              </a:ext>
            </a:extLst>
          </p:cNvPr>
          <p:cNvSpPr txBox="1">
            <a:spLocks/>
          </p:cNvSpPr>
          <p:nvPr/>
        </p:nvSpPr>
        <p:spPr>
          <a:xfrm>
            <a:off x="917848" y="1512614"/>
            <a:ext cx="3467824" cy="2124000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0" algn="ctr">
              <a:buFont typeface="Wingdings 2" panose="05020102010507070707" pitchFamily="18" charset="2"/>
              <a:buNone/>
            </a:pPr>
            <a:r>
              <a:rPr lang="pt-BR" sz="2400" dirty="0">
                <a:solidFill>
                  <a:schemeClr val="bg1"/>
                </a:solidFill>
              </a:rPr>
              <a:t>Produzir um programa para o jogo </a:t>
            </a:r>
            <a:r>
              <a:rPr lang="pt-BR" sz="2400" dirty="0" err="1">
                <a:solidFill>
                  <a:schemeClr val="bg1"/>
                </a:solidFill>
              </a:rPr>
              <a:t>Mancala</a:t>
            </a:r>
            <a:r>
              <a:rPr lang="pt-BR" sz="2400" dirty="0">
                <a:solidFill>
                  <a:schemeClr val="bg1"/>
                </a:solidFill>
              </a:rPr>
              <a:t> em que os adversários sejam um humano e o computador</a:t>
            </a: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E579D379-A870-700F-4F51-DA91ACF68B6F}"/>
              </a:ext>
            </a:extLst>
          </p:cNvPr>
          <p:cNvSpPr txBox="1">
            <a:spLocks/>
          </p:cNvSpPr>
          <p:nvPr/>
        </p:nvSpPr>
        <p:spPr>
          <a:xfrm>
            <a:off x="392256" y="4365208"/>
            <a:ext cx="11494943" cy="5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>
                <a:solidFill>
                  <a:srgbClr val="002060"/>
                </a:solidFill>
              </a:rPr>
              <a:t>EQUIPE</a:t>
            </a:r>
          </a:p>
        </p:txBody>
      </p:sp>
      <p:sp>
        <p:nvSpPr>
          <p:cNvPr id="6" name="Espaço Reservado para Conteúdo 4">
            <a:extLst>
              <a:ext uri="{FF2B5EF4-FFF2-40B4-BE49-F238E27FC236}">
                <a16:creationId xmlns:a16="http://schemas.microsoft.com/office/drawing/2014/main" id="{AF700526-7595-2816-F6E4-71919A70F921}"/>
              </a:ext>
            </a:extLst>
          </p:cNvPr>
          <p:cNvSpPr txBox="1">
            <a:spLocks/>
          </p:cNvSpPr>
          <p:nvPr/>
        </p:nvSpPr>
        <p:spPr>
          <a:xfrm>
            <a:off x="392256" y="4906587"/>
            <a:ext cx="11494943" cy="172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5750" indent="-28575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95000"/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002060"/>
                </a:solidFill>
                <a:latin typeface="Consolas" panose="020B0609020204030204" pitchFamily="49" charset="0"/>
              </a:rPr>
              <a:t>&lt; Cinthia Alves Barreto &gt;</a:t>
            </a:r>
          </a:p>
          <a:p>
            <a:pPr marL="465750" indent="-28575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95000"/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002060"/>
                </a:solidFill>
                <a:latin typeface="Consolas" panose="020B0609020204030204" pitchFamily="49" charset="0"/>
              </a:rPr>
              <a:t>&lt; Igor Matos </a:t>
            </a:r>
            <a:r>
              <a:rPr lang="pt-BR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Gaeta</a:t>
            </a:r>
            <a:r>
              <a:rPr lang="pt-BR" sz="2400" dirty="0">
                <a:solidFill>
                  <a:srgbClr val="002060"/>
                </a:solidFill>
                <a:latin typeface="Consolas" panose="020B0609020204030204" pitchFamily="49" charset="0"/>
              </a:rPr>
              <a:t> &gt;</a:t>
            </a:r>
          </a:p>
          <a:p>
            <a:pPr marL="465750" indent="-28575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95000"/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002060"/>
                </a:solidFill>
                <a:latin typeface="Consolas" panose="020B0609020204030204" pitchFamily="49" charset="0"/>
              </a:rPr>
              <a:t>&lt; Leonardo Fajardo </a:t>
            </a:r>
            <a:r>
              <a:rPr lang="pt-BR" sz="2400" dirty="0" err="1">
                <a:solidFill>
                  <a:srgbClr val="002060"/>
                </a:solidFill>
                <a:latin typeface="Consolas" panose="020B0609020204030204" pitchFamily="49" charset="0"/>
              </a:rPr>
              <a:t>Grupioni</a:t>
            </a:r>
            <a:r>
              <a:rPr lang="pt-BR" sz="2400" dirty="0">
                <a:solidFill>
                  <a:srgbClr val="002060"/>
                </a:solidFill>
                <a:latin typeface="Consolas" panose="020B0609020204030204" pitchFamily="49" charset="0"/>
              </a:rPr>
              <a:t> &gt;</a:t>
            </a:r>
          </a:p>
          <a:p>
            <a:pPr marL="465750" indent="-28575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95000"/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002060"/>
                </a:solidFill>
                <a:latin typeface="Consolas" panose="020B0609020204030204" pitchFamily="49" charset="0"/>
              </a:rPr>
              <a:t>&lt; Victoria Ferrarese &gt;</a:t>
            </a:r>
          </a:p>
        </p:txBody>
      </p:sp>
      <p:pic>
        <p:nvPicPr>
          <p:cNvPr id="8" name="Picture 2" descr="Macala - YouTube">
            <a:extLst>
              <a:ext uri="{FF2B5EF4-FFF2-40B4-BE49-F238E27FC236}">
                <a16:creationId xmlns:a16="http://schemas.microsoft.com/office/drawing/2014/main" id="{CFBFCAA6-640A-9BEF-E06E-5BA90F6F4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8202" y="655519"/>
            <a:ext cx="6264000" cy="3523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428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CCD8E-6D90-0078-D10F-C557AE67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do jogo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40B0D7-DB01-DB56-FF8A-BF3C0A02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Tabuleiro – </a:t>
            </a:r>
            <a:r>
              <a:rPr lang="pt-BR" dirty="0" err="1"/>
              <a:t>Array</a:t>
            </a:r>
            <a:r>
              <a:rPr lang="pt-BR" dirty="0"/>
              <a:t> de tamanho 14 tipo inteiro</a:t>
            </a:r>
          </a:p>
          <a:p>
            <a:r>
              <a:rPr lang="pt-BR" dirty="0"/>
              <a:t>Jogadas – </a:t>
            </a:r>
            <a:r>
              <a:rPr lang="pt-BR" dirty="0" err="1"/>
              <a:t>Array</a:t>
            </a:r>
            <a:r>
              <a:rPr lang="pt-BR" dirty="0"/>
              <a:t> de tamanho 2 tipo inteiro </a:t>
            </a:r>
          </a:p>
          <a:p>
            <a:r>
              <a:rPr lang="pt-BR" dirty="0"/>
              <a:t>Vencedor – </a:t>
            </a:r>
            <a:r>
              <a:rPr lang="pt-BR" dirty="0" err="1"/>
              <a:t>Variavel</a:t>
            </a:r>
            <a:r>
              <a:rPr lang="pt-BR" dirty="0"/>
              <a:t> tipo inteiro que indica o vencedor sendo 1 para A e 2 para B</a:t>
            </a:r>
          </a:p>
          <a:p>
            <a:r>
              <a:rPr lang="pt-BR" dirty="0"/>
              <a:t>Turno – variável tipo inteiro que indica de quem é o turno atual, ou seja, quem joga</a:t>
            </a:r>
          </a:p>
        </p:txBody>
      </p:sp>
    </p:spTree>
    <p:extLst>
      <p:ext uri="{BB962C8B-B14F-4D97-AF65-F5344CB8AC3E}">
        <p14:creationId xmlns:p14="http://schemas.microsoft.com/office/powerpoint/2010/main" val="244068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6920D-7C4B-EBDB-456E-21A4F231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resolução do problema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16C3D2D-B785-4BE2-850C-B363724B0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495770"/>
            <a:ext cx="6893813" cy="34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2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65585-4D29-D517-2EBE-36EBE897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 das regras do jogo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13054819-A1FA-31D1-44A0-352B212BA0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024280"/>
              </p:ext>
            </p:extLst>
          </p:nvPr>
        </p:nvGraphicFramePr>
        <p:xfrm>
          <a:off x="581025" y="2181225"/>
          <a:ext cx="1102995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3681144195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16943771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45342125"/>
                    </a:ext>
                  </a:extLst>
                </a:gridCol>
              </a:tblGrid>
              <a:tr h="224937">
                <a:tc>
                  <a:txBody>
                    <a:bodyPr/>
                    <a:lstStyle/>
                    <a:p>
                      <a:r>
                        <a:rPr lang="pt-BR" dirty="0"/>
                        <a:t>Regra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Estrutura Lógica (Algoritmo)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Observações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412245"/>
                  </a:ext>
                </a:extLst>
              </a:tr>
              <a:tr h="224937">
                <a:tc>
                  <a:txBody>
                    <a:bodyPr/>
                    <a:lstStyle/>
                    <a:p>
                      <a:r>
                        <a:rPr lang="pt-BR" dirty="0"/>
                        <a:t>&lt;Quando a ultima peça for colocada em uma casa vazia do jogador atual, este jogador coleta as pecas da posição inversa do jogador adversário e a ultima peca colocada e colocar em seu deposito&gt;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740867"/>
                  </a:ext>
                </a:extLst>
              </a:tr>
              <a:tr h="2249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&lt;quando a </a:t>
                      </a:r>
                      <a:r>
                        <a:rPr lang="pt-BR" dirty="0" err="1"/>
                        <a:t>ulitma</a:t>
                      </a:r>
                      <a:r>
                        <a:rPr lang="pt-BR" dirty="0"/>
                        <a:t> peca for colocada no deposito do jogador atual ele joga novamente&gt;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374090"/>
                  </a:ext>
                </a:extLst>
              </a:tr>
              <a:tr h="2249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&lt;o jogo acaba quando um dos jogadores não tiver mais pecas no seu campo&gt;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Imagem da direita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99182"/>
                  </a:ext>
                </a:extLst>
              </a:tr>
              <a:tr h="2249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&lt;o jogo acaba quando um dos jogadores tiver realizado 20 jogadas&gt;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Imagem da direita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9942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7AC348C7-7076-2306-A567-4F6A40BAB0F7}"/>
              </a:ext>
            </a:extLst>
          </p:cNvPr>
          <p:cNvSpPr txBox="1"/>
          <p:nvPr/>
        </p:nvSpPr>
        <p:spPr>
          <a:xfrm>
            <a:off x="841789" y="1858059"/>
            <a:ext cx="10170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&lt;Tabela contendo o mapeamento das regras do jogo com as estruturas lógicas apresentadas no algoritmo&gt;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287DEAD-0ABE-4CA5-8B3A-F660D2F2F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004" y="2824039"/>
            <a:ext cx="6234685" cy="106737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DB1089F-A2D5-4507-8AF2-EE94769CE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004" y="4328551"/>
            <a:ext cx="2465436" cy="8635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CA74096-6EC3-4CA4-ACDC-AA17B2DB7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005" y="4353611"/>
            <a:ext cx="2888839" cy="231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6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2E8E3-C201-863A-6D4E-78D309C2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das Telas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ACD47E1-4524-4A9D-91D2-77308B674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278" y="1970210"/>
            <a:ext cx="3089436" cy="45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3793F-B33E-AF75-B670-3B303BE6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Protótipo</a:t>
            </a:r>
            <a:r>
              <a:rPr lang="en-US" dirty="0"/>
              <a:t> </a:t>
            </a:r>
            <a:r>
              <a:rPr lang="en-US" dirty="0" err="1"/>
              <a:t>funcionaL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</a:t>
            </a:r>
          </a:p>
        </p:txBody>
      </p: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2E32075D-9299-4657-87D7-B9987B7FD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rogrammers Point | C Programming Classes In Indore | C Programming  Institute In Indore | C Training Centre In Indore">
            <a:extLst>
              <a:ext uri="{FF2B5EF4-FFF2-40B4-BE49-F238E27FC236}">
                <a16:creationId xmlns:a16="http://schemas.microsoft.com/office/drawing/2014/main" id="{9DA3ED2B-F6C2-26AE-5E3D-A54DDC14BA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0" r="15336"/>
          <a:stretch/>
        </p:blipFill>
        <p:spPr bwMode="auto">
          <a:xfrm>
            <a:off x="657225" y="2361056"/>
            <a:ext cx="4962525" cy="364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4722E2A-9A21-A3C0-2666-443ACA544031}"/>
              </a:ext>
            </a:extLst>
          </p:cNvPr>
          <p:cNvSpPr txBox="1"/>
          <p:nvPr/>
        </p:nvSpPr>
        <p:spPr>
          <a:xfrm>
            <a:off x="6259774" y="1639809"/>
            <a:ext cx="5275001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FAF254-7534-4972-AEE8-3DB454B7B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628" y="2022848"/>
            <a:ext cx="4382307" cy="43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0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189</TotalTime>
  <Words>233</Words>
  <Application>Microsoft Office PowerPoint</Application>
  <PresentationFormat>Widescreen</PresentationFormat>
  <Paragraphs>32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Calibri</vt:lpstr>
      <vt:lpstr>Consolas</vt:lpstr>
      <vt:lpstr>Gill Sans MT</vt:lpstr>
      <vt:lpstr>Wingdings</vt:lpstr>
      <vt:lpstr>Wingdings 2</vt:lpstr>
      <vt:lpstr>Dividendo</vt:lpstr>
      <vt:lpstr>Desafio de programação 2022</vt:lpstr>
      <vt:lpstr>Apresentação do PowerPoint</vt:lpstr>
      <vt:lpstr>Representação do jogo</vt:lpstr>
      <vt:lpstr>Lógica de resolução do problema</vt:lpstr>
      <vt:lpstr>Captura das regras do jogo</vt:lpstr>
      <vt:lpstr>Protótipo das Telas</vt:lpstr>
      <vt:lpstr>Protótipo funcionaL em c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de programação 2022</dc:title>
  <dc:creator>Carlos Eduardo Paes</dc:creator>
  <cp:lastModifiedBy>audiovisual</cp:lastModifiedBy>
  <cp:revision>7</cp:revision>
  <cp:lastPrinted>2022-10-02T15:01:43Z</cp:lastPrinted>
  <dcterms:created xsi:type="dcterms:W3CDTF">2022-09-30T11:27:53Z</dcterms:created>
  <dcterms:modified xsi:type="dcterms:W3CDTF">2022-10-07T14:43:09Z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