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d4b302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1d4b302c3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1d4b302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51d4b302c3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d4b302c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51d4b302c3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1d4b302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1d4b302c3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e5a407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51e5a4071d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1d4b302c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1d4b302c3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1e5a40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51e5a4071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1d4b302c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51d4b302c3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1d4b302c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51d4b302c3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1d4b302c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51d4b302c3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1d4b302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51d4b302c3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1d4b302c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51d4b302c3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1d4b302c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51d4b302c3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d4b302c3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9" name="Google Shape;129;g51d4b302c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1d4b302c3_0_1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d4b302c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51d4b302c3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d4b302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1d4b302c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1d4b302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51d4b302c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874962" y="-1217613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hyperlink" Target="https://www.puc-rio.br/ensinopesq/ccpg/pibic/relatorio_resumo2016/relatorios_pdf/ctc/IND/IND-Andr%C3%A9%20Provenzano%20Naveiro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hyperlink" Target="https://dzone.com/articles/which-are-the-popular-languages-for-data-science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www.quora.com/Is-the-R-programming-language-useful" TargetMode="External"/><Relationship Id="rId6" Type="http://schemas.openxmlformats.org/officeDocument/2006/relationships/hyperlink" Target="https://stat.ethz.ch/R-manual/R-devel/library/base/html/00Index.html" TargetMode="External"/><Relationship Id="rId7" Type="http://schemas.openxmlformats.org/officeDocument/2006/relationships/hyperlink" Target="https://www.puc-rio.br/ensinopesq/ccpg/pibic/relatorio_resumo2016/relatorios_pdf/ctc/IND/IND-Andr%C3%A9%20Provenzano%20Naveiro.pdf" TargetMode="External"/><Relationship Id="rId8" Type="http://schemas.openxmlformats.org/officeDocument/2006/relationships/hyperlink" Target="https://www.prf.gov.br/portal/dados-abert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hyperlink" Target="https://www.quora.com/Is-the-R-programming-language-useful" TargetMode="External"/><Relationship Id="rId7" Type="http://schemas.openxmlformats.org/officeDocument/2006/relationships/hyperlink" Target="https://www.quora.com/Is-the-R-programming-language-usefu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hyperlink" Target="https://dzone.com/articles/which-are-the-popular-languages-for-data-scienc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1598612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C:\Users\Paulo\Google Drive\#SENAI\3\Engenharia de Software\Seminário\grid.jpg" id="90" name="Google Shape;90;p13"/>
          <p:cNvPicPr preferRelativeResize="0"/>
          <p:nvPr/>
        </p:nvPicPr>
        <p:blipFill rotWithShape="1">
          <a:blip r:embed="rId3">
            <a:alphaModFix/>
          </a:blip>
          <a:srcRect b="5000" l="0" r="0" t="50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785812" y="1714500"/>
            <a:ext cx="30003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CIÊNCIA DE DADOS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857250" y="2703512"/>
            <a:ext cx="2928937" cy="11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286375" y="2357437"/>
            <a:ext cx="30003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0" i="0" lang="en-US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R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785812" y="3929062"/>
            <a:ext cx="321468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None/>
            </a:pPr>
            <a:r>
              <a:rPr b="0" i="1" lang="en-US" sz="12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entury Gothic"/>
              <a:buNone/>
            </a:pPr>
            <a:r>
              <a:rPr b="0" i="1" lang="en-US" sz="12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Leonardo Sartori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5357812" y="2071687"/>
            <a:ext cx="2928937" cy="11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2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185" name="Google Shape;185;p22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2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22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357312" y="1392237"/>
            <a:ext cx="72153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Integer, exemplo: 1, 2, 3;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Numeric, exemplo: 1.1, 1.2, 1.3;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Character, exemplo: 'A', 'B', 'C';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Logical, exemplo: TRUE or FALSE;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Complex, exemplo: 1+5a.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195" name="Google Shape;195;p23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23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23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Lógicos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357312" y="1392237"/>
            <a:ext cx="72153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Igual: ==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Diferente:! =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Atribuição: = or &lt;-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Maior:&gt;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Menor: &lt;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 igual:&gt; =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Menor igual: &lt;=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4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205" name="Google Shape;205;p24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4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24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Vetores e Matrizes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588825" y="1392225"/>
            <a:ext cx="69837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#Criando um vetor fixo: 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idades&lt;- c(23,50,35,28)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#Criando um vetor com entrada de dados: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idades&lt;- scan()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#Ordenando um vetor: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sort(idades)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#Mostrando uma posição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print(idades[1])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5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215" name="Google Shape;215;p25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25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25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Condicionais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588825" y="1392225"/>
            <a:ext cx="69837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#Declaração de uma variável inteira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idade&lt;- as.integer(18)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#Verifica de é maior ou menor de idade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if(idade &gt;= 18){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print("Você já é de maior, seja responsável!")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}else{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print("Você é de menor, curta muito essa fase!")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6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225" name="Google Shape;225;p26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6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6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Repetição</a:t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814575" y="1548225"/>
            <a:ext cx="2385300" cy="28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#For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 (i in 1:10) {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print (i)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0" name="Google Shape;230;p26"/>
          <p:cNvSpPr txBox="1"/>
          <p:nvPr>
            <p:ph idx="2" type="body"/>
          </p:nvPr>
        </p:nvSpPr>
        <p:spPr>
          <a:xfrm>
            <a:off x="5853125" y="1548225"/>
            <a:ext cx="2634900" cy="276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#Do-While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i&lt;-1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repeat {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print (i)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i&lt;-i+1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if (i &gt; 10) break()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3333850" y="1548225"/>
            <a:ext cx="2385300" cy="282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#While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i&lt;-1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 (i &lt;=10 )  {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print (i)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i&lt;-i+1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7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237" name="Google Shape;237;p27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27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7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nativas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1355462" y="1189062"/>
            <a:ext cx="72153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entury Gothic"/>
              <a:buChar char="•"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c(): usado para concatenar objetos;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entury Gothic"/>
              <a:buChar char="•"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print(): usado para exibir o elemento passado pelo parâmetro;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entury Gothic"/>
              <a:buChar char="•"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sum(): usado para somar o (s) valor (es) que recebe como parâmetro;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entury Gothic"/>
              <a:buChar char="•"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mean(): usado para calcular a média dos valores que recebe como parâmetro, como vetor de números, por exemplo;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entury Gothic"/>
              <a:buChar char="•"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min(): usado para retornar o menor valor em uma lista de números;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entury Gothic"/>
              <a:buChar char="•"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max(): usado para retornar o maior valor em uma lista de números;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entury Gothic"/>
              <a:buChar char="•"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sort(): usado para ordenar uma lista de números.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entury Gothic"/>
              <a:buChar char="•"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summary(): fornece uma simples análise estatística de um conjunto de dados;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8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247" name="Google Shape;247;p28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8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8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nativas</a:t>
            </a:r>
            <a:endParaRPr/>
          </a:p>
        </p:txBody>
      </p:sp>
      <p:pic>
        <p:nvPicPr>
          <p:cNvPr id="250" name="Google Shape;2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4850" y="1119200"/>
            <a:ext cx="5757851" cy="32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 txBox="1"/>
          <p:nvPr/>
        </p:nvSpPr>
        <p:spPr>
          <a:xfrm>
            <a:off x="2316700" y="4387850"/>
            <a:ext cx="6072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Fonte:</a:t>
            </a:r>
            <a:r>
              <a:rPr lang="en-US" sz="1100" u="sng">
                <a:solidFill>
                  <a:schemeClr val="hlink"/>
                </a:solidFill>
                <a:hlinkClick r:id="rId6"/>
              </a:rPr>
              <a:t>https://www.puc-rio.br/ensinopesq/ccpg/pibic/relatorio_resumo2016/relatorios_pdf/ctc/IND/IND-Andr%C3%A9%20Provenzano%20Naveiro.pdf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9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258" name="Google Shape;258;p29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29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29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Funções</a:t>
            </a:r>
            <a:endParaRPr/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1355462" y="1189062"/>
            <a:ext cx="72153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#Criando uma função para somar 2 números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mySum &lt;- function(x,y){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print(x+y)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#Chamando a função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mySum(2,2)</a:t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0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268" name="Google Shape;268;p30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Google Shape;269;p30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30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Gráficos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1357312" y="1392237"/>
            <a:ext cx="72153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suporta gráficos de pizza, barras, linhas, dispersão, etc.</a:t>
            </a:r>
            <a:endParaRPr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de funções:</a:t>
            </a:r>
            <a:endParaRPr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entury Gothic"/>
              <a:buChar char="•"/>
            </a:pPr>
            <a:r>
              <a:rPr lang="en-US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Gráfico de pizza: pie();</a:t>
            </a:r>
            <a:endParaRPr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entury Gothic"/>
              <a:buChar char="•"/>
            </a:pPr>
            <a:r>
              <a:rPr lang="en-US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Gráfico de barras: barplot();</a:t>
            </a:r>
            <a:endParaRPr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entury Gothic"/>
              <a:buChar char="•"/>
            </a:pPr>
            <a:r>
              <a:rPr lang="en-US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Gráfico de linha: plot();</a:t>
            </a:r>
            <a:endParaRPr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entury Gothic"/>
              <a:buChar char="•"/>
            </a:pPr>
            <a:r>
              <a:rPr lang="en-US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Gráfico de perspectiva 3D: persp();</a:t>
            </a:r>
            <a:endParaRPr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entury Gothic"/>
              <a:buChar char="•"/>
            </a:pPr>
            <a:r>
              <a:rPr lang="en-US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Gráfico de imagem por pixels: image();</a:t>
            </a:r>
            <a:endParaRPr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entury Gothic"/>
              <a:buChar char="•"/>
            </a:pPr>
            <a:r>
              <a:rPr lang="en-US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Gráfico de contorno: contour();</a:t>
            </a:r>
            <a:endParaRPr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" name="Google Shape;27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1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278" name="Google Shape;278;p31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31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31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Ajuda</a:t>
            </a:r>
            <a:endParaRPr/>
          </a:p>
        </p:txBody>
      </p:sp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1357312" y="1392237"/>
            <a:ext cx="72153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entury Gothic"/>
              <a:buChar char="•"/>
            </a:pPr>
            <a:r>
              <a:rPr lang="en-US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buscar ajuda, basta digitar no R terminal:</a:t>
            </a:r>
            <a:endParaRPr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help.search("termo")</a:t>
            </a:r>
            <a:endParaRPr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de uma busca por concat:</a:t>
            </a:r>
            <a:endParaRPr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help.search("concat")</a:t>
            </a:r>
            <a:endParaRPr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2" name="Google Shape;28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4"/>
          <p:cNvGrpSpPr/>
          <p:nvPr/>
        </p:nvGrpSpPr>
        <p:grpSpPr>
          <a:xfrm>
            <a:off x="4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101" name="Google Shape;101;p14"/>
            <p:cNvPicPr preferRelativeResize="0"/>
            <p:nvPr/>
          </p:nvPicPr>
          <p:blipFill rotWithShape="1">
            <a:blip r:embed="rId3">
              <a:alphaModFix/>
            </a:blip>
            <a:srcRect b="4998" l="42968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4"/>
            <p:cNvSpPr/>
            <p:nvPr/>
          </p:nvSpPr>
          <p:spPr>
            <a:xfrm rot="10800000">
              <a:off x="100523809" y="0"/>
              <a:ext cx="2046959837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4"/>
          <p:cNvSpPr txBox="1"/>
          <p:nvPr>
            <p:ph idx="4294967295" type="title"/>
          </p:nvPr>
        </p:nvSpPr>
        <p:spPr>
          <a:xfrm>
            <a:off x="1731962" y="285750"/>
            <a:ext cx="683895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1733650" y="1035875"/>
            <a:ext cx="68388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é;</a:t>
            </a:r>
            <a:endParaRPr sz="1500"/>
          </a:p>
          <a:p>
            <a:pPr indent="-347662" lvl="0" marL="3540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 e Desvantagens;</a:t>
            </a:r>
            <a:endParaRPr sz="1500"/>
          </a:p>
          <a:p>
            <a:pPr indent="-347662" lvl="0" marL="3540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Quem </a:t>
            </a:r>
            <a:r>
              <a:rPr lang="en-US" sz="15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</a:t>
            </a:r>
            <a:r>
              <a:rPr b="0" i="0" lang="en-US" sz="15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1500"/>
          </a:p>
          <a:p>
            <a:pPr indent="-347662" lvl="0" marL="3540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 do ambiente;</a:t>
            </a:r>
            <a:endParaRPr sz="1500"/>
          </a:p>
          <a:p>
            <a:pPr indent="-347662" lvl="0" marL="3540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Bibliotecas;</a:t>
            </a:r>
            <a:endParaRPr sz="1500"/>
          </a:p>
          <a:p>
            <a:pPr indent="-347662" lvl="0" marL="3540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Dados;</a:t>
            </a:r>
            <a:endParaRPr sz="1500"/>
          </a:p>
          <a:p>
            <a:pPr indent="-347662" lvl="0" marL="3540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Lógicos;</a:t>
            </a:r>
            <a:endParaRPr sz="1500"/>
          </a:p>
          <a:p>
            <a:pPr indent="-347662" lvl="0" marL="3540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Vetores e Matrizes;</a:t>
            </a:r>
            <a:endParaRPr b="0" i="0" sz="15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7662" lvl="0" marL="3540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entury Gothic"/>
              <a:buChar char="•"/>
            </a:pPr>
            <a:r>
              <a:rPr lang="en-US" sz="15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Condicionais;</a:t>
            </a:r>
            <a:endParaRPr sz="15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7662" lvl="0" marL="3540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entury Gothic"/>
              <a:buChar char="•"/>
            </a:pPr>
            <a:r>
              <a:rPr lang="en-US" sz="15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Repetição;</a:t>
            </a:r>
            <a:endParaRPr sz="15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7662" lvl="0" marL="3540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entury Gothic"/>
              <a:buChar char="•"/>
            </a:pPr>
            <a:r>
              <a:rPr lang="en-US" sz="15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nativas;</a:t>
            </a:r>
            <a:endParaRPr sz="15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7662" lvl="0" marL="3540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entury Gothic"/>
              <a:buChar char="•"/>
            </a:pPr>
            <a:r>
              <a:rPr lang="en-US" sz="15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Gráficos.</a:t>
            </a:r>
            <a:endParaRPr sz="15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32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288" name="Google Shape;288;p32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32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32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Caso de uso: análise de infrações de trânsito</a:t>
            </a:r>
            <a:endParaRPr/>
          </a:p>
        </p:txBody>
      </p:sp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1357312" y="1392237"/>
            <a:ext cx="72153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67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Realizar uma análise comparativa das infrações de trânsito referente ao período 12/2018 da região Sul do país. A análise deve conter o comparativo entre estados e entre as 3 principais rodovias de SC.</a:t>
            </a:r>
            <a:endParaRPr sz="20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33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298" name="Google Shape;298;p33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33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33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/>
          </a:p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1357300" y="1392226"/>
            <a:ext cx="7215300" cy="30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https://dzone.com/articles/which-are-the-popular-languages-for-data-science</a:t>
            </a:r>
            <a:endParaRPr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https://www.quora.com/Is-the-R-programming-language-useful</a:t>
            </a:r>
            <a:endParaRPr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https://stat.ethz.ch/R-manual/R-devel/library/base/html/00Index.html</a:t>
            </a:r>
            <a:endParaRPr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https://www.puc-rio.br/ensinopesq/ccpg/pibic/relatorio_resumo2016/relatorios_pdf/ctc/IND/IND-Andr%C3%A9%20Provenzano%20Naveiro.pdf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13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https://www.prf.gov.br/portal/dados-abertos</a:t>
            </a:r>
            <a:endParaRPr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34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308" name="Google Shape;308;p34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34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34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Dúvidas, sugestões ou contribuições</a:t>
            </a:r>
            <a:endParaRPr/>
          </a:p>
        </p:txBody>
      </p:sp>
      <p:pic>
        <p:nvPicPr>
          <p:cNvPr id="311" name="Google Shape;31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9625" y="1473700"/>
            <a:ext cx="5842150" cy="30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0" y="0"/>
            <a:ext cx="9156701" cy="5143500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111" name="Google Shape;111;p15"/>
            <p:cNvPicPr preferRelativeResize="0"/>
            <p:nvPr/>
          </p:nvPicPr>
          <p:blipFill rotWithShape="1">
            <a:blip r:embed="rId3">
              <a:alphaModFix/>
            </a:blip>
            <a:srcRect b="4998" l="42968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5"/>
            <p:cNvSpPr/>
            <p:nvPr/>
          </p:nvSpPr>
          <p:spPr>
            <a:xfrm rot="10800000">
              <a:off x="100523809" y="0"/>
              <a:ext cx="2046959837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5"/>
          <p:cNvSpPr txBox="1"/>
          <p:nvPr>
            <p:ph idx="4294967295" type="title"/>
          </p:nvPr>
        </p:nvSpPr>
        <p:spPr>
          <a:xfrm>
            <a:off x="1731962" y="285750"/>
            <a:ext cx="683895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28762" y="1011237"/>
            <a:ext cx="72153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uma linguagem de programação open source criada na década de 90 por Ross Ihaka e Robert Gentleman na Universidade de Auckland, Nova Zelândia.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 código é escrito em C, Fortran e R.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dinamicamente tipada e uma linguagem funcional;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Todas suas entidades são objetos (gráficos, funções, etc);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multiplataforma (Windows, Linux, MAC).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 foco é análise exploratória de dados;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a linguagem mais utilizada por estatísticos e cientistas de dados ao lado de Python.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0" y="0"/>
            <a:ext cx="9156701" cy="5143500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122" name="Google Shape;122;p16"/>
            <p:cNvPicPr preferRelativeResize="0"/>
            <p:nvPr/>
          </p:nvPicPr>
          <p:blipFill rotWithShape="1">
            <a:blip r:embed="rId3">
              <a:alphaModFix/>
            </a:blip>
            <a:srcRect b="4998" l="42968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6"/>
            <p:cNvSpPr/>
            <p:nvPr/>
          </p:nvSpPr>
          <p:spPr>
            <a:xfrm rot="10800000">
              <a:off x="100523809" y="0"/>
              <a:ext cx="2046959837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6"/>
          <p:cNvSpPr txBox="1"/>
          <p:nvPr>
            <p:ph idx="4294967295" type="title"/>
          </p:nvPr>
        </p:nvSpPr>
        <p:spPr>
          <a:xfrm>
            <a:off x="1731962" y="285750"/>
            <a:ext cx="683895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1357312" y="1392237"/>
            <a:ext cx="7215187" cy="332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94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Century Gothic"/>
              <a:buChar char="•"/>
            </a:pPr>
            <a:r>
              <a:rPr lang="en-US" sz="2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open source;</a:t>
            </a:r>
            <a:endParaRPr sz="2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94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Century Gothic"/>
              <a:buChar char="•"/>
            </a:pPr>
            <a:r>
              <a:rPr lang="en-US" sz="2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popular;</a:t>
            </a:r>
            <a:endParaRPr sz="2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94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Century Gothic"/>
              <a:buChar char="•"/>
            </a:pPr>
            <a:r>
              <a:rPr lang="en-US" sz="2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Fácil aprendizado;</a:t>
            </a:r>
            <a:endParaRPr sz="2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94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Century Gothic"/>
              <a:buChar char="•"/>
            </a:pPr>
            <a:r>
              <a:rPr lang="en-US" sz="2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Suporta integração com outras linguagens (Java, Python, C++, etc);</a:t>
            </a:r>
            <a:endParaRPr sz="2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94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Century Gothic"/>
              <a:buChar char="•"/>
            </a:pPr>
            <a:r>
              <a:rPr lang="en-US" sz="2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a criação de gráficos com qualidade.</a:t>
            </a:r>
            <a:endParaRPr sz="2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133" name="Google Shape;133;p17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7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7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1357312" y="1392237"/>
            <a:ext cx="72153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94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Century Gothic"/>
              <a:buChar char="•"/>
            </a:pPr>
            <a:r>
              <a:rPr lang="en-US" sz="2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 vem nativo no S.O;</a:t>
            </a:r>
            <a:endParaRPr sz="2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94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Century Gothic"/>
              <a:buChar char="•"/>
            </a:pPr>
            <a:r>
              <a:rPr lang="en-US" sz="2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comandos não tem um gerenciamento de memória otimizado;</a:t>
            </a:r>
            <a:endParaRPr sz="2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94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Century Gothic"/>
              <a:buChar char="•"/>
            </a:pPr>
            <a:r>
              <a:rPr lang="en-US" sz="2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Nem todos os módulos são disponíveis são estáveis e atualizados.</a:t>
            </a:r>
            <a:endParaRPr sz="2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94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Century Gothic"/>
              <a:buChar char="•"/>
            </a:pPr>
            <a:r>
              <a:rPr lang="en-US" sz="2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 </a:t>
            </a:r>
            <a:endParaRPr sz="2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0" y="0"/>
            <a:ext cx="9156701" cy="5143500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143" name="Google Shape;143;p18"/>
            <p:cNvPicPr preferRelativeResize="0"/>
            <p:nvPr/>
          </p:nvPicPr>
          <p:blipFill rotWithShape="1">
            <a:blip r:embed="rId3">
              <a:alphaModFix/>
            </a:blip>
            <a:srcRect b="4998" l="42968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8"/>
            <p:cNvSpPr/>
            <p:nvPr/>
          </p:nvSpPr>
          <p:spPr>
            <a:xfrm rot="10800000">
              <a:off x="100523809" y="0"/>
              <a:ext cx="2046959837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8"/>
          <p:cNvSpPr txBox="1"/>
          <p:nvPr>
            <p:ph idx="4294967295" type="title"/>
          </p:nvPr>
        </p:nvSpPr>
        <p:spPr>
          <a:xfrm>
            <a:off x="1731962" y="285750"/>
            <a:ext cx="683895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Quem utiliza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8150" y="1059175"/>
            <a:ext cx="6838950" cy="350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2598800" y="4564525"/>
            <a:ext cx="5972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Fonte:</a:t>
            </a:r>
            <a:r>
              <a:rPr lang="en-US" sz="1100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7"/>
              </a:rPr>
              <a:t>https://www.quora.com/Is-the-R-programming-language-useful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154" name="Google Shape;154;p19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9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9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Quem utiliza</a:t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4875" y="1027475"/>
            <a:ext cx="6507075" cy="360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2329400" y="4590500"/>
            <a:ext cx="6072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Fonte:</a:t>
            </a:r>
            <a:r>
              <a:rPr lang="en-US" sz="1100" u="sng">
                <a:solidFill>
                  <a:schemeClr val="hlink"/>
                </a:solidFill>
                <a:hlinkClick r:id="rId6"/>
              </a:rPr>
              <a:t>https://dzone.com/articles/which-are-the-popular-languages-for-data-science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165" name="Google Shape;165;p20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0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20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 do ambiente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1357312" y="1392237"/>
            <a:ext cx="72153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do R;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do R Studio (IDE opcional);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dos pacotes/bibliotecas desejados (optional);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1"/>
          <p:cNvGrpSpPr/>
          <p:nvPr/>
        </p:nvGrpSpPr>
        <p:grpSpPr>
          <a:xfrm>
            <a:off x="2" y="0"/>
            <a:ext cx="8721748" cy="4899188"/>
            <a:chOff x="0" y="0"/>
            <a:chExt cx="2147483647" cy="2147483646"/>
          </a:xfrm>
        </p:grpSpPr>
        <p:pic>
          <p:nvPicPr>
            <p:cNvPr descr="C:\Users\Paulo\Google Drive\#SENAI\3\Engenharia de Software\Seminário\grid.jpg" id="175" name="Google Shape;175;p21"/>
            <p:cNvPicPr preferRelativeResize="0"/>
            <p:nvPr/>
          </p:nvPicPr>
          <p:blipFill rotWithShape="1">
            <a:blip r:embed="rId3">
              <a:alphaModFix/>
            </a:blip>
            <a:srcRect b="4997" l="42967" r="0" t="0"/>
            <a:stretch/>
          </p:blipFill>
          <p:spPr>
            <a:xfrm>
              <a:off x="0" y="368"/>
              <a:ext cx="1158647503" cy="2147481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1"/>
            <p:cNvSpPr/>
            <p:nvPr/>
          </p:nvSpPr>
          <p:spPr>
            <a:xfrm rot="10800000">
              <a:off x="100525022" y="0"/>
              <a:ext cx="2046958624" cy="2147483646"/>
            </a:xfrm>
            <a:custGeom>
              <a:rect b="b" l="l" r="r" t="t"/>
              <a:pathLst>
                <a:path extrusionOk="0" h="5143504" w="8026308">
                  <a:moveTo>
                    <a:pt x="0" y="0"/>
                  </a:moveTo>
                  <a:lnTo>
                    <a:pt x="5656229" y="3"/>
                  </a:lnTo>
                  <a:cubicBezTo>
                    <a:pt x="6513462" y="4"/>
                    <a:pt x="7298648" y="539540"/>
                    <a:pt x="7690048" y="1397529"/>
                  </a:cubicBezTo>
                  <a:cubicBezTo>
                    <a:pt x="8026308" y="2134646"/>
                    <a:pt x="8026307" y="3008867"/>
                    <a:pt x="7690045" y="3745983"/>
                  </a:cubicBezTo>
                  <a:cubicBezTo>
                    <a:pt x="7298642" y="4603971"/>
                    <a:pt x="6513454" y="5143504"/>
                    <a:pt x="5656221" y="5143502"/>
                  </a:cubicBezTo>
                  <a:lnTo>
                    <a:pt x="12595" y="5143503"/>
                  </a:lnTo>
                  <a:cubicBezTo>
                    <a:pt x="8397" y="3429002"/>
                    <a:pt x="4198" y="17145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38" scaled="0"/>
            </a:gradFill>
            <a:ln>
              <a:noFill/>
            </a:ln>
            <a:effectLst>
              <a:outerShdw blurRad="63500" dir="13500000" dist="38100">
                <a:srgbClr val="000000">
                  <a:alpha val="396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21"/>
          <p:cNvSpPr txBox="1"/>
          <p:nvPr>
            <p:ph idx="4294967295" type="title"/>
          </p:nvPr>
        </p:nvSpPr>
        <p:spPr>
          <a:xfrm>
            <a:off x="1731962" y="285750"/>
            <a:ext cx="6838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Bibliotecas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1357312" y="1392237"/>
            <a:ext cx="72153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instalar uma nova biblioteca: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install.packages("XML")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utilizar a biblioteca no script atual: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library("XML")</a:t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414337"/>
            <a:ext cx="1143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