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0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0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95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5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64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8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2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1435-A7C4-4F20-A041-96C1D5F80542}" type="datetimeFigureOut">
              <a:rPr lang="pt-BR" smtClean="0"/>
              <a:t>20/03/2018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B939-4C4F-4A9D-B587-1FB109DAFA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01444"/>
              </p:ext>
            </p:extLst>
          </p:nvPr>
        </p:nvGraphicFramePr>
        <p:xfrm>
          <a:off x="168899" y="712912"/>
          <a:ext cx="11499359" cy="5005305"/>
        </p:xfrm>
        <a:graphic>
          <a:graphicData uri="http://schemas.openxmlformats.org/drawingml/2006/table">
            <a:tbl>
              <a:tblPr firstRow="1" firstCol="1" bandRow="1"/>
              <a:tblGrid>
                <a:gridCol w="762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5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9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57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57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57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2574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2574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2574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21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Externo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Temporal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1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96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1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Capacidades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pt-BR" sz="12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Nº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Evento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Previsível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*</a:t>
                      </a:r>
                      <a:endParaRPr lang="pt-BR" sz="1100" b="1" baseline="30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Não Previsível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Relativo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*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Absoluto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Não Evento</a:t>
                      </a:r>
                      <a:r>
                        <a:rPr lang="pt-BR" sz="1100" b="0" baseline="300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*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Extem-porâneo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887">
                <a:tc rowSpan="9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Vender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</a:t>
                      </a:r>
                      <a:r>
                        <a:rPr lang="pt-BR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faz pedido de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valida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pedido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efetua pagamento do pedido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(2)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envia produtos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(3)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5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recebe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x(4)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6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Finalização do pedido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x(5)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cancela pedido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(2)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devolve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(5)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não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recebeu o pagamento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(3)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0887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Suprir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Produtos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Segunda-feira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: </a:t>
                      </a:r>
                      <a:r>
                        <a:rPr lang="pt-BR" sz="1100" dirty="0" smtClean="0"/>
                        <a:t>Loja compra produtos dos </a:t>
                      </a:r>
                      <a:r>
                        <a:rPr lang="pt-BR" sz="1100" dirty="0"/>
                        <a:t>Fornecedores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11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Fornecedores enviam 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(10)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12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 cancela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venda de 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(10)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13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Fornecedor não envia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(11)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0887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Gerir o Negócio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FB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atualiza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 lista de preços</a:t>
                      </a: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Falha</a:t>
                      </a:r>
                      <a:endParaRPr lang="pt-BR" sz="1100" b="1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vert="vert27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15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Loja não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enviou </a:t>
                      </a:r>
                      <a:r>
                        <a:rPr lang="pt-BR" sz="1100" dirty="0" smtClean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produtos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(4)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088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Cliente reclama não recebimento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x (4)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4450" marR="4445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4666208" y="242063"/>
            <a:ext cx="564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pt-BR" sz="1050" b="1" dirty="0"/>
              <a:t>*	Um evento Previsível, Relativo ou Não-Evento sempre deve referenciar um outro evento.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667777" y="242063"/>
            <a:ext cx="4162951" cy="913809"/>
            <a:chOff x="667777" y="242064"/>
            <a:chExt cx="3184143" cy="882680"/>
          </a:xfrm>
        </p:grpSpPr>
        <p:sp>
          <p:nvSpPr>
            <p:cNvPr id="20" name="CaixaDeTexto 19"/>
            <p:cNvSpPr txBox="1"/>
            <p:nvPr/>
          </p:nvSpPr>
          <p:spPr>
            <a:xfrm>
              <a:off x="1099770" y="242064"/>
              <a:ext cx="2752150" cy="55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182563" indent="-182563">
                <a:defRPr sz="1000" b="1"/>
              </a:lvl1pPr>
            </a:lstStyle>
            <a:p>
              <a:pPr marL="0" indent="0"/>
              <a:r>
                <a:rPr lang="pt-BR" sz="1050" dirty="0"/>
                <a:t>Capacidades de Nós Operacionais atuando num mesmo cenário (neste exemplo, o cenário poderia se chamar Compra e Venda de </a:t>
              </a:r>
              <a:r>
                <a:rPr lang="pt-BR" sz="1050" dirty="0" smtClean="0"/>
                <a:t>Produtos).</a:t>
              </a:r>
              <a:endParaRPr lang="pt-BR" sz="1050" dirty="0"/>
            </a:p>
          </p:txBody>
        </p:sp>
        <p:cxnSp>
          <p:nvCxnSpPr>
            <p:cNvPr id="21" name="Conector em curva 20"/>
            <p:cNvCxnSpPr>
              <a:stCxn id="20" idx="1"/>
            </p:cNvCxnSpPr>
            <p:nvPr/>
          </p:nvCxnSpPr>
          <p:spPr>
            <a:xfrm rot="10800000" flipV="1">
              <a:off x="667777" y="520776"/>
              <a:ext cx="431993" cy="60396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4775103" y="5556542"/>
            <a:ext cx="4989884" cy="1262953"/>
            <a:chOff x="4702840" y="5556543"/>
            <a:chExt cx="3816645" cy="1206565"/>
          </a:xfrm>
        </p:grpSpPr>
        <p:sp>
          <p:nvSpPr>
            <p:cNvPr id="23" name="Chave esquerda 22"/>
            <p:cNvSpPr/>
            <p:nvPr/>
          </p:nvSpPr>
          <p:spPr bwMode="auto">
            <a:xfrm rot="16200000" flipV="1">
              <a:off x="4984458" y="5351432"/>
              <a:ext cx="243919" cy="654819"/>
            </a:xfrm>
            <a:prstGeom prst="leftBrace">
              <a:avLst>
                <a:gd name="adj1" fmla="val 22757"/>
                <a:gd name="adj2" fmla="val 50000"/>
              </a:avLst>
            </a:prstGeom>
            <a:noFill/>
            <a:ln w="3175" cap="flat" cmpd="sng" algn="ctr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5106417" y="5556543"/>
              <a:ext cx="3070174" cy="438739"/>
              <a:chOff x="5026377" y="5961823"/>
              <a:chExt cx="3070174" cy="649375"/>
            </a:xfrm>
          </p:grpSpPr>
          <p:sp>
            <p:nvSpPr>
              <p:cNvPr id="26" name="Chave esquerda 25"/>
              <p:cNvSpPr/>
              <p:nvPr/>
            </p:nvSpPr>
            <p:spPr bwMode="auto">
              <a:xfrm rot="16200000" flipV="1">
                <a:off x="7606741" y="5797014"/>
                <a:ext cx="325002" cy="654619"/>
              </a:xfrm>
              <a:prstGeom prst="leftBrace">
                <a:avLst>
                  <a:gd name="adj1" fmla="val 26303"/>
                  <a:gd name="adj2" fmla="val 50000"/>
                </a:avLst>
              </a:prstGeom>
              <a:noFill/>
              <a:ln w="3175" cap="flat" cmpd="sng" algn="ctr">
                <a:solidFill>
                  <a:srgbClr val="00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27" name="Conector em curva 26"/>
              <p:cNvCxnSpPr>
                <a:stCxn id="23" idx="1"/>
                <a:endCxn id="26" idx="1"/>
              </p:cNvCxnSpPr>
              <p:nvPr/>
            </p:nvCxnSpPr>
            <p:spPr bwMode="auto">
              <a:xfrm rot="5400000" flipH="1" flipV="1">
                <a:off x="6379548" y="4933653"/>
                <a:ext cx="36523" cy="2742865"/>
              </a:xfrm>
              <a:prstGeom prst="curvedConnector3">
                <a:avLst>
                  <a:gd name="adj1" fmla="val -1527395"/>
                </a:avLst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 cap="flat" cmpd="sng" algn="ctr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28" name="CaixaDeTexto 27"/>
              <p:cNvSpPr txBox="1"/>
              <p:nvPr/>
            </p:nvSpPr>
            <p:spPr>
              <a:xfrm>
                <a:off x="5243693" y="6195700"/>
                <a:ext cx="225942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50" b="1" dirty="0"/>
                  <a:t>Sempre referencia um evento Externo-Previsível</a:t>
                </a:r>
              </a:p>
            </p:txBody>
          </p:sp>
        </p:grpSp>
        <p:sp>
          <p:nvSpPr>
            <p:cNvPr id="25" name="CaixaDeTexto 24"/>
            <p:cNvSpPr txBox="1"/>
            <p:nvPr/>
          </p:nvSpPr>
          <p:spPr>
            <a:xfrm>
              <a:off x="4702840" y="6186027"/>
              <a:ext cx="381664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/>
                <a:t>15 é uma exceção à regra, pois é um evento de falha! Eventos desse tipo normalmente são tratados por negócios problemáticos.</a:t>
              </a:r>
            </a:p>
          </p:txBody>
        </p:sp>
      </p:grpSp>
      <p:sp>
        <p:nvSpPr>
          <p:cNvPr id="29" name="Retângulo 28"/>
          <p:cNvSpPr/>
          <p:nvPr/>
        </p:nvSpPr>
        <p:spPr>
          <a:xfrm>
            <a:off x="168899" y="6407140"/>
            <a:ext cx="4516797" cy="382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Análise da Cadeia de Eventos</a:t>
            </a:r>
          </a:p>
        </p:txBody>
      </p:sp>
    </p:spTree>
    <p:extLst>
      <p:ext uri="{BB962C8B-B14F-4D97-AF65-F5344CB8AC3E}">
        <p14:creationId xmlns:p14="http://schemas.microsoft.com/office/powerpoint/2010/main" val="31356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223</Words>
  <Application>Microsoft Office PowerPoint</Application>
  <PresentationFormat>Widescreen</PresentationFormat>
  <Paragraphs>155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Times New Roman</vt:lpstr>
      <vt:lpstr>ヒラギノ角ゴ ProN W3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Coliseu</dc:creator>
  <cp:lastModifiedBy>Junior Coliseu</cp:lastModifiedBy>
  <cp:revision>3</cp:revision>
  <dcterms:created xsi:type="dcterms:W3CDTF">2018-03-20T15:20:56Z</dcterms:created>
  <dcterms:modified xsi:type="dcterms:W3CDTF">2018-03-20T16:02:25Z</dcterms:modified>
</cp:coreProperties>
</file>