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8"/>
  </p:notesMasterIdLst>
  <p:sldIdLst>
    <p:sldId id="260" r:id="rId5"/>
    <p:sldId id="276" r:id="rId6"/>
    <p:sldId id="277" r:id="rId7"/>
    <p:sldId id="262" r:id="rId8"/>
    <p:sldId id="279" r:id="rId9"/>
    <p:sldId id="263" r:id="rId10"/>
    <p:sldId id="280" r:id="rId11"/>
    <p:sldId id="264" r:id="rId12"/>
    <p:sldId id="281" r:id="rId13"/>
    <p:sldId id="265" r:id="rId14"/>
    <p:sldId id="266" r:id="rId15"/>
    <p:sldId id="282" r:id="rId16"/>
    <p:sldId id="283" r:id="rId17"/>
    <p:sldId id="284" r:id="rId18"/>
    <p:sldId id="285" r:id="rId19"/>
    <p:sldId id="286" r:id="rId20"/>
    <p:sldId id="288" r:id="rId21"/>
    <p:sldId id="289" r:id="rId22"/>
    <p:sldId id="290" r:id="rId23"/>
    <p:sldId id="291" r:id="rId24"/>
    <p:sldId id="292" r:id="rId25"/>
    <p:sldId id="293" r:id="rId26"/>
    <p:sldId id="294" r:id="rId2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3DCAA5-1939-0802-2F63-9F6BA205E111}" v="9" dt="2022-08-11T18:03:27.797"/>
    <p1510:client id="{470B0AD3-4CFE-E3CF-017D-C25BA7F676BA}" v="16" dt="2022-06-27T10:36:06.498"/>
    <p1510:client id="{57ED791E-4BE2-B622-2122-73D3B44F7A16}" v="2" dt="2022-06-14T05:21:28.296"/>
    <p1510:client id="{D841B579-20CF-8682-7687-42531EA24F04}" v="2246" dt="2022-06-27T00:34:33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46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003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493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514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659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855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830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667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576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041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679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388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880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465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776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12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838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62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Michele Queiroz Ambrosio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Front-end</a:t>
            </a:r>
            <a:endParaRPr lang="en-US" sz="16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programi_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CSS</a:t>
            </a:r>
            <a:endParaRPr lang="pt-BR" sz="2400" i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2EFBCC40-418F-09E1-B1D5-05491EAB7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678" y="1708279"/>
            <a:ext cx="2101145" cy="29475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854994"/>
            <a:ext cx="8016900" cy="270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Cascading Style Sheets (CSS),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Folha de Estilo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Cascata, é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mecanismo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documento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web (HTML);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Determina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 o layout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site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1994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Hakon Wium Lie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facilitar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programação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sites.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CSS?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1995 o CSS1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pela W3C;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1997/1999 o CSS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ficou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popularmente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conhecido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Atualmente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se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encontra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versão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CSS3.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CSS?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4469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 CSS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linguagem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programação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marcação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o CSS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não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é?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8402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890272"/>
            <a:ext cx="8016900" cy="267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Layouts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estilização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web;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Animações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Formas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geométricas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desenhos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Filtros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Contadores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pode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ser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criado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com CSS?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567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890272"/>
            <a:ext cx="8016900" cy="267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propriedade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característica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HTML (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fundo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largura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altura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espaçamento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etc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). Um 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valor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define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resultado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propriedade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navegador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exibir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daquele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Propriedades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valores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3598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Propriedades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valores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AC022195-3792-23CA-6347-4023900AD451}"/>
              </a:ext>
            </a:extLst>
          </p:cNvPr>
          <p:cNvSpPr txBox="1"/>
          <p:nvPr/>
        </p:nvSpPr>
        <p:spPr>
          <a:xfrm>
            <a:off x="466747" y="2320660"/>
            <a:ext cx="8016900" cy="225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exemplo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 algn="ctr">
              <a:lnSpc>
                <a:spcPct val="114999"/>
              </a:lnSpc>
              <a:spcBef>
                <a:spcPts val="1000"/>
              </a:spcBef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6" name="Imagem 6" descr="Texto&#10;&#10;Descrição gerada automaticamente">
            <a:extLst>
              <a:ext uri="{FF2B5EF4-FFF2-40B4-BE49-F238E27FC236}">
                <a16:creationId xmlns:a16="http://schemas.microsoft.com/office/drawing/2014/main" id="{B1E5A65C-314F-04DD-60FF-6A5A284A4A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26" t="21951" r="8740" b="21951"/>
          <a:stretch/>
        </p:blipFill>
        <p:spPr>
          <a:xfrm>
            <a:off x="3066345" y="3533664"/>
            <a:ext cx="2814024" cy="815800"/>
          </a:xfrm>
          <a:prstGeom prst="round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C285B2C-C12D-EBE4-640B-F2748D9B7F85}"/>
              </a:ext>
            </a:extLst>
          </p:cNvPr>
          <p:cNvSpPr/>
          <p:nvPr/>
        </p:nvSpPr>
        <p:spPr>
          <a:xfrm>
            <a:off x="2218620" y="1862314"/>
            <a:ext cx="4508499" cy="917222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Century Gothic"/>
                <a:ea typeface="+mn-lt"/>
                <a:cs typeface="+mn-lt"/>
              </a:rPr>
              <a:t>propriedade: valor;</a:t>
            </a:r>
            <a:endParaRPr lang="pt-BR" sz="2400" dirty="0">
              <a:latin typeface="Century Gothic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64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Formas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declarar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7B3B37C5-35FD-5BEB-F6DE-DC13D4A640E0}"/>
              </a:ext>
            </a:extLst>
          </p:cNvPr>
          <p:cNvSpPr txBox="1"/>
          <p:nvPr/>
        </p:nvSpPr>
        <p:spPr>
          <a:xfrm>
            <a:off x="565525" y="1283493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CSS Inline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código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utilizando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atributo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style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das tags HTML,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74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Formas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declarar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7" name="Google Shape;203;g109ffa863cd_0_328">
            <a:extLst>
              <a:ext uri="{FF2B5EF4-FFF2-40B4-BE49-F238E27FC236}">
                <a16:creationId xmlns:a16="http://schemas.microsoft.com/office/drawing/2014/main" id="{047BF942-1B1F-9E68-515B-C4CA82FAEAEA}"/>
              </a:ext>
            </a:extLst>
          </p:cNvPr>
          <p:cNvSpPr txBox="1"/>
          <p:nvPr/>
        </p:nvSpPr>
        <p:spPr>
          <a:xfrm>
            <a:off x="544358" y="1481048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CSS Interno: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código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tag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&lt;head&gt;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HTML.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tag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&lt;head&gt;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outra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tag, a 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&lt;style&gt;,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colocamos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regras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nessa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área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i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3315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Formas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declarar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F6F9919F-2CE1-1A26-9AFD-EB91240F05B2}"/>
              </a:ext>
            </a:extLst>
          </p:cNvPr>
          <p:cNvSpPr txBox="1"/>
          <p:nvPr/>
        </p:nvSpPr>
        <p:spPr>
          <a:xfrm>
            <a:off x="565525" y="1720938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CSS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Externo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extensão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.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todas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regras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queremos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aplicar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esse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referenciado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HTML 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através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tag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&lt;link&gt;.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927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10" name="Google Shape;163;g109ffa863cd_0_0">
            <a:extLst>
              <a:ext uri="{FF2B5EF4-FFF2-40B4-BE49-F238E27FC236}">
                <a16:creationId xmlns:a16="http://schemas.microsoft.com/office/drawing/2014/main" id="{683DEB30-AE0E-5389-CA39-7E64A1A64116}"/>
              </a:ext>
            </a:extLst>
          </p:cNvPr>
          <p:cNvSpPr txBox="1"/>
          <p:nvPr/>
        </p:nvSpPr>
        <p:spPr>
          <a:xfrm>
            <a:off x="565525" y="1481050"/>
            <a:ext cx="7991100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entrei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área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tecnologia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?</a:t>
            </a:r>
          </a:p>
          <a:p>
            <a:pPr marL="76200"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(2012-2013) </a:t>
            </a:r>
            <a:endParaRPr lang="en-US" dirty="0">
              <a:ea typeface="Calibri"/>
            </a:endParaRP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Curso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técnico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informática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ETEC;</a:t>
            </a:r>
            <a:endParaRPr lang="en-US" b="1"/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(2014-2017) </a:t>
            </a: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Faculdade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Ciência da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Computação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UNISO;</a:t>
            </a:r>
            <a:endParaRPr lang="en-US" b="1"/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(2017-atualmente)</a:t>
            </a: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Desenvolvedora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Front-end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Eduzz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51554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Depurando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F6F9919F-2CE1-1A26-9AFD-EB91240F05B2}"/>
              </a:ext>
            </a:extLst>
          </p:cNvPr>
          <p:cNvSpPr txBox="1"/>
          <p:nvPr/>
        </p:nvSpPr>
        <p:spPr>
          <a:xfrm>
            <a:off x="565525" y="1720938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processo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depuração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(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conhecido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debug),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forma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identificar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problemas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código-fonte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aplicação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comportamento</a:t>
            </a:r>
            <a:endParaRPr lang="en-US" sz="2400" i="1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5597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Depurando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F6F9919F-2CE1-1A26-9AFD-EB91240F05B2}"/>
              </a:ext>
            </a:extLst>
          </p:cNvPr>
          <p:cNvSpPr txBox="1"/>
          <p:nvPr/>
        </p:nvSpPr>
        <p:spPr>
          <a:xfrm>
            <a:off x="565525" y="1904382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Todos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navegadores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possuem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ferramenta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voltada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permite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examinar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sites,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requisições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recursos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externos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entre outros. Essa ferramenta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conhecida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 Tools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0586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Depurando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F6F9919F-2CE1-1A26-9AFD-EB91240F05B2}"/>
              </a:ext>
            </a:extLst>
          </p:cNvPr>
          <p:cNvSpPr txBox="1"/>
          <p:nvPr/>
        </p:nvSpPr>
        <p:spPr>
          <a:xfrm>
            <a:off x="565525" y="2504104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abrirmos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 Tools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do Google Chrome,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seguintes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atalhos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Segundo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botão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mouse &gt;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Inspecionar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CTRL + SHIFT + I;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CTRL + SHIFT + C;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F12.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8765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72581" y="23309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buSzPts val="3200"/>
            </a:pP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</a:t>
            </a:r>
            <a:r>
              <a:rPr lang="en-US" sz="24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</a:t>
            </a: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Dev Tools </a:t>
            </a:r>
            <a:r>
              <a:rPr lang="en-US" sz="24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funcionando</a:t>
            </a: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6751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AE502F10-1ABC-89AD-AEF3-D01A3680CC13}"/>
              </a:ext>
            </a:extLst>
          </p:cNvPr>
          <p:cNvSpPr txBox="1"/>
          <p:nvPr/>
        </p:nvSpPr>
        <p:spPr>
          <a:xfrm>
            <a:off x="565525" y="1481050"/>
            <a:ext cx="5218267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me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encontrar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redes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sociais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?</a:t>
            </a:r>
          </a:p>
          <a:p>
            <a:pPr marL="76200">
              <a:buSzPts val="2400"/>
            </a:pPr>
            <a:endParaRPr lang="en-US" sz="2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Instagram: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@programi_</a:t>
            </a: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Twitch: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twitch.tv/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michele_ambrosio</a:t>
            </a:r>
            <a:endParaRPr lang="en-US" sz="20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LinkedIn: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Michele Ambrosio</a:t>
            </a:r>
          </a:p>
          <a:p>
            <a:pPr marL="419100" indent="-342900">
              <a:buSzPts val="2400"/>
              <a:buChar char="•"/>
            </a:pPr>
            <a:r>
              <a:rPr lang="en-US" sz="20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Github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@micheleambrosio</a:t>
            </a:r>
          </a:p>
        </p:txBody>
      </p:sp>
      <p:pic>
        <p:nvPicPr>
          <p:cNvPr id="6" name="Imagem 6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4A0DA65D-FF46-2CCA-4FDC-6B8CD08F4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289" y="1391036"/>
            <a:ext cx="2743200" cy="317987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309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just">
              <a:buSzPts val="16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longo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trilha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Fundamentos</a:t>
            </a:r>
            <a:r>
              <a:rPr lang="en-US" sz="2400" dirty="0">
                <a:latin typeface="Calibri"/>
                <a:ea typeface="Calibri"/>
              </a:rPr>
              <a:t> do CSS;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Estilizações</a:t>
            </a:r>
            <a:r>
              <a:rPr lang="en-US" sz="2400" dirty="0">
                <a:latin typeface="Calibri"/>
                <a:ea typeface="Calibri"/>
              </a:rPr>
              <a:t> </a:t>
            </a:r>
            <a:r>
              <a:rPr lang="en-US" sz="2400" dirty="0" err="1">
                <a:latin typeface="Calibri"/>
                <a:ea typeface="Calibri"/>
              </a:rPr>
              <a:t>básicas</a:t>
            </a:r>
            <a:r>
              <a:rPr lang="en-US" sz="2400" dirty="0">
                <a:latin typeface="Calibri"/>
                <a:ea typeface="Calibri"/>
              </a:rPr>
              <a:t> com CSS;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Unidades</a:t>
            </a:r>
            <a:r>
              <a:rPr lang="en-US" sz="2400" dirty="0">
                <a:latin typeface="Calibri"/>
                <a:ea typeface="Calibri"/>
              </a:rPr>
              <a:t> de </a:t>
            </a:r>
            <a:r>
              <a:rPr lang="en-US" sz="2400" dirty="0" err="1">
                <a:latin typeface="Calibri"/>
                <a:ea typeface="Calibri"/>
              </a:rPr>
              <a:t>Medida</a:t>
            </a:r>
            <a:r>
              <a:rPr lang="en-US" sz="2400" dirty="0">
                <a:latin typeface="Calibri"/>
                <a:ea typeface="Calibri"/>
              </a:rPr>
              <a:t>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Posicionamentos</a:t>
            </a:r>
            <a:r>
              <a:rPr lang="en-US" sz="2400" dirty="0">
                <a:latin typeface="Calibri"/>
                <a:ea typeface="Calibri"/>
              </a:rPr>
              <a:t> e displays;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Alinhamento</a:t>
            </a:r>
            <a:r>
              <a:rPr lang="en-US" sz="2400" dirty="0">
                <a:latin typeface="Calibri"/>
                <a:ea typeface="Calibri"/>
              </a:rPr>
              <a:t> de </a:t>
            </a:r>
            <a:r>
              <a:rPr lang="en-US" sz="2400" dirty="0" err="1">
                <a:latin typeface="Calibri"/>
                <a:ea typeface="Calibri"/>
              </a:rPr>
              <a:t>elementos</a:t>
            </a:r>
            <a:r>
              <a:rPr lang="en-US" sz="2400" dirty="0">
                <a:latin typeface="Calibri"/>
                <a:ea typeface="Calibri"/>
              </a:rPr>
              <a:t> (flexbox e grid layout);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Responsividade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309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just">
              <a:buSzPts val="16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longo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trilha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>
                <a:latin typeface="Calibri"/>
                <a:ea typeface="Calibri"/>
              </a:rPr>
              <a:t>Pseudo-</a:t>
            </a:r>
            <a:r>
              <a:rPr lang="en-US" sz="2400" dirty="0" err="1">
                <a:latin typeface="Calibri"/>
                <a:ea typeface="Calibri"/>
              </a:rPr>
              <a:t>elementos</a:t>
            </a:r>
            <a:r>
              <a:rPr lang="en-US" sz="2400" dirty="0">
                <a:latin typeface="Calibri"/>
                <a:ea typeface="Calibri"/>
              </a:rPr>
              <a:t> </a:t>
            </a:r>
            <a:endParaRPr lang="en-US" dirty="0"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>
                <a:latin typeface="Calibri"/>
                <a:ea typeface="Calibri"/>
              </a:rPr>
              <a:t>Pseudo-classes;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Transições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Animações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Convenções</a:t>
            </a:r>
            <a:r>
              <a:rPr lang="en-US" sz="2400" dirty="0">
                <a:latin typeface="Calibri"/>
                <a:ea typeface="Calibri"/>
              </a:rPr>
              <a:t> no CSS e frameworks.</a:t>
            </a: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069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importante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tenha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base de HTML,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acompanhar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exemplos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conseguir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estilizar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suas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foco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totalmente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CSS.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VSCode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Plugins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VSCode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 Live Server e Emmet;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Google Chrome.</a:t>
            </a: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Ferramentas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utilizadas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627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Introdução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Seletores</a:t>
            </a:r>
            <a:endParaRPr lang="en-US" sz="2400" b="0" i="0" u="none" strike="noStrike" cap="none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Combinadores</a:t>
            </a:r>
            <a:endParaRPr lang="pt-BR" dirty="0" err="1"/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Propriedades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dimensionamento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lang="en-US" sz="280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Propriedades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espaçamento</a:t>
            </a:r>
            <a:endParaRPr lang="en-US" sz="2400" b="0" i="0" u="none" strike="noStrike" cap="none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79783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9E6033-CB3B-43E7-A4DC-4106747232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23</Slides>
  <Notes>23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514</cp:revision>
  <dcterms:modified xsi:type="dcterms:W3CDTF">2024-10-17T22:09:58Z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