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94" r:id="rId6"/>
    <p:sldId id="279" r:id="rId7"/>
    <p:sldId id="295" r:id="rId8"/>
    <p:sldId id="281" r:id="rId9"/>
    <p:sldId id="282" r:id="rId10"/>
    <p:sldId id="285" r:id="rId11"/>
    <p:sldId id="290" r:id="rId12"/>
    <p:sldId id="278" r:id="rId13"/>
    <p:sldId id="274" r:id="rId14"/>
    <p:sldId id="275" r:id="rId15"/>
    <p:sldId id="276" r:id="rId16"/>
    <p:sldId id="296" r:id="rId17"/>
    <p:sldId id="297" r:id="rId18"/>
    <p:sldId id="299" r:id="rId19"/>
    <p:sldId id="298" r:id="rId20"/>
    <p:sldId id="286" r:id="rId21"/>
    <p:sldId id="287" r:id="rId22"/>
    <p:sldId id="262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61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926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144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5259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796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920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8978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09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844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12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9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298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822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64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363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796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2B37-4823-4D41-B679-8F83783A68F3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C33D3C-299F-4927-B069-822FA591A6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255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p202208654@fe.up.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1F338-C40F-38BF-21FF-9E84B8F8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7839" y="1618458"/>
            <a:ext cx="8915399" cy="2262781"/>
          </a:xfrm>
        </p:spPr>
        <p:txBody>
          <a:bodyPr/>
          <a:lstStyle/>
          <a:p>
            <a:pPr algn="ctr"/>
            <a:r>
              <a:rPr lang="en-US" dirty="0"/>
              <a:t>Portugal Water Supply System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8A6D23-3ADB-5A07-B094-3F500683F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5066137"/>
            <a:ext cx="3958807" cy="1126283"/>
          </a:xfrm>
        </p:spPr>
        <p:txBody>
          <a:bodyPr>
            <a:normAutofit/>
          </a:bodyPr>
          <a:lstStyle/>
          <a:p>
            <a:r>
              <a:rPr lang="pt-PT" sz="1400" dirty="0"/>
              <a:t>David Carvalho           	</a:t>
            </a:r>
            <a:r>
              <a:rPr lang="pt-PT" sz="1400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up202208654</a:t>
            </a:r>
            <a:r>
              <a:rPr lang="pt-PT" sz="1400" dirty="0"/>
              <a:t>                                                                 João Torres                  	</a:t>
            </a:r>
            <a:r>
              <a:rPr lang="pt-PT" sz="1400" u="sng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up202205576</a:t>
            </a:r>
            <a:r>
              <a:rPr lang="pt-PT" sz="1400" dirty="0">
                <a:solidFill>
                  <a:schemeClr val="tx1"/>
                </a:solidFill>
              </a:rPr>
              <a:t> </a:t>
            </a:r>
            <a:r>
              <a:rPr lang="pt-PT" sz="1400" dirty="0"/>
              <a:t>                                                                                                            Leonardo Magalhães 	</a:t>
            </a:r>
            <a:r>
              <a:rPr lang="pt-PT" sz="1400" u="sng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up202208726</a:t>
            </a:r>
            <a:endParaRPr lang="pt-PT" sz="14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6CF6F3-CE05-10F9-D1BE-86A4DD50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814" y="0"/>
            <a:ext cx="1531186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1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36B7D-D62F-F9F7-9D35-51969E5F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do Grafo Utilizado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A800CE-A5C4-2BFA-6608-36827459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50853"/>
            <a:ext cx="8915400" cy="3777622"/>
          </a:xfrm>
        </p:spPr>
        <p:txBody>
          <a:bodyPr/>
          <a:lstStyle/>
          <a:p>
            <a:r>
              <a:rPr lang="pt-PT" dirty="0"/>
              <a:t>Este grafo fornece uma estrutura eficiente para modelar e analisar a conexão entre todos estes vértices, permitindo a implementação de algoritmos para planejamento e gerenciamento de fluxos de água e outras funcionalidades relevantes para a gestão de um sistema de água.</a:t>
            </a:r>
          </a:p>
          <a:p>
            <a:endParaRPr lang="pt-PT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A1B35AA-E637-34E7-A966-1B7BF6BA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BCD7C8-80EA-FFE1-B484-1285DDC7F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984" y="3705716"/>
            <a:ext cx="6120251" cy="28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8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EDE60-2443-95CA-5F71-4D69B173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e Algoritmos Implementados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87F656-AC9E-E940-0239-884ADAF0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9E77259-3059-6DAB-4760-D46161FE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6A4173-79B6-FDF3-3C8A-935C9130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354" y="2133600"/>
            <a:ext cx="7919029" cy="42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4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13F13-B054-9EBC-D26A-F71186FD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AF0167-FFB0-E17B-6AE6-0A6BADFF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9F2B73-BF0B-1DBA-2FEA-CC9F02769031}"/>
              </a:ext>
            </a:extLst>
          </p:cNvPr>
          <p:cNvSpPr txBox="1"/>
          <p:nvPr/>
        </p:nvSpPr>
        <p:spPr>
          <a:xfrm>
            <a:off x="2592925" y="233678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Visualização do Menu de Seleção Inicial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F1C118B4-BDB8-6AC1-CC6E-6C5B3B0A1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3064190"/>
            <a:ext cx="8915400" cy="3777622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4B0ED19-BF1E-2312-F64E-E4E0CE2D0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648" y="3064190"/>
            <a:ext cx="559195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8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18A7D-DFEA-A692-F474-AE5F802F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B4C133-0DEB-DBE3-EDCF-EA4E298A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896" y="0"/>
            <a:ext cx="1530229" cy="609653"/>
          </a:xfrm>
          <a:prstGeom prst="rect">
            <a:avLst/>
          </a:prstGeom>
        </p:spPr>
      </p:pic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E27F8BF0-D1C4-CB4D-2516-9A955C0A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8896" y="3786996"/>
            <a:ext cx="375319" cy="1036609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22DBC1-EDA3-D04D-B3B9-6EE10D9B42C5}"/>
              </a:ext>
            </a:extLst>
          </p:cNvPr>
          <p:cNvSpPr txBox="1"/>
          <p:nvPr/>
        </p:nvSpPr>
        <p:spPr>
          <a:xfrm>
            <a:off x="2592925" y="229058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Visualização do Menu Inicial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5BC0B7-D6B5-41D0-87A9-3630A9B80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91" y="2985412"/>
            <a:ext cx="532521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8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B46D5-FAC5-0804-1AC5-D5CE0C3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A32C64-E57D-C87E-2292-185E439F2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9BDEE9-2594-B6A2-329B-C08D77331C15}"/>
              </a:ext>
            </a:extLst>
          </p:cNvPr>
          <p:cNvSpPr txBox="1"/>
          <p:nvPr/>
        </p:nvSpPr>
        <p:spPr>
          <a:xfrm>
            <a:off x="2589212" y="2293048"/>
            <a:ext cx="6548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Visualização do Menu de Estatísticas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9957F9E7-EDFF-1168-FB51-7CB6553DC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62380"/>
            <a:ext cx="8915400" cy="3777622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20EC937-B5A0-4CB3-C5BC-EE00FBD1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817" y="3031712"/>
            <a:ext cx="528711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9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AE0C0-97A6-D30D-34BE-33A7E39E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0F4AE9-DA6D-012A-B709-D67A0CCEE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02116F-56E7-2436-3C27-B7EB2E1AEB3E}"/>
              </a:ext>
            </a:extLst>
          </p:cNvPr>
          <p:cNvSpPr txBox="1"/>
          <p:nvPr/>
        </p:nvSpPr>
        <p:spPr>
          <a:xfrm>
            <a:off x="2592925" y="224700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Menu de Remoção de Elementos do Sistema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6E934545-A85B-A3B1-40D8-DDF7C5479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9236" y="2785804"/>
            <a:ext cx="5439534" cy="3620005"/>
          </a:xfrm>
        </p:spPr>
      </p:pic>
    </p:spTree>
    <p:extLst>
      <p:ext uri="{BB962C8B-B14F-4D97-AF65-F5344CB8AC3E}">
        <p14:creationId xmlns:p14="http://schemas.microsoft.com/office/powerpoint/2010/main" val="337714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AE0C0-97A6-D30D-34BE-33A7E39E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0F4AE9-DA6D-012A-B709-D67A0CCEE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02116F-56E7-2436-3C27-B7EB2E1AEB3E}"/>
              </a:ext>
            </a:extLst>
          </p:cNvPr>
          <p:cNvSpPr txBox="1"/>
          <p:nvPr/>
        </p:nvSpPr>
        <p:spPr>
          <a:xfrm>
            <a:off x="2592925" y="224700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Menu de Detalhes do Sistema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B81840-3D98-690D-F9C7-5946EFF1D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38" y="2793130"/>
            <a:ext cx="6093103" cy="3185032"/>
          </a:xfrm>
          <a:prstGeom prst="rect">
            <a:avLst/>
          </a:prstGeom>
        </p:spPr>
      </p:pic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E98D2CA4-7A00-7967-EE68-7BC25E8F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850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29552-5021-C338-204D-FC29ECBC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de Balanceamento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A229E3-A5B2-FD19-C617-56AFE3DF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88638"/>
            <a:ext cx="8915400" cy="3777622"/>
          </a:xfrm>
        </p:spPr>
        <p:txBody>
          <a:bodyPr>
            <a:noAutofit/>
          </a:bodyPr>
          <a:lstStyle/>
          <a:p>
            <a:r>
              <a:rPr lang="pt-PT" dirty="0"/>
              <a:t>Cálculo das Métricas Iniciais:</a:t>
            </a:r>
          </a:p>
          <a:p>
            <a:pPr marL="0" indent="0">
              <a:buNone/>
            </a:pPr>
            <a:r>
              <a:rPr lang="pt-PT" dirty="0"/>
              <a:t>Calcular as diferenças entre a capacidade e o fluxo para cada </a:t>
            </a:r>
            <a:r>
              <a:rPr lang="pt-PT" dirty="0" err="1"/>
              <a:t>pipe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Calcular a média, variância e diferença máxima.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Algoritmo de Balanceamento:</a:t>
            </a:r>
          </a:p>
          <a:p>
            <a:pPr marL="0" indent="0">
              <a:buNone/>
            </a:pPr>
            <a:r>
              <a:rPr lang="pt-PT" dirty="0"/>
              <a:t>Começar com um estado inicial onde cada </a:t>
            </a:r>
            <a:r>
              <a:rPr lang="pt-PT" dirty="0" err="1"/>
              <a:t>pipe</a:t>
            </a:r>
            <a:r>
              <a:rPr lang="pt-PT" dirty="0"/>
              <a:t> possui um fluxo.</a:t>
            </a:r>
          </a:p>
          <a:p>
            <a:pPr marL="0" indent="0">
              <a:buNone/>
            </a:pPr>
            <a:r>
              <a:rPr lang="pt-PT" dirty="0"/>
              <a:t>Identificar </a:t>
            </a:r>
            <a:r>
              <a:rPr lang="pt-PT" dirty="0" err="1"/>
              <a:t>pipes</a:t>
            </a:r>
            <a:r>
              <a:rPr lang="pt-PT" dirty="0"/>
              <a:t> com fluxos próximos à capacidade.</a:t>
            </a:r>
          </a:p>
          <a:p>
            <a:pPr marL="0" indent="0">
              <a:buNone/>
            </a:pPr>
            <a:r>
              <a:rPr lang="pt-PT" dirty="0"/>
              <a:t>Redistribuir o excesso de fluxo dessas </a:t>
            </a:r>
            <a:r>
              <a:rPr lang="pt-PT" dirty="0" err="1"/>
              <a:t>pipes</a:t>
            </a:r>
            <a:r>
              <a:rPr lang="pt-PT" dirty="0"/>
              <a:t> para </a:t>
            </a:r>
            <a:r>
              <a:rPr lang="pt-PT" dirty="0" err="1"/>
              <a:t>pipes</a:t>
            </a:r>
            <a:r>
              <a:rPr lang="pt-PT" dirty="0"/>
              <a:t> com proporções de fluxo/capacidade mais baixas, verificando as capacidades máximas dos vértices e a necessidade de cada cidade.</a:t>
            </a:r>
          </a:p>
          <a:p>
            <a:pPr marL="0" indent="0">
              <a:buNone/>
            </a:pPr>
            <a:r>
              <a:rPr lang="pt-PT" dirty="0"/>
              <a:t>Repetir esse processo iterativamente até que as diferenças nas proporções de fluxo/capacidade entre as </a:t>
            </a:r>
            <a:r>
              <a:rPr lang="pt-PT" dirty="0" err="1"/>
              <a:t>pipes</a:t>
            </a:r>
            <a:r>
              <a:rPr lang="pt-PT" dirty="0"/>
              <a:t> sejam minimizadas, mantendo o </a:t>
            </a:r>
            <a:r>
              <a:rPr lang="pt-PT" dirty="0" err="1"/>
              <a:t>flow</a:t>
            </a:r>
            <a:r>
              <a:rPr lang="pt-PT" dirty="0"/>
              <a:t> de cada cidade inalterado.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B2D9ED-5951-28A4-06F8-E895F474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522" y="0"/>
            <a:ext cx="153022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1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29552-5021-C338-204D-FC29ECBC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de Remoção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A229E3-A5B2-FD19-C617-56AFE3DF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236" y="1697966"/>
            <a:ext cx="8915400" cy="3777622"/>
          </a:xfrm>
        </p:spPr>
        <p:txBody>
          <a:bodyPr>
            <a:noAutofit/>
          </a:bodyPr>
          <a:lstStyle/>
          <a:p>
            <a:r>
              <a:rPr lang="pt-PT" dirty="0"/>
              <a:t>Calcular o fluxo máximo inicial:</a:t>
            </a:r>
          </a:p>
          <a:p>
            <a:pPr marL="0" indent="0">
              <a:buNone/>
            </a:pPr>
            <a:r>
              <a:rPr lang="pt-PT" dirty="0"/>
              <a:t>Usar o algoritmo Max-</a:t>
            </a:r>
            <a:r>
              <a:rPr lang="pt-PT" dirty="0" err="1"/>
              <a:t>Flow</a:t>
            </a:r>
            <a:r>
              <a:rPr lang="pt-PT" dirty="0"/>
              <a:t> normal para toda a rede com todos os vértices.</a:t>
            </a:r>
          </a:p>
          <a:p>
            <a:pPr marL="0" indent="0">
              <a:buNone/>
            </a:pPr>
            <a:r>
              <a:rPr lang="pt-PT" dirty="0"/>
              <a:t>Guardar o valor do fluxo em cada vértice da rede.</a:t>
            </a:r>
          </a:p>
          <a:p>
            <a:pPr marL="0" indent="0">
              <a:buNone/>
            </a:pPr>
            <a:r>
              <a:rPr lang="pt-PT" dirty="0"/>
              <a:t>Remover o vértice pretendido.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Atualizar o fluxo parcialmente:</a:t>
            </a:r>
          </a:p>
          <a:p>
            <a:pPr marL="0" indent="0">
              <a:buNone/>
            </a:pPr>
            <a:r>
              <a:rPr lang="pt-PT" dirty="0"/>
              <a:t>Em vez de refazer o Max-</a:t>
            </a:r>
            <a:r>
              <a:rPr lang="pt-PT" dirty="0" err="1"/>
              <a:t>Flow</a:t>
            </a:r>
            <a:r>
              <a:rPr lang="pt-PT" dirty="0"/>
              <a:t>, ver o impacto do vértice removido:</a:t>
            </a:r>
          </a:p>
          <a:p>
            <a:pPr marL="0" indent="0">
              <a:buNone/>
            </a:pPr>
            <a:r>
              <a:rPr lang="pt-PT" dirty="0"/>
              <a:t>Identificar os </a:t>
            </a:r>
            <a:r>
              <a:rPr lang="pt-PT" dirty="0" err="1"/>
              <a:t>pipes</a:t>
            </a:r>
            <a:r>
              <a:rPr lang="pt-PT" dirty="0"/>
              <a:t> entrando e saindo do vértice e como o vértice já não existe, essas </a:t>
            </a:r>
            <a:r>
              <a:rPr lang="pt-PT" dirty="0" err="1"/>
              <a:t>pipes</a:t>
            </a:r>
            <a:r>
              <a:rPr lang="pt-PT" dirty="0"/>
              <a:t> são desconectadas da rede.</a:t>
            </a:r>
          </a:p>
          <a:p>
            <a:pPr marL="0" indent="0">
              <a:buNone/>
            </a:pPr>
            <a:r>
              <a:rPr lang="pt-PT" dirty="0"/>
              <a:t>Colocar o valor de fluxo a 0 pois não contribuem mais.</a:t>
            </a:r>
          </a:p>
          <a:p>
            <a:pPr marL="0" indent="0">
              <a:buNone/>
            </a:pPr>
            <a:r>
              <a:rPr lang="pt-PT" dirty="0"/>
              <a:t>Reutilizar os valores de fluxo calculados antes para as outras ligações (as que não mudam).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B2D9ED-5951-28A4-06F8-E895F474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522" y="0"/>
            <a:ext cx="153022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38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29552-5021-C338-204D-FC29ECBC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de Remoção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A229E3-A5B2-FD19-C617-56AFE3DF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3720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PT" dirty="0"/>
          </a:p>
          <a:p>
            <a:r>
              <a:rPr lang="pt-PT" dirty="0"/>
              <a:t>Verificação final:</a:t>
            </a:r>
          </a:p>
          <a:p>
            <a:pPr marL="0" indent="0">
              <a:buNone/>
            </a:pPr>
            <a:r>
              <a:rPr lang="pt-PT" dirty="0"/>
              <a:t>Depois de mudar o fluxo das ligações do vértice removido, comparar o novo fluxo em cada ligação com a sua capacidade.</a:t>
            </a:r>
          </a:p>
          <a:p>
            <a:pPr marL="0" indent="0">
              <a:buNone/>
            </a:pPr>
            <a:r>
              <a:rPr lang="pt-PT" dirty="0"/>
              <a:t>Se o novo fluxo for maior que a capacidade, é um sinal de que a rede pode ter problemas de capacidade após remover o vértice.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B2D9ED-5951-28A4-06F8-E895F474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522" y="0"/>
            <a:ext cx="153022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5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12508-5A50-2620-042D-6198F47B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E6F324-0E5C-B7B0-4685-39396CEF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211" y="4953000"/>
            <a:ext cx="6406400" cy="119763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t-PT" b="1" i="0" dirty="0">
                <a:solidFill>
                  <a:srgbClr val="403E3B"/>
                </a:solidFill>
                <a:effectLst/>
                <a:latin typeface="Roboto" panose="02000000000000000000" pitchFamily="2" charset="0"/>
              </a:rPr>
              <a:t>“A arte de programar consiste em organizar e dominar a complexidade.”</a:t>
            </a:r>
            <a:r>
              <a:rPr lang="pt-PT" sz="1600" dirty="0"/>
              <a:t> </a:t>
            </a:r>
          </a:p>
          <a:p>
            <a:pPr marL="0" indent="0" algn="r">
              <a:buNone/>
            </a:pPr>
            <a:r>
              <a:rPr lang="pt-PT" sz="1600" i="1" dirty="0" err="1"/>
              <a:t>Edsger</a:t>
            </a:r>
            <a:r>
              <a:rPr lang="pt-PT" sz="1600" i="1" dirty="0"/>
              <a:t> W. </a:t>
            </a:r>
            <a:r>
              <a:rPr lang="pt-PT" sz="1600" i="1" dirty="0" err="1"/>
              <a:t>Dijkstra</a:t>
            </a:r>
            <a:endParaRPr lang="pt-PT" sz="1600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013887-755A-5A36-0BE6-A05AF9003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14" y="0"/>
            <a:ext cx="1531186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0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55F26-6FA4-14C5-7919-733BA699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 de 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9F5DE5-B529-C83F-EB5A-AFA6A4F4C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Sentimos um grande orgulho na eficiente leitura e processamento dos dados, resultando na criação de um grafo dinâmico de voos com informações cruciais. O controlo da complexidade temporal evidencia a nossa atenção meticulosa aos detalhes.</a:t>
            </a:r>
          </a:p>
          <a:p>
            <a:r>
              <a:rPr lang="pt-PT" dirty="0"/>
              <a:t>Neste projeto, orgulhamo-nos também de ter feito todos os parâmetros pedidos.</a:t>
            </a:r>
          </a:p>
          <a:p>
            <a:r>
              <a:rPr lang="pt-PT" dirty="0"/>
              <a:t>Para além disso, ainda incluímos a remoção em cadeia de elementos na </a:t>
            </a:r>
            <a:r>
              <a:rPr lang="pt-PT" dirty="0" err="1"/>
              <a:t>Water</a:t>
            </a:r>
            <a:r>
              <a:rPr lang="pt-PT" dirty="0"/>
              <a:t> </a:t>
            </a:r>
            <a:r>
              <a:rPr lang="pt-PT" dirty="0" err="1"/>
              <a:t>Supply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e a possibilidade de dar um </a:t>
            </a:r>
            <a:r>
              <a:rPr lang="pt-PT" dirty="0" err="1"/>
              <a:t>reset</a:t>
            </a:r>
            <a:r>
              <a:rPr lang="pt-PT" dirty="0"/>
              <a:t> geral a este para voltar ao estado inicial. Consideramos que isso revela a maior rigidez e complexidade do nosso sistema.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19C14B-F045-B126-E106-6BBDC774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3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B6F77-25F2-6D52-6A93-FE297597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Desafios e Esforço do Grupo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366F2F-DF56-1131-A8B1-CA1E1137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Enfrentámos desafios iniciais na interpretação dos dados, que foram superados com esforço conjunto. A implementação precisa do grafo dinâmico e a otimização da complexidade temporal exigiram colaboração e a escolha cuidada de algoritmos, destacando a nossa capacidade de superar obstáculos no desenvolvimento deste sistema.</a:t>
            </a:r>
          </a:p>
          <a:p>
            <a:r>
              <a:rPr lang="pt-PT" dirty="0"/>
              <a:t>Todos os elementos contribuíram para os muitos âmbitos deste projeto e o esforço de cada um foi equilibrado e essencial para o resultado desenvolvido e apresentado.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EB55FF-294A-19FF-A757-61C66510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8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BF0E4-C17D-5953-941D-43249111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BF262F-6640-7993-2149-0AADA99A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 âmbito do projeto proposto, dedicamo-nos totalmente à aplicação de conceitos avançados de desenho de algoritmos e estruturas de dados de forma eficaz e eficiente.</a:t>
            </a:r>
          </a:p>
          <a:p>
            <a:r>
              <a:rPr lang="pt-PT" dirty="0"/>
              <a:t>Empenhámo-nos profundamente na análise de algoritmos, selecionando cuidadosamente as estruturas de dados mais apropriadas para assegurar o desempenho eficaz do projeto.</a:t>
            </a:r>
          </a:p>
          <a:p>
            <a:r>
              <a:rPr lang="pt-PT" dirty="0"/>
              <a:t>Procurámos, igualmente, otimizar a complexidade temporal e espacial do código, conduzindo análises de complexidade e realizando testes de desempenho.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17AFC9-FD06-ABBA-80AD-54C87C4F0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14" y="0"/>
            <a:ext cx="1531186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8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E15F3-066A-10F8-8721-A8D3B0ED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A99BDD-B92E-F254-E09F-F5C1D223A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411" y="3036498"/>
            <a:ext cx="8097178" cy="30817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4000" b="1" dirty="0"/>
              <a:t>Obrigado!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69C220-EE8E-C951-3263-DFA9741F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14" y="0"/>
            <a:ext cx="1531186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DA442-E7AF-6E22-D59D-64385961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766AA5-D76F-1FB4-B875-3837D736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sz="2000" dirty="0"/>
              <a:t>Introdução</a:t>
            </a:r>
          </a:p>
          <a:p>
            <a:r>
              <a:rPr lang="pt-PT" sz="2000" dirty="0"/>
              <a:t>Diagrama de Classes</a:t>
            </a:r>
          </a:p>
          <a:p>
            <a:r>
              <a:rPr lang="pt-PT" sz="2000" dirty="0"/>
              <a:t>Leitura do </a:t>
            </a:r>
            <a:r>
              <a:rPr lang="pt-PT" sz="2000" dirty="0" err="1"/>
              <a:t>Dataset</a:t>
            </a:r>
            <a:endParaRPr lang="pt-PT" sz="2000" dirty="0"/>
          </a:p>
          <a:p>
            <a:r>
              <a:rPr lang="pt-PT" sz="2000" dirty="0"/>
              <a:t>Estrutura do Grafo Utilizado</a:t>
            </a:r>
          </a:p>
          <a:p>
            <a:r>
              <a:rPr lang="pt-PT" sz="2000" dirty="0"/>
              <a:t>Funcionalidades e Algoritmos Implementados</a:t>
            </a:r>
          </a:p>
          <a:p>
            <a:r>
              <a:rPr lang="pt-PT" sz="2000" dirty="0"/>
              <a:t>Interface com o Utilizador</a:t>
            </a:r>
          </a:p>
          <a:p>
            <a:r>
              <a:rPr lang="pt-PT" sz="2000" dirty="0"/>
              <a:t>Algoritmo de Balanceamento</a:t>
            </a:r>
          </a:p>
          <a:p>
            <a:r>
              <a:rPr lang="pt-PT" sz="2000" dirty="0"/>
              <a:t>Algoritmo de Remoção</a:t>
            </a:r>
          </a:p>
          <a:p>
            <a:r>
              <a:rPr lang="pt-PT" sz="2000" dirty="0"/>
              <a:t>Destaque de Funcionalidades</a:t>
            </a:r>
          </a:p>
          <a:p>
            <a:r>
              <a:rPr lang="pt-PT" sz="2000" dirty="0"/>
              <a:t>Principais Desafios e Esforço do Grupo</a:t>
            </a:r>
          </a:p>
          <a:p>
            <a:r>
              <a:rPr lang="pt-PT" sz="2000" dirty="0"/>
              <a:t>Conclusão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0CE419-1BEA-7B45-C99E-6A200C45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14" y="0"/>
            <a:ext cx="1531186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9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B3FE-46C0-B05E-B9C8-FC065BBF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6C226E-82A6-BDF0-D5F3-F3DC95BD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dirty="0"/>
              <a:t>No contexto da disciplina de Desenho de Algoritmos, empenhámo-nos na criação de um projeto que demonstra o nosso compromisso com a aplicação prática de conceitos avançados nesta área.</a:t>
            </a:r>
          </a:p>
          <a:p>
            <a:r>
              <a:rPr lang="pt-PT" dirty="0"/>
              <a:t>Utilizamos o eficiente método de </a:t>
            </a:r>
            <a:r>
              <a:rPr lang="pt-PT" dirty="0" err="1"/>
              <a:t>Edmonds-Karp</a:t>
            </a:r>
            <a:r>
              <a:rPr lang="pt-PT" dirty="0"/>
              <a:t> do algoritmo de Ford-</a:t>
            </a:r>
            <a:r>
              <a:rPr lang="pt-PT" dirty="0" err="1"/>
              <a:t>Fulkerson</a:t>
            </a:r>
            <a:r>
              <a:rPr lang="pt-PT" dirty="0"/>
              <a:t>, para maximizar a eficácia e a precisão do nosso projeto.</a:t>
            </a:r>
          </a:p>
          <a:p>
            <a:r>
              <a:rPr lang="pt-PT" dirty="0"/>
              <a:t>Estamos confiantes de que o nosso projeto corresponderá e atingirá os objetivos propostos.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49C850-208E-852A-E89C-2DC6BB3A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14" y="0"/>
            <a:ext cx="1531186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9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DA6DB-FF7D-B8AF-546D-32D7CE86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2BAB19-6F24-0CA2-4E83-4054D21D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150106-B535-EF74-981C-59C31DB46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647" y="1614998"/>
            <a:ext cx="5688593" cy="488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8A33C1A-D0B1-492C-4637-41519D2E0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7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29552-5021-C338-204D-FC29ECBC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Leitura do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A229E3-A5B2-FD19-C617-56AFE3DF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dirty="0" err="1"/>
              <a:t>readReservoirs</a:t>
            </a:r>
            <a:r>
              <a:rPr lang="pt-PT" dirty="0"/>
              <a:t>(</a:t>
            </a:r>
            <a:r>
              <a:rPr lang="pt-PT" dirty="0" err="1"/>
              <a:t>const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 &amp;</a:t>
            </a:r>
            <a:r>
              <a:rPr lang="pt-PT" dirty="0" err="1"/>
              <a:t>filename</a:t>
            </a:r>
            <a:r>
              <a:rPr lang="pt-PT" dirty="0"/>
              <a:t>):</a:t>
            </a:r>
          </a:p>
          <a:p>
            <a:pPr marL="0" indent="0">
              <a:buNone/>
            </a:pPr>
            <a:r>
              <a:rPr lang="pt-PT" dirty="0"/>
              <a:t>Lê os dados e cria objetos </a:t>
            </a:r>
            <a:r>
              <a:rPr lang="pt-PT" dirty="0" err="1"/>
              <a:t>WaterReservoir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Insere os objetos </a:t>
            </a:r>
            <a:r>
              <a:rPr lang="pt-PT" dirty="0" err="1"/>
              <a:t>WaterReservoir</a:t>
            </a:r>
            <a:r>
              <a:rPr lang="pt-PT" dirty="0"/>
              <a:t> em um mapa chamado </a:t>
            </a:r>
            <a:r>
              <a:rPr lang="pt-PT" dirty="0" err="1"/>
              <a:t>reservoirs</a:t>
            </a:r>
            <a:r>
              <a:rPr lang="pt-PT" dirty="0"/>
              <a:t>, usando o código do reservatório como chave.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 err="1"/>
              <a:t>readStations</a:t>
            </a:r>
            <a:r>
              <a:rPr lang="pt-PT" dirty="0"/>
              <a:t>(</a:t>
            </a:r>
            <a:r>
              <a:rPr lang="pt-PT" dirty="0" err="1"/>
              <a:t>const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 &amp;</a:t>
            </a:r>
            <a:r>
              <a:rPr lang="pt-PT" dirty="0" err="1"/>
              <a:t>filename</a:t>
            </a:r>
            <a:r>
              <a:rPr lang="pt-PT" dirty="0"/>
              <a:t>):</a:t>
            </a:r>
          </a:p>
          <a:p>
            <a:pPr marL="0" indent="0">
              <a:buNone/>
            </a:pPr>
            <a:r>
              <a:rPr lang="pt-PT" dirty="0"/>
              <a:t>Lê os dados e cria objetos </a:t>
            </a:r>
            <a:r>
              <a:rPr lang="pt-PT" dirty="0" err="1"/>
              <a:t>PumpingStation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Insere os objetos </a:t>
            </a:r>
            <a:r>
              <a:rPr lang="pt-PT" dirty="0" err="1"/>
              <a:t>PumpingStation</a:t>
            </a:r>
            <a:r>
              <a:rPr lang="pt-PT" dirty="0"/>
              <a:t> em um mapa chamado stations, usando o código da estação como chave.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B2D9ED-5951-28A4-06F8-E895F474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522" y="0"/>
            <a:ext cx="153022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6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29552-5021-C338-204D-FC29ECBC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Leitura do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A229E3-A5B2-FD19-C617-56AFE3DF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dirty="0" err="1"/>
              <a:t>readSites</a:t>
            </a:r>
            <a:r>
              <a:rPr lang="pt-PT" dirty="0"/>
              <a:t>(</a:t>
            </a:r>
            <a:r>
              <a:rPr lang="pt-PT" dirty="0" err="1"/>
              <a:t>const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 &amp;</a:t>
            </a:r>
            <a:r>
              <a:rPr lang="pt-PT" dirty="0" err="1"/>
              <a:t>filename</a:t>
            </a:r>
            <a:r>
              <a:rPr lang="pt-PT" dirty="0"/>
              <a:t>):</a:t>
            </a:r>
          </a:p>
          <a:p>
            <a:pPr marL="0" indent="0">
              <a:buNone/>
            </a:pPr>
            <a:r>
              <a:rPr lang="pt-PT" dirty="0"/>
              <a:t>Lê os dados de e cria objetos </a:t>
            </a:r>
            <a:r>
              <a:rPr lang="pt-PT" dirty="0" err="1"/>
              <a:t>DeliverySite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Insere estes objetos em um mapa chamado sites, usando o código do local como chave.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 err="1"/>
              <a:t>readPipes</a:t>
            </a:r>
            <a:r>
              <a:rPr lang="pt-PT" dirty="0"/>
              <a:t>(</a:t>
            </a:r>
            <a:r>
              <a:rPr lang="pt-PT" dirty="0" err="1"/>
              <a:t>const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 &amp;</a:t>
            </a:r>
            <a:r>
              <a:rPr lang="pt-PT" dirty="0" err="1"/>
              <a:t>filename</a:t>
            </a:r>
            <a:r>
              <a:rPr lang="pt-PT" dirty="0"/>
              <a:t>):</a:t>
            </a:r>
          </a:p>
          <a:p>
            <a:pPr marL="0" indent="0">
              <a:buNone/>
            </a:pPr>
            <a:r>
              <a:rPr lang="pt-PT" dirty="0"/>
              <a:t>Lê os dados de </a:t>
            </a:r>
            <a:r>
              <a:rPr lang="pt-PT" dirty="0" err="1"/>
              <a:t>pipes</a:t>
            </a:r>
            <a:r>
              <a:rPr lang="pt-PT" dirty="0"/>
              <a:t> e cria arestas no grafo, representando as conexões entre os locais.</a:t>
            </a:r>
          </a:p>
          <a:p>
            <a:pPr marL="0" indent="0">
              <a:buNone/>
            </a:pPr>
            <a:r>
              <a:rPr lang="pt-PT" dirty="0"/>
              <a:t>Define o tipo de cada vértice no grafo com base no prefixo do código do vértice (</a:t>
            </a:r>
            <a:r>
              <a:rPr lang="pt-PT" dirty="0" err="1"/>
              <a:t>reservoir</a:t>
            </a:r>
            <a:r>
              <a:rPr lang="pt-PT" dirty="0"/>
              <a:t>, </a:t>
            </a:r>
            <a:r>
              <a:rPr lang="pt-PT" dirty="0" err="1"/>
              <a:t>pumping</a:t>
            </a:r>
            <a:r>
              <a:rPr lang="pt-PT" dirty="0"/>
              <a:t> station ou </a:t>
            </a:r>
            <a:r>
              <a:rPr lang="pt-PT" dirty="0" err="1"/>
              <a:t>city</a:t>
            </a:r>
            <a:r>
              <a:rPr lang="pt-PT" dirty="0"/>
              <a:t>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B2D9ED-5951-28A4-06F8-E895F474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522" y="0"/>
            <a:ext cx="153022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4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7538A-0517-216F-17A1-38A6CDF0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do Grafo Utilizado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367E09-F6B5-BE07-4C2A-BFDCCBAE2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Vértices (</a:t>
            </a:r>
            <a:r>
              <a:rPr lang="pt-PT" dirty="0" err="1"/>
              <a:t>Water</a:t>
            </a:r>
            <a:r>
              <a:rPr lang="pt-PT" dirty="0"/>
              <a:t> </a:t>
            </a:r>
            <a:r>
              <a:rPr lang="pt-PT" dirty="0" err="1"/>
              <a:t>Reservoirs</a:t>
            </a:r>
            <a:r>
              <a:rPr lang="pt-PT" dirty="0"/>
              <a:t>, </a:t>
            </a:r>
            <a:r>
              <a:rPr lang="pt-PT" dirty="0" err="1"/>
              <a:t>Pumping</a:t>
            </a:r>
            <a:r>
              <a:rPr lang="pt-PT" dirty="0"/>
              <a:t> Stations  e </a:t>
            </a:r>
            <a:r>
              <a:rPr lang="pt-PT" dirty="0" err="1"/>
              <a:t>Delivery</a:t>
            </a:r>
            <a:r>
              <a:rPr lang="pt-PT" dirty="0"/>
              <a:t> Sites):</a:t>
            </a:r>
          </a:p>
          <a:p>
            <a:pPr marL="0" indent="0">
              <a:buNone/>
            </a:pPr>
            <a:r>
              <a:rPr lang="pt-PT" dirty="0"/>
              <a:t>Cada vértice no grafo corresponde a um destes.</a:t>
            </a:r>
          </a:p>
          <a:p>
            <a:pPr marL="0" indent="0">
              <a:buNone/>
            </a:pPr>
            <a:r>
              <a:rPr lang="pt-PT" dirty="0"/>
              <a:t>As propriedades associadas a cada vértice incluem código, seletor, cidade e fluxo de água.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6F6209-9E22-766B-FE40-0CA23713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71" y="-11744"/>
            <a:ext cx="1530229" cy="6096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58ADFD-24E3-D53B-325E-4F695C93D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91" y="3962027"/>
            <a:ext cx="4299413" cy="25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7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C649B-1662-3278-B7EB-BFD2F309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do Grafo Utilizado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78B8BF-F7CF-9353-8FFB-772E2742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Arestas (</a:t>
            </a:r>
            <a:r>
              <a:rPr lang="pt-PT" dirty="0" err="1"/>
              <a:t>Pipes</a:t>
            </a:r>
            <a:r>
              <a:rPr lang="pt-PT" dirty="0"/>
              <a:t>):</a:t>
            </a:r>
          </a:p>
          <a:p>
            <a:pPr marL="0" indent="0">
              <a:buNone/>
            </a:pPr>
            <a:r>
              <a:rPr lang="pt-PT" dirty="0"/>
              <a:t>As arestas conectam os vértices e representam os </a:t>
            </a:r>
            <a:r>
              <a:rPr lang="pt-PT" dirty="0" err="1"/>
              <a:t>pipes</a:t>
            </a:r>
            <a:r>
              <a:rPr lang="pt-PT" dirty="0"/>
              <a:t> entre os diferentes tipos de reservatórios de água.</a:t>
            </a:r>
          </a:p>
          <a:p>
            <a:pPr marL="0" indent="0">
              <a:buNone/>
            </a:pPr>
            <a:r>
              <a:rPr lang="pt-PT" dirty="0"/>
              <a:t>As arestas têm um peso associado, representando a capacidade de cada </a:t>
            </a:r>
            <a:r>
              <a:rPr lang="pt-PT" dirty="0" err="1"/>
              <a:t>pipe</a:t>
            </a:r>
            <a:r>
              <a:rPr lang="pt-PT" dirty="0"/>
              <a:t>. Esse peso pode ser usado para otimizar fluxos de água.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F1C5B4-29BE-080B-F239-8462BE99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71" y="0"/>
            <a:ext cx="1530229" cy="6096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B32B0A-C231-E65A-FB87-A6352DAC1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3898586"/>
            <a:ext cx="4894262" cy="27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48291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798</TotalTime>
  <Words>1018</Words>
  <Application>Microsoft Office PowerPoint</Application>
  <PresentationFormat>Ecrã Panorâmico</PresentationFormat>
  <Paragraphs>103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Roboto</vt:lpstr>
      <vt:lpstr>Wingdings 3</vt:lpstr>
      <vt:lpstr>Haste</vt:lpstr>
      <vt:lpstr>Portugal Water Supply System</vt:lpstr>
      <vt:lpstr>Apresentação do PowerPoint</vt:lpstr>
      <vt:lpstr>Índice</vt:lpstr>
      <vt:lpstr>Introdução</vt:lpstr>
      <vt:lpstr>Diagrama de Classes</vt:lpstr>
      <vt:lpstr>Leitura do Dataset</vt:lpstr>
      <vt:lpstr>Leitura do Dataset</vt:lpstr>
      <vt:lpstr>Estrutura do Grafo Utilizado</vt:lpstr>
      <vt:lpstr>Estrutura do Grafo Utilizado</vt:lpstr>
      <vt:lpstr>Estrutura do Grafo Utilizado</vt:lpstr>
      <vt:lpstr>Funcionalidades e Algoritmos Implementados</vt:lpstr>
      <vt:lpstr>Interface com o Utilizador </vt:lpstr>
      <vt:lpstr>Interface com o Utilizador </vt:lpstr>
      <vt:lpstr>Interface com o Utilizador </vt:lpstr>
      <vt:lpstr>Interface com o Utilizador </vt:lpstr>
      <vt:lpstr>Interface com o Utilizador </vt:lpstr>
      <vt:lpstr>Algoritmo de Balanceamento</vt:lpstr>
      <vt:lpstr>Algoritmo de Remoção</vt:lpstr>
      <vt:lpstr>Algoritmo de Remoção</vt:lpstr>
      <vt:lpstr>Destaque de Funcionalidades</vt:lpstr>
      <vt:lpstr>Principais Desafios e Esforço do Grupo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L.EIC Schedules</dc:title>
  <dc:creator>David Campos</dc:creator>
  <cp:lastModifiedBy>David Campos</cp:lastModifiedBy>
  <cp:revision>27</cp:revision>
  <dcterms:created xsi:type="dcterms:W3CDTF">2023-10-20T22:44:55Z</dcterms:created>
  <dcterms:modified xsi:type="dcterms:W3CDTF">2024-04-07T17:52:12Z</dcterms:modified>
</cp:coreProperties>
</file>