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296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B981-194B-4751-BD8E-A048D3509ABC}" type="datetimeFigureOut">
              <a:rPr lang="pt-BR" smtClean="0"/>
              <a:t>18/02/2014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CE8D-53E5-49E5-9BD3-737A7D184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555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B981-194B-4751-BD8E-A048D3509ABC}" type="datetimeFigureOut">
              <a:rPr lang="pt-BR" smtClean="0"/>
              <a:t>18/02/2014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CE8D-53E5-49E5-9BD3-737A7D184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064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B981-194B-4751-BD8E-A048D3509ABC}" type="datetimeFigureOut">
              <a:rPr lang="pt-BR" smtClean="0"/>
              <a:t>18/02/2014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CE8D-53E5-49E5-9BD3-737A7D184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686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B981-194B-4751-BD8E-A048D3509ABC}" type="datetimeFigureOut">
              <a:rPr lang="pt-BR" smtClean="0"/>
              <a:t>18/02/2014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CE8D-53E5-49E5-9BD3-737A7D184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925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B981-194B-4751-BD8E-A048D3509ABC}" type="datetimeFigureOut">
              <a:rPr lang="pt-BR" smtClean="0"/>
              <a:t>18/02/2014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CE8D-53E5-49E5-9BD3-737A7D184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509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B981-194B-4751-BD8E-A048D3509ABC}" type="datetimeFigureOut">
              <a:rPr lang="pt-BR" smtClean="0"/>
              <a:t>18/02/2014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CE8D-53E5-49E5-9BD3-737A7D184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816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B981-194B-4751-BD8E-A048D3509ABC}" type="datetimeFigureOut">
              <a:rPr lang="pt-BR" smtClean="0"/>
              <a:t>18/02/2014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CE8D-53E5-49E5-9BD3-737A7D184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164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B981-194B-4751-BD8E-A048D3509ABC}" type="datetimeFigureOut">
              <a:rPr lang="pt-BR" smtClean="0"/>
              <a:t>18/02/2014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CE8D-53E5-49E5-9BD3-737A7D184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2779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B981-194B-4751-BD8E-A048D3509ABC}" type="datetimeFigureOut">
              <a:rPr lang="pt-BR" smtClean="0"/>
              <a:t>18/02/2014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CE8D-53E5-49E5-9BD3-737A7D184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239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B981-194B-4751-BD8E-A048D3509ABC}" type="datetimeFigureOut">
              <a:rPr lang="pt-BR" smtClean="0"/>
              <a:t>18/02/2014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CE8D-53E5-49E5-9BD3-737A7D184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525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B981-194B-4751-BD8E-A048D3509ABC}" type="datetimeFigureOut">
              <a:rPr lang="pt-BR" smtClean="0"/>
              <a:t>18/02/2014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CE8D-53E5-49E5-9BD3-737A7D184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43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AB981-194B-4751-BD8E-A048D3509ABC}" type="datetimeFigureOut">
              <a:rPr lang="pt-BR" smtClean="0"/>
              <a:t>18/02/2014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CCE8D-53E5-49E5-9BD3-737A7D184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85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wmf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jp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423596" y="314234"/>
            <a:ext cx="8001000" cy="5978495"/>
            <a:chOff x="423596" y="314234"/>
            <a:chExt cx="8001000" cy="5978495"/>
          </a:xfrm>
        </p:grpSpPr>
        <p:sp>
          <p:nvSpPr>
            <p:cNvPr id="8" name="Retângulo 7"/>
            <p:cNvSpPr/>
            <p:nvPr/>
          </p:nvSpPr>
          <p:spPr>
            <a:xfrm>
              <a:off x="2826679" y="314234"/>
              <a:ext cx="5362038" cy="120032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3600" b="1" cap="none" spc="100" dirty="0" smtClean="0">
                  <a:ln w="18000">
                    <a:solidFill>
                      <a:schemeClr val="accent1">
                        <a:satMod val="200000"/>
                        <a:tint val="72000"/>
                      </a:schemeClr>
                    </a:solidFill>
                    <a:prstDash val="solid"/>
                  </a:ln>
                  <a:solidFill>
                    <a:schemeClr val="accent1">
                      <a:satMod val="280000"/>
                      <a:tint val="100000"/>
                      <a:alpha val="5700"/>
                    </a:schemeClr>
                  </a:solidFill>
                  <a:effectLst>
                    <a:outerShdw blurRad="25000" dist="20000" dir="16020000" algn="tl">
                      <a:schemeClr val="accent1">
                        <a:satMod val="200000"/>
                        <a:shade val="1000"/>
                        <a:alpha val="60000"/>
                      </a:schemeClr>
                    </a:outerShdw>
                  </a:effectLst>
                </a:rPr>
                <a:t>GAHME – Game Health Monitor </a:t>
              </a:r>
              <a:r>
                <a:rPr lang="pt-BR" sz="3600" b="1" cap="none" spc="100" dirty="0" err="1" smtClean="0">
                  <a:ln w="18000">
                    <a:solidFill>
                      <a:schemeClr val="accent1">
                        <a:satMod val="200000"/>
                        <a:tint val="72000"/>
                      </a:schemeClr>
                    </a:solidFill>
                    <a:prstDash val="solid"/>
                  </a:ln>
                  <a:solidFill>
                    <a:schemeClr val="accent1">
                      <a:satMod val="280000"/>
                      <a:tint val="100000"/>
                      <a:alpha val="5700"/>
                    </a:schemeClr>
                  </a:solidFill>
                  <a:effectLst>
                    <a:outerShdw blurRad="25000" dist="20000" dir="16020000" algn="tl">
                      <a:schemeClr val="accent1">
                        <a:satMod val="200000"/>
                        <a:shade val="1000"/>
                        <a:alpha val="60000"/>
                      </a:schemeClr>
                    </a:outerShdw>
                  </a:effectLst>
                </a:rPr>
                <a:t>Embedded</a:t>
              </a:r>
              <a:endParaRPr lang="pt-BR" sz="3600" b="1" cap="none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endParaRPr>
            </a:p>
          </p:txBody>
        </p:sp>
        <p:grpSp>
          <p:nvGrpSpPr>
            <p:cNvPr id="9" name="Grupo 8"/>
            <p:cNvGrpSpPr/>
            <p:nvPr/>
          </p:nvGrpSpPr>
          <p:grpSpPr>
            <a:xfrm>
              <a:off x="423596" y="1457324"/>
              <a:ext cx="8001000" cy="4835405"/>
              <a:chOff x="423596" y="1457324"/>
              <a:chExt cx="8001000" cy="4835405"/>
            </a:xfrm>
          </p:grpSpPr>
          <p:pic>
            <p:nvPicPr>
              <p:cNvPr id="1033" name="Picture 9" descr="C:\Program Files (x86)\Microsoft Office\MEDIA\CAGCAT10\j0302953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3596" y="1457324"/>
                <a:ext cx="1304925" cy="1828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Imagem 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07698" y="1667114"/>
                <a:ext cx="2493302" cy="1286129"/>
              </a:xfrm>
              <a:prstGeom prst="rect">
                <a:avLst/>
              </a:prstGeom>
            </p:spPr>
          </p:pic>
          <p:sp>
            <p:nvSpPr>
              <p:cNvPr id="12" name="Seta para a direita 11"/>
              <p:cNvSpPr/>
              <p:nvPr/>
            </p:nvSpPr>
            <p:spPr>
              <a:xfrm>
                <a:off x="1880940" y="2057385"/>
                <a:ext cx="676256" cy="31433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CaixaDeTexto 17"/>
              <p:cNvSpPr txBox="1"/>
              <p:nvPr/>
            </p:nvSpPr>
            <p:spPr>
              <a:xfrm>
                <a:off x="621446" y="3287760"/>
                <a:ext cx="9092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Usuário</a:t>
                </a:r>
                <a:endParaRPr lang="pt-BR" dirty="0"/>
              </a:p>
            </p:txBody>
          </p:sp>
          <p:grpSp>
            <p:nvGrpSpPr>
              <p:cNvPr id="3" name="Grupo 2"/>
              <p:cNvGrpSpPr/>
              <p:nvPr/>
            </p:nvGrpSpPr>
            <p:grpSpPr>
              <a:xfrm>
                <a:off x="5865506" y="4177325"/>
                <a:ext cx="2236942" cy="1948913"/>
                <a:chOff x="4067534" y="3147270"/>
                <a:chExt cx="2059538" cy="1895873"/>
              </a:xfrm>
            </p:grpSpPr>
            <p:pic>
              <p:nvPicPr>
                <p:cNvPr id="16" name="Imagem 15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74202" y="3147270"/>
                  <a:ext cx="1643664" cy="1281281"/>
                </a:xfrm>
                <a:prstGeom prst="rect">
                  <a:avLst/>
                </a:prstGeom>
              </p:spPr>
            </p:pic>
            <p:sp>
              <p:nvSpPr>
                <p:cNvPr id="35" name="CaixaDeTexto 34"/>
                <p:cNvSpPr txBox="1"/>
                <p:nvPr/>
              </p:nvSpPr>
              <p:spPr>
                <a:xfrm>
                  <a:off x="4067534" y="4396812"/>
                  <a:ext cx="2059538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dirty="0" smtClean="0"/>
                    <a:t>Processamento de </a:t>
                  </a:r>
                </a:p>
                <a:p>
                  <a:r>
                    <a:rPr lang="pt-BR" dirty="0" smtClean="0"/>
                    <a:t>Sinais Biomecânicos</a:t>
                  </a:r>
                </a:p>
              </p:txBody>
            </p:sp>
          </p:grpSp>
          <p:grpSp>
            <p:nvGrpSpPr>
              <p:cNvPr id="4" name="Grupo 3"/>
              <p:cNvGrpSpPr/>
              <p:nvPr/>
            </p:nvGrpSpPr>
            <p:grpSpPr>
              <a:xfrm>
                <a:off x="2760359" y="4070044"/>
                <a:ext cx="2507931" cy="1909429"/>
                <a:chOff x="1205654" y="3165453"/>
                <a:chExt cx="2507931" cy="1909429"/>
              </a:xfrm>
            </p:grpSpPr>
            <p:pic>
              <p:nvPicPr>
                <p:cNvPr id="17" name="Imagem 16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51327" y="3165453"/>
                  <a:ext cx="1202689" cy="1263098"/>
                </a:xfrm>
                <a:prstGeom prst="rect">
                  <a:avLst/>
                </a:prstGeom>
              </p:spPr>
            </p:pic>
            <p:sp>
              <p:nvSpPr>
                <p:cNvPr id="36" name="CaixaDeTexto 35"/>
                <p:cNvSpPr txBox="1"/>
                <p:nvPr/>
              </p:nvSpPr>
              <p:spPr>
                <a:xfrm>
                  <a:off x="1205654" y="4428551"/>
                  <a:ext cx="250793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dirty="0" smtClean="0"/>
                    <a:t>Aprendizagem de </a:t>
                  </a:r>
                </a:p>
                <a:p>
                  <a:r>
                    <a:rPr lang="pt-BR" dirty="0" smtClean="0"/>
                    <a:t>Máquina Supervisionada</a:t>
                  </a:r>
                </a:p>
              </p:txBody>
            </p:sp>
          </p:grpSp>
          <p:grpSp>
            <p:nvGrpSpPr>
              <p:cNvPr id="2" name="Grupo 1"/>
              <p:cNvGrpSpPr/>
              <p:nvPr/>
            </p:nvGrpSpPr>
            <p:grpSpPr>
              <a:xfrm>
                <a:off x="2590800" y="1752585"/>
                <a:ext cx="2455737" cy="1535175"/>
                <a:chOff x="2624404" y="762000"/>
                <a:chExt cx="2455737" cy="1535175"/>
              </a:xfrm>
            </p:grpSpPr>
            <p:sp>
              <p:nvSpPr>
                <p:cNvPr id="32" name="CaixaDeTexto 31"/>
                <p:cNvSpPr txBox="1"/>
                <p:nvPr/>
              </p:nvSpPr>
              <p:spPr>
                <a:xfrm>
                  <a:off x="2624404" y="1927843"/>
                  <a:ext cx="24557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dirty="0" smtClean="0"/>
                    <a:t>Sensores de Movimento</a:t>
                  </a:r>
                  <a:endParaRPr lang="pt-BR" dirty="0"/>
                </a:p>
              </p:txBody>
            </p:sp>
            <p:pic>
              <p:nvPicPr>
                <p:cNvPr id="1026" name="Picture 2" descr="C:\Users\leonardo\Dropbox\doutorado ufcg\tex\Proposta\img\figura\motion-gaming-versus_610x400.jp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97938" y="762000"/>
                  <a:ext cx="1831212" cy="120065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028" name="Picture 4" descr="C:\Program Files (x86)\Microsoft Office\MEDIA\CAGCAT10\j0240719.wmf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844" y="3819186"/>
                <a:ext cx="1163638" cy="18272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Retângulo 5"/>
              <p:cNvSpPr/>
              <p:nvPr/>
            </p:nvSpPr>
            <p:spPr>
              <a:xfrm>
                <a:off x="2590800" y="1523985"/>
                <a:ext cx="5833796" cy="4648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Seta para a direita 30"/>
              <p:cNvSpPr/>
              <p:nvPr/>
            </p:nvSpPr>
            <p:spPr>
              <a:xfrm rot="10800000">
                <a:off x="1899990" y="4575622"/>
                <a:ext cx="676256" cy="31433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CaixaDeTexto 36"/>
              <p:cNvSpPr txBox="1"/>
              <p:nvPr/>
            </p:nvSpPr>
            <p:spPr>
              <a:xfrm>
                <a:off x="423596" y="5646398"/>
                <a:ext cx="160762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Profissional de </a:t>
                </a:r>
              </a:p>
              <a:p>
                <a:r>
                  <a:rPr lang="pt-BR" dirty="0" smtClean="0"/>
                  <a:t>Saúde</a:t>
                </a:r>
                <a:endParaRPr lang="pt-BR" dirty="0"/>
              </a:p>
            </p:txBody>
          </p:sp>
          <p:sp>
            <p:nvSpPr>
              <p:cNvPr id="38" name="Seta para a direita 37"/>
              <p:cNvSpPr/>
              <p:nvPr/>
            </p:nvSpPr>
            <p:spPr>
              <a:xfrm>
                <a:off x="4707282" y="2057398"/>
                <a:ext cx="676256" cy="31433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Seta para a direita 38"/>
              <p:cNvSpPr/>
              <p:nvPr/>
            </p:nvSpPr>
            <p:spPr>
              <a:xfrm rot="5400000">
                <a:off x="6555421" y="3662017"/>
                <a:ext cx="594734" cy="31433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CaixaDeTexto 39"/>
              <p:cNvSpPr txBox="1"/>
              <p:nvPr/>
            </p:nvSpPr>
            <p:spPr>
              <a:xfrm>
                <a:off x="5584549" y="2953243"/>
                <a:ext cx="243919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Jogos </a:t>
                </a:r>
                <a:r>
                  <a:rPr lang="pt-BR" smtClean="0"/>
                  <a:t>com </a:t>
                </a:r>
                <a:r>
                  <a:rPr lang="pt-BR" smtClean="0"/>
                  <a:t>Aquisição de </a:t>
                </a:r>
                <a:endParaRPr lang="pt-BR" dirty="0" smtClean="0"/>
              </a:p>
              <a:p>
                <a:r>
                  <a:rPr lang="pt-BR" dirty="0" smtClean="0"/>
                  <a:t>Movimentos Específicos</a:t>
                </a:r>
                <a:endParaRPr lang="pt-BR" dirty="0"/>
              </a:p>
            </p:txBody>
          </p:sp>
          <p:sp>
            <p:nvSpPr>
              <p:cNvPr id="41" name="Seta para a direita 40"/>
              <p:cNvSpPr/>
              <p:nvPr/>
            </p:nvSpPr>
            <p:spPr>
              <a:xfrm rot="10800000">
                <a:off x="4595546" y="4575621"/>
                <a:ext cx="1083918" cy="31433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2730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/>
          <p:cNvGrpSpPr/>
          <p:nvPr/>
        </p:nvGrpSpPr>
        <p:grpSpPr>
          <a:xfrm>
            <a:off x="441749" y="810993"/>
            <a:ext cx="8531066" cy="5481736"/>
            <a:chOff x="441749" y="810993"/>
            <a:chExt cx="8531066" cy="5481736"/>
          </a:xfrm>
        </p:grpSpPr>
        <p:grpSp>
          <p:nvGrpSpPr>
            <p:cNvPr id="15" name="Grupo 14"/>
            <p:cNvGrpSpPr/>
            <p:nvPr/>
          </p:nvGrpSpPr>
          <p:grpSpPr>
            <a:xfrm>
              <a:off x="441749" y="810993"/>
              <a:ext cx="8531066" cy="5481736"/>
              <a:chOff x="441749" y="810993"/>
              <a:chExt cx="8531066" cy="5481736"/>
            </a:xfrm>
          </p:grpSpPr>
          <p:grpSp>
            <p:nvGrpSpPr>
              <p:cNvPr id="10" name="Grupo 9"/>
              <p:cNvGrpSpPr/>
              <p:nvPr/>
            </p:nvGrpSpPr>
            <p:grpSpPr>
              <a:xfrm>
                <a:off x="441749" y="810993"/>
                <a:ext cx="8531066" cy="5481736"/>
                <a:chOff x="423596" y="810993"/>
                <a:chExt cx="8531066" cy="5481736"/>
              </a:xfrm>
            </p:grpSpPr>
            <p:sp>
              <p:nvSpPr>
                <p:cNvPr id="8" name="Retângulo 7"/>
                <p:cNvSpPr/>
                <p:nvPr/>
              </p:nvSpPr>
              <p:spPr>
                <a:xfrm>
                  <a:off x="2517151" y="810993"/>
                  <a:ext cx="5362038" cy="646331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pt-BR" sz="3600" b="1" cap="none" spc="100" dirty="0" smtClean="0">
                      <a:ln w="18000">
                        <a:solidFill>
                          <a:schemeClr val="accent1">
                            <a:satMod val="200000"/>
                            <a:tint val="72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80000"/>
                          <a:tint val="100000"/>
                          <a:alpha val="5700"/>
                        </a:schemeClr>
                      </a:solidFill>
                      <a:effectLst>
                        <a:outerShdw blurRad="25000" dist="20000" dir="16020000" algn="tl">
                          <a:schemeClr val="accent1">
                            <a:satMod val="200000"/>
                            <a:shade val="1000"/>
                            <a:alpha val="60000"/>
                          </a:schemeClr>
                        </a:outerShdw>
                      </a:effectLst>
                    </a:rPr>
                    <a:t>GAHME</a:t>
                  </a:r>
                  <a:endParaRPr lang="pt-BR" sz="3600" b="1" cap="none" spc="100" dirty="0">
                    <a:ln w="18000">
                      <a:solidFill>
                        <a:schemeClr val="accent1">
                          <a:satMod val="200000"/>
                          <a:tint val="72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80000"/>
                        <a:tint val="100000"/>
                        <a:alpha val="5700"/>
                      </a:schemeClr>
                    </a:solidFill>
                    <a:effectLst>
                      <a:outerShdw blurRad="25000" dist="20000" dir="16020000" algn="tl">
                        <a:schemeClr val="accent1">
                          <a:satMod val="200000"/>
                          <a:shade val="1000"/>
                          <a:alpha val="60000"/>
                        </a:schemeClr>
                      </a:outerShdw>
                    </a:effectLst>
                  </a:endParaRPr>
                </a:p>
              </p:txBody>
            </p:sp>
            <p:grpSp>
              <p:nvGrpSpPr>
                <p:cNvPr id="9" name="Grupo 8"/>
                <p:cNvGrpSpPr/>
                <p:nvPr/>
              </p:nvGrpSpPr>
              <p:grpSpPr>
                <a:xfrm>
                  <a:off x="423596" y="1457324"/>
                  <a:ext cx="8531066" cy="4835405"/>
                  <a:chOff x="423596" y="1457324"/>
                  <a:chExt cx="8531066" cy="4835405"/>
                </a:xfrm>
              </p:grpSpPr>
              <p:pic>
                <p:nvPicPr>
                  <p:cNvPr id="1033" name="Picture 9" descr="C:\Program Files (x86)\Microsoft Office\MEDIA\CAGCAT10\j0302953.jpg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23596" y="1457324"/>
                    <a:ext cx="1304925" cy="18288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2" name="Seta para a direita 11"/>
                  <p:cNvSpPr/>
                  <p:nvPr/>
                </p:nvSpPr>
                <p:spPr>
                  <a:xfrm>
                    <a:off x="1880940" y="2057385"/>
                    <a:ext cx="676256" cy="314339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" name="CaixaDeTexto 17"/>
                  <p:cNvSpPr txBox="1"/>
                  <p:nvPr/>
                </p:nvSpPr>
                <p:spPr>
                  <a:xfrm>
                    <a:off x="621446" y="3287760"/>
                    <a:ext cx="9092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pt-BR" dirty="0" smtClean="0"/>
                      <a:t>Usuário</a:t>
                    </a:r>
                    <a:endParaRPr lang="pt-BR" dirty="0"/>
                  </a:p>
                </p:txBody>
              </p:sp>
              <p:grpSp>
                <p:nvGrpSpPr>
                  <p:cNvPr id="3" name="Grupo 2"/>
                  <p:cNvGrpSpPr/>
                  <p:nvPr/>
                </p:nvGrpSpPr>
                <p:grpSpPr>
                  <a:xfrm>
                    <a:off x="5865506" y="1573077"/>
                    <a:ext cx="1831263" cy="4258080"/>
                    <a:chOff x="4067534" y="613897"/>
                    <a:chExt cx="1686032" cy="4142196"/>
                  </a:xfrm>
                </p:grpSpPr>
                <p:pic>
                  <p:nvPicPr>
                    <p:cNvPr id="16" name="Imagem 15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109902" y="613897"/>
                      <a:ext cx="1643664" cy="128128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5" name="CaixaDeTexto 34"/>
                    <p:cNvSpPr txBox="1"/>
                    <p:nvPr/>
                  </p:nvSpPr>
                  <p:spPr>
                    <a:xfrm>
                      <a:off x="4067534" y="4396812"/>
                      <a:ext cx="170081" cy="35928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endParaRPr lang="pt-BR" dirty="0" smtClean="0"/>
                    </a:p>
                  </p:txBody>
                </p:sp>
              </p:grpSp>
              <p:grpSp>
                <p:nvGrpSpPr>
                  <p:cNvPr id="4" name="Grupo 3"/>
                  <p:cNvGrpSpPr/>
                  <p:nvPr/>
                </p:nvGrpSpPr>
                <p:grpSpPr>
                  <a:xfrm>
                    <a:off x="5698514" y="4258412"/>
                    <a:ext cx="3256148" cy="1913773"/>
                    <a:chOff x="4143809" y="3353821"/>
                    <a:chExt cx="3256148" cy="1913773"/>
                  </a:xfrm>
                </p:grpSpPr>
                <p:pic>
                  <p:nvPicPr>
                    <p:cNvPr id="17" name="Imagem 16"/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696738" y="3353821"/>
                      <a:ext cx="1292357" cy="135727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6" name="CaixaDeTexto 35"/>
                    <p:cNvSpPr txBox="1"/>
                    <p:nvPr/>
                  </p:nvSpPr>
                  <p:spPr>
                    <a:xfrm>
                      <a:off x="4143809" y="4744374"/>
                      <a:ext cx="3256148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pt-BR" sz="1400" dirty="0" smtClean="0"/>
                        <a:t>Classificação por  Aprendizagem </a:t>
                      </a:r>
                    </a:p>
                    <a:p>
                      <a:r>
                        <a:rPr lang="pt-BR" sz="1400" dirty="0" smtClean="0"/>
                        <a:t>de  Máquina Supervisionada</a:t>
                      </a:r>
                    </a:p>
                  </p:txBody>
                </p:sp>
              </p:grpSp>
              <p:grpSp>
                <p:nvGrpSpPr>
                  <p:cNvPr id="2" name="Grupo 1"/>
                  <p:cNvGrpSpPr/>
                  <p:nvPr/>
                </p:nvGrpSpPr>
                <p:grpSpPr>
                  <a:xfrm>
                    <a:off x="2741309" y="1752585"/>
                    <a:ext cx="1854237" cy="1574119"/>
                    <a:chOff x="2774913" y="762000"/>
                    <a:chExt cx="1854237" cy="1574119"/>
                  </a:xfrm>
                </p:grpSpPr>
                <p:sp>
                  <p:nvSpPr>
                    <p:cNvPr id="32" name="CaixaDeTexto 31"/>
                    <p:cNvSpPr txBox="1"/>
                    <p:nvPr/>
                  </p:nvSpPr>
                  <p:spPr>
                    <a:xfrm>
                      <a:off x="2774913" y="1966787"/>
                      <a:ext cx="185403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pt-BR" dirty="0" smtClean="0"/>
                        <a:t>Captura de Dados</a:t>
                      </a:r>
                      <a:endParaRPr lang="pt-BR" dirty="0"/>
                    </a:p>
                  </p:txBody>
                </p:sp>
                <p:pic>
                  <p:nvPicPr>
                    <p:cNvPr id="1026" name="Picture 2" descr="C:\Users\leonardo\Dropbox\doutorado ufcg\tex\Proposta\img\figura\motion-gaming-versus_610x400.jp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797938" y="762000"/>
                      <a:ext cx="1831212" cy="1200658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1028" name="Picture 4" descr="C:\Program Files (x86)\Microsoft Office\MEDIA\CAGCAT10\j0240719.wmf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44844" y="3819186"/>
                    <a:ext cx="1163638" cy="182721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6" name="Retângulo 5"/>
                  <p:cNvSpPr/>
                  <p:nvPr/>
                </p:nvSpPr>
                <p:spPr>
                  <a:xfrm>
                    <a:off x="2590800" y="1523985"/>
                    <a:ext cx="5833796" cy="46482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" name="Seta para a direita 30"/>
                  <p:cNvSpPr/>
                  <p:nvPr/>
                </p:nvSpPr>
                <p:spPr>
                  <a:xfrm rot="10800000">
                    <a:off x="1899990" y="4575622"/>
                    <a:ext cx="676256" cy="314339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" name="CaixaDeTexto 36"/>
                  <p:cNvSpPr txBox="1"/>
                  <p:nvPr/>
                </p:nvSpPr>
                <p:spPr>
                  <a:xfrm>
                    <a:off x="423596" y="5646398"/>
                    <a:ext cx="1607620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pt-BR" dirty="0" smtClean="0"/>
                      <a:t>Profissional de </a:t>
                    </a:r>
                  </a:p>
                  <a:p>
                    <a:r>
                      <a:rPr lang="pt-BR" dirty="0" smtClean="0"/>
                      <a:t>Saúde</a:t>
                    </a:r>
                    <a:endParaRPr lang="pt-BR" dirty="0"/>
                  </a:p>
                </p:txBody>
              </p:sp>
              <p:sp>
                <p:nvSpPr>
                  <p:cNvPr id="38" name="Seta para a direita 37"/>
                  <p:cNvSpPr/>
                  <p:nvPr/>
                </p:nvSpPr>
                <p:spPr>
                  <a:xfrm>
                    <a:off x="4707282" y="2057398"/>
                    <a:ext cx="1158224" cy="314339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" name="Seta para a direita 38"/>
                  <p:cNvSpPr/>
                  <p:nvPr/>
                </p:nvSpPr>
                <p:spPr>
                  <a:xfrm rot="5400000">
                    <a:off x="6555421" y="3662017"/>
                    <a:ext cx="594734" cy="314339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" name="CaixaDeTexto 39"/>
                  <p:cNvSpPr txBox="1"/>
                  <p:nvPr/>
                </p:nvSpPr>
                <p:spPr>
                  <a:xfrm>
                    <a:off x="5865506" y="2890204"/>
                    <a:ext cx="2059538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pt-BR" dirty="0"/>
                      <a:t>Processamento de </a:t>
                    </a:r>
                  </a:p>
                  <a:p>
                    <a:r>
                      <a:rPr lang="pt-BR" dirty="0"/>
                      <a:t>Sinais Biomecânicos</a:t>
                    </a:r>
                  </a:p>
                </p:txBody>
              </p:sp>
              <p:sp>
                <p:nvSpPr>
                  <p:cNvPr id="41" name="Seta para a direita 40"/>
                  <p:cNvSpPr/>
                  <p:nvPr/>
                </p:nvSpPr>
                <p:spPr>
                  <a:xfrm rot="10800000">
                    <a:off x="5392046" y="4544406"/>
                    <a:ext cx="761999" cy="314339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" name="Grupo 13"/>
              <p:cNvGrpSpPr/>
              <p:nvPr/>
            </p:nvGrpSpPr>
            <p:grpSpPr>
              <a:xfrm>
                <a:off x="2828362" y="4111522"/>
                <a:ext cx="2492818" cy="1603478"/>
                <a:chOff x="2667000" y="3848822"/>
                <a:chExt cx="2716538" cy="1770120"/>
              </a:xfrm>
            </p:grpSpPr>
            <p:pic>
              <p:nvPicPr>
                <p:cNvPr id="5" name="Imagem 4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64334" y="3848822"/>
                  <a:ext cx="1206217" cy="904662"/>
                </a:xfrm>
                <a:prstGeom prst="rect">
                  <a:avLst/>
                </a:prstGeom>
              </p:spPr>
            </p:pic>
            <p:pic>
              <p:nvPicPr>
                <p:cNvPr id="13" name="Picture 2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36542" y="4829663"/>
                  <a:ext cx="1185279" cy="6226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60" name="Espaço Reservado para Conteúdo 4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21821" y="3867872"/>
                  <a:ext cx="1347450" cy="904662"/>
                </a:xfrm>
                <a:prstGeom prst="rect">
                  <a:avLst/>
                </a:prstGeom>
              </p:spPr>
            </p:pic>
            <p:pic>
              <p:nvPicPr>
                <p:cNvPr id="61" name="Imagem 18"/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31274" y="4772534"/>
                  <a:ext cx="1128544" cy="8464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2" name="Retângulo 61"/>
                <p:cNvSpPr/>
                <p:nvPr/>
              </p:nvSpPr>
              <p:spPr>
                <a:xfrm>
                  <a:off x="2667000" y="3867871"/>
                  <a:ext cx="2716538" cy="1751071"/>
                </a:xfrm>
                <a:prstGeom prst="rect">
                  <a:avLst/>
                </a:prstGeom>
                <a:noFill/>
                <a:ln w="12700">
                  <a:prstDash val="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63" name="CaixaDeTexto 62"/>
            <p:cNvSpPr txBox="1"/>
            <p:nvPr/>
          </p:nvSpPr>
          <p:spPr>
            <a:xfrm>
              <a:off x="2839247" y="5715000"/>
              <a:ext cx="24637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 smtClean="0"/>
                <a:t>Visualização da Informação</a:t>
              </a:r>
              <a:endParaRPr lang="pt-B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8454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aixaDeTexto 33"/>
          <p:cNvSpPr txBox="1"/>
          <p:nvPr/>
        </p:nvSpPr>
        <p:spPr>
          <a:xfrm>
            <a:off x="7691545" y="3153727"/>
            <a:ext cx="1250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GAHME</a:t>
            </a:r>
          </a:p>
          <a:p>
            <a:r>
              <a:rPr lang="pt-BR" i="1" dirty="0" smtClean="0"/>
              <a:t>Webservice</a:t>
            </a:r>
            <a:endParaRPr lang="pt-BR" dirty="0"/>
          </a:p>
        </p:txBody>
      </p:sp>
      <p:grpSp>
        <p:nvGrpSpPr>
          <p:cNvPr id="2" name="Grupo 1"/>
          <p:cNvGrpSpPr/>
          <p:nvPr/>
        </p:nvGrpSpPr>
        <p:grpSpPr>
          <a:xfrm>
            <a:off x="457200" y="466739"/>
            <a:ext cx="7899449" cy="4627690"/>
            <a:chOff x="457200" y="466739"/>
            <a:chExt cx="7899449" cy="4627690"/>
          </a:xfrm>
        </p:grpSpPr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3200" y="715947"/>
              <a:ext cx="2015975" cy="1256435"/>
            </a:xfrm>
            <a:prstGeom prst="rect">
              <a:avLst/>
            </a:prstGeom>
          </p:spPr>
        </p:pic>
        <p:pic>
          <p:nvPicPr>
            <p:cNvPr id="1033" name="Picture 9" descr="C:\Program Files (x86)\Microsoft Office\MEDIA\CAGCAT10\j0302953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466739"/>
              <a:ext cx="1304925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5430" y="603732"/>
              <a:ext cx="2921219" cy="1529867"/>
            </a:xfrm>
            <a:prstGeom prst="rect">
              <a:avLst/>
            </a:prstGeom>
          </p:spPr>
        </p:pic>
        <p:sp>
          <p:nvSpPr>
            <p:cNvPr id="12" name="Seta para a direita 11"/>
            <p:cNvSpPr/>
            <p:nvPr/>
          </p:nvSpPr>
          <p:spPr>
            <a:xfrm>
              <a:off x="1914544" y="1066800"/>
              <a:ext cx="676256" cy="31433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Seta para a direita 21"/>
            <p:cNvSpPr/>
            <p:nvPr/>
          </p:nvSpPr>
          <p:spPr>
            <a:xfrm>
              <a:off x="4759175" y="1058750"/>
              <a:ext cx="676256" cy="31433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Seta para a direita 23"/>
            <p:cNvSpPr/>
            <p:nvPr/>
          </p:nvSpPr>
          <p:spPr>
            <a:xfrm rot="5400000">
              <a:off x="6558473" y="2324672"/>
              <a:ext cx="675121" cy="31433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532" y="2861799"/>
              <a:ext cx="1591013" cy="1591013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7343" y="3153727"/>
              <a:ext cx="1643664" cy="1281281"/>
            </a:xfrm>
            <a:prstGeom prst="rect">
              <a:avLst/>
            </a:prstGeom>
          </p:spPr>
        </p:pic>
        <p:sp>
          <p:nvSpPr>
            <p:cNvPr id="28" name="Seta para a direita 27"/>
            <p:cNvSpPr/>
            <p:nvPr/>
          </p:nvSpPr>
          <p:spPr>
            <a:xfrm rot="10800000">
              <a:off x="5586704" y="3637197"/>
              <a:ext cx="676256" cy="31433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8743" y="3135755"/>
              <a:ext cx="1202689" cy="1263098"/>
            </a:xfrm>
            <a:prstGeom prst="rect">
              <a:avLst/>
            </a:prstGeom>
          </p:spPr>
        </p:pic>
        <p:sp>
          <p:nvSpPr>
            <p:cNvPr id="30" name="Seta para a direita 29"/>
            <p:cNvSpPr/>
            <p:nvPr/>
          </p:nvSpPr>
          <p:spPr>
            <a:xfrm rot="10800000">
              <a:off x="3200400" y="3637232"/>
              <a:ext cx="676256" cy="31433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655050" y="2297175"/>
              <a:ext cx="90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Usuário</a:t>
              </a:r>
              <a:endParaRPr lang="pt-BR" dirty="0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2624404" y="1927843"/>
              <a:ext cx="2253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Sensor de Movimento</a:t>
              </a:r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7038248" y="2144281"/>
              <a:ext cx="917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GAHME</a:t>
              </a:r>
              <a:endParaRPr lang="pt-BR" dirty="0"/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3966265" y="4448098"/>
              <a:ext cx="20595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Processamento de </a:t>
              </a:r>
            </a:p>
            <a:p>
              <a:r>
                <a:rPr lang="pt-BR" smtClean="0"/>
                <a:t>Sinais Biomecânicos</a:t>
              </a:r>
              <a:endParaRPr lang="pt-BR" dirty="0" smtClean="0"/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1205654" y="4428551"/>
              <a:ext cx="25079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Aprendizagem de </a:t>
              </a:r>
            </a:p>
            <a:p>
              <a:r>
                <a:rPr lang="pt-BR" dirty="0" smtClean="0"/>
                <a:t>Máquina Supervisionada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2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1905000" y="381000"/>
            <a:ext cx="2826175" cy="5125306"/>
            <a:chOff x="5583266" y="843082"/>
            <a:chExt cx="2826175" cy="5125306"/>
          </a:xfrm>
        </p:grpSpPr>
        <p:grpSp>
          <p:nvGrpSpPr>
            <p:cNvPr id="9" name="Grupo 8"/>
            <p:cNvGrpSpPr/>
            <p:nvPr/>
          </p:nvGrpSpPr>
          <p:grpSpPr>
            <a:xfrm>
              <a:off x="5679282" y="1066800"/>
              <a:ext cx="2730159" cy="4901588"/>
              <a:chOff x="3206920" y="838200"/>
              <a:chExt cx="2730159" cy="4901588"/>
            </a:xfrm>
          </p:grpSpPr>
          <p:pic>
            <p:nvPicPr>
              <p:cNvPr id="4" name="Imagem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06920" y="838200"/>
                <a:ext cx="2730159" cy="4901588"/>
              </a:xfrm>
              <a:prstGeom prst="rect">
                <a:avLst/>
              </a:prstGeom>
            </p:spPr>
          </p:pic>
          <p:sp>
            <p:nvSpPr>
              <p:cNvPr id="5" name="Retângulo 4"/>
              <p:cNvSpPr/>
              <p:nvPr/>
            </p:nvSpPr>
            <p:spPr>
              <a:xfrm>
                <a:off x="3951718" y="4648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/>
              <p:cNvSpPr/>
              <p:nvPr/>
            </p:nvSpPr>
            <p:spPr>
              <a:xfrm rot="18483319">
                <a:off x="2924976" y="1473985"/>
                <a:ext cx="927114" cy="304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/>
              <p:cNvSpPr/>
              <p:nvPr/>
            </p:nvSpPr>
            <p:spPr>
              <a:xfrm rot="18389523">
                <a:off x="3683515" y="1863879"/>
                <a:ext cx="736420" cy="1595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" name="Retângulo 5"/>
            <p:cNvSpPr/>
            <p:nvPr/>
          </p:nvSpPr>
          <p:spPr>
            <a:xfrm rot="17730785">
              <a:off x="5178583" y="2248162"/>
              <a:ext cx="2572720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2400" b="1" cap="none" spc="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Abdução</a:t>
              </a:r>
              <a:endParaRPr lang="pt-BR" sz="2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 rot="17730785">
              <a:off x="4527739" y="1898609"/>
              <a:ext cx="2572720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2400" b="1" cap="none" spc="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Adução</a:t>
              </a:r>
              <a:endParaRPr lang="pt-BR" sz="2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989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65</Words>
  <Application>Microsoft Office PowerPoint</Application>
  <PresentationFormat>Apresentação na tela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leonardo</dc:creator>
  <cp:lastModifiedBy>leonardo</cp:lastModifiedBy>
  <cp:revision>21</cp:revision>
  <dcterms:created xsi:type="dcterms:W3CDTF">2014-02-09T17:18:59Z</dcterms:created>
  <dcterms:modified xsi:type="dcterms:W3CDTF">2014-02-18T10:59:29Z</dcterms:modified>
</cp:coreProperties>
</file>