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6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1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36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9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64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97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34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99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68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481F-2FD6-424C-A35F-E50D46C5376B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7504" y="404664"/>
            <a:ext cx="5433457" cy="4355613"/>
            <a:chOff x="107504" y="404664"/>
            <a:chExt cx="5433457" cy="4355613"/>
          </a:xfrm>
        </p:grpSpPr>
        <p:sp>
          <p:nvSpPr>
            <p:cNvPr id="4" name="Retângulo 3"/>
            <p:cNvSpPr/>
            <p:nvPr/>
          </p:nvSpPr>
          <p:spPr>
            <a:xfrm>
              <a:off x="1624696" y="404664"/>
              <a:ext cx="3883408" cy="4248472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889096"/>
              <a:ext cx="1052513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tângulo 9"/>
            <p:cNvSpPr/>
            <p:nvPr/>
          </p:nvSpPr>
          <p:spPr>
            <a:xfrm>
              <a:off x="2051721" y="888618"/>
              <a:ext cx="2808311" cy="159115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912659"/>
              <a:ext cx="826973" cy="399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upo 4"/>
            <p:cNvGrpSpPr/>
            <p:nvPr/>
          </p:nvGrpSpPr>
          <p:grpSpPr>
            <a:xfrm>
              <a:off x="1368764" y="1102061"/>
              <a:ext cx="1365913" cy="866972"/>
              <a:chOff x="2196501" y="1985964"/>
              <a:chExt cx="1990800" cy="1263600"/>
            </a:xfrm>
          </p:grpSpPr>
          <p:pic>
            <p:nvPicPr>
              <p:cNvPr id="1032" name="Picture 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6501" y="1985964"/>
                <a:ext cx="1990800" cy="1263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149" y="2049392"/>
                <a:ext cx="1897803" cy="1096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CaixaDeTexto 5"/>
            <p:cNvSpPr txBox="1"/>
            <p:nvPr/>
          </p:nvSpPr>
          <p:spPr>
            <a:xfrm>
              <a:off x="3495839" y="915388"/>
              <a:ext cx="15888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Cliente JOGUE-ME</a:t>
              </a:r>
              <a:endParaRPr lang="en-US" sz="1200" dirty="0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2987823" y="1252160"/>
              <a:ext cx="1771931" cy="4322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Controlador de</a:t>
              </a:r>
              <a:br>
                <a:rPr lang="en-US" sz="1100" dirty="0" smtClean="0"/>
              </a:br>
              <a:r>
                <a:rPr lang="en-US" sz="1100" dirty="0" smtClean="0"/>
                <a:t>Movimentos</a:t>
              </a:r>
              <a:endParaRPr lang="en-US" sz="1100" dirty="0"/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575" y="3383009"/>
              <a:ext cx="861442" cy="93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tângulo de cantos arredondados 23"/>
            <p:cNvSpPr/>
            <p:nvPr/>
          </p:nvSpPr>
          <p:spPr>
            <a:xfrm>
              <a:off x="2987823" y="1853797"/>
              <a:ext cx="1771931" cy="4322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Game </a:t>
              </a:r>
              <a:r>
                <a:rPr lang="en-US" sz="1100" i="1" dirty="0" smtClean="0"/>
                <a:t>Engine</a:t>
              </a:r>
              <a:endParaRPr lang="en-US" sz="1100" dirty="0" smtClean="0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052" y="1898027"/>
              <a:ext cx="761517" cy="419184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063" y="1275435"/>
              <a:ext cx="613499" cy="408999"/>
            </a:xfrm>
            <a:prstGeom prst="rect">
              <a:avLst/>
            </a:prstGeom>
          </p:spPr>
        </p:pic>
        <p:sp>
          <p:nvSpPr>
            <p:cNvPr id="25" name="Retângulo 24"/>
            <p:cNvSpPr/>
            <p:nvPr/>
          </p:nvSpPr>
          <p:spPr>
            <a:xfrm>
              <a:off x="2051137" y="2723620"/>
              <a:ext cx="2808311" cy="15911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406725" y="4079297"/>
              <a:ext cx="14187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Servidor JOGUE-ME</a:t>
              </a:r>
              <a:endParaRPr lang="en-US" sz="12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624696" y="404664"/>
              <a:ext cx="3916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JOGUE-ME – Jogo com Monitoramento de Saúde Embutido </a:t>
              </a:r>
              <a:endParaRPr lang="en-US" sz="12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05119" y="2410715"/>
              <a:ext cx="8114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Usuário</a:t>
              </a:r>
              <a:endParaRPr lang="en-US" sz="1200" dirty="0"/>
            </a:p>
            <a:p>
              <a:pPr algn="ctr"/>
              <a:r>
                <a:rPr lang="en-US" sz="1200" dirty="0" smtClean="0"/>
                <a:t>(Paciente)</a:t>
              </a:r>
              <a:endParaRPr lang="en-US" sz="12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57474" y="4298612"/>
              <a:ext cx="9067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Profissional</a:t>
              </a:r>
              <a:br>
                <a:rPr lang="en-US" sz="1200" dirty="0" smtClean="0"/>
              </a:br>
              <a:r>
                <a:rPr lang="en-US" sz="1200" dirty="0" smtClean="0"/>
                <a:t>de Saúde</a:t>
              </a:r>
              <a:endParaRPr lang="en-US" sz="1200" dirty="0"/>
            </a:p>
          </p:txBody>
        </p:sp>
        <p:cxnSp>
          <p:nvCxnSpPr>
            <p:cNvPr id="13" name="Conector angulado 12"/>
            <p:cNvCxnSpPr>
              <a:stCxn id="10" idx="3"/>
              <a:endCxn id="25" idx="3"/>
            </p:cNvCxnSpPr>
            <p:nvPr/>
          </p:nvCxnSpPr>
          <p:spPr>
            <a:xfrm flipH="1">
              <a:off x="4859448" y="1684195"/>
              <a:ext cx="584" cy="1835002"/>
            </a:xfrm>
            <a:prstGeom prst="bentConnector3">
              <a:avLst>
                <a:gd name="adj1" fmla="val -39143836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405" y="3890709"/>
              <a:ext cx="710100" cy="710100"/>
            </a:xfrm>
            <a:prstGeom prst="rect">
              <a:avLst/>
            </a:prstGeom>
          </p:spPr>
        </p:pic>
        <p:sp>
          <p:nvSpPr>
            <p:cNvPr id="38" name="CaixaDeTexto 37"/>
            <p:cNvSpPr txBox="1"/>
            <p:nvPr/>
          </p:nvSpPr>
          <p:spPr>
            <a:xfrm>
              <a:off x="5030662" y="2516445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/>
                <a:t>Post</a:t>
              </a:r>
              <a:endParaRPr lang="en-US" sz="1200" i="1" dirty="0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084" y="3218255"/>
              <a:ext cx="923925" cy="96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tângulo de cantos arredondados 20"/>
            <p:cNvSpPr/>
            <p:nvPr/>
          </p:nvSpPr>
          <p:spPr>
            <a:xfrm>
              <a:off x="2447888" y="2924944"/>
              <a:ext cx="1390064" cy="1192984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367374" y="3004416"/>
              <a:ext cx="157607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Processamento do Sinal </a:t>
              </a: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Biomecânico </a:t>
              </a:r>
            </a:p>
            <a:p>
              <a:pPr algn="ctr"/>
              <a:r>
                <a:rPr lang="en-US" sz="1100" dirty="0" smtClean="0">
                  <a:solidFill>
                    <a:schemeClr val="tx2"/>
                  </a:solidFill>
                </a:rPr>
                <a:t>e Análise Estatística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31" name="Fluxograma: Disco magnético 30"/>
            <p:cNvSpPr/>
            <p:nvPr/>
          </p:nvSpPr>
          <p:spPr>
            <a:xfrm>
              <a:off x="4139166" y="3211832"/>
              <a:ext cx="445929" cy="329694"/>
            </a:xfrm>
            <a:prstGeom prst="flowChartMagneticDisk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734" y="3793933"/>
              <a:ext cx="1003933" cy="274367"/>
            </a:xfrm>
            <a:prstGeom prst="rect">
              <a:avLst/>
            </a:prstGeom>
          </p:spPr>
        </p:pic>
        <p:sp>
          <p:nvSpPr>
            <p:cNvPr id="48" name="CaixaDeTexto 47"/>
            <p:cNvSpPr txBox="1"/>
            <p:nvPr/>
          </p:nvSpPr>
          <p:spPr>
            <a:xfrm>
              <a:off x="3963719" y="3516934"/>
              <a:ext cx="775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/>
                <a:t>User</a:t>
              </a:r>
            </a:p>
            <a:p>
              <a:pPr algn="ctr"/>
              <a:r>
                <a:rPr lang="en-US" sz="1200" i="1" dirty="0" smtClean="0"/>
                <a:t>Database</a:t>
              </a:r>
              <a:endParaRPr lang="en-US" sz="1200" i="1" dirty="0"/>
            </a:p>
          </p:txBody>
        </p:sp>
        <p:sp>
          <p:nvSpPr>
            <p:cNvPr id="37" name="Forma livre 36"/>
            <p:cNvSpPr/>
            <p:nvPr/>
          </p:nvSpPr>
          <p:spPr>
            <a:xfrm>
              <a:off x="3837952" y="3359993"/>
              <a:ext cx="301214" cy="291466"/>
            </a:xfrm>
            <a:custGeom>
              <a:avLst/>
              <a:gdLst>
                <a:gd name="connsiteX0" fmla="*/ 301214 w 301214"/>
                <a:gd name="connsiteY0" fmla="*/ 11767 h 291466"/>
                <a:gd name="connsiteX1" fmla="*/ 215153 w 301214"/>
                <a:gd name="connsiteY1" fmla="*/ 22525 h 291466"/>
                <a:gd name="connsiteX2" fmla="*/ 150607 w 301214"/>
                <a:gd name="connsiteY2" fmla="*/ 216163 h 291466"/>
                <a:gd name="connsiteX3" fmla="*/ 0 w 301214"/>
                <a:gd name="connsiteY3" fmla="*/ 291466 h 29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" h="291466">
                  <a:moveTo>
                    <a:pt x="301214" y="11767"/>
                  </a:moveTo>
                  <a:cubicBezTo>
                    <a:pt x="270734" y="113"/>
                    <a:pt x="240254" y="-11541"/>
                    <a:pt x="215153" y="22525"/>
                  </a:cubicBezTo>
                  <a:cubicBezTo>
                    <a:pt x="190052" y="56591"/>
                    <a:pt x="186466" y="171340"/>
                    <a:pt x="150607" y="216163"/>
                  </a:cubicBezTo>
                  <a:cubicBezTo>
                    <a:pt x="114748" y="260986"/>
                    <a:pt x="57374" y="276226"/>
                    <a:pt x="0" y="291466"/>
                  </a:cubicBezTo>
                </a:path>
              </a:pathLst>
            </a:custGeom>
            <a:noFill/>
            <a:ln w="31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507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/>
          <p:cNvGrpSpPr/>
          <p:nvPr/>
        </p:nvGrpSpPr>
        <p:grpSpPr>
          <a:xfrm>
            <a:off x="2634557" y="384910"/>
            <a:ext cx="4169698" cy="5411645"/>
            <a:chOff x="2634557" y="384910"/>
            <a:chExt cx="4169698" cy="5411645"/>
          </a:xfrm>
        </p:grpSpPr>
        <p:cxnSp>
          <p:nvCxnSpPr>
            <p:cNvPr id="12" name="Conector de seta reta 11"/>
            <p:cNvCxnSpPr>
              <a:stCxn id="19" idx="3"/>
              <a:endCxn id="26" idx="1"/>
            </p:cNvCxnSpPr>
            <p:nvPr/>
          </p:nvCxnSpPr>
          <p:spPr>
            <a:xfrm flipV="1">
              <a:off x="4633250" y="806103"/>
              <a:ext cx="373134" cy="360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osango 13"/>
            <p:cNvSpPr/>
            <p:nvPr/>
          </p:nvSpPr>
          <p:spPr>
            <a:xfrm>
              <a:off x="5067460" y="1443112"/>
              <a:ext cx="1152128" cy="864096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52233" y="1609194"/>
              <a:ext cx="78258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Identificou 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ciclos de 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Movimento?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763147" y="701697"/>
              <a:ext cx="216024" cy="21602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3625138" y="490827"/>
              <a:ext cx="1008112" cy="637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Coleta de Dados Brutos com o</a:t>
              </a:r>
              <a:endParaRPr lang="en-US" sz="9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MS-Kinect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23" name="Conector de seta reta 22"/>
            <p:cNvCxnSpPr>
              <a:stCxn id="18" idx="6"/>
              <a:endCxn id="19" idx="1"/>
            </p:cNvCxnSpPr>
            <p:nvPr/>
          </p:nvCxnSpPr>
          <p:spPr>
            <a:xfrm>
              <a:off x="2979171" y="809709"/>
              <a:ext cx="645967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/>
            <p:cNvSpPr txBox="1"/>
            <p:nvPr/>
          </p:nvSpPr>
          <p:spPr>
            <a:xfrm>
              <a:off x="2634557" y="882370"/>
              <a:ext cx="4732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</a:rPr>
                <a:t>Início</a:t>
              </a:r>
              <a:endParaRPr lang="pt-BR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5006384" y="384910"/>
              <a:ext cx="1278673" cy="84238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Identificar amplitude do movimento da abdução e adução dos braços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111006" y="1608938"/>
              <a:ext cx="4010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</a:rPr>
                <a:t>Não</a:t>
              </a:r>
              <a:endParaRPr lang="pt-BR" sz="10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7" name="Conector de seta reta 36"/>
            <p:cNvCxnSpPr>
              <a:stCxn id="14" idx="1"/>
              <a:endCxn id="39" idx="3"/>
            </p:cNvCxnSpPr>
            <p:nvPr/>
          </p:nvCxnSpPr>
          <p:spPr>
            <a:xfrm flipH="1">
              <a:off x="4633250" y="1875160"/>
              <a:ext cx="43421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4695441" y="1608938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</a:rPr>
                <a:t>Sim</a:t>
              </a:r>
              <a:endParaRPr lang="pt-BR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3625138" y="1470115"/>
              <a:ext cx="1008112" cy="8100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Aplicar filtro de redução de ruídos no sinal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3625138" y="2508563"/>
              <a:ext cx="1008112" cy="53672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Extrair ciclos de</a:t>
              </a:r>
              <a:br>
                <a:rPr lang="en-US" sz="900" dirty="0" smtClean="0">
                  <a:solidFill>
                    <a:schemeClr val="tx2"/>
                  </a:solidFill>
                </a:rPr>
              </a:br>
              <a:r>
                <a:rPr lang="en-US" sz="900" dirty="0" smtClean="0">
                  <a:solidFill>
                    <a:schemeClr val="tx2"/>
                  </a:solidFill>
                </a:rPr>
                <a:t>movimento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139468" y="2508563"/>
              <a:ext cx="1008112" cy="53672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Extrair características do movimento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8" name="Conector angulado 7"/>
            <p:cNvCxnSpPr>
              <a:stCxn id="26" idx="3"/>
              <a:endCxn id="14" idx="3"/>
            </p:cNvCxnSpPr>
            <p:nvPr/>
          </p:nvCxnSpPr>
          <p:spPr>
            <a:xfrm flipH="1">
              <a:off x="6219588" y="806103"/>
              <a:ext cx="65469" cy="1069057"/>
            </a:xfrm>
            <a:prstGeom prst="bentConnector3">
              <a:avLst>
                <a:gd name="adj1" fmla="val -349173"/>
              </a:avLst>
            </a:prstGeom>
            <a:ln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26" idx="2"/>
              <a:endCxn id="14" idx="0"/>
            </p:cNvCxnSpPr>
            <p:nvPr/>
          </p:nvCxnSpPr>
          <p:spPr>
            <a:xfrm flipH="1">
              <a:off x="5643524" y="1227296"/>
              <a:ext cx="2197" cy="21581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>
              <a:off x="4117876" y="2280205"/>
              <a:ext cx="0" cy="22835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>
              <a:stCxn id="40" idx="3"/>
              <a:endCxn id="41" idx="1"/>
            </p:cNvCxnSpPr>
            <p:nvPr/>
          </p:nvCxnSpPr>
          <p:spPr>
            <a:xfrm>
              <a:off x="4633250" y="2776927"/>
              <a:ext cx="506218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2979171" y="3523024"/>
              <a:ext cx="350164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 rot="5400000">
              <a:off x="5352701" y="1654299"/>
              <a:ext cx="2626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Processamento de Sinais Biomecânicos</a:t>
              </a:r>
              <a:endParaRPr lang="pt-BR" sz="12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 rot="5400000">
              <a:off x="5702543" y="4472299"/>
              <a:ext cx="1926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Análise Estatística com </a:t>
              </a:r>
              <a:r>
                <a:rPr lang="en-US" sz="1200" dirty="0" smtClean="0"/>
                <a:t>SVM</a:t>
              </a:r>
              <a:endParaRPr lang="pt-BR" sz="1200" dirty="0"/>
            </a:p>
          </p:txBody>
        </p:sp>
        <p:sp>
          <p:nvSpPr>
            <p:cNvPr id="45" name="Fluxograma: Documento 44"/>
            <p:cNvSpPr/>
            <p:nvPr/>
          </p:nvSpPr>
          <p:spPr>
            <a:xfrm>
              <a:off x="5141691" y="3257009"/>
              <a:ext cx="993968" cy="53203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Vetores de </a:t>
              </a:r>
            </a:p>
            <a:p>
              <a:pPr algn="ctr"/>
              <a:r>
                <a:rPr lang="en-US" sz="900" dirty="0" smtClean="0"/>
                <a:t>Características</a:t>
              </a:r>
              <a:endParaRPr lang="en-US" sz="900" dirty="0"/>
            </a:p>
          </p:txBody>
        </p:sp>
        <p:cxnSp>
          <p:nvCxnSpPr>
            <p:cNvPr id="53" name="Conector de seta reta 52"/>
            <p:cNvCxnSpPr/>
            <p:nvPr/>
          </p:nvCxnSpPr>
          <p:spPr>
            <a:xfrm>
              <a:off x="5635903" y="3064846"/>
              <a:ext cx="1" cy="1785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5643524" y="3765290"/>
              <a:ext cx="0" cy="22835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luxograma: Conector 1"/>
            <p:cNvSpPr/>
            <p:nvPr/>
          </p:nvSpPr>
          <p:spPr>
            <a:xfrm>
              <a:off x="5514197" y="5320662"/>
              <a:ext cx="288032" cy="27983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/>
            <p:cNvSpPr/>
            <p:nvPr/>
          </p:nvSpPr>
          <p:spPr>
            <a:xfrm>
              <a:off x="5594069" y="5400911"/>
              <a:ext cx="132078" cy="1320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461027" y="5550334"/>
              <a:ext cx="380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 smtClean="0">
                  <a:solidFill>
                    <a:schemeClr val="tx2"/>
                  </a:solidFill>
                </a:rPr>
                <a:t>Fim</a:t>
              </a:r>
              <a:endParaRPr lang="pt-BR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30" name="Retângulo de cantos arredondados 29"/>
            <p:cNvSpPr/>
            <p:nvPr/>
          </p:nvSpPr>
          <p:spPr>
            <a:xfrm>
              <a:off x="5167266" y="4014183"/>
              <a:ext cx="1008112" cy="53672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tx2"/>
                  </a:solidFill>
                </a:rPr>
                <a:t>Dividir dados de treinamento e teste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625138" y="3741993"/>
              <a:ext cx="1008112" cy="10848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tx2"/>
                  </a:solidFill>
                </a:rPr>
                <a:t>Técnica de identificação d0 </a:t>
              </a:r>
              <a:r>
                <a:rPr lang="pt-BR" sz="900" i="1" dirty="0" smtClean="0">
                  <a:solidFill>
                    <a:schemeClr val="tx2"/>
                  </a:solidFill>
                </a:rPr>
                <a:t>Kernel</a:t>
              </a:r>
              <a:r>
                <a:rPr lang="pt-BR" sz="900" dirty="0" smtClean="0">
                  <a:solidFill>
                    <a:schemeClr val="tx2"/>
                  </a:solidFill>
                </a:rPr>
                <a:t> e dos Parâmetros da SVM mais adequado (</a:t>
              </a:r>
              <a:r>
                <a:rPr lang="pt-BR" sz="900" i="1" dirty="0" smtClean="0">
                  <a:solidFill>
                    <a:schemeClr val="tx2"/>
                  </a:solidFill>
                </a:rPr>
                <a:t>Grid-Search</a:t>
              </a:r>
              <a:r>
                <a:rPr lang="pt-BR" sz="900" dirty="0" smtClean="0">
                  <a:solidFill>
                    <a:schemeClr val="tx2"/>
                  </a:solidFill>
                </a:rPr>
                <a:t>)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625006" y="5150532"/>
              <a:ext cx="1008112" cy="5741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tx2"/>
                  </a:solidFill>
                </a:rPr>
                <a:t>Avaliar performance do classificador SVM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43" name="Conector de seta reta 42"/>
            <p:cNvCxnSpPr>
              <a:stCxn id="30" idx="1"/>
              <a:endCxn id="31" idx="3"/>
            </p:cNvCxnSpPr>
            <p:nvPr/>
          </p:nvCxnSpPr>
          <p:spPr>
            <a:xfrm flipH="1">
              <a:off x="4633250" y="4282547"/>
              <a:ext cx="534016" cy="184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1" idx="2"/>
              <a:endCxn id="33" idx="0"/>
            </p:cNvCxnSpPr>
            <p:nvPr/>
          </p:nvCxnSpPr>
          <p:spPr>
            <a:xfrm flipH="1">
              <a:off x="4129062" y="4826795"/>
              <a:ext cx="132" cy="32373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33" idx="3"/>
            </p:cNvCxnSpPr>
            <p:nvPr/>
          </p:nvCxnSpPr>
          <p:spPr>
            <a:xfrm>
              <a:off x="4633118" y="5437606"/>
              <a:ext cx="874986" cy="1336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109</Words>
  <Application>Microsoft Office PowerPoint</Application>
  <PresentationFormat>Apresentação na tela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Hyggo</dc:creator>
  <cp:lastModifiedBy>leonardomelomedeiros@gmail.com</cp:lastModifiedBy>
  <cp:revision>27</cp:revision>
  <dcterms:created xsi:type="dcterms:W3CDTF">2015-03-20T11:52:17Z</dcterms:created>
  <dcterms:modified xsi:type="dcterms:W3CDTF">2015-10-20T18:14:27Z</dcterms:modified>
</cp:coreProperties>
</file>