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6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1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36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9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64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97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34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99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481F-2FD6-424C-A35F-E50D46C5376B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68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481F-2FD6-424C-A35F-E50D46C5376B}" type="datetimeFigureOut">
              <a:rPr lang="pt-BR" smtClean="0"/>
              <a:t>29/05/2016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5DDB-23E2-45D9-95E7-8FC6DC1E0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24696" y="404664"/>
            <a:ext cx="3883408" cy="424847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9096"/>
            <a:ext cx="105251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2051721" y="888618"/>
            <a:ext cx="2808311" cy="159115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2659"/>
            <a:ext cx="826973" cy="39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1368764" y="1102061"/>
            <a:ext cx="1365913" cy="866972"/>
            <a:chOff x="2196501" y="1985964"/>
            <a:chExt cx="1990800" cy="1263600"/>
          </a:xfrm>
        </p:grpSpPr>
        <p:pic>
          <p:nvPicPr>
            <p:cNvPr id="1032" name="Picture 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501" y="1985964"/>
              <a:ext cx="1990800" cy="12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149" y="2049392"/>
              <a:ext cx="1897803" cy="1096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CaixaDeTexto 5"/>
          <p:cNvSpPr txBox="1"/>
          <p:nvPr/>
        </p:nvSpPr>
        <p:spPr>
          <a:xfrm>
            <a:off x="3923928" y="88909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HGM Client</a:t>
            </a:r>
            <a:endParaRPr lang="en-US" sz="12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987823" y="1252160"/>
            <a:ext cx="1771931" cy="43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Motion </a:t>
            </a:r>
          </a:p>
          <a:p>
            <a:r>
              <a:rPr lang="en-US" sz="1100" dirty="0" smtClean="0"/>
              <a:t>Control</a:t>
            </a:r>
            <a:endParaRPr lang="en-US" sz="1100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5" y="3383009"/>
            <a:ext cx="861442" cy="93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tângulo de cantos arredondados 23"/>
          <p:cNvSpPr/>
          <p:nvPr/>
        </p:nvSpPr>
        <p:spPr>
          <a:xfrm>
            <a:off x="2987823" y="1853797"/>
            <a:ext cx="1771931" cy="432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Game</a:t>
            </a:r>
          </a:p>
          <a:p>
            <a:r>
              <a:rPr lang="en-US" sz="1100" dirty="0" smtClean="0"/>
              <a:t>Rendering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52" y="1898027"/>
            <a:ext cx="761517" cy="4191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63" y="1275435"/>
            <a:ext cx="613499" cy="408999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2051137" y="2723620"/>
            <a:ext cx="2808311" cy="159115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902782" y="4016097"/>
            <a:ext cx="95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HGM Server</a:t>
            </a:r>
            <a:endParaRPr lang="en-US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24696" y="404664"/>
            <a:ext cx="1814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Health Monitoring System</a:t>
            </a:r>
            <a:endParaRPr lang="en-US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71826" y="2410715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28043" y="4298612"/>
            <a:ext cx="96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Healthcare</a:t>
            </a:r>
          </a:p>
          <a:p>
            <a:pPr algn="ctr"/>
            <a:r>
              <a:rPr lang="en-US" sz="1200" dirty="0" smtClean="0"/>
              <a:t>Professional</a:t>
            </a:r>
            <a:endParaRPr lang="en-US" sz="1200" dirty="0"/>
          </a:p>
        </p:txBody>
      </p:sp>
      <p:cxnSp>
        <p:nvCxnSpPr>
          <p:cNvPr id="13" name="Conector angulado 12"/>
          <p:cNvCxnSpPr>
            <a:stCxn id="10" idx="3"/>
            <a:endCxn id="25" idx="3"/>
          </p:cNvCxnSpPr>
          <p:nvPr/>
        </p:nvCxnSpPr>
        <p:spPr>
          <a:xfrm flipH="1">
            <a:off x="4859448" y="1684195"/>
            <a:ext cx="584" cy="1835002"/>
          </a:xfrm>
          <a:prstGeom prst="bentConnector3">
            <a:avLst>
              <a:gd name="adj1" fmla="val -3914383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05" y="3890709"/>
            <a:ext cx="710100" cy="710100"/>
          </a:xfrm>
          <a:prstGeom prst="rect">
            <a:avLst/>
          </a:prstGeom>
        </p:spPr>
      </p:pic>
      <p:sp>
        <p:nvSpPr>
          <p:cNvPr id="38" name="CaixaDeTexto 37"/>
          <p:cNvSpPr txBox="1"/>
          <p:nvPr/>
        </p:nvSpPr>
        <p:spPr>
          <a:xfrm>
            <a:off x="5030662" y="2516445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Post</a:t>
            </a:r>
            <a:endParaRPr lang="en-US" sz="1200" i="1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84" y="3218255"/>
            <a:ext cx="92392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tângulo de cantos arredondados 20"/>
          <p:cNvSpPr/>
          <p:nvPr/>
        </p:nvSpPr>
        <p:spPr>
          <a:xfrm>
            <a:off x="2447888" y="2924944"/>
            <a:ext cx="1390064" cy="1192984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23782" y="3010406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Biomechanical Signal 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Processing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&amp; Statistical </a:t>
            </a:r>
          </a:p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Analysis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1" name="Fluxograma: Disco magnético 30"/>
          <p:cNvSpPr/>
          <p:nvPr/>
        </p:nvSpPr>
        <p:spPr>
          <a:xfrm>
            <a:off x="4139166" y="3211832"/>
            <a:ext cx="445929" cy="329694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34" y="3793933"/>
            <a:ext cx="1003933" cy="274367"/>
          </a:xfrm>
          <a:prstGeom prst="rect">
            <a:avLst/>
          </a:prstGeom>
        </p:spPr>
      </p:pic>
      <p:sp>
        <p:nvSpPr>
          <p:cNvPr id="48" name="CaixaDeTexto 47"/>
          <p:cNvSpPr txBox="1"/>
          <p:nvPr/>
        </p:nvSpPr>
        <p:spPr>
          <a:xfrm>
            <a:off x="3963719" y="3516934"/>
            <a:ext cx="775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User</a:t>
            </a:r>
          </a:p>
          <a:p>
            <a:pPr algn="ctr"/>
            <a:r>
              <a:rPr lang="en-US" sz="1200" i="1" dirty="0" smtClean="0"/>
              <a:t>Database</a:t>
            </a:r>
            <a:endParaRPr lang="en-US" sz="1200" i="1" dirty="0"/>
          </a:p>
        </p:txBody>
      </p:sp>
      <p:sp>
        <p:nvSpPr>
          <p:cNvPr id="37" name="Forma livre 36"/>
          <p:cNvSpPr/>
          <p:nvPr/>
        </p:nvSpPr>
        <p:spPr>
          <a:xfrm>
            <a:off x="3837952" y="3359993"/>
            <a:ext cx="301214" cy="291466"/>
          </a:xfrm>
          <a:custGeom>
            <a:avLst/>
            <a:gdLst>
              <a:gd name="connsiteX0" fmla="*/ 301214 w 301214"/>
              <a:gd name="connsiteY0" fmla="*/ 11767 h 291466"/>
              <a:gd name="connsiteX1" fmla="*/ 215153 w 301214"/>
              <a:gd name="connsiteY1" fmla="*/ 22525 h 291466"/>
              <a:gd name="connsiteX2" fmla="*/ 150607 w 301214"/>
              <a:gd name="connsiteY2" fmla="*/ 216163 h 291466"/>
              <a:gd name="connsiteX3" fmla="*/ 0 w 301214"/>
              <a:gd name="connsiteY3" fmla="*/ 291466 h 29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14" h="291466">
                <a:moveTo>
                  <a:pt x="301214" y="11767"/>
                </a:moveTo>
                <a:cubicBezTo>
                  <a:pt x="270734" y="113"/>
                  <a:pt x="240254" y="-11541"/>
                  <a:pt x="215153" y="22525"/>
                </a:cubicBezTo>
                <a:cubicBezTo>
                  <a:pt x="190052" y="56591"/>
                  <a:pt x="186466" y="171340"/>
                  <a:pt x="150607" y="216163"/>
                </a:cubicBezTo>
                <a:cubicBezTo>
                  <a:pt x="114748" y="260986"/>
                  <a:pt x="57374" y="276226"/>
                  <a:pt x="0" y="291466"/>
                </a:cubicBezTo>
              </a:path>
            </a:pathLst>
          </a:custGeom>
          <a:noFill/>
          <a:ln w="31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7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de seta reta 11"/>
          <p:cNvCxnSpPr>
            <a:stCxn id="19" idx="3"/>
            <a:endCxn id="26" idx="1"/>
          </p:cNvCxnSpPr>
          <p:nvPr/>
        </p:nvCxnSpPr>
        <p:spPr>
          <a:xfrm>
            <a:off x="4633250" y="809709"/>
            <a:ext cx="506218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o 13"/>
          <p:cNvSpPr/>
          <p:nvPr/>
        </p:nvSpPr>
        <p:spPr>
          <a:xfrm>
            <a:off x="5067460" y="1443112"/>
            <a:ext cx="1152128" cy="86409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293909" y="1609194"/>
            <a:ext cx="6992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Identified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movement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cycles?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763147" y="701697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625138" y="490827"/>
            <a:ext cx="1008112" cy="6377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Collect raw data from 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MS-Kinect</a:t>
            </a:r>
            <a:endParaRPr lang="pt-BR" sz="900" dirty="0">
              <a:solidFill>
                <a:schemeClr val="tx2"/>
              </a:solidFill>
            </a:endParaRPr>
          </a:p>
        </p:txBody>
      </p:sp>
      <p:cxnSp>
        <p:nvCxnSpPr>
          <p:cNvPr id="23" name="Conector de seta reta 22"/>
          <p:cNvCxnSpPr>
            <a:stCxn id="18" idx="6"/>
            <a:endCxn id="19" idx="1"/>
          </p:cNvCxnSpPr>
          <p:nvPr/>
        </p:nvCxnSpPr>
        <p:spPr>
          <a:xfrm>
            <a:off x="2979171" y="809709"/>
            <a:ext cx="645967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649784" y="882370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Start</a:t>
            </a:r>
            <a:endParaRPr lang="pt-BR" sz="1000" b="1" dirty="0">
              <a:solidFill>
                <a:schemeClr val="tx2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139468" y="404664"/>
            <a:ext cx="1008112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Identify amplitude </a:t>
            </a:r>
            <a:r>
              <a:rPr lang="en-US" sz="900" dirty="0" smtClean="0">
                <a:solidFill>
                  <a:schemeClr val="tx2"/>
                </a:solidFill>
              </a:rPr>
              <a:t>of abduction and adduction</a:t>
            </a:r>
          </a:p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movements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142264" y="1608938"/>
            <a:ext cx="3385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No</a:t>
            </a:r>
            <a:endParaRPr lang="pt-BR" sz="1000" b="1" dirty="0">
              <a:solidFill>
                <a:schemeClr val="tx2"/>
              </a:solidFill>
            </a:endParaRPr>
          </a:p>
        </p:txBody>
      </p:sp>
      <p:cxnSp>
        <p:nvCxnSpPr>
          <p:cNvPr id="37" name="Conector de seta reta 36"/>
          <p:cNvCxnSpPr>
            <a:stCxn id="14" idx="1"/>
            <a:endCxn id="39" idx="3"/>
          </p:cNvCxnSpPr>
          <p:nvPr/>
        </p:nvCxnSpPr>
        <p:spPr>
          <a:xfrm flipH="1">
            <a:off x="4633250" y="1875160"/>
            <a:ext cx="43421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702654" y="1608938"/>
            <a:ext cx="367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Yes</a:t>
            </a:r>
            <a:endParaRPr lang="pt-BR" sz="1000" b="1" dirty="0">
              <a:solidFill>
                <a:schemeClr val="tx2"/>
              </a:solidFill>
            </a:endParaRP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3625138" y="1470115"/>
            <a:ext cx="1008112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Apply noise reduction amplitude filter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3625138" y="2508563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Extract movement cycle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139468" y="2508563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/>
                </a:solidFill>
              </a:rPr>
              <a:t>Extract movement features</a:t>
            </a:r>
            <a:endParaRPr lang="pt-BR" sz="900" dirty="0">
              <a:solidFill>
                <a:schemeClr val="tx2"/>
              </a:solidFill>
            </a:endParaRPr>
          </a:p>
        </p:txBody>
      </p:sp>
      <p:cxnSp>
        <p:nvCxnSpPr>
          <p:cNvPr id="8" name="Conector angulado 7"/>
          <p:cNvCxnSpPr>
            <a:stCxn id="26" idx="3"/>
            <a:endCxn id="14" idx="3"/>
          </p:cNvCxnSpPr>
          <p:nvPr/>
        </p:nvCxnSpPr>
        <p:spPr>
          <a:xfrm>
            <a:off x="6147580" y="809709"/>
            <a:ext cx="72008" cy="1065451"/>
          </a:xfrm>
          <a:prstGeom prst="bentConnector3">
            <a:avLst>
              <a:gd name="adj1" fmla="val 417465"/>
            </a:avLst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26" idx="2"/>
            <a:endCxn id="14" idx="0"/>
          </p:cNvCxnSpPr>
          <p:nvPr/>
        </p:nvCxnSpPr>
        <p:spPr>
          <a:xfrm>
            <a:off x="5643524" y="1214754"/>
            <a:ext cx="0" cy="22835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4117876" y="2280205"/>
            <a:ext cx="0" cy="22835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40" idx="3"/>
            <a:endCxn id="41" idx="1"/>
          </p:cNvCxnSpPr>
          <p:nvPr/>
        </p:nvCxnSpPr>
        <p:spPr>
          <a:xfrm>
            <a:off x="4633250" y="2776927"/>
            <a:ext cx="506218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2979171" y="3523024"/>
            <a:ext cx="35016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5400000">
            <a:off x="5567820" y="1654299"/>
            <a:ext cx="2195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Biomechanical Signal Processing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 rot="5400000">
            <a:off x="5687311" y="4472299"/>
            <a:ext cx="1956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Statistical Analysis with SVM</a:t>
            </a:r>
            <a:endParaRPr lang="pt-BR" sz="1200" dirty="0"/>
          </a:p>
        </p:txBody>
      </p:sp>
      <p:sp>
        <p:nvSpPr>
          <p:cNvPr id="45" name="Fluxograma: Documento 44"/>
          <p:cNvSpPr/>
          <p:nvPr/>
        </p:nvSpPr>
        <p:spPr>
          <a:xfrm>
            <a:off x="5215802" y="3257009"/>
            <a:ext cx="855443" cy="53203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Feature</a:t>
            </a:r>
          </a:p>
          <a:p>
            <a:pPr algn="ctr"/>
            <a:r>
              <a:rPr lang="en-US" sz="900" dirty="0" smtClean="0"/>
              <a:t>Vectors</a:t>
            </a:r>
            <a:endParaRPr lang="en-US" sz="900" dirty="0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635903" y="3064846"/>
            <a:ext cx="1" cy="17853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643524" y="3765290"/>
            <a:ext cx="0" cy="22835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5514197" y="5024239"/>
            <a:ext cx="288032" cy="27983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5594069" y="5098115"/>
            <a:ext cx="132078" cy="1320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5458622" y="5253911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 smtClean="0">
                <a:solidFill>
                  <a:schemeClr val="tx2"/>
                </a:solidFill>
              </a:rPr>
              <a:t>End</a:t>
            </a:r>
            <a:endParaRPr lang="pt-BR" sz="1000" b="1" dirty="0">
              <a:solidFill>
                <a:schemeClr val="tx2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5167266" y="4014183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2"/>
                </a:solidFill>
              </a:rPr>
              <a:t>Split Training and Test Data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625138" y="4014182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2"/>
                </a:solidFill>
              </a:rPr>
              <a:t>Select SVM Kernel and Parameters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3625006" y="4891529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2"/>
                </a:solidFill>
              </a:rPr>
              <a:t>Check </a:t>
            </a:r>
            <a:r>
              <a:rPr lang="pt-BR" sz="900" dirty="0" err="1" smtClean="0">
                <a:solidFill>
                  <a:schemeClr val="tx2"/>
                </a:solidFill>
              </a:rPr>
              <a:t>classifier</a:t>
            </a:r>
            <a:r>
              <a:rPr lang="pt-BR" sz="900" dirty="0" smtClean="0">
                <a:solidFill>
                  <a:schemeClr val="tx2"/>
                </a:solidFill>
              </a:rPr>
              <a:t> performance</a:t>
            </a:r>
            <a:endParaRPr lang="pt-BR" sz="900" dirty="0">
              <a:solidFill>
                <a:schemeClr val="tx2"/>
              </a:solidFill>
            </a:endParaRPr>
          </a:p>
        </p:txBody>
      </p:sp>
      <p:cxnSp>
        <p:nvCxnSpPr>
          <p:cNvPr id="43" name="Conector de seta reta 42"/>
          <p:cNvCxnSpPr>
            <a:stCxn id="30" idx="1"/>
            <a:endCxn id="31" idx="3"/>
          </p:cNvCxnSpPr>
          <p:nvPr/>
        </p:nvCxnSpPr>
        <p:spPr>
          <a:xfrm flipH="1" flipV="1">
            <a:off x="4633250" y="4282546"/>
            <a:ext cx="534016" cy="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31" idx="2"/>
            <a:endCxn id="33" idx="0"/>
          </p:cNvCxnSpPr>
          <p:nvPr/>
        </p:nvCxnSpPr>
        <p:spPr>
          <a:xfrm flipH="1">
            <a:off x="4129062" y="4550909"/>
            <a:ext cx="132" cy="34062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3" idx="3"/>
          </p:cNvCxnSpPr>
          <p:nvPr/>
        </p:nvCxnSpPr>
        <p:spPr>
          <a:xfrm flipV="1">
            <a:off x="4633118" y="5154546"/>
            <a:ext cx="874986" cy="534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de seta reta 11"/>
          <p:cNvCxnSpPr>
            <a:stCxn id="19" idx="3"/>
            <a:endCxn id="26" idx="1"/>
          </p:cNvCxnSpPr>
          <p:nvPr/>
        </p:nvCxnSpPr>
        <p:spPr>
          <a:xfrm>
            <a:off x="4633250" y="809709"/>
            <a:ext cx="506218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osango 13"/>
          <p:cNvSpPr/>
          <p:nvPr/>
        </p:nvSpPr>
        <p:spPr>
          <a:xfrm>
            <a:off x="5067460" y="1443112"/>
            <a:ext cx="1152128" cy="86409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062280" y="160919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>
                <a:solidFill>
                  <a:schemeClr val="tx2"/>
                </a:solidFill>
              </a:rPr>
              <a:t>Identificou</a:t>
            </a:r>
            <a:r>
              <a:rPr lang="en-US" sz="900" dirty="0" smtClean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900" dirty="0" err="1" smtClean="0">
                <a:solidFill>
                  <a:schemeClr val="tx2"/>
                </a:solidFill>
              </a:rPr>
              <a:t>ciclos</a:t>
            </a:r>
            <a:r>
              <a:rPr lang="en-US" sz="900" dirty="0" smtClean="0">
                <a:solidFill>
                  <a:schemeClr val="tx2"/>
                </a:solidFill>
              </a:rPr>
              <a:t> de </a:t>
            </a:r>
            <a:r>
              <a:rPr lang="en-US" sz="900" dirty="0" err="1" smtClean="0">
                <a:solidFill>
                  <a:schemeClr val="tx2"/>
                </a:solidFill>
              </a:rPr>
              <a:t>movimento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763147" y="701697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625138" y="490827"/>
            <a:ext cx="1008112" cy="6377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2"/>
                </a:solidFill>
              </a:rPr>
              <a:t>Coleta</a:t>
            </a:r>
            <a:r>
              <a:rPr lang="en-US" sz="900" dirty="0" smtClean="0">
                <a:solidFill>
                  <a:schemeClr val="tx2"/>
                </a:solidFill>
              </a:rPr>
              <a:t> de Dados </a:t>
            </a:r>
            <a:r>
              <a:rPr lang="en-US" sz="900" dirty="0" err="1" smtClean="0">
                <a:solidFill>
                  <a:schemeClr val="tx2"/>
                </a:solidFill>
              </a:rPr>
              <a:t>Brutos</a:t>
            </a:r>
            <a:r>
              <a:rPr lang="en-US" sz="900" dirty="0" smtClean="0">
                <a:solidFill>
                  <a:schemeClr val="tx2"/>
                </a:solidFill>
              </a:rPr>
              <a:t> com o MS-Kinect</a:t>
            </a:r>
            <a:endParaRPr lang="pt-BR" sz="900" dirty="0">
              <a:solidFill>
                <a:schemeClr val="tx2"/>
              </a:solidFill>
            </a:endParaRPr>
          </a:p>
        </p:txBody>
      </p:sp>
      <p:cxnSp>
        <p:nvCxnSpPr>
          <p:cNvPr id="23" name="Conector de seta reta 22"/>
          <p:cNvCxnSpPr>
            <a:stCxn id="18" idx="6"/>
            <a:endCxn id="19" idx="1"/>
          </p:cNvCxnSpPr>
          <p:nvPr/>
        </p:nvCxnSpPr>
        <p:spPr>
          <a:xfrm>
            <a:off x="2979171" y="809709"/>
            <a:ext cx="645967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2634556" y="882370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tx2"/>
                </a:solidFill>
              </a:rPr>
              <a:t>Ínício</a:t>
            </a:r>
            <a:endParaRPr lang="pt-BR" sz="1000" b="1" dirty="0">
              <a:solidFill>
                <a:schemeClr val="tx2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139468" y="404664"/>
            <a:ext cx="1008112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2"/>
                </a:solidFill>
              </a:rPr>
              <a:t>Identificar amplitude do movimento dos braços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111007" y="1608938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chemeClr val="tx2"/>
                </a:solidFill>
              </a:rPr>
              <a:t>Não</a:t>
            </a:r>
            <a:endParaRPr lang="pt-BR" sz="1000" b="1" dirty="0">
              <a:solidFill>
                <a:schemeClr val="tx2"/>
              </a:solidFill>
            </a:endParaRPr>
          </a:p>
        </p:txBody>
      </p:sp>
      <p:cxnSp>
        <p:nvCxnSpPr>
          <p:cNvPr id="37" name="Conector de seta reta 36"/>
          <p:cNvCxnSpPr>
            <a:stCxn id="14" idx="1"/>
            <a:endCxn id="39" idx="3"/>
          </p:cNvCxnSpPr>
          <p:nvPr/>
        </p:nvCxnSpPr>
        <p:spPr>
          <a:xfrm flipH="1">
            <a:off x="4633250" y="1875160"/>
            <a:ext cx="43421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695441" y="160893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</a:rPr>
              <a:t>Sim</a:t>
            </a:r>
            <a:endParaRPr lang="pt-BR" sz="1000" b="1" dirty="0">
              <a:solidFill>
                <a:schemeClr val="tx2"/>
              </a:solidFill>
            </a:endParaRP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3625138" y="1470115"/>
            <a:ext cx="1008112" cy="8100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2"/>
                </a:solidFill>
              </a:rPr>
              <a:t>Aplicar</a:t>
            </a:r>
            <a:r>
              <a:rPr lang="en-US" sz="900" dirty="0" smtClean="0">
                <a:solidFill>
                  <a:schemeClr val="tx2"/>
                </a:solidFill>
              </a:rPr>
              <a:t> </a:t>
            </a:r>
            <a:r>
              <a:rPr lang="en-US" sz="900" dirty="0" err="1" smtClean="0">
                <a:solidFill>
                  <a:schemeClr val="tx2"/>
                </a:solidFill>
              </a:rPr>
              <a:t>filtro</a:t>
            </a:r>
            <a:r>
              <a:rPr lang="en-US" sz="900" dirty="0" smtClean="0">
                <a:solidFill>
                  <a:schemeClr val="tx2"/>
                </a:solidFill>
              </a:rPr>
              <a:t> </a:t>
            </a:r>
            <a:r>
              <a:rPr lang="en-US" sz="900" dirty="0" err="1" smtClean="0">
                <a:solidFill>
                  <a:schemeClr val="tx2"/>
                </a:solidFill>
              </a:rPr>
              <a:t>dde</a:t>
            </a:r>
            <a:r>
              <a:rPr lang="en-US" sz="900" dirty="0" smtClean="0">
                <a:solidFill>
                  <a:schemeClr val="tx2"/>
                </a:solidFill>
              </a:rPr>
              <a:t> </a:t>
            </a:r>
            <a:r>
              <a:rPr lang="en-US" sz="900" dirty="0" err="1" smtClean="0">
                <a:solidFill>
                  <a:schemeClr val="tx2"/>
                </a:solidFill>
              </a:rPr>
              <a:t>redução</a:t>
            </a:r>
            <a:r>
              <a:rPr lang="en-US" sz="900" dirty="0" smtClean="0">
                <a:solidFill>
                  <a:schemeClr val="tx2"/>
                </a:solidFill>
              </a:rPr>
              <a:t> de </a:t>
            </a:r>
            <a:r>
              <a:rPr lang="en-US" sz="900" dirty="0" err="1" smtClean="0">
                <a:solidFill>
                  <a:schemeClr val="tx2"/>
                </a:solidFill>
              </a:rPr>
              <a:t>ruídos</a:t>
            </a:r>
            <a:r>
              <a:rPr lang="en-US" sz="900" dirty="0" smtClean="0">
                <a:solidFill>
                  <a:schemeClr val="tx2"/>
                </a:solidFill>
              </a:rPr>
              <a:t> no </a:t>
            </a:r>
            <a:r>
              <a:rPr lang="en-US" sz="900" dirty="0" err="1" smtClean="0">
                <a:solidFill>
                  <a:schemeClr val="tx2"/>
                </a:solidFill>
              </a:rPr>
              <a:t>sinal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3625138" y="2508563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2"/>
                </a:solidFill>
              </a:rPr>
              <a:t>Extrair</a:t>
            </a:r>
            <a:r>
              <a:rPr lang="en-US" sz="900" dirty="0" smtClean="0">
                <a:solidFill>
                  <a:schemeClr val="tx2"/>
                </a:solidFill>
              </a:rPr>
              <a:t> </a:t>
            </a:r>
            <a:r>
              <a:rPr lang="en-US" sz="900" dirty="0" err="1" smtClean="0">
                <a:solidFill>
                  <a:schemeClr val="tx2"/>
                </a:solidFill>
              </a:rPr>
              <a:t>ciclos</a:t>
            </a:r>
            <a:r>
              <a:rPr lang="en-US" sz="900" dirty="0" smtClean="0">
                <a:solidFill>
                  <a:schemeClr val="tx2"/>
                </a:solidFill>
              </a:rPr>
              <a:t> de </a:t>
            </a:r>
            <a:r>
              <a:rPr lang="en-US" sz="900" dirty="0" err="1" smtClean="0">
                <a:solidFill>
                  <a:schemeClr val="tx2"/>
                </a:solidFill>
              </a:rPr>
              <a:t>movimento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139468" y="2508563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2"/>
                </a:solidFill>
              </a:rPr>
              <a:t>Extrair</a:t>
            </a:r>
            <a:r>
              <a:rPr lang="en-US" sz="900" dirty="0" smtClean="0">
                <a:solidFill>
                  <a:schemeClr val="tx2"/>
                </a:solidFill>
              </a:rPr>
              <a:t> </a:t>
            </a:r>
            <a:r>
              <a:rPr lang="en-US" sz="900" dirty="0" err="1" smtClean="0">
                <a:solidFill>
                  <a:schemeClr val="tx2"/>
                </a:solidFill>
              </a:rPr>
              <a:t>características</a:t>
            </a:r>
            <a:r>
              <a:rPr lang="en-US" sz="900" dirty="0" smtClean="0">
                <a:solidFill>
                  <a:schemeClr val="tx2"/>
                </a:solidFill>
              </a:rPr>
              <a:t> do </a:t>
            </a:r>
            <a:r>
              <a:rPr lang="en-US" sz="900" dirty="0" err="1" smtClean="0">
                <a:solidFill>
                  <a:schemeClr val="tx2"/>
                </a:solidFill>
              </a:rPr>
              <a:t>movimento</a:t>
            </a:r>
            <a:endParaRPr lang="pt-BR" sz="900" dirty="0">
              <a:solidFill>
                <a:schemeClr val="tx2"/>
              </a:solidFill>
            </a:endParaRPr>
          </a:p>
        </p:txBody>
      </p:sp>
      <p:cxnSp>
        <p:nvCxnSpPr>
          <p:cNvPr id="8" name="Conector angulado 7"/>
          <p:cNvCxnSpPr>
            <a:stCxn id="26" idx="3"/>
            <a:endCxn id="14" idx="3"/>
          </p:cNvCxnSpPr>
          <p:nvPr/>
        </p:nvCxnSpPr>
        <p:spPr>
          <a:xfrm>
            <a:off x="6147580" y="809709"/>
            <a:ext cx="72008" cy="1065451"/>
          </a:xfrm>
          <a:prstGeom prst="bentConnector3">
            <a:avLst>
              <a:gd name="adj1" fmla="val 417465"/>
            </a:avLst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26" idx="2"/>
            <a:endCxn id="14" idx="0"/>
          </p:cNvCxnSpPr>
          <p:nvPr/>
        </p:nvCxnSpPr>
        <p:spPr>
          <a:xfrm>
            <a:off x="5643524" y="1214754"/>
            <a:ext cx="0" cy="22835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4117876" y="2280205"/>
            <a:ext cx="0" cy="22835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40" idx="3"/>
            <a:endCxn id="41" idx="1"/>
          </p:cNvCxnSpPr>
          <p:nvPr/>
        </p:nvCxnSpPr>
        <p:spPr>
          <a:xfrm>
            <a:off x="4633250" y="2776927"/>
            <a:ext cx="506218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3203848" y="3501008"/>
            <a:ext cx="35016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5400000">
            <a:off x="5314229" y="1654299"/>
            <a:ext cx="2703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Proceessamento</a:t>
            </a:r>
            <a:r>
              <a:rPr lang="en-US" sz="1200" dirty="0" smtClean="0"/>
              <a:t> de </a:t>
            </a:r>
            <a:r>
              <a:rPr lang="en-US" sz="1200" dirty="0" err="1" smtClean="0"/>
              <a:t>Sinais</a:t>
            </a:r>
            <a:r>
              <a:rPr lang="en-US" sz="1200" dirty="0" smtClean="0"/>
              <a:t> </a:t>
            </a:r>
            <a:r>
              <a:rPr lang="en-US" sz="1200" dirty="0" err="1" smtClean="0"/>
              <a:t>Biomecânicos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 rot="5400000">
            <a:off x="5687311" y="4472299"/>
            <a:ext cx="1956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Statistical Analysis with SVM</a:t>
            </a:r>
            <a:endParaRPr lang="pt-BR" sz="1200" dirty="0"/>
          </a:p>
        </p:txBody>
      </p:sp>
      <p:sp>
        <p:nvSpPr>
          <p:cNvPr id="45" name="Fluxograma: Documento 44"/>
          <p:cNvSpPr/>
          <p:nvPr/>
        </p:nvSpPr>
        <p:spPr>
          <a:xfrm>
            <a:off x="5108948" y="3262610"/>
            <a:ext cx="1084390" cy="53203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Vetores</a:t>
            </a:r>
            <a:r>
              <a:rPr lang="en-US" sz="900" dirty="0" smtClean="0"/>
              <a:t> de </a:t>
            </a:r>
          </a:p>
          <a:p>
            <a:pPr algn="ctr"/>
            <a:r>
              <a:rPr lang="en-US" sz="900" dirty="0" err="1" smtClean="0"/>
              <a:t>Característicasa</a:t>
            </a:r>
            <a:endParaRPr lang="en-US" sz="900" dirty="0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635903" y="3064846"/>
            <a:ext cx="1" cy="17853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643524" y="3765290"/>
            <a:ext cx="0" cy="22835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5514197" y="5024239"/>
            <a:ext cx="288032" cy="27983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5594069" y="5098115"/>
            <a:ext cx="132078" cy="1320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5461027" y="5253911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 smtClean="0">
                <a:solidFill>
                  <a:schemeClr val="tx2"/>
                </a:solidFill>
              </a:rPr>
              <a:t>Fim</a:t>
            </a:r>
            <a:endParaRPr lang="pt-BR" sz="1000" b="1" dirty="0">
              <a:solidFill>
                <a:schemeClr val="tx2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5167266" y="4014183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2"/>
                </a:solidFill>
              </a:rPr>
              <a:t>Dividir dados de treinamento e teste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625138" y="4005064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2"/>
                </a:solidFill>
              </a:rPr>
              <a:t>Seleção do </a:t>
            </a:r>
            <a:r>
              <a:rPr lang="pt-BR" sz="900" dirty="0" err="1" smtClean="0">
                <a:solidFill>
                  <a:schemeClr val="tx2"/>
                </a:solidFill>
              </a:rPr>
              <a:t>Kernel</a:t>
            </a:r>
            <a:r>
              <a:rPr lang="pt-BR" sz="900" dirty="0" smtClean="0">
                <a:solidFill>
                  <a:schemeClr val="tx2"/>
                </a:solidFill>
              </a:rPr>
              <a:t> e Parâmetros da SVM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3625006" y="4891529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2"/>
                </a:solidFill>
              </a:rPr>
              <a:t>Avaliar performance do classificador</a:t>
            </a:r>
            <a:endParaRPr lang="pt-BR" sz="900" dirty="0">
              <a:solidFill>
                <a:schemeClr val="tx2"/>
              </a:solidFill>
            </a:endParaRPr>
          </a:p>
        </p:txBody>
      </p:sp>
      <p:cxnSp>
        <p:nvCxnSpPr>
          <p:cNvPr id="43" name="Conector de seta reta 42"/>
          <p:cNvCxnSpPr>
            <a:stCxn id="30" idx="1"/>
            <a:endCxn id="31" idx="3"/>
          </p:cNvCxnSpPr>
          <p:nvPr/>
        </p:nvCxnSpPr>
        <p:spPr>
          <a:xfrm flipH="1" flipV="1">
            <a:off x="4633250" y="4273428"/>
            <a:ext cx="534016" cy="911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31" idx="2"/>
            <a:endCxn id="33" idx="0"/>
          </p:cNvCxnSpPr>
          <p:nvPr/>
        </p:nvCxnSpPr>
        <p:spPr>
          <a:xfrm flipH="1">
            <a:off x="4129062" y="4541791"/>
            <a:ext cx="132" cy="34973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3" idx="3"/>
          </p:cNvCxnSpPr>
          <p:nvPr/>
        </p:nvCxnSpPr>
        <p:spPr>
          <a:xfrm flipV="1">
            <a:off x="4633118" y="5154546"/>
            <a:ext cx="874986" cy="534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8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reto 31"/>
          <p:cNvCxnSpPr/>
          <p:nvPr/>
        </p:nvCxnSpPr>
        <p:spPr>
          <a:xfrm flipV="1">
            <a:off x="4964310" y="635598"/>
            <a:ext cx="0" cy="28925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651436" y="635598"/>
            <a:ext cx="3877523" cy="2970089"/>
            <a:chOff x="2634556" y="75201"/>
            <a:chExt cx="3877523" cy="2970089"/>
          </a:xfrm>
        </p:grpSpPr>
        <p:grpSp>
          <p:nvGrpSpPr>
            <p:cNvPr id="3" name="Grupo 2"/>
            <p:cNvGrpSpPr/>
            <p:nvPr/>
          </p:nvGrpSpPr>
          <p:grpSpPr>
            <a:xfrm>
              <a:off x="2634556" y="404664"/>
              <a:ext cx="3877523" cy="2640626"/>
              <a:chOff x="2634556" y="404664"/>
              <a:chExt cx="3877523" cy="2640626"/>
            </a:xfrm>
          </p:grpSpPr>
          <p:cxnSp>
            <p:nvCxnSpPr>
              <p:cNvPr id="12" name="Conector de seta reta 11"/>
              <p:cNvCxnSpPr>
                <a:stCxn id="19" idx="3"/>
                <a:endCxn id="26" idx="1"/>
              </p:cNvCxnSpPr>
              <p:nvPr/>
            </p:nvCxnSpPr>
            <p:spPr>
              <a:xfrm>
                <a:off x="4633250" y="809709"/>
                <a:ext cx="506218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Losango 13"/>
              <p:cNvSpPr/>
              <p:nvPr/>
            </p:nvSpPr>
            <p:spPr>
              <a:xfrm>
                <a:off x="5067460" y="1443112"/>
                <a:ext cx="1152128" cy="864096"/>
              </a:xfrm>
              <a:prstGeom prst="diamon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5062280" y="1609194"/>
                <a:ext cx="1162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 err="1" smtClean="0">
                    <a:solidFill>
                      <a:schemeClr val="tx2"/>
                    </a:solidFill>
                  </a:rPr>
                  <a:t>Identificou</a:t>
                </a:r>
                <a:r>
                  <a:rPr lang="en-US" sz="900" dirty="0" smtClean="0">
                    <a:solidFill>
                      <a:schemeClr val="tx2"/>
                    </a:solidFill>
                  </a:rPr>
                  <a:t> </a:t>
                </a:r>
              </a:p>
              <a:p>
                <a:pPr algn="ctr"/>
                <a:r>
                  <a:rPr lang="en-US" sz="900" dirty="0" err="1" smtClean="0">
                    <a:solidFill>
                      <a:schemeClr val="tx2"/>
                    </a:solidFill>
                  </a:rPr>
                  <a:t>ciclos</a:t>
                </a:r>
                <a:r>
                  <a:rPr lang="en-US" sz="900" dirty="0" smtClean="0">
                    <a:solidFill>
                      <a:schemeClr val="tx2"/>
                    </a:solidFill>
                  </a:rPr>
                  <a:t> de </a:t>
                </a:r>
                <a:r>
                  <a:rPr lang="en-US" sz="900" dirty="0" err="1" smtClean="0">
                    <a:solidFill>
                      <a:schemeClr val="tx2"/>
                    </a:solidFill>
                  </a:rPr>
                  <a:t>movimento</a:t>
                </a:r>
                <a:endParaRPr lang="pt-BR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2763147" y="701697"/>
                <a:ext cx="216024" cy="21602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3625138" y="490827"/>
                <a:ext cx="1008112" cy="6377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solidFill>
                      <a:schemeClr val="tx2"/>
                    </a:solidFill>
                  </a:rPr>
                  <a:t>Coleta</a:t>
                </a:r>
                <a:r>
                  <a:rPr lang="en-US" sz="900" dirty="0" smtClean="0">
                    <a:solidFill>
                      <a:schemeClr val="tx2"/>
                    </a:solidFill>
                  </a:rPr>
                  <a:t> de dados </a:t>
                </a:r>
                <a:r>
                  <a:rPr lang="en-US" sz="900" dirty="0" err="1">
                    <a:solidFill>
                      <a:schemeClr val="tx2"/>
                    </a:solidFill>
                  </a:rPr>
                  <a:t>b</a:t>
                </a:r>
                <a:r>
                  <a:rPr lang="en-US" sz="900" dirty="0" err="1" smtClean="0">
                    <a:solidFill>
                      <a:schemeClr val="tx2"/>
                    </a:solidFill>
                  </a:rPr>
                  <a:t>rutos</a:t>
                </a:r>
                <a:r>
                  <a:rPr lang="en-US" sz="900" dirty="0" smtClean="0">
                    <a:solidFill>
                      <a:schemeClr val="tx2"/>
                    </a:solidFill>
                  </a:rPr>
                  <a:t> com o MS-Kinect</a:t>
                </a:r>
                <a:endParaRPr lang="pt-BR" sz="9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3" name="Conector de seta reta 22"/>
              <p:cNvCxnSpPr>
                <a:stCxn id="18" idx="6"/>
                <a:endCxn id="19" idx="1"/>
              </p:cNvCxnSpPr>
              <p:nvPr/>
            </p:nvCxnSpPr>
            <p:spPr>
              <a:xfrm>
                <a:off x="2979171" y="809709"/>
                <a:ext cx="645967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aixaDeTexto 23"/>
              <p:cNvSpPr txBox="1"/>
              <p:nvPr/>
            </p:nvSpPr>
            <p:spPr>
              <a:xfrm>
                <a:off x="2634556" y="882370"/>
                <a:ext cx="4732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 err="1" smtClean="0">
                    <a:solidFill>
                      <a:schemeClr val="tx2"/>
                    </a:solidFill>
                  </a:rPr>
                  <a:t>Ínício</a:t>
                </a:r>
                <a:endParaRPr lang="pt-BR" sz="1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5139468" y="404664"/>
                <a:ext cx="1008112" cy="81009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 smtClean="0">
                    <a:solidFill>
                      <a:schemeClr val="tx2"/>
                    </a:solidFill>
                  </a:rPr>
                  <a:t>Identificar amplitude do movimento dos braços</a:t>
                </a:r>
                <a:endParaRPr lang="pt-BR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6111007" y="1608938"/>
                <a:ext cx="4010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 err="1" smtClean="0">
                    <a:solidFill>
                      <a:schemeClr val="tx2"/>
                    </a:solidFill>
                  </a:rPr>
                  <a:t>Não</a:t>
                </a:r>
                <a:endParaRPr lang="pt-BR" sz="10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7" name="Conector de seta reta 36"/>
              <p:cNvCxnSpPr>
                <a:stCxn id="14" idx="1"/>
                <a:endCxn id="39" idx="3"/>
              </p:cNvCxnSpPr>
              <p:nvPr/>
            </p:nvCxnSpPr>
            <p:spPr>
              <a:xfrm flipH="1">
                <a:off x="4633250" y="1875160"/>
                <a:ext cx="434210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aixaDeTexto 37"/>
              <p:cNvSpPr txBox="1"/>
              <p:nvPr/>
            </p:nvSpPr>
            <p:spPr>
              <a:xfrm>
                <a:off x="4695441" y="1608938"/>
                <a:ext cx="3818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tx2"/>
                    </a:solidFill>
                  </a:rPr>
                  <a:t>Sim</a:t>
                </a:r>
                <a:endParaRPr lang="pt-BR" sz="1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3625138" y="1470115"/>
                <a:ext cx="1008112" cy="81009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solidFill>
                      <a:schemeClr val="tx2"/>
                    </a:solidFill>
                  </a:rPr>
                  <a:t>Aplicar</a:t>
                </a:r>
                <a:r>
                  <a:rPr lang="en-US" sz="9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chemeClr val="tx2"/>
                    </a:solidFill>
                  </a:rPr>
                  <a:t>filtro</a:t>
                </a:r>
                <a:r>
                  <a:rPr lang="en-US" sz="900" dirty="0" smtClean="0">
                    <a:solidFill>
                      <a:schemeClr val="tx2"/>
                    </a:solidFill>
                  </a:rPr>
                  <a:t> de</a:t>
                </a:r>
              </a:p>
              <a:p>
                <a:pPr algn="ctr"/>
                <a:r>
                  <a:rPr lang="en-US" sz="900" dirty="0" err="1" smtClean="0">
                    <a:solidFill>
                      <a:schemeClr val="tx2"/>
                    </a:solidFill>
                  </a:rPr>
                  <a:t>redução</a:t>
                </a:r>
                <a:r>
                  <a:rPr lang="en-US" sz="900" dirty="0" smtClean="0">
                    <a:solidFill>
                      <a:schemeClr val="tx2"/>
                    </a:solidFill>
                  </a:rPr>
                  <a:t> dos </a:t>
                </a:r>
                <a:r>
                  <a:rPr lang="en-US" sz="900" dirty="0" err="1" smtClean="0">
                    <a:solidFill>
                      <a:schemeClr val="tx2"/>
                    </a:solidFill>
                  </a:rPr>
                  <a:t>ruídos</a:t>
                </a:r>
                <a:r>
                  <a:rPr lang="en-US" sz="900" dirty="0" smtClean="0">
                    <a:solidFill>
                      <a:schemeClr val="tx2"/>
                    </a:solidFill>
                  </a:rPr>
                  <a:t> no </a:t>
                </a:r>
                <a:r>
                  <a:rPr lang="en-US" sz="900" dirty="0" err="1" smtClean="0">
                    <a:solidFill>
                      <a:schemeClr val="tx2"/>
                    </a:solidFill>
                  </a:rPr>
                  <a:t>sinal</a:t>
                </a:r>
                <a:endParaRPr lang="pt-BR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3625138" y="2508563"/>
                <a:ext cx="1008112" cy="53672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solidFill>
                      <a:schemeClr val="tx2"/>
                    </a:solidFill>
                  </a:rPr>
                  <a:t>Extrair</a:t>
                </a:r>
                <a:r>
                  <a:rPr lang="en-US" sz="9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chemeClr val="tx2"/>
                    </a:solidFill>
                  </a:rPr>
                  <a:t>ciclos</a:t>
                </a:r>
                <a:r>
                  <a:rPr lang="en-US" sz="900" dirty="0" smtClean="0">
                    <a:solidFill>
                      <a:schemeClr val="tx2"/>
                    </a:solidFill>
                  </a:rPr>
                  <a:t> de </a:t>
                </a:r>
                <a:r>
                  <a:rPr lang="en-US" sz="900" dirty="0" err="1" smtClean="0">
                    <a:solidFill>
                      <a:schemeClr val="tx2"/>
                    </a:solidFill>
                  </a:rPr>
                  <a:t>movimento</a:t>
                </a:r>
                <a:endParaRPr lang="pt-BR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>
                <a:off x="5139468" y="2508563"/>
                <a:ext cx="1008112" cy="53672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>
                    <a:solidFill>
                      <a:schemeClr val="tx2"/>
                    </a:solidFill>
                  </a:rPr>
                  <a:t>Extrair</a:t>
                </a:r>
                <a:r>
                  <a:rPr lang="en-US" sz="9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chemeClr val="tx2"/>
                    </a:solidFill>
                  </a:rPr>
                  <a:t>características</a:t>
                </a:r>
                <a:r>
                  <a:rPr lang="en-US" sz="900" dirty="0" smtClean="0">
                    <a:solidFill>
                      <a:schemeClr val="tx2"/>
                    </a:solidFill>
                  </a:rPr>
                  <a:t> do </a:t>
                </a:r>
                <a:r>
                  <a:rPr lang="en-US" sz="900" dirty="0" err="1" smtClean="0">
                    <a:solidFill>
                      <a:schemeClr val="tx2"/>
                    </a:solidFill>
                  </a:rPr>
                  <a:t>movimento</a:t>
                </a:r>
                <a:endParaRPr lang="pt-BR" sz="9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8" name="Conector angulado 7"/>
              <p:cNvCxnSpPr>
                <a:stCxn id="26" idx="3"/>
                <a:endCxn id="14" idx="3"/>
              </p:cNvCxnSpPr>
              <p:nvPr/>
            </p:nvCxnSpPr>
            <p:spPr>
              <a:xfrm>
                <a:off x="6147580" y="809709"/>
                <a:ext cx="72008" cy="1065451"/>
              </a:xfrm>
              <a:prstGeom prst="bentConnector3">
                <a:avLst>
                  <a:gd name="adj1" fmla="val 417465"/>
                </a:avLst>
              </a:prstGeom>
              <a:ln>
                <a:solidFill>
                  <a:schemeClr val="tx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de seta reta 20"/>
              <p:cNvCxnSpPr>
                <a:stCxn id="26" idx="2"/>
                <a:endCxn id="14" idx="0"/>
              </p:cNvCxnSpPr>
              <p:nvPr/>
            </p:nvCxnSpPr>
            <p:spPr>
              <a:xfrm>
                <a:off x="5643524" y="1214754"/>
                <a:ext cx="0" cy="22835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>
                <a:off x="4117876" y="2280205"/>
                <a:ext cx="0" cy="22835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de seta reta 27"/>
              <p:cNvCxnSpPr>
                <a:stCxn id="40" idx="3"/>
                <a:endCxn id="41" idx="1"/>
              </p:cNvCxnSpPr>
              <p:nvPr/>
            </p:nvCxnSpPr>
            <p:spPr>
              <a:xfrm>
                <a:off x="4633250" y="2776927"/>
                <a:ext cx="506218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CaixaDeTexto 35"/>
            <p:cNvSpPr txBox="1"/>
            <p:nvPr/>
          </p:nvSpPr>
          <p:spPr>
            <a:xfrm>
              <a:off x="3548734" y="75201"/>
              <a:ext cx="27030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Processamento</a:t>
              </a:r>
              <a:r>
                <a:rPr lang="en-US" sz="1200" dirty="0" smtClean="0"/>
                <a:t> de </a:t>
              </a:r>
              <a:r>
                <a:rPr lang="en-US" sz="1200" dirty="0" err="1" smtClean="0"/>
                <a:t>Sinais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Biomecânicos</a:t>
              </a:r>
              <a:endParaRPr lang="pt-BR" sz="1200" dirty="0"/>
            </a:p>
          </p:txBody>
        </p:sp>
      </p:grpSp>
      <p:sp>
        <p:nvSpPr>
          <p:cNvPr id="50" name="CaixaDeTexto 49"/>
          <p:cNvSpPr txBox="1"/>
          <p:nvPr/>
        </p:nvSpPr>
        <p:spPr>
          <a:xfrm>
            <a:off x="5494479" y="636949"/>
            <a:ext cx="1926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Análise</a:t>
            </a:r>
            <a:r>
              <a:rPr lang="en-US" sz="1200" dirty="0" smtClean="0"/>
              <a:t> </a:t>
            </a:r>
            <a:r>
              <a:rPr lang="en-US" sz="1200" dirty="0" err="1" smtClean="0"/>
              <a:t>Estatística</a:t>
            </a:r>
            <a:r>
              <a:rPr lang="en-US" sz="1200" dirty="0" smtClean="0"/>
              <a:t> com SVM</a:t>
            </a:r>
            <a:endParaRPr lang="pt-BR" sz="1200" dirty="0"/>
          </a:p>
        </p:txBody>
      </p:sp>
      <p:sp>
        <p:nvSpPr>
          <p:cNvPr id="45" name="Fluxograma: Documento 44"/>
          <p:cNvSpPr/>
          <p:nvPr/>
        </p:nvSpPr>
        <p:spPr>
          <a:xfrm>
            <a:off x="4422115" y="3126621"/>
            <a:ext cx="1084390" cy="53203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Vetores</a:t>
            </a:r>
            <a:r>
              <a:rPr lang="en-US" sz="900" dirty="0" smtClean="0"/>
              <a:t> de </a:t>
            </a:r>
          </a:p>
          <a:p>
            <a:pPr algn="ctr"/>
            <a:r>
              <a:rPr lang="en-US" sz="900" dirty="0" err="1"/>
              <a:t>c</a:t>
            </a:r>
            <a:r>
              <a:rPr lang="en-US" sz="900" dirty="0" err="1" smtClean="0"/>
              <a:t>aracterísticas</a:t>
            </a:r>
            <a:endParaRPr lang="en-US" sz="900" dirty="0"/>
          </a:p>
        </p:txBody>
      </p:sp>
      <p:cxnSp>
        <p:nvCxnSpPr>
          <p:cNvPr id="53" name="Conector de seta reta 52"/>
          <p:cNvCxnSpPr>
            <a:stCxn id="41" idx="3"/>
          </p:cNvCxnSpPr>
          <p:nvPr/>
        </p:nvCxnSpPr>
        <p:spPr>
          <a:xfrm flipV="1">
            <a:off x="4164460" y="3337323"/>
            <a:ext cx="257655" cy="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30" idx="0"/>
            <a:endCxn id="31" idx="2"/>
          </p:cNvCxnSpPr>
          <p:nvPr/>
        </p:nvCxnSpPr>
        <p:spPr>
          <a:xfrm flipV="1">
            <a:off x="6455444" y="2538923"/>
            <a:ext cx="2248" cy="58769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7408775" y="1065480"/>
            <a:ext cx="288032" cy="27983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7486114" y="1139357"/>
            <a:ext cx="132078" cy="1320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362037" y="1360439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 smtClean="0">
                <a:solidFill>
                  <a:schemeClr val="tx2"/>
                </a:solidFill>
              </a:rPr>
              <a:t>Fim</a:t>
            </a:r>
            <a:endParaRPr lang="pt-BR" sz="1000" b="1" dirty="0">
              <a:solidFill>
                <a:schemeClr val="tx2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5951388" y="3126621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2"/>
                </a:solidFill>
              </a:rPr>
              <a:t>Dividir dados de treinamento e teste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953636" y="1905749"/>
            <a:ext cx="1008112" cy="633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2"/>
                </a:solidFill>
              </a:rPr>
              <a:t>Seleção do </a:t>
            </a:r>
            <a:r>
              <a:rPr lang="pt-BR" sz="900" i="1" dirty="0" err="1" smtClean="0">
                <a:solidFill>
                  <a:schemeClr val="tx2"/>
                </a:solidFill>
              </a:rPr>
              <a:t>kernel</a:t>
            </a:r>
            <a:r>
              <a:rPr lang="pt-BR" sz="900" dirty="0" smtClean="0">
                <a:solidFill>
                  <a:schemeClr val="tx2"/>
                </a:solidFill>
              </a:rPr>
              <a:t> e parâmetros da SVM</a:t>
            </a:r>
            <a:endParaRPr lang="pt-BR" sz="900" dirty="0">
              <a:solidFill>
                <a:schemeClr val="tx2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953636" y="930492"/>
            <a:ext cx="1008112" cy="536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smtClean="0">
                <a:solidFill>
                  <a:schemeClr val="tx2"/>
                </a:solidFill>
              </a:rPr>
              <a:t>Avaliar performance do classificador</a:t>
            </a:r>
            <a:endParaRPr lang="pt-BR" sz="900" dirty="0">
              <a:solidFill>
                <a:schemeClr val="tx2"/>
              </a:solidFill>
            </a:endParaRPr>
          </a:p>
        </p:txBody>
      </p:sp>
      <p:cxnSp>
        <p:nvCxnSpPr>
          <p:cNvPr id="43" name="Conector de seta reta 42"/>
          <p:cNvCxnSpPr>
            <a:stCxn id="45" idx="3"/>
            <a:endCxn id="30" idx="1"/>
          </p:cNvCxnSpPr>
          <p:nvPr/>
        </p:nvCxnSpPr>
        <p:spPr>
          <a:xfrm>
            <a:off x="5506505" y="3392637"/>
            <a:ext cx="444883" cy="234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31" idx="0"/>
            <a:endCxn id="33" idx="2"/>
          </p:cNvCxnSpPr>
          <p:nvPr/>
        </p:nvCxnSpPr>
        <p:spPr>
          <a:xfrm flipV="1">
            <a:off x="6457692" y="1467219"/>
            <a:ext cx="0" cy="43853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3" idx="3"/>
            <a:endCxn id="2" idx="2"/>
          </p:cNvCxnSpPr>
          <p:nvPr/>
        </p:nvCxnSpPr>
        <p:spPr>
          <a:xfrm>
            <a:off x="6961748" y="1198856"/>
            <a:ext cx="447027" cy="654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206</Words>
  <Application>Microsoft Office PowerPoint</Application>
  <PresentationFormat>Apresentação na tela 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Hyggo</dc:creator>
  <cp:lastModifiedBy>leonardomelomedeiros@gmail.com</cp:lastModifiedBy>
  <cp:revision>32</cp:revision>
  <dcterms:created xsi:type="dcterms:W3CDTF">2015-03-20T11:52:17Z</dcterms:created>
  <dcterms:modified xsi:type="dcterms:W3CDTF">2016-05-29T22:00:18Z</dcterms:modified>
</cp:coreProperties>
</file>