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16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71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36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89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64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97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8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34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99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0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68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0481F-2FD6-424C-A35F-E50D46C5376B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33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gi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24696" y="404664"/>
            <a:ext cx="3883408" cy="424847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9096"/>
            <a:ext cx="1052513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2051721" y="888618"/>
            <a:ext cx="2808311" cy="159115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12659"/>
            <a:ext cx="826973" cy="39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o 4"/>
          <p:cNvGrpSpPr/>
          <p:nvPr/>
        </p:nvGrpSpPr>
        <p:grpSpPr>
          <a:xfrm>
            <a:off x="1368764" y="1102061"/>
            <a:ext cx="1365913" cy="866972"/>
            <a:chOff x="2196501" y="1985964"/>
            <a:chExt cx="1990800" cy="1263600"/>
          </a:xfrm>
        </p:grpSpPr>
        <p:pic>
          <p:nvPicPr>
            <p:cNvPr id="1032" name="Picture 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501" y="1985964"/>
              <a:ext cx="1990800" cy="12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2149" y="2049392"/>
              <a:ext cx="1897803" cy="1096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CaixaDeTexto 5"/>
          <p:cNvSpPr txBox="1"/>
          <p:nvPr/>
        </p:nvSpPr>
        <p:spPr>
          <a:xfrm>
            <a:off x="3923928" y="889096"/>
            <a:ext cx="92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HGM Client</a:t>
            </a:r>
            <a:endParaRPr lang="en-US" sz="12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987823" y="1252160"/>
            <a:ext cx="1771931" cy="432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Motion </a:t>
            </a:r>
          </a:p>
          <a:p>
            <a:r>
              <a:rPr lang="en-US" sz="1100" dirty="0" smtClean="0"/>
              <a:t>Control</a:t>
            </a:r>
            <a:endParaRPr lang="en-US" sz="1100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75" y="3383009"/>
            <a:ext cx="861442" cy="93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tângulo de cantos arredondados 23"/>
          <p:cNvSpPr/>
          <p:nvPr/>
        </p:nvSpPr>
        <p:spPr>
          <a:xfrm>
            <a:off x="2987823" y="1853797"/>
            <a:ext cx="1771931" cy="432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Game</a:t>
            </a:r>
          </a:p>
          <a:p>
            <a:r>
              <a:rPr lang="en-US" sz="1100" dirty="0" smtClean="0"/>
              <a:t>Rendering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52" y="1898027"/>
            <a:ext cx="761517" cy="41918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063" y="1275435"/>
            <a:ext cx="613499" cy="408999"/>
          </a:xfrm>
          <a:prstGeom prst="rect">
            <a:avLst/>
          </a:prstGeom>
        </p:spPr>
      </p:pic>
      <p:sp>
        <p:nvSpPr>
          <p:cNvPr id="25" name="Retângulo 24"/>
          <p:cNvSpPr/>
          <p:nvPr/>
        </p:nvSpPr>
        <p:spPr>
          <a:xfrm>
            <a:off x="2051137" y="2723620"/>
            <a:ext cx="2808311" cy="159115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902782" y="4016097"/>
            <a:ext cx="957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HGM Server</a:t>
            </a:r>
            <a:endParaRPr lang="en-US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24696" y="404664"/>
            <a:ext cx="1814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Health Monitoring System</a:t>
            </a:r>
            <a:endParaRPr lang="en-US" sz="12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71826" y="2410715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User</a:t>
            </a:r>
            <a:endParaRPr lang="en-US" sz="12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28043" y="4298612"/>
            <a:ext cx="96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Healthcare</a:t>
            </a:r>
          </a:p>
          <a:p>
            <a:pPr algn="ctr"/>
            <a:r>
              <a:rPr lang="en-US" sz="1200" dirty="0" smtClean="0"/>
              <a:t>Professional</a:t>
            </a:r>
            <a:endParaRPr lang="en-US" sz="1200" dirty="0"/>
          </a:p>
        </p:txBody>
      </p:sp>
      <p:cxnSp>
        <p:nvCxnSpPr>
          <p:cNvPr id="13" name="Conector angulado 12"/>
          <p:cNvCxnSpPr>
            <a:stCxn id="10" idx="3"/>
            <a:endCxn id="25" idx="3"/>
          </p:cNvCxnSpPr>
          <p:nvPr/>
        </p:nvCxnSpPr>
        <p:spPr>
          <a:xfrm flipH="1">
            <a:off x="4859448" y="1684195"/>
            <a:ext cx="584" cy="1835002"/>
          </a:xfrm>
          <a:prstGeom prst="bentConnector3">
            <a:avLst>
              <a:gd name="adj1" fmla="val -3914383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405" y="3890709"/>
            <a:ext cx="710100" cy="710100"/>
          </a:xfrm>
          <a:prstGeom prst="rect">
            <a:avLst/>
          </a:prstGeom>
        </p:spPr>
      </p:pic>
      <p:sp>
        <p:nvSpPr>
          <p:cNvPr id="38" name="CaixaDeTexto 37"/>
          <p:cNvSpPr txBox="1"/>
          <p:nvPr/>
        </p:nvSpPr>
        <p:spPr>
          <a:xfrm>
            <a:off x="5030662" y="2516445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Post</a:t>
            </a:r>
            <a:endParaRPr lang="en-US" sz="1200" i="1" dirty="0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084" y="3218255"/>
            <a:ext cx="92392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tângulo de cantos arredondados 20"/>
          <p:cNvSpPr/>
          <p:nvPr/>
        </p:nvSpPr>
        <p:spPr>
          <a:xfrm>
            <a:off x="2447888" y="2924944"/>
            <a:ext cx="1390064" cy="1192984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3782" y="3010406"/>
            <a:ext cx="1414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Biomechanical Signal 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Processing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&amp; Statistical 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Analysis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1" name="Fluxograma: Disco magnético 30"/>
          <p:cNvSpPr/>
          <p:nvPr/>
        </p:nvSpPr>
        <p:spPr>
          <a:xfrm>
            <a:off x="4139166" y="3211832"/>
            <a:ext cx="445929" cy="329694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734" y="3793933"/>
            <a:ext cx="1003933" cy="274367"/>
          </a:xfrm>
          <a:prstGeom prst="rect">
            <a:avLst/>
          </a:prstGeom>
        </p:spPr>
      </p:pic>
      <p:sp>
        <p:nvSpPr>
          <p:cNvPr id="48" name="CaixaDeTexto 47"/>
          <p:cNvSpPr txBox="1"/>
          <p:nvPr/>
        </p:nvSpPr>
        <p:spPr>
          <a:xfrm>
            <a:off x="3963719" y="3516934"/>
            <a:ext cx="775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User</a:t>
            </a:r>
          </a:p>
          <a:p>
            <a:pPr algn="ctr"/>
            <a:r>
              <a:rPr lang="en-US" sz="1200" i="1" dirty="0" smtClean="0"/>
              <a:t>Database</a:t>
            </a:r>
            <a:endParaRPr lang="en-US" sz="1200" i="1" dirty="0"/>
          </a:p>
        </p:txBody>
      </p:sp>
      <p:sp>
        <p:nvSpPr>
          <p:cNvPr id="37" name="Forma livre 36"/>
          <p:cNvSpPr/>
          <p:nvPr/>
        </p:nvSpPr>
        <p:spPr>
          <a:xfrm>
            <a:off x="3837952" y="3359993"/>
            <a:ext cx="301214" cy="291466"/>
          </a:xfrm>
          <a:custGeom>
            <a:avLst/>
            <a:gdLst>
              <a:gd name="connsiteX0" fmla="*/ 301214 w 301214"/>
              <a:gd name="connsiteY0" fmla="*/ 11767 h 291466"/>
              <a:gd name="connsiteX1" fmla="*/ 215153 w 301214"/>
              <a:gd name="connsiteY1" fmla="*/ 22525 h 291466"/>
              <a:gd name="connsiteX2" fmla="*/ 150607 w 301214"/>
              <a:gd name="connsiteY2" fmla="*/ 216163 h 291466"/>
              <a:gd name="connsiteX3" fmla="*/ 0 w 301214"/>
              <a:gd name="connsiteY3" fmla="*/ 291466 h 29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214" h="291466">
                <a:moveTo>
                  <a:pt x="301214" y="11767"/>
                </a:moveTo>
                <a:cubicBezTo>
                  <a:pt x="270734" y="113"/>
                  <a:pt x="240254" y="-11541"/>
                  <a:pt x="215153" y="22525"/>
                </a:cubicBezTo>
                <a:cubicBezTo>
                  <a:pt x="190052" y="56591"/>
                  <a:pt x="186466" y="171340"/>
                  <a:pt x="150607" y="216163"/>
                </a:cubicBezTo>
                <a:cubicBezTo>
                  <a:pt x="114748" y="260986"/>
                  <a:pt x="57374" y="276226"/>
                  <a:pt x="0" y="291466"/>
                </a:cubicBezTo>
              </a:path>
            </a:pathLst>
          </a:custGeom>
          <a:noFill/>
          <a:ln w="31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7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de seta reta 11"/>
          <p:cNvCxnSpPr>
            <a:stCxn id="19" idx="3"/>
            <a:endCxn id="26" idx="1"/>
          </p:cNvCxnSpPr>
          <p:nvPr/>
        </p:nvCxnSpPr>
        <p:spPr>
          <a:xfrm>
            <a:off x="4633250" y="809709"/>
            <a:ext cx="506218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osango 13"/>
          <p:cNvSpPr/>
          <p:nvPr/>
        </p:nvSpPr>
        <p:spPr>
          <a:xfrm>
            <a:off x="5067460" y="1443112"/>
            <a:ext cx="1152128" cy="864096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293909" y="1609194"/>
            <a:ext cx="6992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2"/>
                </a:solidFill>
              </a:rPr>
              <a:t>Identified</a:t>
            </a:r>
          </a:p>
          <a:p>
            <a:pPr algn="ctr"/>
            <a:r>
              <a:rPr lang="en-US" sz="900" dirty="0" smtClean="0">
                <a:solidFill>
                  <a:schemeClr val="tx2"/>
                </a:solidFill>
              </a:rPr>
              <a:t>movement</a:t>
            </a:r>
          </a:p>
          <a:p>
            <a:pPr algn="ctr"/>
            <a:r>
              <a:rPr lang="en-US" sz="900" dirty="0" smtClean="0">
                <a:solidFill>
                  <a:schemeClr val="tx2"/>
                </a:solidFill>
              </a:rPr>
              <a:t>cycles?</a:t>
            </a:r>
            <a:endParaRPr lang="pt-BR" sz="900" dirty="0">
              <a:solidFill>
                <a:schemeClr val="tx2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763147" y="701697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625138" y="490827"/>
            <a:ext cx="1008112" cy="6377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/>
                </a:solidFill>
              </a:rPr>
              <a:t>Collect raw data from </a:t>
            </a:r>
          </a:p>
          <a:p>
            <a:pPr algn="ctr"/>
            <a:r>
              <a:rPr lang="en-US" sz="900" dirty="0" smtClean="0">
                <a:solidFill>
                  <a:schemeClr val="tx2"/>
                </a:solidFill>
              </a:rPr>
              <a:t>MS-Kinect</a:t>
            </a:r>
            <a:endParaRPr lang="pt-BR" sz="900" dirty="0">
              <a:solidFill>
                <a:schemeClr val="tx2"/>
              </a:solidFill>
            </a:endParaRPr>
          </a:p>
        </p:txBody>
      </p:sp>
      <p:cxnSp>
        <p:nvCxnSpPr>
          <p:cNvPr id="23" name="Conector de seta reta 22"/>
          <p:cNvCxnSpPr>
            <a:stCxn id="18" idx="6"/>
            <a:endCxn id="19" idx="1"/>
          </p:cNvCxnSpPr>
          <p:nvPr/>
        </p:nvCxnSpPr>
        <p:spPr>
          <a:xfrm>
            <a:off x="2979171" y="809709"/>
            <a:ext cx="645967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649784" y="882370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2"/>
                </a:solidFill>
              </a:rPr>
              <a:t>Start</a:t>
            </a:r>
            <a:endParaRPr lang="pt-BR" sz="1000" b="1" dirty="0">
              <a:solidFill>
                <a:schemeClr val="tx2"/>
              </a:solidFill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5139468" y="404664"/>
            <a:ext cx="1008112" cy="8100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Identify amplitude </a:t>
            </a:r>
            <a:r>
              <a:rPr lang="en-US" sz="900" dirty="0" smtClean="0">
                <a:solidFill>
                  <a:schemeClr val="tx2"/>
                </a:solidFill>
              </a:rPr>
              <a:t>of abduction and adduction</a:t>
            </a:r>
          </a:p>
          <a:p>
            <a:pPr algn="ctr"/>
            <a:r>
              <a:rPr lang="en-US" sz="900" dirty="0" smtClean="0">
                <a:solidFill>
                  <a:schemeClr val="tx2"/>
                </a:solidFill>
              </a:rPr>
              <a:t>movements</a:t>
            </a:r>
            <a:endParaRPr lang="pt-BR" sz="900" dirty="0">
              <a:solidFill>
                <a:schemeClr val="tx2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142264" y="1608938"/>
            <a:ext cx="3385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2"/>
                </a:solidFill>
              </a:rPr>
              <a:t>No</a:t>
            </a:r>
            <a:endParaRPr lang="pt-BR" sz="1000" b="1" dirty="0">
              <a:solidFill>
                <a:schemeClr val="tx2"/>
              </a:solidFill>
            </a:endParaRPr>
          </a:p>
        </p:txBody>
      </p:sp>
      <p:cxnSp>
        <p:nvCxnSpPr>
          <p:cNvPr id="37" name="Conector de seta reta 36"/>
          <p:cNvCxnSpPr>
            <a:stCxn id="14" idx="1"/>
            <a:endCxn id="39" idx="3"/>
          </p:cNvCxnSpPr>
          <p:nvPr/>
        </p:nvCxnSpPr>
        <p:spPr>
          <a:xfrm flipH="1">
            <a:off x="4633250" y="1875160"/>
            <a:ext cx="434210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4702654" y="1608938"/>
            <a:ext cx="3674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2"/>
                </a:solidFill>
              </a:rPr>
              <a:t>Yes</a:t>
            </a:r>
            <a:endParaRPr lang="pt-BR" sz="1000" b="1" dirty="0">
              <a:solidFill>
                <a:schemeClr val="tx2"/>
              </a:solidFill>
            </a:endParaRPr>
          </a:p>
        </p:txBody>
      </p:sp>
      <p:sp>
        <p:nvSpPr>
          <p:cNvPr id="39" name="Retângulo de cantos arredondados 38"/>
          <p:cNvSpPr/>
          <p:nvPr/>
        </p:nvSpPr>
        <p:spPr>
          <a:xfrm>
            <a:off x="3625138" y="1470115"/>
            <a:ext cx="1008112" cy="8100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/>
                </a:solidFill>
              </a:rPr>
              <a:t>Apply noise reduction amplitude filter</a:t>
            </a:r>
            <a:endParaRPr lang="pt-BR" sz="900" dirty="0">
              <a:solidFill>
                <a:schemeClr val="tx2"/>
              </a:solidFill>
            </a:endParaRP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3625138" y="2508563"/>
            <a:ext cx="1008112" cy="5367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/>
                </a:solidFill>
              </a:rPr>
              <a:t>Extract movement cycle</a:t>
            </a:r>
            <a:endParaRPr lang="pt-BR" sz="900" dirty="0">
              <a:solidFill>
                <a:schemeClr val="tx2"/>
              </a:solidFill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5139468" y="2508563"/>
            <a:ext cx="1008112" cy="5367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/>
                </a:solidFill>
              </a:rPr>
              <a:t>Extract movement features</a:t>
            </a:r>
            <a:endParaRPr lang="pt-BR" sz="900" dirty="0">
              <a:solidFill>
                <a:schemeClr val="tx2"/>
              </a:solidFill>
            </a:endParaRPr>
          </a:p>
        </p:txBody>
      </p:sp>
      <p:cxnSp>
        <p:nvCxnSpPr>
          <p:cNvPr id="8" name="Conector angulado 7"/>
          <p:cNvCxnSpPr>
            <a:stCxn id="26" idx="3"/>
            <a:endCxn id="14" idx="3"/>
          </p:cNvCxnSpPr>
          <p:nvPr/>
        </p:nvCxnSpPr>
        <p:spPr>
          <a:xfrm>
            <a:off x="6147580" y="809709"/>
            <a:ext cx="72008" cy="1065451"/>
          </a:xfrm>
          <a:prstGeom prst="bentConnector3">
            <a:avLst>
              <a:gd name="adj1" fmla="val 417465"/>
            </a:avLst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26" idx="2"/>
            <a:endCxn id="14" idx="0"/>
          </p:cNvCxnSpPr>
          <p:nvPr/>
        </p:nvCxnSpPr>
        <p:spPr>
          <a:xfrm>
            <a:off x="5643524" y="1214754"/>
            <a:ext cx="0" cy="22835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4117876" y="2280205"/>
            <a:ext cx="0" cy="22835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40" idx="3"/>
            <a:endCxn id="41" idx="1"/>
          </p:cNvCxnSpPr>
          <p:nvPr/>
        </p:nvCxnSpPr>
        <p:spPr>
          <a:xfrm>
            <a:off x="4633250" y="2776927"/>
            <a:ext cx="506218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2979171" y="3523024"/>
            <a:ext cx="35016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 rot="5400000">
            <a:off x="5567820" y="1654299"/>
            <a:ext cx="2195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Biomechanical Signal Processing</a:t>
            </a:r>
            <a:endParaRPr lang="pt-BR" sz="1200" dirty="0"/>
          </a:p>
        </p:txBody>
      </p:sp>
      <p:sp>
        <p:nvSpPr>
          <p:cNvPr id="50" name="CaixaDeTexto 49"/>
          <p:cNvSpPr txBox="1"/>
          <p:nvPr/>
        </p:nvSpPr>
        <p:spPr>
          <a:xfrm rot="5400000">
            <a:off x="5687311" y="4472299"/>
            <a:ext cx="1956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Statistical Analysis with SVM</a:t>
            </a:r>
            <a:endParaRPr lang="pt-BR" sz="1200" dirty="0"/>
          </a:p>
        </p:txBody>
      </p:sp>
      <p:sp>
        <p:nvSpPr>
          <p:cNvPr id="45" name="Fluxograma: Documento 44"/>
          <p:cNvSpPr/>
          <p:nvPr/>
        </p:nvSpPr>
        <p:spPr>
          <a:xfrm>
            <a:off x="5215802" y="3257009"/>
            <a:ext cx="855443" cy="53203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Feature</a:t>
            </a:r>
          </a:p>
          <a:p>
            <a:pPr algn="ctr"/>
            <a:r>
              <a:rPr lang="en-US" sz="900" dirty="0" smtClean="0"/>
              <a:t>Vectors</a:t>
            </a:r>
            <a:endParaRPr lang="en-US" sz="900" dirty="0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5635903" y="3064846"/>
            <a:ext cx="1" cy="178532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643524" y="3765290"/>
            <a:ext cx="0" cy="22835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Conector 1"/>
          <p:cNvSpPr/>
          <p:nvPr/>
        </p:nvSpPr>
        <p:spPr>
          <a:xfrm>
            <a:off x="5514197" y="5024239"/>
            <a:ext cx="288032" cy="27983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ipse 26"/>
          <p:cNvSpPr/>
          <p:nvPr/>
        </p:nvSpPr>
        <p:spPr>
          <a:xfrm>
            <a:off x="5594069" y="5098115"/>
            <a:ext cx="132078" cy="1320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5458622" y="5253911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dirty="0" smtClean="0">
                <a:solidFill>
                  <a:schemeClr val="tx2"/>
                </a:solidFill>
              </a:rPr>
              <a:t>End</a:t>
            </a:r>
            <a:endParaRPr lang="pt-BR" sz="1000" b="1" dirty="0">
              <a:solidFill>
                <a:schemeClr val="tx2"/>
              </a:solidFill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5167266" y="4014183"/>
            <a:ext cx="1008112" cy="5367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2"/>
                </a:solidFill>
              </a:rPr>
              <a:t>Split Training and Test Data</a:t>
            </a:r>
            <a:endParaRPr lang="pt-BR" sz="900" dirty="0">
              <a:solidFill>
                <a:schemeClr val="tx2"/>
              </a:solidFill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3625138" y="4014182"/>
            <a:ext cx="1008112" cy="5367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2"/>
                </a:solidFill>
              </a:rPr>
              <a:t>Select SVM Kernel and Parameters</a:t>
            </a:r>
            <a:endParaRPr lang="pt-BR" sz="900" dirty="0">
              <a:solidFill>
                <a:schemeClr val="tx2"/>
              </a:solidFill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3625006" y="4891529"/>
            <a:ext cx="1008112" cy="5367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2"/>
                </a:solidFill>
              </a:rPr>
              <a:t>Check </a:t>
            </a:r>
            <a:r>
              <a:rPr lang="pt-BR" sz="900" dirty="0" err="1" smtClean="0">
                <a:solidFill>
                  <a:schemeClr val="tx2"/>
                </a:solidFill>
              </a:rPr>
              <a:t>classifier</a:t>
            </a:r>
            <a:r>
              <a:rPr lang="pt-BR" sz="900" dirty="0" smtClean="0">
                <a:solidFill>
                  <a:schemeClr val="tx2"/>
                </a:solidFill>
              </a:rPr>
              <a:t> performance</a:t>
            </a:r>
            <a:endParaRPr lang="pt-BR" sz="900" dirty="0">
              <a:solidFill>
                <a:schemeClr val="tx2"/>
              </a:solidFill>
            </a:endParaRPr>
          </a:p>
        </p:txBody>
      </p:sp>
      <p:cxnSp>
        <p:nvCxnSpPr>
          <p:cNvPr id="43" name="Conector de seta reta 42"/>
          <p:cNvCxnSpPr>
            <a:stCxn id="30" idx="1"/>
            <a:endCxn id="31" idx="3"/>
          </p:cNvCxnSpPr>
          <p:nvPr/>
        </p:nvCxnSpPr>
        <p:spPr>
          <a:xfrm flipH="1" flipV="1">
            <a:off x="4633250" y="4282546"/>
            <a:ext cx="534016" cy="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31" idx="2"/>
            <a:endCxn id="33" idx="0"/>
          </p:cNvCxnSpPr>
          <p:nvPr/>
        </p:nvCxnSpPr>
        <p:spPr>
          <a:xfrm flipH="1">
            <a:off x="4129062" y="4550909"/>
            <a:ext cx="132" cy="34062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33" idx="3"/>
          </p:cNvCxnSpPr>
          <p:nvPr/>
        </p:nvCxnSpPr>
        <p:spPr>
          <a:xfrm flipV="1">
            <a:off x="4633118" y="5154546"/>
            <a:ext cx="874986" cy="534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2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76</Words>
  <Application>Microsoft Office PowerPoint</Application>
  <PresentationFormat>Apresentação na tela (4:3)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Hyggo</dc:creator>
  <cp:lastModifiedBy>leonardomelomedeiros@gmail.com</cp:lastModifiedBy>
  <cp:revision>24</cp:revision>
  <dcterms:created xsi:type="dcterms:W3CDTF">2015-03-20T11:52:17Z</dcterms:created>
  <dcterms:modified xsi:type="dcterms:W3CDTF">2015-03-25T15:48:06Z</dcterms:modified>
</cp:coreProperties>
</file>