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</p:sldIdLst>
  <p:sldSz cy="5143500" cx="9144000"/>
  <p:notesSz cx="6858000" cy="9144000"/>
  <p:embeddedFontLst>
    <p:embeddedFont>
      <p:font typeface="Proxima Nova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E21529F-7217-4F36-B92B-8A9501411C5C}">
  <a:tblStyle styleId="{AE21529F-7217-4F36-B92B-8A9501411C5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font" Target="fonts/ProximaNova-regular.fntdata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ProximaNova-italic.fntdata"/><Relationship Id="rId14" Type="http://schemas.openxmlformats.org/officeDocument/2006/relationships/font" Target="fonts/ProximaNova-bold.fntdata"/><Relationship Id="rId16" Type="http://schemas.openxmlformats.org/officeDocument/2006/relationships/font" Target="fonts/ProximaNova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" name="Google Shape;5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e6b3e35ff7_0_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" name="Google Shape;68;g1e6b3e35ff7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e6b3e35ff7_0_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" name="Google Shape;75;g1e6b3e35ff7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e6b610eab5_0_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g1e6b610eab5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e6b610eab5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e6b610eab5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e6b3e35ff7_0_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" name="Google Shape;95;g1e6b3e35ff7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048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odelo Slide CIn-UFPE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311700" y="484781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311700" y="111711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1.jpg"/><Relationship Id="rId2" Type="http://schemas.openxmlformats.org/officeDocument/2006/relationships/image" Target="../media/image6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4974962" y="0"/>
            <a:ext cx="3841050" cy="572701"/>
            <a:chOff x="4915328" y="0"/>
            <a:chExt cx="3841050" cy="572701"/>
          </a:xfrm>
        </p:grpSpPr>
        <p:pic>
          <p:nvPicPr>
            <p:cNvPr descr="Ver a imagem de origem" id="7" name="Google Shape;7;p1"/>
            <p:cNvPicPr preferRelativeResize="0"/>
            <p:nvPr/>
          </p:nvPicPr>
          <p:blipFill rotWithShape="1">
            <a:blip r:embed="rId1">
              <a:alphaModFix/>
            </a:blip>
            <a:srcRect b="0" l="0" r="0" t="0"/>
            <a:stretch/>
          </p:blipFill>
          <p:spPr>
            <a:xfrm>
              <a:off x="6699247" y="67800"/>
              <a:ext cx="1216131" cy="37458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" name="Google Shape;8;p1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4915328" y="0"/>
              <a:ext cx="1920482" cy="5727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Ver a imagem de origem" id="9" name="Google Shape;9;p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865683" y="84936"/>
              <a:ext cx="890695" cy="32813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" name="Google Shape;10;p1"/>
          <p:cNvSpPr txBox="1"/>
          <p:nvPr>
            <p:ph type="title"/>
          </p:nvPr>
        </p:nvSpPr>
        <p:spPr>
          <a:xfrm>
            <a:off x="311700" y="484781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1E2F"/>
              </a:buClr>
              <a:buSzPts val="2500"/>
              <a:buFont typeface="Proxima Nova"/>
              <a:buNone/>
              <a:defRPr b="1" i="0" sz="2500" u="none" cap="none" strike="noStrike">
                <a:solidFill>
                  <a:srgbClr val="DB1E2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11700" y="111711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Proxima Nova"/>
              <a:buChar char="●"/>
              <a:defRPr b="0" i="0" sz="16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○"/>
              <a:defRPr b="0" i="0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■"/>
              <a:defRPr b="0" i="0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●"/>
              <a:defRPr b="0" i="0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○"/>
              <a:defRPr b="0" i="0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■"/>
              <a:defRPr b="0" i="0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●"/>
              <a:defRPr b="0" i="0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○"/>
              <a:defRPr b="0" i="0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Proxima Nova"/>
              <a:buChar char="■"/>
              <a:defRPr b="0" i="0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2" name="Google Shape;12;p1"/>
          <p:cNvSpPr txBox="1"/>
          <p:nvPr/>
        </p:nvSpPr>
        <p:spPr>
          <a:xfrm>
            <a:off x="2835350" y="4705680"/>
            <a:ext cx="3473299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100" u="none" cap="none" strike="noStrike">
                <a:solidFill>
                  <a:srgbClr val="DB1E2F"/>
                </a:solidFill>
                <a:latin typeface="Proxima Nova"/>
                <a:ea typeface="Proxima Nova"/>
                <a:cs typeface="Proxima Nova"/>
                <a:sym typeface="Proxima Nova"/>
              </a:rPr>
              <a:t>Residência Tecnológica em Sistemas de Propulsão</a:t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Relationship Id="rId4" Type="http://schemas.openxmlformats.org/officeDocument/2006/relationships/image" Target="../media/image3.png"/><Relationship Id="rId5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B1E2F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/>
          <p:nvPr/>
        </p:nvSpPr>
        <p:spPr>
          <a:xfrm>
            <a:off x="0" y="0"/>
            <a:ext cx="9144000" cy="5208000"/>
          </a:xfrm>
          <a:prstGeom prst="rect">
            <a:avLst/>
          </a:prstGeom>
          <a:solidFill>
            <a:srgbClr val="DB1E2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13"/>
          <p:cNvSpPr txBox="1"/>
          <p:nvPr>
            <p:ph type="ctrTitle"/>
          </p:nvPr>
        </p:nvSpPr>
        <p:spPr>
          <a:xfrm>
            <a:off x="311700" y="1464363"/>
            <a:ext cx="8520600" cy="96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pt-BR" sz="4800">
                <a:solidFill>
                  <a:srgbClr val="FFFFFF"/>
                </a:solidFill>
              </a:rPr>
              <a:t>CppUnitTest</a:t>
            </a:r>
            <a:endParaRPr sz="4800">
              <a:solidFill>
                <a:srgbClr val="FFFFFF"/>
              </a:solidFill>
            </a:endParaRPr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265600" y="242437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>
                <a:solidFill>
                  <a:srgbClr val="FFFFFF"/>
                </a:solidFill>
              </a:rPr>
              <a:t>Fundamentals of Test Automation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61" name="Google Shape;61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4337726"/>
            <a:ext cx="1914568" cy="5708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tipo, nome da empresa&#10;&#10;Descrição gerada automaticamente" id="62" name="Google Shape;62;p13"/>
          <p:cNvPicPr preferRelativeResize="0"/>
          <p:nvPr/>
        </p:nvPicPr>
        <p:blipFill rotWithShape="1">
          <a:blip r:embed="rId4">
            <a:alphaModFix/>
          </a:blip>
          <a:srcRect b="34157" l="0" r="0" t="29748"/>
          <a:stretch/>
        </p:blipFill>
        <p:spPr>
          <a:xfrm>
            <a:off x="2073873" y="4409558"/>
            <a:ext cx="1304585" cy="33256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exto&#10;&#10;Descrição gerada automaticamente" id="63" name="Google Shape;63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293618" y="4390889"/>
            <a:ext cx="980670" cy="471702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3"/>
          <p:cNvSpPr txBox="1"/>
          <p:nvPr/>
        </p:nvSpPr>
        <p:spPr>
          <a:xfrm>
            <a:off x="4260300" y="276738"/>
            <a:ext cx="4572000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1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Residência Tecnológica em Sistemas de Propulsão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36999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 sz="2000">
                <a:solidFill>
                  <a:srgbClr val="FFFFFF"/>
                </a:solidFill>
              </a:rPr>
              <a:t>Leonardo de Melo Abreu</a:t>
            </a:r>
            <a:endParaRPr sz="2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00" y="484781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pt-BR"/>
              <a:t>Microsoft Visual Studio 2022</a:t>
            </a:r>
            <a:endParaRPr/>
          </a:p>
        </p:txBody>
      </p:sp>
      <p:sp>
        <p:nvSpPr>
          <p:cNvPr id="71" name="Google Shape;71;p14"/>
          <p:cNvSpPr/>
          <p:nvPr/>
        </p:nvSpPr>
        <p:spPr>
          <a:xfrm>
            <a:off x="2917350" y="4749875"/>
            <a:ext cx="3309300" cy="249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4"/>
          <p:cNvSpPr txBox="1"/>
          <p:nvPr/>
        </p:nvSpPr>
        <p:spPr>
          <a:xfrm>
            <a:off x="589175" y="1477400"/>
            <a:ext cx="7149000" cy="14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pt-BR" sz="1700"/>
              <a:t>Microsoft Framework (CppUnitTest);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pt-BR" sz="1700"/>
              <a:t>CTest (CMake);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pt-BR" sz="1700"/>
              <a:t>Google Test;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pt-BR" sz="1700"/>
              <a:t>Boost.Test.</a:t>
            </a:r>
            <a:endParaRPr sz="17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311700" y="484781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pt-BR"/>
              <a:t>Positive and Negative Aspect</a:t>
            </a:r>
            <a:endParaRPr/>
          </a:p>
        </p:txBody>
      </p:sp>
      <p:sp>
        <p:nvSpPr>
          <p:cNvPr id="78" name="Google Shape;78;p15"/>
          <p:cNvSpPr txBox="1"/>
          <p:nvPr>
            <p:ph idx="1" type="body"/>
          </p:nvPr>
        </p:nvSpPr>
        <p:spPr>
          <a:xfrm>
            <a:off x="311700" y="1117115"/>
            <a:ext cx="8520600" cy="34164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pt-BR" sz="1700">
                <a:solidFill>
                  <a:schemeClr val="dk1"/>
                </a:solidFill>
              </a:rPr>
              <a:t>Positive: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pt-BR" sz="1700">
                <a:solidFill>
                  <a:schemeClr val="dk1"/>
                </a:solidFill>
              </a:rPr>
              <a:t>Integração com o Microsoft Visual Studio 2022;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pt-BR" sz="1700">
                <a:solidFill>
                  <a:schemeClr val="dk1"/>
                </a:solidFill>
              </a:rPr>
              <a:t>Ease of project creation.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pt-BR" sz="1700">
                <a:solidFill>
                  <a:schemeClr val="dk1"/>
                </a:solidFill>
              </a:rPr>
              <a:t>Negative: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pt-BR" sz="1700">
                <a:solidFill>
                  <a:schemeClr val="dk1"/>
                </a:solidFill>
              </a:rPr>
              <a:t>Limited information.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  <p:sp>
        <p:nvSpPr>
          <p:cNvPr id="79" name="Google Shape;79;p15"/>
          <p:cNvSpPr/>
          <p:nvPr/>
        </p:nvSpPr>
        <p:spPr>
          <a:xfrm>
            <a:off x="2917350" y="4749875"/>
            <a:ext cx="3309300" cy="249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484781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pt-BR"/>
              <a:t>Tutorial</a:t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311700" y="1117115"/>
            <a:ext cx="8520600" cy="34164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pt-BR" sz="1700">
                <a:solidFill>
                  <a:schemeClr val="dk1"/>
                </a:solidFill>
              </a:rPr>
              <a:t>The tutorial was developed to test test cases for basic calculator functions.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1" lang="pt-BR">
                <a:solidFill>
                  <a:schemeClr val="dk1"/>
                </a:solidFill>
              </a:rPr>
              <a:t>Steps: </a:t>
            </a:r>
            <a:endParaRPr b="1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pt-BR" sz="1700">
                <a:solidFill>
                  <a:schemeClr val="dk1"/>
                </a:solidFill>
              </a:rPr>
              <a:t>Step 1 -  Install Microsoft Visual Studio 2022;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pt-BR" sz="1700">
                <a:solidFill>
                  <a:schemeClr val="dk1"/>
                </a:solidFill>
              </a:rPr>
              <a:t>Step 2 - Create a new project;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pt-BR" sz="1700">
                <a:solidFill>
                  <a:schemeClr val="dk1"/>
                </a:solidFill>
              </a:rPr>
              <a:t>Step 3 - Create the file that will contain the code we will use for our tests;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pt-BR" sz="1700">
                <a:solidFill>
                  <a:schemeClr val="dk1"/>
                </a:solidFill>
              </a:rPr>
              <a:t>Step 4 -  Create the project that will be responsible for containing the test cases;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pt-BR" sz="1700">
                <a:solidFill>
                  <a:schemeClr val="dk1"/>
                </a:solidFill>
              </a:rPr>
              <a:t>Step 5 -  Writing the test cases;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pt-BR" sz="1700">
                <a:solidFill>
                  <a:schemeClr val="dk1"/>
                </a:solidFill>
              </a:rPr>
              <a:t>Step 6 - Compile the files and test test cases;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  <p:sp>
        <p:nvSpPr>
          <p:cNvPr id="86" name="Google Shape;86;p16"/>
          <p:cNvSpPr/>
          <p:nvPr/>
        </p:nvSpPr>
        <p:spPr>
          <a:xfrm>
            <a:off x="2917350" y="4749875"/>
            <a:ext cx="3309300" cy="249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11700" y="484781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Methods Used for this Tutorial</a:t>
            </a:r>
            <a:endParaRPr/>
          </a:p>
        </p:txBody>
      </p:sp>
      <p:graphicFrame>
        <p:nvGraphicFramePr>
          <p:cNvPr id="92" name="Google Shape;92;p17"/>
          <p:cNvGraphicFramePr/>
          <p:nvPr/>
        </p:nvGraphicFramePr>
        <p:xfrm>
          <a:off x="1714500" y="1974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{AE21529F-7217-4F36-B92B-8A9501411C5C}</a:tableStyleId>
              </a:tblPr>
              <a:tblGrid>
                <a:gridCol w="1924050"/>
                <a:gridCol w="3790950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Assert::IsTrue()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Checks if an expression is true.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284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Assert::IsFalse()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Checks if an expression is false.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Assert::AreEqual()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Checks if two values are equal.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Assert::Fail()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Fails the current test.</a:t>
                      </a:r>
                      <a:endParaRPr sz="1100"/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311700" y="484781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t/>
            </a:r>
            <a:endParaRPr/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311700" y="111711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  <p:pic>
        <p:nvPicPr>
          <p:cNvPr id="99" name="Google Shape;99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