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66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leonardonb" TargetMode="External"/><Relationship Id="rId5" Type="http://schemas.openxmlformats.org/officeDocument/2006/relationships/hyperlink" Target="https://github.com/TayaneCibely" TargetMode="External"/><Relationship Id="rId4" Type="http://schemas.openxmlformats.org/officeDocument/2006/relationships/hyperlink" Target="https://github.com/leonardonb/ia_puzzle8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1639848"/>
            <a:ext cx="7415927" cy="12342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4860"/>
              </a:lnSpc>
              <a:buNone/>
            </a:pPr>
            <a:r>
              <a:rPr lang="en-US" sz="3888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Resolução de Quebra-Cabeça 3x3 usando BFS</a:t>
            </a:r>
            <a:endParaRPr lang="en-US" sz="3888" dirty="0"/>
          </a:p>
        </p:txBody>
      </p:sp>
      <p:sp>
        <p:nvSpPr>
          <p:cNvPr id="6" name="Text 2"/>
          <p:cNvSpPr/>
          <p:nvPr/>
        </p:nvSpPr>
        <p:spPr>
          <a:xfrm>
            <a:off x="864037" y="3151703"/>
            <a:ext cx="74159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Esta apresentação aborda a resolução de quebra-cabeças 3x3 utilizando o algoritmo de Busca em Largura (BFS). </a:t>
            </a:r>
            <a:endParaRPr lang="en-US" sz="1944" dirty="0"/>
          </a:p>
        </p:txBody>
      </p:sp>
      <p:sp>
        <p:nvSpPr>
          <p:cNvPr id="7" name="Text 3"/>
          <p:cNvSpPr/>
          <p:nvPr/>
        </p:nvSpPr>
        <p:spPr>
          <a:xfrm>
            <a:off x="864037" y="4219456"/>
            <a:ext cx="7415927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BFS é uma técnica de busca de grafos que explora todos os nós em um nível de profundidade antes de passar para o próximo. Em termos de quebra-cabeças, este método garante que a solução de menor número de movimentos será encontrada, caso exista. A implementação do jogo e do algoritmo é realizada em Python, utilizando a biblioteca Tkinter para a interface gráfica.</a:t>
            </a: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58163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74138" y="3315653"/>
            <a:ext cx="5163383" cy="6454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82"/>
              </a:lnSpc>
              <a:buNone/>
            </a:pPr>
            <a:r>
              <a:rPr lang="en-US" sz="4066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Introdução</a:t>
            </a:r>
            <a:endParaRPr lang="en-US" sz="4066" dirty="0"/>
          </a:p>
        </p:txBody>
      </p:sp>
      <p:sp>
        <p:nvSpPr>
          <p:cNvPr id="6" name="Text 2"/>
          <p:cNvSpPr/>
          <p:nvPr/>
        </p:nvSpPr>
        <p:spPr>
          <a:xfrm>
            <a:off x="1674138" y="4270891"/>
            <a:ext cx="11282005" cy="13220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02"/>
              </a:lnSpc>
              <a:buNone/>
            </a:pPr>
            <a:r>
              <a:rPr lang="en-US" sz="162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 objetivo desta apresentação é apresentar o desenvolvimento de um jogo de quebra-cabeça 3x3, com foco na aplicação do algoritmo BFS para encontrar a solução. Além disso, será demonstrada a implementação utilizando a biblioteca Tkinter em Python. O quebra-cabeça 3x3, também conhecido como "Slide Puzzle", ou "Puzzle 8" consiste em oito peças numéricas, e um espaço vazio, e o objetivo é organizar as peças em ordem numérica através de movimentos válidos.</a:t>
            </a:r>
            <a:endParaRPr lang="en-US" sz="1626" dirty="0"/>
          </a:p>
        </p:txBody>
      </p:sp>
      <p:sp>
        <p:nvSpPr>
          <p:cNvPr id="7" name="Shape 3"/>
          <p:cNvSpPr/>
          <p:nvPr/>
        </p:nvSpPr>
        <p:spPr>
          <a:xfrm>
            <a:off x="1674138" y="6057543"/>
            <a:ext cx="464701" cy="464701"/>
          </a:xfrm>
          <a:prstGeom prst="roundRect">
            <a:avLst>
              <a:gd name="adj" fmla="val 18667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8" name="Text 4"/>
          <p:cNvSpPr/>
          <p:nvPr/>
        </p:nvSpPr>
        <p:spPr>
          <a:xfrm>
            <a:off x="1850588" y="6134933"/>
            <a:ext cx="111800" cy="3098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39"/>
              </a:lnSpc>
              <a:buNone/>
            </a:pPr>
            <a:r>
              <a:rPr lang="en-US" sz="243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439" dirty="0"/>
          </a:p>
        </p:txBody>
      </p:sp>
      <p:sp>
        <p:nvSpPr>
          <p:cNvPr id="9" name="Text 5"/>
          <p:cNvSpPr/>
          <p:nvPr/>
        </p:nvSpPr>
        <p:spPr>
          <a:xfrm>
            <a:off x="2345293" y="6057543"/>
            <a:ext cx="2581632" cy="3226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41"/>
              </a:lnSpc>
              <a:buNone/>
            </a:pPr>
            <a:r>
              <a:rPr lang="en-US" sz="203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Objetivo Principal</a:t>
            </a:r>
            <a:endParaRPr lang="en-US" sz="2033" dirty="0"/>
          </a:p>
        </p:txBody>
      </p:sp>
      <p:sp>
        <p:nvSpPr>
          <p:cNvPr id="10" name="Text 6"/>
          <p:cNvSpPr/>
          <p:nvPr/>
        </p:nvSpPr>
        <p:spPr>
          <a:xfrm>
            <a:off x="2345293" y="6504027"/>
            <a:ext cx="4866680" cy="6610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02"/>
              </a:lnSpc>
              <a:buNone/>
            </a:pPr>
            <a:r>
              <a:rPr lang="en-US" sz="162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Demonstrar a aplicação prática do algoritmo BFS na resolução de um quebra-cabeça 3x3.</a:t>
            </a:r>
            <a:endParaRPr lang="en-US" sz="1626" dirty="0"/>
          </a:p>
        </p:txBody>
      </p:sp>
      <p:sp>
        <p:nvSpPr>
          <p:cNvPr id="11" name="Shape 7"/>
          <p:cNvSpPr/>
          <p:nvPr/>
        </p:nvSpPr>
        <p:spPr>
          <a:xfrm>
            <a:off x="7418427" y="6057543"/>
            <a:ext cx="464701" cy="464701"/>
          </a:xfrm>
          <a:prstGeom prst="roundRect">
            <a:avLst>
              <a:gd name="adj" fmla="val 18667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2" name="Text 8"/>
          <p:cNvSpPr/>
          <p:nvPr/>
        </p:nvSpPr>
        <p:spPr>
          <a:xfrm>
            <a:off x="7562731" y="6134933"/>
            <a:ext cx="175974" cy="3098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39"/>
              </a:lnSpc>
              <a:buNone/>
            </a:pPr>
            <a:r>
              <a:rPr lang="en-US" sz="2439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439" dirty="0"/>
          </a:p>
        </p:txBody>
      </p:sp>
      <p:sp>
        <p:nvSpPr>
          <p:cNvPr id="13" name="Text 9"/>
          <p:cNvSpPr/>
          <p:nvPr/>
        </p:nvSpPr>
        <p:spPr>
          <a:xfrm>
            <a:off x="8089583" y="6057543"/>
            <a:ext cx="2581632" cy="3226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41"/>
              </a:lnSpc>
              <a:buNone/>
            </a:pPr>
            <a:r>
              <a:rPr lang="en-US" sz="203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Benefícios</a:t>
            </a:r>
            <a:endParaRPr lang="en-US" sz="2033" dirty="0"/>
          </a:p>
        </p:txBody>
      </p:sp>
      <p:sp>
        <p:nvSpPr>
          <p:cNvPr id="14" name="Text 10"/>
          <p:cNvSpPr/>
          <p:nvPr/>
        </p:nvSpPr>
        <p:spPr>
          <a:xfrm>
            <a:off x="8089583" y="6504027"/>
            <a:ext cx="4866680" cy="9915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02"/>
              </a:lnSpc>
              <a:buNone/>
            </a:pPr>
            <a:r>
              <a:rPr lang="en-US" sz="1626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Compreensão do algoritmo BFS, sua aplicação em problemas práticos e desenvolvimento de uma aplicação gráfica interativa.</a:t>
            </a:r>
            <a:endParaRPr lang="en-US" sz="162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55320" y="1261943"/>
            <a:ext cx="4681061" cy="5851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07"/>
              </a:lnSpc>
              <a:buNone/>
            </a:pPr>
            <a:r>
              <a:rPr lang="en-US" sz="3686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Conceitos Básicos</a:t>
            </a:r>
            <a:endParaRPr lang="en-US" sz="3686" dirty="0"/>
          </a:p>
        </p:txBody>
      </p:sp>
      <p:sp>
        <p:nvSpPr>
          <p:cNvPr id="6" name="Text 2"/>
          <p:cNvSpPr/>
          <p:nvPr/>
        </p:nvSpPr>
        <p:spPr>
          <a:xfrm>
            <a:off x="655320" y="2128004"/>
            <a:ext cx="7833360" cy="5991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9"/>
              </a:lnSpc>
              <a:buNone/>
            </a:pPr>
            <a:r>
              <a:rPr lang="en-US" sz="147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Para entender a resolução do quebra-cabeça através do BFS, é preciso definir alguns conceitos básicos. Em essência, o quebra-cabeça é um problema de busca em espaço de estados.</a:t>
            </a:r>
            <a:endParaRPr lang="en-US" sz="1474" dirty="0"/>
          </a:p>
        </p:txBody>
      </p:sp>
      <p:sp>
        <p:nvSpPr>
          <p:cNvPr id="7" name="Shape 3"/>
          <p:cNvSpPr/>
          <p:nvPr/>
        </p:nvSpPr>
        <p:spPr>
          <a:xfrm>
            <a:off x="655320" y="2937748"/>
            <a:ext cx="7833360" cy="4029789"/>
          </a:xfrm>
          <a:prstGeom prst="roundRect">
            <a:avLst>
              <a:gd name="adj" fmla="val 195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8" name="Shape 4"/>
          <p:cNvSpPr/>
          <p:nvPr/>
        </p:nvSpPr>
        <p:spPr>
          <a:xfrm>
            <a:off x="662940" y="2945368"/>
            <a:ext cx="7818120" cy="173759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5"/>
          <p:cNvSpPr/>
          <p:nvPr/>
        </p:nvSpPr>
        <p:spPr>
          <a:xfrm>
            <a:off x="850106" y="3065264"/>
            <a:ext cx="3530918" cy="299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9"/>
              </a:lnSpc>
              <a:buNone/>
            </a:pPr>
            <a:r>
              <a:rPr lang="en-US" sz="147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Estado</a:t>
            </a:r>
            <a:endParaRPr lang="en-US" sz="1474" dirty="0"/>
          </a:p>
        </p:txBody>
      </p:sp>
      <p:sp>
        <p:nvSpPr>
          <p:cNvPr id="10" name="Text 6"/>
          <p:cNvSpPr/>
          <p:nvPr/>
        </p:nvSpPr>
        <p:spPr>
          <a:xfrm>
            <a:off x="4762976" y="3065264"/>
            <a:ext cx="3530918" cy="14978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9"/>
              </a:lnSpc>
              <a:buNone/>
            </a:pPr>
            <a:r>
              <a:rPr lang="en-US" sz="147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Uma representação do quebra-cabeça em um dado momento, definindo a posição de cada peça e do espaço vazio. É um conjunto de 8 números e uma posição vazia.</a:t>
            </a:r>
            <a:endParaRPr lang="en-US" sz="1474" dirty="0"/>
          </a:p>
        </p:txBody>
      </p:sp>
      <p:sp>
        <p:nvSpPr>
          <p:cNvPr id="11" name="Shape 7"/>
          <p:cNvSpPr/>
          <p:nvPr/>
        </p:nvSpPr>
        <p:spPr>
          <a:xfrm>
            <a:off x="662940" y="4682966"/>
            <a:ext cx="7818120" cy="8389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8"/>
          <p:cNvSpPr/>
          <p:nvPr/>
        </p:nvSpPr>
        <p:spPr>
          <a:xfrm>
            <a:off x="850106" y="4802862"/>
            <a:ext cx="3530918" cy="299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9"/>
              </a:lnSpc>
              <a:buNone/>
            </a:pPr>
            <a:r>
              <a:rPr lang="en-US" sz="147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Estado Inicial</a:t>
            </a:r>
            <a:endParaRPr lang="en-US" sz="1474" dirty="0"/>
          </a:p>
        </p:txBody>
      </p:sp>
      <p:sp>
        <p:nvSpPr>
          <p:cNvPr id="13" name="Text 9"/>
          <p:cNvSpPr/>
          <p:nvPr/>
        </p:nvSpPr>
        <p:spPr>
          <a:xfrm>
            <a:off x="4762976" y="4802862"/>
            <a:ext cx="3530918" cy="5991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9"/>
              </a:lnSpc>
              <a:buNone/>
            </a:pPr>
            <a:r>
              <a:rPr lang="en-US" sz="147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 arranjo aleatório inicial das peças, a partir do qual se busca a solução.</a:t>
            </a:r>
            <a:endParaRPr lang="en-US" sz="1474" dirty="0"/>
          </a:p>
        </p:txBody>
      </p:sp>
      <p:sp>
        <p:nvSpPr>
          <p:cNvPr id="14" name="Shape 10"/>
          <p:cNvSpPr/>
          <p:nvPr/>
        </p:nvSpPr>
        <p:spPr>
          <a:xfrm>
            <a:off x="662940" y="5521881"/>
            <a:ext cx="7818120" cy="143803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1"/>
          <p:cNvSpPr/>
          <p:nvPr/>
        </p:nvSpPr>
        <p:spPr>
          <a:xfrm>
            <a:off x="850106" y="5641777"/>
            <a:ext cx="3530918" cy="299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9"/>
              </a:lnSpc>
              <a:buNone/>
            </a:pPr>
            <a:r>
              <a:rPr lang="en-US" sz="147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Ações</a:t>
            </a:r>
            <a:endParaRPr lang="en-US" sz="1474" dirty="0"/>
          </a:p>
        </p:txBody>
      </p:sp>
      <p:sp>
        <p:nvSpPr>
          <p:cNvPr id="16" name="Text 12"/>
          <p:cNvSpPr/>
          <p:nvPr/>
        </p:nvSpPr>
        <p:spPr>
          <a:xfrm>
            <a:off x="4762976" y="5641777"/>
            <a:ext cx="3530918" cy="11982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9"/>
              </a:lnSpc>
              <a:buNone/>
            </a:pPr>
            <a:r>
              <a:rPr lang="en-US" sz="147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Os movimentos possíveis do espaço vazio, que são: esquerda, direita, cima e baixo. Cada movimento resulta em um novo estado.</a:t>
            </a:r>
            <a:endParaRPr lang="en-US" sz="147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864037" y="867013"/>
            <a:ext cx="7415927" cy="6495574"/>
          </a:xfrm>
          <a:prstGeom prst="roundRect">
            <a:avLst>
              <a:gd name="adj" fmla="val 1596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Shape 2"/>
          <p:cNvSpPr/>
          <p:nvPr/>
        </p:nvSpPr>
        <p:spPr>
          <a:xfrm>
            <a:off x="879277" y="882253"/>
            <a:ext cx="7385447" cy="189166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3"/>
          <p:cNvSpPr/>
          <p:nvPr/>
        </p:nvSpPr>
        <p:spPr>
          <a:xfrm>
            <a:off x="1126212" y="1037987"/>
            <a:ext cx="280237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Modelo de Transição</a:t>
            </a:r>
            <a:endParaRPr lang="en-US" sz="1944" dirty="0"/>
          </a:p>
        </p:txBody>
      </p:sp>
      <p:sp>
        <p:nvSpPr>
          <p:cNvPr id="8" name="Text 4"/>
          <p:cNvSpPr/>
          <p:nvPr/>
        </p:nvSpPr>
        <p:spPr>
          <a:xfrm>
            <a:off x="4429839" y="1037987"/>
            <a:ext cx="358806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 função que recebe um estado e uma ação, retornando o novo estado resultante da ação aplicada.</a:t>
            </a:r>
            <a:endParaRPr lang="en-US" sz="1944" dirty="0"/>
          </a:p>
        </p:txBody>
      </p:sp>
      <p:sp>
        <p:nvSpPr>
          <p:cNvPr id="9" name="Shape 5"/>
          <p:cNvSpPr/>
          <p:nvPr/>
        </p:nvSpPr>
        <p:spPr>
          <a:xfrm>
            <a:off x="879277" y="2773918"/>
            <a:ext cx="7385447" cy="22867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6"/>
          <p:cNvSpPr/>
          <p:nvPr/>
        </p:nvSpPr>
        <p:spPr>
          <a:xfrm>
            <a:off x="1126212" y="2929652"/>
            <a:ext cx="280237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Teste de Objetivo</a:t>
            </a:r>
            <a:endParaRPr lang="en-US" sz="1944" dirty="0"/>
          </a:p>
        </p:txBody>
      </p:sp>
      <p:sp>
        <p:nvSpPr>
          <p:cNvPr id="11" name="Text 7"/>
          <p:cNvSpPr/>
          <p:nvPr/>
        </p:nvSpPr>
        <p:spPr>
          <a:xfrm>
            <a:off x="4429839" y="2929652"/>
            <a:ext cx="3588068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Verifica se o estado atual é o estado desejado, onde as peças estão em ordem numérica e o espaço vazio está na posição correta.</a:t>
            </a:r>
            <a:endParaRPr lang="en-US" sz="1944" dirty="0"/>
          </a:p>
        </p:txBody>
      </p:sp>
      <p:sp>
        <p:nvSpPr>
          <p:cNvPr id="12" name="Shape 8"/>
          <p:cNvSpPr/>
          <p:nvPr/>
        </p:nvSpPr>
        <p:spPr>
          <a:xfrm>
            <a:off x="879277" y="5060633"/>
            <a:ext cx="7385447" cy="22867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9"/>
          <p:cNvSpPr/>
          <p:nvPr/>
        </p:nvSpPr>
        <p:spPr>
          <a:xfrm>
            <a:off x="1126212" y="5216366"/>
            <a:ext cx="280237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Custo de Caminho</a:t>
            </a:r>
            <a:endParaRPr lang="en-US" sz="1944" dirty="0"/>
          </a:p>
        </p:txBody>
      </p:sp>
      <p:sp>
        <p:nvSpPr>
          <p:cNvPr id="14" name="Text 10"/>
          <p:cNvSpPr/>
          <p:nvPr/>
        </p:nvSpPr>
        <p:spPr>
          <a:xfrm>
            <a:off x="4429839" y="5216366"/>
            <a:ext cx="3588068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Representa o número de movimentos (ações) necessários para atingir um determinado estado. Cada movimento tem custo 1.</a:t>
            </a:r>
            <a:endParaRPr lang="en-US" sz="1944" dirty="0"/>
          </a:p>
        </p:txBody>
      </p:sp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791C46B8-46EE-783E-0EE7-6E052BFAD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240" y="-1"/>
            <a:ext cx="547116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6385" y="1162883"/>
            <a:ext cx="7158871" cy="5413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63"/>
              </a:lnSpc>
              <a:buNone/>
            </a:pPr>
            <a:r>
              <a:rPr lang="en-US" sz="341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Código - Busca em Largura (BFS)</a:t>
            </a:r>
            <a:endParaRPr lang="en-US" sz="3411" dirty="0"/>
          </a:p>
        </p:txBody>
      </p:sp>
      <p:sp>
        <p:nvSpPr>
          <p:cNvPr id="6" name="Text 2"/>
          <p:cNvSpPr/>
          <p:nvPr/>
        </p:nvSpPr>
        <p:spPr>
          <a:xfrm>
            <a:off x="606385" y="1964055"/>
            <a:ext cx="7931229" cy="16630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83"/>
              </a:lnSpc>
              <a:buNone/>
            </a:pPr>
            <a:r>
              <a:rPr lang="en-US" sz="136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 implementação do BFS para solucionar o quebra-cabeça é realizada em Python. O código abaixo ilustra a função 'bfs_solve', que recebe o estado inicial e retorna o caminho de ações (movimentos) para alcançar o estado objetivo. A implementação utiliza uma fila (queue) para armazenar os estados a serem explorados, e um conjunto (set) para armazenar os estados já visitados, evitando a revisitação de estados redundantes. A função retorna o caminho de ações caso a solução seja encontrada, ou retorna None caso a solução não exista.</a:t>
            </a:r>
            <a:endParaRPr lang="en-US" sz="136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85" y="3822025"/>
            <a:ext cx="4687491" cy="32446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696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373" y="589836"/>
            <a:ext cx="10189250" cy="70530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864037" y="1207770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Equipe e links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2473047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Tayane Cibely Batista Rodrigues</a:t>
            </a:r>
            <a:endParaRPr lang="en-US" sz="1944" dirty="0"/>
          </a:p>
        </p:txBody>
      </p:sp>
      <p:sp>
        <p:nvSpPr>
          <p:cNvPr id="6" name="Text 3"/>
          <p:cNvSpPr/>
          <p:nvPr/>
        </p:nvSpPr>
        <p:spPr>
          <a:xfrm>
            <a:off x="864037" y="3145750"/>
            <a:ext cx="129023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Leonardo Nunes Barros 
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864037" y="4213503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Link repositório: </a:t>
            </a:r>
            <a:r>
              <a:rPr lang="en-US" sz="1944" u="sng" dirty="0">
                <a:solidFill>
                  <a:srgbClr val="8252E0"/>
                </a:solidFill>
                <a:latin typeface="Heebo" pitchFamily="34" charset="0"/>
                <a:ea typeface="Heebo" pitchFamily="34" charset="-122"/>
                <a:cs typeface="Heebo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https://github.com/leonardonb/ia_puzzle8.git</a:t>
            </a: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864037" y="4886206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864037" y="5558909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Github Tayane: </a:t>
            </a:r>
            <a:r>
              <a:rPr lang="en-US" sz="1944" u="sng" dirty="0">
                <a:solidFill>
                  <a:srgbClr val="8252E0"/>
                </a:solidFill>
                <a:latin typeface="Heebo" pitchFamily="34" charset="0"/>
                <a:ea typeface="Heebo" pitchFamily="34" charset="-122"/>
                <a:cs typeface="Heebo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https://github.com/TayaneCibely</a:t>
            </a:r>
            <a:endParaRPr lang="en-US" sz="1944" dirty="0"/>
          </a:p>
        </p:txBody>
      </p:sp>
      <p:sp>
        <p:nvSpPr>
          <p:cNvPr id="10" name="Text 7"/>
          <p:cNvSpPr/>
          <p:nvPr/>
        </p:nvSpPr>
        <p:spPr>
          <a:xfrm>
            <a:off x="864037" y="6231612"/>
            <a:ext cx="129023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Github Leonardo: </a:t>
            </a:r>
            <a:r>
              <a:rPr lang="en-US" sz="1944" u="sng" dirty="0">
                <a:solidFill>
                  <a:srgbClr val="8252E0"/>
                </a:solidFill>
                <a:latin typeface="Heebo" pitchFamily="34" charset="0"/>
                <a:ea typeface="Heebo" pitchFamily="34" charset="-122"/>
                <a:cs typeface="Heebo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https://github.com/leonardonb</a:t>
            </a:r>
            <a:r>
              <a:rPr lang="en-US" sz="194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
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563</Words>
  <Application>Microsoft Office PowerPoint</Application>
  <PresentationFormat>Personalizar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Heebo</vt:lpstr>
      <vt:lpstr>Montserrat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365 21510</cp:lastModifiedBy>
  <cp:revision>2</cp:revision>
  <dcterms:created xsi:type="dcterms:W3CDTF">2024-07-24T04:57:37Z</dcterms:created>
  <dcterms:modified xsi:type="dcterms:W3CDTF">2024-07-24T05:00:58Z</dcterms:modified>
</cp:coreProperties>
</file>