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26"/>
    <p:restoredTop sz="94632"/>
  </p:normalViewPr>
  <p:slideViewPr>
    <p:cSldViewPr snapToGrid="0" snapToObjects="1">
      <p:cViewPr varScale="1">
        <p:scale>
          <a:sx n="107" d="100"/>
          <a:sy n="107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8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3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1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68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5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0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8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6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1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2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7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MSIPCMb9014a62a9de775bf2904cf8" descr="{&quot;HashCode&quot;:1358424980,&quot;Placement&quot;:&quot;Footer&quot;,&quot;Top&quot;:519.343,&quot;Left&quot;:384.723541}">
            <a:extLst>
              <a:ext uri="{FF2B5EF4-FFF2-40B4-BE49-F238E27FC236}">
                <a16:creationId xmlns:a16="http://schemas.microsoft.com/office/drawing/2014/main" id="{05D0F4FF-3D57-476F-A325-D290CDCD98BF}"/>
              </a:ext>
            </a:extLst>
          </p:cNvPr>
          <p:cNvSpPr txBox="1"/>
          <p:nvPr userDrawn="1"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1311202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9BBDBC-22B8-B944-89AA-8B62DEE80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l="3082" t="23103" r="60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88A67B-11FF-384D-AE93-4498BC5FB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solidFill>
                  <a:schemeClr val="tx1"/>
                </a:solidFill>
              </a:rPr>
              <a:t>Análise de Tempo e Banda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Ping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Pong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Program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7CE53-8049-EA42-A9FB-64D7F4702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Gustavo Lazarotto Schroeder, </a:t>
            </a:r>
            <a:r>
              <a:rPr lang="pt-BR" sz="1900" dirty="0">
                <a:solidFill>
                  <a:schemeClr val="tx1"/>
                </a:solidFill>
              </a:rPr>
              <a:t>João F. Siebel</a:t>
            </a:r>
            <a:r>
              <a:rPr lang="pt-BR" dirty="0">
                <a:solidFill>
                  <a:schemeClr val="tx1"/>
                </a:solidFill>
              </a:rPr>
              <a:t>, Leonardo Paula</a:t>
            </a:r>
          </a:p>
        </p:txBody>
      </p:sp>
    </p:spTree>
    <p:extLst>
      <p:ext uri="{BB962C8B-B14F-4D97-AF65-F5344CB8AC3E}">
        <p14:creationId xmlns:p14="http://schemas.microsoft.com/office/powerpoint/2010/main" val="405893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1E981B-F06E-48B4-9275-F4B261AFCA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8BE8AB-D703-45FB-ACAB-03CC7BD95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759203"/>
            <a:ext cx="6270662" cy="3339129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2ECC6E-EF44-419C-B69B-5F77576D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F60FD-16C8-4DDB-BD2D-AF7543D0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accent1"/>
                </a:solidFill>
              </a:rPr>
              <a:t>Incremento </a:t>
            </a:r>
            <a:r>
              <a:rPr lang="en-US" sz="1800" cap="all" dirty="0">
                <a:solidFill>
                  <a:schemeClr val="accent1"/>
                </a:solidFill>
              </a:rPr>
              <a:t>de 500 bytes</a:t>
            </a:r>
          </a:p>
        </p:txBody>
      </p:sp>
    </p:spTree>
    <p:extLst>
      <p:ext uri="{BB962C8B-B14F-4D97-AF65-F5344CB8AC3E}">
        <p14:creationId xmlns:p14="http://schemas.microsoft.com/office/powerpoint/2010/main" val="42430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CD6D01-AD32-42FB-9E0F-2BA632F276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672982"/>
            <a:ext cx="6270662" cy="3511570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2ECC6E-EF44-419C-B69B-5F77576D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Resultados</a:t>
            </a:r>
            <a:endParaRPr lang="en-US" sz="4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F60FD-16C8-4DDB-BD2D-AF7543D0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accent1"/>
                </a:solidFill>
              </a:rPr>
              <a:t>Incremento</a:t>
            </a:r>
            <a:r>
              <a:rPr lang="en-US" sz="1800" cap="all" dirty="0">
                <a:solidFill>
                  <a:schemeClr val="accent1"/>
                </a:solidFill>
              </a:rPr>
              <a:t> de 1000 bytes</a:t>
            </a:r>
          </a:p>
        </p:txBody>
      </p:sp>
    </p:spTree>
    <p:extLst>
      <p:ext uri="{BB962C8B-B14F-4D97-AF65-F5344CB8AC3E}">
        <p14:creationId xmlns:p14="http://schemas.microsoft.com/office/powerpoint/2010/main" val="83518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8F6CE6-EFB9-4BC8-817C-EEE479AD0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743526"/>
            <a:ext cx="6270662" cy="3370482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2ECC6E-EF44-419C-B69B-5F77576D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Resultados</a:t>
            </a:r>
            <a:endParaRPr lang="en-US" sz="4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F60FD-16C8-4DDB-BD2D-AF7543D0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accent1"/>
                </a:solidFill>
              </a:rPr>
              <a:t>Incremento</a:t>
            </a:r>
            <a:r>
              <a:rPr lang="en-US" sz="1800" cap="all" dirty="0">
                <a:solidFill>
                  <a:schemeClr val="accent1"/>
                </a:solidFill>
              </a:rPr>
              <a:t> de 1000 bytes</a:t>
            </a:r>
          </a:p>
        </p:txBody>
      </p:sp>
    </p:spTree>
    <p:extLst>
      <p:ext uri="{BB962C8B-B14F-4D97-AF65-F5344CB8AC3E}">
        <p14:creationId xmlns:p14="http://schemas.microsoft.com/office/powerpoint/2010/main" val="32080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31FCE-A652-B44A-856E-4CD91294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7A21E8-226C-4CE2-A986-DF4A346C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4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9666CB-33C7-4715-9945-0656084445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26" name="Picture 2" descr="https://hlassets.paessler.com/common/files/graphics/glossary/bandwidth.png">
            <a:extLst>
              <a:ext uri="{FF2B5EF4-FFF2-40B4-BE49-F238E27FC236}">
                <a16:creationId xmlns:a16="http://schemas.microsoft.com/office/drawing/2014/main" id="{8E4729EB-90C1-47CB-B5D5-8A5E7C14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0" y="3350667"/>
            <a:ext cx="2040482" cy="204048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77F740-1D85-C247-83B9-82A62D5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 dirty="0"/>
              <a:t>Análises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DC8D6-9CED-DC44-BAC6-43F60EE7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180" y="2548281"/>
            <a:ext cx="9345338" cy="40233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Tempo de Comunicação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</a:rPr>
              <a:t>A comunicação entre os dois nós via Sockets nos dará a informação do tempo de comunicação pela utilização do </a:t>
            </a:r>
            <a:r>
              <a:rPr lang="pt-BR" b="1" dirty="0" err="1">
                <a:solidFill>
                  <a:schemeClr val="bg1"/>
                </a:solidFill>
              </a:rPr>
              <a:t>sys</a:t>
            </a:r>
            <a:r>
              <a:rPr lang="pt-BR" b="1" dirty="0">
                <a:solidFill>
                  <a:schemeClr val="bg1"/>
                </a:solidFill>
              </a:rPr>
              <a:t>/</a:t>
            </a:r>
            <a:r>
              <a:rPr lang="pt-BR" b="1" dirty="0" err="1">
                <a:solidFill>
                  <a:schemeClr val="bg1"/>
                </a:solidFill>
              </a:rPr>
              <a:t>time.h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no nó cliente.</a:t>
            </a:r>
          </a:p>
          <a:p>
            <a:pPr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Largura de Banda 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</a:rPr>
              <a:t>É a medida da capacidade de transmissão de um determinada conexão, determinando a velocidade que os dados passam através desta rede específica. 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</a:rPr>
              <a:t>A Largura de Banda é medida em bits, os quais determinam a medida de capacidade de um determinado meio de transmissão por certa unidade de tempo.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</a:rPr>
              <a:t>L = dados transmitidos / tempo de transmissão</a:t>
            </a:r>
          </a:p>
        </p:txBody>
      </p:sp>
    </p:spTree>
    <p:extLst>
      <p:ext uri="{BB962C8B-B14F-4D97-AF65-F5344CB8AC3E}">
        <p14:creationId xmlns:p14="http://schemas.microsoft.com/office/powerpoint/2010/main" val="24735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AEBA6-85B6-074D-BFD3-766AB2D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/>
              <a:t>Programação com Socket em 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E2CAB-A23E-F248-B42B-0001296F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Programação com Sockets é uma maneira de conectar dois nós em uma rede para se comunicarem entre si.</a:t>
            </a:r>
          </a:p>
          <a:p>
            <a:r>
              <a:rPr lang="pt-BR" dirty="0" err="1"/>
              <a:t>Setsockopt</a:t>
            </a:r>
            <a:endParaRPr lang="pt-BR" dirty="0"/>
          </a:p>
          <a:p>
            <a:pPr lvl="1"/>
            <a:r>
              <a:rPr lang="pt-BR" dirty="0"/>
              <a:t>Isso ajuda na manipulação de opções para o Socket referenciado.</a:t>
            </a:r>
          </a:p>
          <a:p>
            <a:r>
              <a:rPr lang="pt-BR" dirty="0" err="1"/>
              <a:t>Bind</a:t>
            </a:r>
            <a:endParaRPr lang="pt-BR" dirty="0"/>
          </a:p>
          <a:p>
            <a:pPr lvl="1"/>
            <a:r>
              <a:rPr lang="pt-BR" dirty="0"/>
              <a:t>Liga o Socket ao endereço da porta especificada.</a:t>
            </a:r>
          </a:p>
          <a:p>
            <a:r>
              <a:rPr lang="pt-BR" dirty="0" err="1"/>
              <a:t>Listen</a:t>
            </a:r>
            <a:endParaRPr lang="pt-BR" dirty="0"/>
          </a:p>
          <a:p>
            <a:pPr lvl="1"/>
            <a:r>
              <a:rPr lang="pt-BR" dirty="0"/>
              <a:t>Coloca o Socket do Servidor em Modo Passivo.</a:t>
            </a:r>
          </a:p>
          <a:p>
            <a:r>
              <a:rPr lang="pt-BR" dirty="0" err="1"/>
              <a:t>Accept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Extrai a primeira solicitação de conexão da fila de conexões pendentes para o Socket de escuta.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C11876-AB4C-4672-A7BA-0418B65B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93" y="5716770"/>
            <a:ext cx="6436007" cy="11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397517-BE61-479A-AAD5-C2E4CF70B6A0}"/>
              </a:ext>
            </a:extLst>
          </p:cNvPr>
          <p:cNvGrpSpPr/>
          <p:nvPr/>
        </p:nvGrpSpPr>
        <p:grpSpPr>
          <a:xfrm>
            <a:off x="304800" y="197224"/>
            <a:ext cx="6042172" cy="6598023"/>
            <a:chOff x="188259" y="197224"/>
            <a:chExt cx="6042172" cy="6598023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BB3B84D-0B75-4604-8C6E-83FCCC3B1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59" y="779929"/>
              <a:ext cx="6042172" cy="6015318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BAD9D44-DADE-448A-8B06-3BCC3F9550A4}"/>
                </a:ext>
              </a:extLst>
            </p:cNvPr>
            <p:cNvSpPr/>
            <p:nvPr/>
          </p:nvSpPr>
          <p:spPr>
            <a:xfrm>
              <a:off x="188259" y="197224"/>
              <a:ext cx="6042172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Servidor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DEDDA87-BD06-49DA-A450-76914671A843}"/>
              </a:ext>
            </a:extLst>
          </p:cNvPr>
          <p:cNvGrpSpPr/>
          <p:nvPr/>
        </p:nvGrpSpPr>
        <p:grpSpPr>
          <a:xfrm>
            <a:off x="6804491" y="2133602"/>
            <a:ext cx="4714875" cy="2868705"/>
            <a:chOff x="6804491" y="2133602"/>
            <a:chExt cx="4714875" cy="286870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1CC5342-9DFA-473F-84D3-BA8A49E52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4491" y="2716307"/>
              <a:ext cx="4714875" cy="2286000"/>
            </a:xfrm>
            <a:prstGeom prst="rect">
              <a:avLst/>
            </a:prstGeom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6BD2800-4473-4F12-9FB2-1358A759F17C}"/>
                </a:ext>
              </a:extLst>
            </p:cNvPr>
            <p:cNvSpPr/>
            <p:nvPr/>
          </p:nvSpPr>
          <p:spPr>
            <a:xfrm>
              <a:off x="6804491" y="2133602"/>
              <a:ext cx="4714875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24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43486C-10FD-4018-A1B6-5437172A20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7D59C7C4-2BDE-42D4-877A-DF4E05E1A4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27BFA01-1979-4DAE-B1DE-ABF41AD731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312F56-74DF-EF4E-86F4-52642E85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4" y="3135165"/>
            <a:ext cx="3981199" cy="2488249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4A1201-EBCE-7E45-8936-DF2813BD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84647-DD9E-EA44-A678-DF5C67FF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286" y="2548281"/>
            <a:ext cx="6588409" cy="3658689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O programa Ping-Pong foi desenvolvido em duas etapas:</a:t>
            </a:r>
          </a:p>
          <a:p>
            <a:pPr lvl="1"/>
            <a:r>
              <a:rPr lang="pt-BR">
                <a:solidFill>
                  <a:schemeClr val="bg1"/>
                </a:solidFill>
              </a:rPr>
              <a:t> </a:t>
            </a:r>
            <a:r>
              <a:rPr lang="pt-BR" b="1">
                <a:solidFill>
                  <a:schemeClr val="bg1"/>
                </a:solidFill>
              </a:rPr>
              <a:t>Servidor </a:t>
            </a:r>
            <a:r>
              <a:rPr lang="pt-BR">
                <a:solidFill>
                  <a:schemeClr val="bg1"/>
                </a:solidFill>
              </a:rPr>
              <a:t>disponibiliza um Socket para conexão</a:t>
            </a:r>
          </a:p>
          <a:p>
            <a:pPr lvl="1"/>
            <a:r>
              <a:rPr lang="pt-BR" b="1">
                <a:solidFill>
                  <a:schemeClr val="bg1"/>
                </a:solidFill>
              </a:rPr>
              <a:t>Cliente</a:t>
            </a:r>
            <a:r>
              <a:rPr lang="pt-BR">
                <a:solidFill>
                  <a:schemeClr val="bg1"/>
                </a:solidFill>
              </a:rPr>
              <a:t> se liga ao Socket disponibilizado pela classe Servidor</a:t>
            </a:r>
          </a:p>
          <a:p>
            <a:r>
              <a:rPr lang="pt-BR">
                <a:solidFill>
                  <a:schemeClr val="bg1"/>
                </a:solidFill>
              </a:rPr>
              <a:t>Com a conexão estabelecida a classe </a:t>
            </a:r>
            <a:r>
              <a:rPr lang="pt-BR" b="1">
                <a:solidFill>
                  <a:schemeClr val="bg1"/>
                </a:solidFill>
              </a:rPr>
              <a:t>Cliente</a:t>
            </a:r>
            <a:r>
              <a:rPr lang="pt-BR">
                <a:solidFill>
                  <a:schemeClr val="bg1"/>
                </a:solidFill>
              </a:rPr>
              <a:t> realiza o envio de mensagens em determinados tamanhos</a:t>
            </a:r>
          </a:p>
          <a:p>
            <a:r>
              <a:rPr lang="pt-BR" b="1">
                <a:solidFill>
                  <a:schemeClr val="bg1"/>
                </a:solidFill>
              </a:rPr>
              <a:t>Servidor</a:t>
            </a:r>
            <a:r>
              <a:rPr lang="pt-BR">
                <a:solidFill>
                  <a:schemeClr val="bg1"/>
                </a:solidFill>
              </a:rPr>
              <a:t> recebe os dados do cliente, os processa e retorna os dados para o cliente.</a:t>
            </a:r>
          </a:p>
          <a:p>
            <a:pPr lvl="1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0B305D-E4F9-4F9F-81CA-BDFBA88B2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1C30C-6DAF-45F5-8553-C0C4D37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34" y="647699"/>
            <a:ext cx="4276223" cy="268333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D77C917-B31B-4151-9BB3-768748C425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442AEE-502F-475F-B19A-B8A993B4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283" y="3526971"/>
            <a:ext cx="4319725" cy="2721427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4B62F3-C2E1-41B7-B62B-9E2227F7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pt-BR" dirty="0"/>
              <a:t>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1C8C5-E0DC-449E-A212-C83AF9BD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tramissão</a:t>
            </a:r>
            <a:r>
              <a:rPr lang="pt-BR" dirty="0"/>
              <a:t> foi realizada de um computador Unix local (rodando o Cliente) </a:t>
            </a:r>
          </a:p>
          <a:p>
            <a:r>
              <a:rPr lang="pt-BR" dirty="0"/>
              <a:t>A classe Servidor foi alocada no provedor de serviços </a:t>
            </a:r>
            <a:r>
              <a:rPr lang="pt-BR" dirty="0" err="1"/>
              <a:t>Linode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99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5D6816-6761-457D-BD69-3893F5529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41" b="2789"/>
          <a:stretch/>
        </p:blipFill>
        <p:spPr>
          <a:xfrm>
            <a:off x="6078071" y="3021938"/>
            <a:ext cx="5763298" cy="2463771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79C2B0-75E8-384C-8D37-3A01A3D0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 dirty="0"/>
              <a:t>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E32B8-A800-8242-B690-BFA632CF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5299693" cy="3658689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Tomadas de Tempo: 5 por Integrante do Grupo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Desvio Padrão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Cálculo de Média e Largura de Banda</a:t>
            </a:r>
          </a:p>
          <a:p>
            <a:pPr algn="just"/>
            <a:r>
              <a:rPr lang="pt-BR" i="1" dirty="0">
                <a:solidFill>
                  <a:schemeClr val="bg1"/>
                </a:solidFill>
              </a:rPr>
              <a:t>Durante  tomada de tempo foram alterados parâmetros como Tamanho máximo do Envio e Incremento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29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7594FC8B-8CD2-407F-94F1-9C71F5AEC2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BABC971-8D40-4A4F-AC60-28B917278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B9C04DC5-313B-4FE4-B868-5672A37641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91AE23E-90C9-4963-96E2-8DADBFC3BC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5F93E90-4379-4AAC-B021-E5FA6D974A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29FDD08-42D8-4AFF-90E5-5DAA5BC4CB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1E981B-F06E-48B4-9275-F4B261AFCA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BE6D78-4BDC-4293-BB81-435C0B0A3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892455"/>
            <a:ext cx="6270662" cy="3072625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2ECC6E-EF44-419C-B69B-5F77576D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F60FD-16C8-4DDB-BD2D-AF7543D0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accent1"/>
                </a:solidFill>
              </a:rPr>
              <a:t>Incremento</a:t>
            </a:r>
            <a:r>
              <a:rPr lang="en-US" sz="1800" cap="all" dirty="0">
                <a:solidFill>
                  <a:schemeClr val="accent1"/>
                </a:solidFill>
              </a:rPr>
              <a:t> de 500 bytes</a:t>
            </a:r>
          </a:p>
        </p:txBody>
      </p:sp>
    </p:spTree>
    <p:extLst>
      <p:ext uri="{BB962C8B-B14F-4D97-AF65-F5344CB8AC3E}">
        <p14:creationId xmlns:p14="http://schemas.microsoft.com/office/powerpoint/2010/main" val="3868032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{DF17BF91-79A8-9844-9EDB-4327932C3526}tf10001062</Template>
  <TotalTime>44</TotalTime>
  <Words>326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Íon</vt:lpstr>
      <vt:lpstr>Análise de Tempo e Banda Ping Pong Program</vt:lpstr>
      <vt:lpstr>Índice</vt:lpstr>
      <vt:lpstr>Análises</vt:lpstr>
      <vt:lpstr>Programação com Socket em C</vt:lpstr>
      <vt:lpstr>Apresentação do PowerPoint</vt:lpstr>
      <vt:lpstr>Desenvolvimento</vt:lpstr>
      <vt:lpstr>Execução</vt:lpstr>
      <vt:lpstr>Análise</vt:lpstr>
      <vt:lpstr>Resultados</vt:lpstr>
      <vt:lpstr>Resultados</vt:lpstr>
      <vt:lpstr>Resultados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Tempo e Banda Ping Pong Program</dc:title>
  <dc:creator>Gustavo Lazarotto Schroeder</dc:creator>
  <cp:lastModifiedBy>Gustavo Lazarotto Schroeder</cp:lastModifiedBy>
  <cp:revision>6</cp:revision>
  <dcterms:created xsi:type="dcterms:W3CDTF">2018-04-18T02:47:39Z</dcterms:created>
  <dcterms:modified xsi:type="dcterms:W3CDTF">2018-04-18T15:10:16Z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Ref">
    <vt:lpwstr>https://api.informationprotection.azure.com/api/3223964c-6e1f-48ba-b705-423351281a8c</vt:lpwstr>
  </property>
  <property fmtid="{D5CDD505-2E9C-101B-9397-08002B2CF9AE}" pid="5" name="MSIP_Label_99deea41-824f-4c3c-afd5-7afdfc16eee8_SetBy">
    <vt:lpwstr>gustavo_schroeder@sicredi.com.br</vt:lpwstr>
  </property>
  <property fmtid="{D5CDD505-2E9C-101B-9397-08002B2CF9AE}" pid="6" name="MSIP_Label_99deea41-824f-4c3c-afd5-7afdfc16eee8_SetDate">
    <vt:lpwstr>2018-04-18T12:10:16.7430575-03:00</vt:lpwstr>
  </property>
  <property fmtid="{D5CDD505-2E9C-101B-9397-08002B2CF9AE}" pid="7" name="MSIP_Label_99deea41-824f-4c3c-afd5-7afdfc16eee8_Name">
    <vt:lpwstr>Uso Interno</vt:lpwstr>
  </property>
  <property fmtid="{D5CDD505-2E9C-101B-9397-08002B2CF9AE}" pid="8" name="MSIP_Label_99deea41-824f-4c3c-afd5-7afdfc16eee8_Application">
    <vt:lpwstr>Microsoft Azure Information Protection</vt:lpwstr>
  </property>
  <property fmtid="{D5CDD505-2E9C-101B-9397-08002B2CF9AE}" pid="9" name="MSIP_Label_99deea41-824f-4c3c-afd5-7afdfc16eee8_Extended_MSFT_Method">
    <vt:lpwstr>Automatic</vt:lpwstr>
  </property>
  <property fmtid="{D5CDD505-2E9C-101B-9397-08002B2CF9AE}" pid="10" name="Sensitivity">
    <vt:lpwstr>Uso Interno</vt:lpwstr>
  </property>
</Properties>
</file>