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258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4" r:id="rId13"/>
    <p:sldId id="281" r:id="rId14"/>
    <p:sldId id="283" r:id="rId15"/>
    <p:sldId id="285" r:id="rId16"/>
    <p:sldId id="286" r:id="rId17"/>
    <p:sldId id="288" r:id="rId18"/>
    <p:sldId id="291" r:id="rId19"/>
    <p:sldId id="289" r:id="rId20"/>
    <p:sldId id="290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1D6"/>
    <a:srgbClr val="FEB71A"/>
    <a:srgbClr val="72A7C0"/>
    <a:srgbClr val="705E5F"/>
    <a:srgbClr val="CC8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1"/>
  </p:normalViewPr>
  <p:slideViewPr>
    <p:cSldViewPr showGuides="1">
      <p:cViewPr>
        <p:scale>
          <a:sx n="93" d="100"/>
          <a:sy n="93" d="100"/>
        </p:scale>
        <p:origin x="166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7BB25-EA28-458C-9BEB-E185ECB03206}" type="datetimeFigureOut">
              <a:rPr lang="en-US" smtClean="0"/>
              <a:pPr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60F1-D9D7-452D-8F51-4FED64DC9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750" y="6605588"/>
            <a:ext cx="9080500" cy="252412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1750" y="0"/>
            <a:ext cx="9080500" cy="252413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6" descr="wsu_horizontal_colo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95400"/>
            <a:ext cx="35909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133600"/>
            <a:ext cx="76200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4191000"/>
            <a:ext cx="4267200" cy="175260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Presenter’s name</a:t>
            </a:r>
          </a:p>
          <a:p>
            <a:r>
              <a:rPr lang="en-US" dirty="0" smtClean="0"/>
              <a:t>Title, Department</a:t>
            </a:r>
          </a:p>
          <a:p>
            <a:r>
              <a:rPr lang="en-US" dirty="0" smtClean="0"/>
              <a:t>Date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4F0F3-24E1-4FEA-9150-3ED778817A4D}" type="datetimeFigureOut">
              <a:rPr lang="en-US"/>
              <a:pPr>
                <a:defRPr/>
              </a:pPr>
              <a:t>12/3/17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71600" y="3733800"/>
            <a:ext cx="7729538" cy="0"/>
          </a:xfrm>
          <a:prstGeom prst="line">
            <a:avLst/>
          </a:prstGeom>
          <a:ln w="571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212" y="274638"/>
            <a:ext cx="8499987" cy="8462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2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44BC7-56F9-4E43-ADAF-DDFD7D739370}" type="datetimeFigureOut">
              <a:rPr lang="en-US"/>
              <a:pPr>
                <a:defRPr/>
              </a:pPr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BC88B-1D0C-43DE-B958-659244EAF7DF}" type="datetimeFigureOut">
              <a:rPr lang="en-US"/>
              <a:pPr>
                <a:defRPr/>
              </a:pPr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2192A-E72E-4314-BE6A-1F0A319E599B}" type="datetimeFigureOut">
              <a:rPr lang="en-US"/>
              <a:pPr>
                <a:defRPr/>
              </a:pPr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0A440-C240-4BC4-A0FF-554628E557D7}" type="datetimeFigureOut">
              <a:rPr lang="en-US"/>
              <a:pPr>
                <a:defRPr/>
              </a:pPr>
              <a:t>12/3/17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027" name="Picture 10" descr="wsu_horizontal_color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1400" y="6356350"/>
            <a:ext cx="15541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152400" y="6432550"/>
            <a:ext cx="838200" cy="50165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2073121-80F2-4A27-A972-3FCE9B2C70D8}" type="slidenum">
              <a:rPr lang="en-US"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274638"/>
            <a:ext cx="84994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34C992-68AD-4F2E-8AAE-90B6BB4DC0D4}" type="datetimeFigureOut">
              <a:rPr lang="en-US"/>
              <a:pPr>
                <a:defRPr/>
              </a:pPr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6200" y="1143000"/>
            <a:ext cx="9067800" cy="0"/>
          </a:xfrm>
          <a:prstGeom prst="line">
            <a:avLst/>
          </a:prstGeom>
          <a:ln w="571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31750" y="6746875"/>
            <a:ext cx="9080500" cy="111125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fontAlgn="base">
        <a:lnSpc>
          <a:spcPct val="90000"/>
        </a:lnSpc>
        <a:spcBef>
          <a:spcPts val="600"/>
        </a:spcBef>
        <a:spcAft>
          <a:spcPts val="600"/>
        </a:spcAft>
        <a:buClr>
          <a:srgbClr val="FFC000"/>
        </a:buClr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lnSpc>
          <a:spcPct val="90000"/>
        </a:lnSpc>
        <a:spcBef>
          <a:spcPts val="400"/>
        </a:spcBef>
        <a:spcAft>
          <a:spcPts val="400"/>
        </a:spcAft>
        <a:buClr>
          <a:srgbClr val="FFC0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2pPr>
      <a:lvl3pPr marL="1143000" indent="-228600" algn="l" rtl="0" fontAlgn="base">
        <a:lnSpc>
          <a:spcPct val="90000"/>
        </a:lnSpc>
        <a:spcBef>
          <a:spcPts val="350"/>
        </a:spcBef>
        <a:spcAft>
          <a:spcPts val="350"/>
        </a:spcAft>
        <a:buClr>
          <a:srgbClr val="FFC000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European Soccer Bets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295400" y="4191000"/>
            <a:ext cx="4267200" cy="1143000"/>
          </a:xfrm>
        </p:spPr>
        <p:txBody>
          <a:bodyPr/>
          <a:lstStyle/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Leonardo </a:t>
            </a:r>
            <a:r>
              <a:rPr lang="en-US" dirty="0" err="1" smtClean="0">
                <a:latin typeface="Raleway" charset="0"/>
                <a:ea typeface="Raleway" charset="0"/>
                <a:cs typeface="Raleway" charset="0"/>
              </a:rPr>
              <a:t>Perrone</a:t>
            </a:r>
            <a:endParaRPr lang="en-US" dirty="0" smtClean="0">
              <a:latin typeface="Raleway" charset="0"/>
              <a:ea typeface="Raleway" charset="0"/>
              <a:cs typeface="Raleway" charset="0"/>
            </a:endParaRPr>
          </a:p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Senior, Computer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/>
              <a:t>Team Attributes </a:t>
            </a:r>
            <a:r>
              <a:rPr lang="en-US" dirty="0" smtClean="0"/>
              <a:t>Table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pic>
        <p:nvPicPr>
          <p:cNvPr id="26626" name="Picture 2" descr="https://lh4.googleusercontent.com/JxmfGDG3xG1kwAQOY1Pj339hMGDsgWOmvf-3ebdXLpeERGZoQ7jdQrzl70j0WlEaK5Sj_VH-ftlMOMxFcXDSViWWq-muCMGW8wLQBqJ2CUlAN__hiyRqSK0ZrYtrrYeruUEZQhWoEw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2209800"/>
            <a:ext cx="8670925" cy="375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80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Objective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05000"/>
            <a:ext cx="571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EB71A"/>
              </a:buClr>
              <a:buFont typeface="Arial" charset="0"/>
              <a:buChar char="•"/>
            </a:pP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>Can we predict if the home team will win, </a:t>
            </a:r>
            <a:br>
              <a:rPr lang="en-US" sz="2200" dirty="0" smtClean="0">
                <a:latin typeface="Raleway" charset="0"/>
                <a:ea typeface="Raleway" charset="0"/>
                <a:cs typeface="Raleway" charset="0"/>
              </a:rPr>
            </a:b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>if the odds are in its favor?</a:t>
            </a:r>
          </a:p>
        </p:txBody>
      </p:sp>
    </p:spTree>
    <p:extLst>
      <p:ext uri="{BB962C8B-B14F-4D97-AF65-F5344CB8AC3E}">
        <p14:creationId xmlns:p14="http://schemas.microsoft.com/office/powerpoint/2010/main" val="210679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05000"/>
            <a:ext cx="5715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EB71A"/>
              </a:buClr>
              <a:buFont typeface="Arial" charset="0"/>
              <a:buChar char="•"/>
            </a:pP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>Binary classification </a:t>
            </a: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>using LDA, QDA and KNN. </a:t>
            </a:r>
          </a:p>
          <a:p>
            <a:pPr marL="342900" indent="-342900">
              <a:buClr>
                <a:srgbClr val="FEB71A"/>
              </a:buClr>
              <a:buFont typeface="Arial" charset="0"/>
              <a:buChar char="•"/>
            </a:pPr>
            <a:endParaRPr lang="en-US" sz="2200" dirty="0" smtClean="0">
              <a:latin typeface="Raleway" charset="0"/>
              <a:ea typeface="Raleway" charset="0"/>
              <a:cs typeface="Raleway" charset="0"/>
            </a:endParaRPr>
          </a:p>
          <a:p>
            <a:pPr marL="342900" indent="-342900">
              <a:buClr>
                <a:srgbClr val="FEB71A"/>
              </a:buClr>
              <a:buFont typeface="Arial" charset="0"/>
              <a:buChar char="•"/>
            </a:pP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>Simple and efficient.</a:t>
            </a:r>
          </a:p>
        </p:txBody>
      </p:sp>
    </p:spTree>
    <p:extLst>
      <p:ext uri="{BB962C8B-B14F-4D97-AF65-F5344CB8AC3E}">
        <p14:creationId xmlns:p14="http://schemas.microsoft.com/office/powerpoint/2010/main" val="57713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Attributes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EB71A"/>
              </a:buClr>
              <a:buFont typeface="Arial" charset="0"/>
              <a:buChar char="•"/>
            </a:pP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>What are the attributes that </a:t>
            </a: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>can be </a:t>
            </a: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>use for this analysis?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025" y="2672477"/>
            <a:ext cx="4216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 smtClean="0">
                <a:latin typeface="Raleway" charset="0"/>
                <a:ea typeface="Raleway" charset="0"/>
                <a:cs typeface="Raleway" charset="0"/>
              </a:rPr>
              <a:t>buildUpPlaySpeedClass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 smtClean="0">
                <a:latin typeface="Raleway" charset="0"/>
                <a:ea typeface="Raleway" charset="0"/>
                <a:cs typeface="Raleway" charset="0"/>
              </a:rPr>
              <a:t>buildUpPlayDribblingClass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>
                <a:latin typeface="Raleway" charset="0"/>
                <a:ea typeface="Raleway" charset="0"/>
                <a:cs typeface="Raleway" charset="0"/>
              </a:rPr>
              <a:t>buildUpPlayPassingClass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>
                <a:latin typeface="Raleway" charset="0"/>
                <a:ea typeface="Raleway" charset="0"/>
                <a:cs typeface="Raleway" charset="0"/>
              </a:rPr>
              <a:t>buildUpPlayPositioningClass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>
                <a:latin typeface="Raleway" charset="0"/>
                <a:ea typeface="Raleway" charset="0"/>
                <a:cs typeface="Raleway" charset="0"/>
              </a:rPr>
              <a:t>chanceCreationPassingClass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>
                <a:latin typeface="Raleway" charset="0"/>
                <a:ea typeface="Raleway" charset="0"/>
                <a:cs typeface="Raleway" charset="0"/>
              </a:rPr>
              <a:t>chanceCreationCrossingClass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>
                <a:latin typeface="Raleway" charset="0"/>
                <a:ea typeface="Raleway" charset="0"/>
                <a:cs typeface="Raleway" charset="0"/>
              </a:rPr>
              <a:t>chanceCreationShootingClass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>
                <a:latin typeface="Raleway" charset="0"/>
                <a:ea typeface="Raleway" charset="0"/>
                <a:cs typeface="Raleway" charset="0"/>
              </a:rPr>
              <a:t>chanceCreationPositioningClass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 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4700" y="2672477"/>
            <a:ext cx="35958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>
                <a:latin typeface="Raleway" charset="0"/>
                <a:ea typeface="Raleway" charset="0"/>
                <a:cs typeface="Raleway" charset="0"/>
              </a:rPr>
              <a:t>defencePressureClass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"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>
                <a:latin typeface="Raleway" charset="0"/>
                <a:ea typeface="Raleway" charset="0"/>
                <a:cs typeface="Raleway" charset="0"/>
              </a:rPr>
              <a:t>defenceAggressionClass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”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>
                <a:latin typeface="Raleway" charset="0"/>
                <a:ea typeface="Raleway" charset="0"/>
                <a:cs typeface="Raleway" charset="0"/>
              </a:rPr>
              <a:t>defenceTeamWidthClass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"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>
                <a:latin typeface="Raleway" charset="0"/>
                <a:ea typeface="Raleway" charset="0"/>
                <a:cs typeface="Raleway" charset="0"/>
              </a:rPr>
              <a:t>defenceDefenderLineClass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"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Raleway" charset="0"/>
                <a:ea typeface="Raleway" charset="0"/>
                <a:cs typeface="Raleway" charset="0"/>
              </a:rPr>
              <a:t>"B365H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                      </a:t>
            </a:r>
            <a:endParaRPr lang="en-US" dirty="0">
              <a:latin typeface="Raleway" charset="0"/>
              <a:ea typeface="Raleway" charset="0"/>
              <a:cs typeface="Raleway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Raleway" charset="0"/>
                <a:ea typeface="Raleway" charset="0"/>
                <a:cs typeface="Raleway" charset="0"/>
              </a:rPr>
              <a:t>"B365D"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Raleway" charset="0"/>
                <a:ea typeface="Raleway" charset="0"/>
                <a:cs typeface="Raleway" charset="0"/>
              </a:rPr>
              <a:t>"B365A"</a:t>
            </a:r>
          </a:p>
          <a:p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680034"/>
            <a:ext cx="577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Merged Match Table with Team Attributes Tables</a:t>
            </a:r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4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Labels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5715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EB71A"/>
              </a:buClr>
              <a:buFont typeface="Arial" charset="0"/>
              <a:buChar char="•"/>
            </a:pP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>Classification Labels</a:t>
            </a:r>
          </a:p>
          <a:p>
            <a:pPr marL="800100" lvl="1" indent="-342900">
              <a:buClr>
                <a:srgbClr val="FEB71A"/>
              </a:buClr>
              <a:buFont typeface="Arial" charset="0"/>
              <a:buChar char="•"/>
            </a:pPr>
            <a:r>
              <a:rPr lang="en-US" sz="2000" dirty="0">
                <a:latin typeface="Raleway" charset="0"/>
                <a:ea typeface="Raleway" charset="0"/>
                <a:cs typeface="Raleway" charset="0"/>
              </a:rPr>
              <a:t>Bet or do not bet</a:t>
            </a:r>
            <a:r>
              <a:rPr lang="en-US" sz="2000" dirty="0" smtClean="0">
                <a:latin typeface="Raleway" charset="0"/>
                <a:ea typeface="Raleway" charset="0"/>
                <a:cs typeface="Raleway" charset="0"/>
              </a:rPr>
              <a:t>?</a:t>
            </a:r>
            <a:r>
              <a:rPr lang="en-US" sz="2200" dirty="0">
                <a:latin typeface="Raleway" charset="0"/>
                <a:ea typeface="Raleway" charset="0"/>
                <a:cs typeface="Raleway" charset="0"/>
              </a:rPr>
              <a:t/>
            </a:r>
            <a:br>
              <a:rPr lang="en-US" sz="2200" dirty="0">
                <a:latin typeface="Raleway" charset="0"/>
                <a:ea typeface="Raleway" charset="0"/>
                <a:cs typeface="Raleway" charset="0"/>
              </a:rPr>
            </a:b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/>
            </a:r>
            <a:br>
              <a:rPr lang="en-US" sz="2200" dirty="0" smtClean="0">
                <a:latin typeface="Raleway" charset="0"/>
                <a:ea typeface="Raleway" charset="0"/>
                <a:cs typeface="Raleway" charset="0"/>
              </a:rPr>
            </a:b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>If these are true:</a:t>
            </a:r>
            <a:br>
              <a:rPr lang="en-US" sz="2200" dirty="0" smtClean="0">
                <a:latin typeface="Raleway" charset="0"/>
                <a:ea typeface="Raleway" charset="0"/>
                <a:cs typeface="Raleway" charset="0"/>
              </a:rPr>
            </a:b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/>
            </a:r>
            <a:br>
              <a:rPr lang="en-US" sz="2200" dirty="0" smtClean="0">
                <a:latin typeface="Raleway" charset="0"/>
                <a:ea typeface="Raleway" charset="0"/>
                <a:cs typeface="Raleway" charset="0"/>
              </a:rPr>
            </a:b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>Home team wins the game</a:t>
            </a:r>
            <a:br>
              <a:rPr lang="en-US" sz="2200" dirty="0" smtClean="0">
                <a:latin typeface="Raleway" charset="0"/>
                <a:ea typeface="Raleway" charset="0"/>
                <a:cs typeface="Raleway" charset="0"/>
              </a:rPr>
            </a:b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>Home team was favorited by odds</a:t>
            </a:r>
            <a:r>
              <a:rPr lang="en-US" sz="2000" dirty="0" smtClean="0">
                <a:latin typeface="Raleway" charset="0"/>
                <a:ea typeface="Raleway" charset="0"/>
                <a:cs typeface="Raleway" charset="0"/>
              </a:rPr>
              <a:t/>
            </a:r>
            <a:br>
              <a:rPr lang="en-US" sz="2000" dirty="0" smtClean="0">
                <a:latin typeface="Raleway" charset="0"/>
                <a:ea typeface="Raleway" charset="0"/>
                <a:cs typeface="Raleway" charset="0"/>
              </a:rPr>
            </a:br>
            <a:r>
              <a:rPr lang="en-US" sz="2000" dirty="0" smtClean="0">
                <a:latin typeface="Raleway" charset="0"/>
                <a:ea typeface="Raleway" charset="0"/>
                <a:cs typeface="Raleway" charset="0"/>
              </a:rPr>
              <a:t/>
            </a:r>
            <a:br>
              <a:rPr lang="en-US" sz="2000" dirty="0" smtClean="0">
                <a:latin typeface="Raleway" charset="0"/>
                <a:ea typeface="Raleway" charset="0"/>
                <a:cs typeface="Raleway" charset="0"/>
              </a:rPr>
            </a:br>
            <a:r>
              <a:rPr lang="en-US" sz="2000" dirty="0" smtClean="0">
                <a:latin typeface="Raleway" charset="0"/>
                <a:ea typeface="Raleway" charset="0"/>
                <a:cs typeface="Raleway" charset="0"/>
              </a:rPr>
              <a:t>Then Bet is 1, else is 0</a:t>
            </a:r>
            <a:endParaRPr lang="en-US" sz="2200" dirty="0" smtClean="0"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7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The Final Matrix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571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EB71A"/>
              </a:buClr>
              <a:buFont typeface="Arial" charset="0"/>
              <a:buChar char="•"/>
            </a:pP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>The final 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025" y="2672477"/>
            <a:ext cx="4216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 smtClean="0">
                <a:latin typeface="Raleway" charset="0"/>
                <a:ea typeface="Raleway" charset="0"/>
                <a:cs typeface="Raleway" charset="0"/>
              </a:rPr>
              <a:t>buildUpPlaySpeedClass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 smtClean="0">
                <a:latin typeface="Raleway" charset="0"/>
                <a:ea typeface="Raleway" charset="0"/>
                <a:cs typeface="Raleway" charset="0"/>
              </a:rPr>
              <a:t>buildUpPlayDribblingClass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>
                <a:latin typeface="Raleway" charset="0"/>
                <a:ea typeface="Raleway" charset="0"/>
                <a:cs typeface="Raleway" charset="0"/>
              </a:rPr>
              <a:t>buildUpPlayPassingClass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>
                <a:latin typeface="Raleway" charset="0"/>
                <a:ea typeface="Raleway" charset="0"/>
                <a:cs typeface="Raleway" charset="0"/>
              </a:rPr>
              <a:t>buildUpPlayPositioningClass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>
                <a:latin typeface="Raleway" charset="0"/>
                <a:ea typeface="Raleway" charset="0"/>
                <a:cs typeface="Raleway" charset="0"/>
              </a:rPr>
              <a:t>chanceCreationPassingClass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>
                <a:latin typeface="Raleway" charset="0"/>
                <a:ea typeface="Raleway" charset="0"/>
                <a:cs typeface="Raleway" charset="0"/>
              </a:rPr>
              <a:t>chanceCreationCrossingClass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>
                <a:latin typeface="Raleway" charset="0"/>
                <a:ea typeface="Raleway" charset="0"/>
                <a:cs typeface="Raleway" charset="0"/>
              </a:rPr>
              <a:t>chanceCreationShootingClass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>
                <a:latin typeface="Raleway" charset="0"/>
                <a:ea typeface="Raleway" charset="0"/>
                <a:cs typeface="Raleway" charset="0"/>
              </a:rPr>
              <a:t>chanceCreationPositioningClass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 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4700" y="2672477"/>
            <a:ext cx="35958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>
                <a:latin typeface="Raleway" charset="0"/>
                <a:ea typeface="Raleway" charset="0"/>
                <a:cs typeface="Raleway" charset="0"/>
              </a:rPr>
              <a:t>defencePressureClass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"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>
                <a:latin typeface="Raleway" charset="0"/>
                <a:ea typeface="Raleway" charset="0"/>
                <a:cs typeface="Raleway" charset="0"/>
              </a:rPr>
              <a:t>defenceAggressionClass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”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>
                <a:latin typeface="Raleway" charset="0"/>
                <a:ea typeface="Raleway" charset="0"/>
                <a:cs typeface="Raleway" charset="0"/>
              </a:rPr>
              <a:t>defenceTeamWidthClass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"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err="1">
                <a:latin typeface="Raleway" charset="0"/>
                <a:ea typeface="Raleway" charset="0"/>
                <a:cs typeface="Raleway" charset="0"/>
              </a:rPr>
              <a:t>defenceDefenderLineClass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"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Raleway" charset="0"/>
                <a:ea typeface="Raleway" charset="0"/>
                <a:cs typeface="Raleway" charset="0"/>
              </a:rPr>
              <a:t>"B365H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"                      </a:t>
            </a:r>
            <a:endParaRPr lang="en-US" dirty="0">
              <a:latin typeface="Raleway" charset="0"/>
              <a:ea typeface="Raleway" charset="0"/>
              <a:cs typeface="Raleway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Raleway" charset="0"/>
                <a:ea typeface="Raleway" charset="0"/>
                <a:cs typeface="Raleway" charset="0"/>
              </a:rPr>
              <a:t>"B365D"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B365A”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”Bet”</a:t>
            </a:r>
            <a:endParaRPr lang="en-US" dirty="0">
              <a:latin typeface="Raleway" charset="0"/>
              <a:ea typeface="Raleway" charset="0"/>
              <a:cs typeface="Raleway" charset="0"/>
            </a:endParaRPr>
          </a:p>
          <a:p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7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Data Splitting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33800" y="3641295"/>
            <a:ext cx="14189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2800" dirty="0" smtClean="0">
                <a:latin typeface="Raleway" charset="0"/>
                <a:ea typeface="Raleway" charset="0"/>
                <a:cs typeface="Raleway" charset="0"/>
              </a:rPr>
              <a:t>Testing</a:t>
            </a:r>
          </a:p>
          <a:p>
            <a:pPr algn="ctr"/>
            <a:r>
              <a:rPr lang="sk-SK" sz="2800" dirty="0" smtClean="0">
                <a:latin typeface="Raleway" charset="0"/>
                <a:ea typeface="Raleway" charset="0"/>
                <a:cs typeface="Raleway" charset="0"/>
              </a:rPr>
              <a:t>30%</a:t>
            </a:r>
            <a:endParaRPr lang="en-US" sz="2800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571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EB71A"/>
              </a:buClr>
              <a:buFont typeface="Arial" charset="0"/>
              <a:buChar char="•"/>
            </a:pP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>Divide the dataset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1808" y="3641296"/>
            <a:ext cx="16161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Raleway" charset="0"/>
                <a:ea typeface="Raleway" charset="0"/>
                <a:cs typeface="Raleway" charset="0"/>
              </a:rPr>
              <a:t>Training </a:t>
            </a:r>
          </a:p>
          <a:p>
            <a:pPr algn="ctr"/>
            <a:r>
              <a:rPr lang="en-US" sz="2800" dirty="0" smtClean="0">
                <a:latin typeface="Raleway" charset="0"/>
                <a:ea typeface="Raleway" charset="0"/>
                <a:cs typeface="Raleway" charset="0"/>
              </a:rPr>
              <a:t>60%</a:t>
            </a:r>
            <a:endParaRPr lang="en-US" sz="2800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5923" y="3641295"/>
            <a:ext cx="18405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Raleway" charset="0"/>
                <a:ea typeface="Raleway" charset="0"/>
                <a:cs typeface="Raleway" charset="0"/>
              </a:rPr>
              <a:t>Validation</a:t>
            </a:r>
          </a:p>
          <a:p>
            <a:pPr algn="ctr"/>
            <a:r>
              <a:rPr lang="en-US" sz="2800" dirty="0" smtClean="0">
                <a:latin typeface="Raleway" charset="0"/>
                <a:ea typeface="Raleway" charset="0"/>
                <a:cs typeface="Raleway" charset="0"/>
              </a:rPr>
              <a:t>10%</a:t>
            </a:r>
            <a:endParaRPr lang="en-US" sz="2800" dirty="0"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Linear Discriminant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EB71A"/>
              </a:buClr>
              <a:buFont typeface="Arial" charset="0"/>
              <a:buChar char="•"/>
            </a:pPr>
            <a:r>
              <a:rPr lang="en-US" sz="2400" dirty="0" smtClean="0">
                <a:latin typeface="Raleway" charset="0"/>
                <a:ea typeface="Raleway" charset="0"/>
                <a:cs typeface="Raleway" charset="0"/>
              </a:rPr>
              <a:t>Maximizes the component axes for class-separation.</a:t>
            </a:r>
            <a:br>
              <a:rPr lang="en-US" sz="2400" dirty="0" smtClean="0">
                <a:latin typeface="Raleway" charset="0"/>
                <a:ea typeface="Raleway" charset="0"/>
                <a:cs typeface="Raleway" charset="0"/>
              </a:rPr>
            </a:br>
            <a:endParaRPr lang="en-US" sz="2400" dirty="0" smtClean="0">
              <a:latin typeface="Raleway" charset="0"/>
              <a:ea typeface="Raleway" charset="0"/>
              <a:cs typeface="Raleway" charset="0"/>
            </a:endParaRPr>
          </a:p>
          <a:p>
            <a:pPr marL="342900" indent="-342900">
              <a:buClr>
                <a:srgbClr val="FEB71A"/>
              </a:buClr>
              <a:buFont typeface="Arial" charset="0"/>
              <a:buChar char="•"/>
            </a:pPr>
            <a:r>
              <a:rPr lang="en-US" sz="2400" dirty="0" smtClean="0">
                <a:latin typeface="Raleway" charset="0"/>
                <a:ea typeface="Raleway" charset="0"/>
                <a:cs typeface="Raleway" charset="0"/>
              </a:rPr>
              <a:t>Used to </a:t>
            </a:r>
            <a:r>
              <a:rPr lang="en-US" sz="2400" dirty="0">
                <a:latin typeface="Raleway" charset="0"/>
                <a:ea typeface="Raleway" charset="0"/>
                <a:cs typeface="Raleway" charset="0"/>
              </a:rPr>
              <a:t>predict a categorical dependent </a:t>
            </a:r>
            <a:r>
              <a:rPr lang="en-US" sz="2400" dirty="0" smtClean="0">
                <a:latin typeface="Raleway" charset="0"/>
                <a:ea typeface="Raleway" charset="0"/>
                <a:cs typeface="Raleway" charset="0"/>
              </a:rPr>
              <a:t>variable</a:t>
            </a:r>
            <a:r>
              <a:rPr lang="en-US" sz="2400" dirty="0">
                <a:latin typeface="Raleway" charset="0"/>
                <a:ea typeface="Raleway" charset="0"/>
                <a:cs typeface="Raleway" charset="0"/>
              </a:rPr>
              <a:t> by </a:t>
            </a:r>
            <a:r>
              <a:rPr lang="en-US" sz="2400" dirty="0" smtClean="0">
                <a:latin typeface="Raleway" charset="0"/>
                <a:ea typeface="Raleway" charset="0"/>
                <a:cs typeface="Raleway" charset="0"/>
              </a:rPr>
              <a:t>one or more </a:t>
            </a:r>
            <a:r>
              <a:rPr lang="en-US" sz="2400" dirty="0">
                <a:latin typeface="Raleway" charset="0"/>
                <a:ea typeface="Raleway" charset="0"/>
                <a:cs typeface="Raleway" charset="0"/>
              </a:rPr>
              <a:t>continuous </a:t>
            </a:r>
            <a:r>
              <a:rPr lang="en-US" sz="2400" dirty="0" smtClean="0">
                <a:latin typeface="Raleway" charset="0"/>
                <a:ea typeface="Raleway" charset="0"/>
                <a:cs typeface="Raleway" charset="0"/>
              </a:rPr>
              <a:t>or binary </a:t>
            </a:r>
            <a:r>
              <a:rPr lang="en-US" sz="2400" dirty="0">
                <a:latin typeface="Raleway" charset="0"/>
                <a:ea typeface="Raleway" charset="0"/>
                <a:cs typeface="Raleway" charset="0"/>
              </a:rPr>
              <a:t>independent variables</a:t>
            </a:r>
            <a:endParaRPr lang="en-US" sz="2400" dirty="0" smtClean="0"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15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Linear Discriminant Analysis (cont.)</a:t>
            </a:r>
          </a:p>
        </p:txBody>
      </p:sp>
      <p:pic>
        <p:nvPicPr>
          <p:cNvPr id="5" name="Picture 4" descr="../../../Screenshots/Screen%20Shot%202017-12-03%20at%206.53.00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2133600"/>
            <a:ext cx="8245475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57200" y="16002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The analysis:</a:t>
            </a:r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373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Linear Discriminant Analysis (cont.)</a:t>
            </a:r>
          </a:p>
        </p:txBody>
      </p:sp>
      <p:pic>
        <p:nvPicPr>
          <p:cNvPr id="5" name="Picture 4" descr="../../../Screenshots/Screen%20Shot%202017-12-03%20at%203.02.09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3860165" cy="230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14400" y="2057400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Raleway" charset="0"/>
                <a:ea typeface="Raleway" charset="0"/>
                <a:cs typeface="Raleway" charset="0"/>
              </a:rPr>
              <a:t>Results:</a:t>
            </a:r>
            <a:endParaRPr lang="en-US" sz="2400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951044" y="4141490"/>
            <a:ext cx="1676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2800" y="3783310"/>
            <a:ext cx="609600" cy="3314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0000" y="4088110"/>
            <a:ext cx="609600" cy="3314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Dataset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39725" y="1600200"/>
            <a:ext cx="8229600" cy="4525963"/>
          </a:xfrm>
        </p:spPr>
        <p:txBody>
          <a:bodyPr/>
          <a:lstStyle/>
          <a:p>
            <a:r>
              <a:rPr lang="en-US" sz="2000" dirty="0">
                <a:latin typeface="Raleway" charset="0"/>
                <a:ea typeface="Raleway" charset="0"/>
                <a:cs typeface="Raleway" charset="0"/>
              </a:rPr>
              <a:t>+25,000 matches</a:t>
            </a:r>
          </a:p>
          <a:p>
            <a:r>
              <a:rPr lang="en-US" sz="2000" dirty="0">
                <a:latin typeface="Raleway" charset="0"/>
                <a:ea typeface="Raleway" charset="0"/>
                <a:cs typeface="Raleway" charset="0"/>
              </a:rPr>
              <a:t>+10,000 players</a:t>
            </a:r>
          </a:p>
          <a:p>
            <a:r>
              <a:rPr lang="en-US" sz="2000" dirty="0">
                <a:latin typeface="Raleway" charset="0"/>
                <a:ea typeface="Raleway" charset="0"/>
                <a:cs typeface="Raleway" charset="0"/>
              </a:rPr>
              <a:t>11 European Countries with their lead championship</a:t>
            </a:r>
          </a:p>
          <a:p>
            <a:r>
              <a:rPr lang="en-US" sz="2000" dirty="0">
                <a:latin typeface="Raleway" charset="0"/>
                <a:ea typeface="Raleway" charset="0"/>
                <a:cs typeface="Raleway" charset="0"/>
              </a:rPr>
              <a:t>Seasons 2008 to 2016</a:t>
            </a:r>
          </a:p>
          <a:p>
            <a:r>
              <a:rPr lang="en-US" sz="2000" dirty="0">
                <a:latin typeface="Raleway" charset="0"/>
                <a:ea typeface="Raleway" charset="0"/>
                <a:cs typeface="Raleway" charset="0"/>
              </a:rPr>
              <a:t>Players and Teams' attributes* sourced from EA Sports' FIFA video game series, including the weekly updates</a:t>
            </a:r>
          </a:p>
          <a:p>
            <a:r>
              <a:rPr lang="en-US" sz="2000" dirty="0">
                <a:latin typeface="Raleway" charset="0"/>
                <a:ea typeface="Raleway" charset="0"/>
                <a:cs typeface="Raleway" charset="0"/>
              </a:rPr>
              <a:t>Team line up with squad formation (X, Y coordinates)</a:t>
            </a:r>
          </a:p>
          <a:p>
            <a:r>
              <a:rPr lang="en-US" sz="2000" dirty="0">
                <a:latin typeface="Raleway" charset="0"/>
                <a:ea typeface="Raleway" charset="0"/>
                <a:cs typeface="Raleway" charset="0"/>
              </a:rPr>
              <a:t>Betting odds from up to 10 providers</a:t>
            </a:r>
          </a:p>
          <a:p>
            <a:r>
              <a:rPr lang="en-US" sz="2000" dirty="0">
                <a:latin typeface="Raleway" charset="0"/>
                <a:ea typeface="Raleway" charset="0"/>
                <a:cs typeface="Raleway" charset="0"/>
              </a:rPr>
              <a:t>Detailed match events (goal types, possession, corner, cross, fouls, cards etc...) for +10,000 matches</a:t>
            </a:r>
          </a:p>
          <a:p>
            <a:endParaRPr lang="en-US" sz="2000" dirty="0" smtClean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Quadratic Discriminant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EB71A"/>
              </a:buClr>
              <a:buFont typeface="Arial" charset="0"/>
              <a:buChar char="•"/>
            </a:pPr>
            <a:r>
              <a:rPr lang="en-US" sz="2400" dirty="0">
                <a:latin typeface="Raleway" charset="0"/>
                <a:ea typeface="Raleway" charset="0"/>
                <a:cs typeface="Raleway" charset="0"/>
              </a:rPr>
              <a:t>Quadratic discriminant analysis uses a different covariance matrix for each class</a:t>
            </a:r>
            <a:r>
              <a:rPr lang="en-US" sz="2400" dirty="0" smtClean="0">
                <a:latin typeface="Raleway" charset="0"/>
                <a:ea typeface="Raleway" charset="0"/>
                <a:cs typeface="Raleway" charset="0"/>
              </a:rPr>
              <a:t>.</a:t>
            </a:r>
            <a:br>
              <a:rPr lang="en-US" sz="2400" dirty="0" smtClean="0">
                <a:latin typeface="Raleway" charset="0"/>
                <a:ea typeface="Raleway" charset="0"/>
                <a:cs typeface="Raleway" charset="0"/>
              </a:rPr>
            </a:br>
            <a:endParaRPr lang="en-US" sz="2400" dirty="0" smtClean="0">
              <a:latin typeface="Raleway" charset="0"/>
              <a:ea typeface="Raleway" charset="0"/>
              <a:cs typeface="Raleway" charset="0"/>
            </a:endParaRPr>
          </a:p>
          <a:p>
            <a:pPr marL="342900" indent="-342900">
              <a:buClr>
                <a:srgbClr val="FEB71A"/>
              </a:buClr>
              <a:buFont typeface="Arial" charset="0"/>
              <a:buChar char="•"/>
            </a:pPr>
            <a:r>
              <a:rPr lang="en-US" sz="2400" dirty="0" smtClean="0">
                <a:latin typeface="Raleway" charset="0"/>
                <a:ea typeface="Raleway" charset="0"/>
                <a:cs typeface="Raleway" charset="0"/>
              </a:rPr>
              <a:t>Used often if there is a small number of variables.</a:t>
            </a:r>
          </a:p>
        </p:txBody>
      </p:sp>
    </p:spTree>
    <p:extLst>
      <p:ext uri="{BB962C8B-B14F-4D97-AF65-F5344CB8AC3E}">
        <p14:creationId xmlns:p14="http://schemas.microsoft.com/office/powerpoint/2010/main" val="1150780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Quadratic Discriminant Analysis (cont.)</a:t>
            </a:r>
          </a:p>
        </p:txBody>
      </p:sp>
      <p:pic>
        <p:nvPicPr>
          <p:cNvPr id="5" name="Picture 4" descr="../../../Screenshots/Screen%20Shot%202017-12-03%20at%206.51.29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0866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62000" y="15494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The analysis:</a:t>
            </a:r>
          </a:p>
        </p:txBody>
      </p:sp>
    </p:spTree>
    <p:extLst>
      <p:ext uri="{BB962C8B-B14F-4D97-AF65-F5344CB8AC3E}">
        <p14:creationId xmlns:p14="http://schemas.microsoft.com/office/powerpoint/2010/main" val="676459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Quadratic Discriminant Analysis (cont.)</a:t>
            </a:r>
          </a:p>
        </p:txBody>
      </p:sp>
      <p:pic>
        <p:nvPicPr>
          <p:cNvPr id="5" name="Picture 4" descr="../../../Screenshots/Screen%20Shot%202017-12-03%20at%203.00.49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3776027" cy="21936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952500" y="19431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Results:</a:t>
            </a:r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71600" y="4267200"/>
            <a:ext cx="1143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73672" y="3810000"/>
            <a:ext cx="586541" cy="3311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4088401"/>
            <a:ext cx="586541" cy="3311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58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K-nearest Neighbor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EB71A"/>
              </a:buClr>
              <a:buFont typeface="Arial" charset="0"/>
              <a:buChar char="•"/>
            </a:pPr>
            <a:r>
              <a:rPr lang="en-US" sz="2400" dirty="0" smtClean="0">
                <a:latin typeface="Raleway" charset="0"/>
                <a:ea typeface="Raleway" charset="0"/>
                <a:cs typeface="Raleway" charset="0"/>
              </a:rPr>
              <a:t>Depends on k value and Euclidian distance between </a:t>
            </a:r>
            <a:r>
              <a:rPr lang="en-US" sz="2400" dirty="0" smtClean="0">
                <a:latin typeface="Raleway" charset="0"/>
                <a:ea typeface="Raleway" charset="0"/>
                <a:cs typeface="Raleway" charset="0"/>
              </a:rPr>
              <a:t>points (in our case).</a:t>
            </a:r>
            <a:endParaRPr lang="en-US" sz="2400" dirty="0" smtClean="0">
              <a:latin typeface="Raleway" charset="0"/>
              <a:ea typeface="Raleway" charset="0"/>
              <a:cs typeface="Raleway" charset="0"/>
            </a:endParaRPr>
          </a:p>
          <a:p>
            <a:pPr marL="342900" indent="-342900">
              <a:buClr>
                <a:srgbClr val="FEB71A"/>
              </a:buClr>
              <a:buFont typeface="Arial" charset="0"/>
              <a:buChar char="•"/>
            </a:pPr>
            <a:endParaRPr lang="en-US" sz="2400" dirty="0">
              <a:latin typeface="Raleway" charset="0"/>
              <a:ea typeface="Raleway" charset="0"/>
              <a:cs typeface="Raleway" charset="0"/>
            </a:endParaRPr>
          </a:p>
          <a:p>
            <a:pPr marL="342900" indent="-342900">
              <a:buClr>
                <a:srgbClr val="FEB71A"/>
              </a:buClr>
              <a:buFont typeface="Arial" charset="0"/>
              <a:buChar char="•"/>
            </a:pPr>
            <a:r>
              <a:rPr lang="en-US" sz="2400" dirty="0" smtClean="0">
                <a:latin typeface="Raleway" charset="0"/>
                <a:ea typeface="Raleway" charset="0"/>
                <a:cs typeface="Raleway" charset="0"/>
              </a:rPr>
              <a:t>Very simple implementation.</a:t>
            </a:r>
          </a:p>
          <a:p>
            <a:pPr marL="342900" indent="-342900">
              <a:buClr>
                <a:srgbClr val="FEB71A"/>
              </a:buClr>
              <a:buFont typeface="Arial" charset="0"/>
              <a:buChar char="•"/>
            </a:pPr>
            <a:endParaRPr lang="en-US" sz="2400" dirty="0" smtClean="0"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51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K-nearest Neighbor </a:t>
            </a:r>
            <a:r>
              <a:rPr lang="en-US" dirty="0" smtClean="0"/>
              <a:t>Analysis (cont.)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13388" y="153566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The analysis:</a:t>
            </a:r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5" name="Picture 4" descr="../../../Screenshots/Screen%20Shot%202017-12-03%20at%207.10.35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905000"/>
            <a:ext cx="8458199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074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K-nearest Neighbor </a:t>
            </a:r>
            <a:r>
              <a:rPr lang="en-US" dirty="0" smtClean="0"/>
              <a:t>Analysis (cont.)</a:t>
            </a:r>
            <a:endParaRPr lang="en-US" dirty="0" smtClean="0"/>
          </a:p>
        </p:txBody>
      </p:sp>
      <p:pic>
        <p:nvPicPr>
          <p:cNvPr id="7" name="Picture 6" descr="../../../Screenshots/Screen%20Shot%202017-12-03%20at%207.23.01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6999"/>
            <a:ext cx="4953000" cy="30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8"/>
          <p:cNvSpPr txBox="1"/>
          <p:nvPr/>
        </p:nvSpPr>
        <p:spPr>
          <a:xfrm>
            <a:off x="3657600" y="2647950"/>
            <a:ext cx="1031240" cy="29146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effectLst/>
                <a:ea typeface="Calibri" charset="0"/>
                <a:cs typeface="Times New Roman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effectLst/>
                <a:ea typeface="Calibri" charset="0"/>
                <a:cs typeface="Times New Roman" charset="0"/>
              </a:rPr>
              <a:t>K=1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effectLst/>
                <a:ea typeface="Calibri" charset="0"/>
                <a:cs typeface="Times New Roman" charset="0"/>
              </a:rPr>
              <a:t>K=5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effectLst/>
                <a:ea typeface="Calibri" charset="0"/>
                <a:cs typeface="Times New Roman" charset="0"/>
              </a:rPr>
              <a:t>K=10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effectLst/>
                <a:ea typeface="Calibri" charset="0"/>
                <a:cs typeface="Times New Roman" charset="0"/>
              </a:rPr>
              <a:t>K=15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effectLst/>
                <a:ea typeface="Calibri" charset="0"/>
                <a:cs typeface="Times New Roman" charset="0"/>
              </a:rPr>
              <a:t>K=20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effectLst/>
                <a:ea typeface="Calibri" charset="0"/>
                <a:cs typeface="Times New Roman" charset="0"/>
              </a:rPr>
              <a:t>K=30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166159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Results:</a:t>
            </a:r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568248" y="3380994"/>
            <a:ext cx="2987130" cy="5532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47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Summary of Training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14748" y="3048000"/>
            <a:ext cx="13292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Raleway" charset="0"/>
                <a:ea typeface="Raleway" charset="0"/>
                <a:cs typeface="Raleway" charset="0"/>
              </a:rPr>
              <a:t>LDA</a:t>
            </a:r>
          </a:p>
          <a:p>
            <a:r>
              <a:rPr lang="en-US" sz="2800" dirty="0" smtClean="0">
                <a:latin typeface="Raleway" charset="0"/>
                <a:ea typeface="Raleway" charset="0"/>
                <a:cs typeface="Raleway" charset="0"/>
              </a:rPr>
              <a:t>67.46%</a:t>
            </a:r>
            <a:endParaRPr lang="en-US" sz="2800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3257" y="3047998"/>
            <a:ext cx="13468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Raleway" charset="0"/>
                <a:ea typeface="Raleway" charset="0"/>
                <a:cs typeface="Raleway" charset="0"/>
              </a:rPr>
              <a:t>QDA</a:t>
            </a:r>
          </a:p>
          <a:p>
            <a:r>
              <a:rPr lang="en-US" sz="2800" dirty="0" smtClean="0">
                <a:latin typeface="Raleway" charset="0"/>
                <a:ea typeface="Raleway" charset="0"/>
                <a:cs typeface="Raleway" charset="0"/>
              </a:rPr>
              <a:t>65.88%</a:t>
            </a:r>
            <a:endParaRPr lang="en-US" sz="2800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0" y="3047999"/>
            <a:ext cx="13051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Raleway" charset="0"/>
                <a:ea typeface="Raleway" charset="0"/>
                <a:cs typeface="Raleway" charset="0"/>
              </a:rPr>
              <a:t>KNN</a:t>
            </a:r>
          </a:p>
          <a:p>
            <a:r>
              <a:rPr lang="en-US" sz="2800" dirty="0" smtClean="0">
                <a:latin typeface="Raleway" charset="0"/>
                <a:ea typeface="Raleway" charset="0"/>
                <a:cs typeface="Raleway" charset="0"/>
              </a:rPr>
              <a:t>61.96%</a:t>
            </a:r>
            <a:endParaRPr lang="en-US" sz="2800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606" y="1913575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Comparison:</a:t>
            </a:r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09600" y="2667000"/>
            <a:ext cx="19812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61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 smtClean="0"/>
          </a:p>
        </p:txBody>
      </p:sp>
      <p:pic>
        <p:nvPicPr>
          <p:cNvPr id="4" name="Picture 3" descr="../../../Screenshots/Screen%20Shot%202017-12-03%20at%207.33.18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4676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934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Validation (cont.)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90600" y="18288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Results:</a:t>
            </a:r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5" name="Picture 4" descr="../../../Screenshots/Screen%20Shot%202017-12-03%20at%203.57.18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73" y="2381646"/>
            <a:ext cx="5264727" cy="21141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1600200" y="3810000"/>
            <a:ext cx="1219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63636" y="3322320"/>
            <a:ext cx="651164" cy="335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3581400"/>
            <a:ext cx="651164" cy="335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85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2133600"/>
            <a:ext cx="72389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r>
              <a:rPr lang="en-US" sz="2600" dirty="0" smtClean="0">
                <a:latin typeface="Raleway" charset="0"/>
                <a:ea typeface="Raleway" charset="0"/>
                <a:cs typeface="Raleway" charset="0"/>
              </a:rPr>
              <a:t>LDA generalization error was low. </a:t>
            </a:r>
            <a:br>
              <a:rPr lang="en-US" sz="2600" dirty="0" smtClean="0">
                <a:latin typeface="Raleway" charset="0"/>
                <a:ea typeface="Raleway" charset="0"/>
                <a:cs typeface="Raleway" charset="0"/>
              </a:rPr>
            </a:br>
            <a:endParaRPr lang="en-US" sz="2600" dirty="0" smtClean="0">
              <a:latin typeface="Raleway" charset="0"/>
              <a:ea typeface="Raleway" charset="0"/>
              <a:cs typeface="Raleway" charset="0"/>
            </a:endParaRPr>
          </a:p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r>
              <a:rPr lang="en-US" sz="2600" dirty="0" smtClean="0">
                <a:latin typeface="Raleway" charset="0"/>
                <a:ea typeface="Raleway" charset="0"/>
                <a:cs typeface="Raleway" charset="0"/>
              </a:rPr>
              <a:t>Accuracy is better than I expected, but in general poor.</a:t>
            </a:r>
            <a:br>
              <a:rPr lang="en-US" sz="2600" dirty="0" smtClean="0">
                <a:latin typeface="Raleway" charset="0"/>
                <a:ea typeface="Raleway" charset="0"/>
                <a:cs typeface="Raleway" charset="0"/>
              </a:rPr>
            </a:br>
            <a:endParaRPr lang="en-US" sz="2600" dirty="0" smtClean="0">
              <a:latin typeface="Raleway" charset="0"/>
              <a:ea typeface="Raleway" charset="0"/>
              <a:cs typeface="Raleway" charset="0"/>
            </a:endParaRPr>
          </a:p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r>
              <a:rPr lang="en-US" sz="2600" dirty="0" smtClean="0">
                <a:latin typeface="Raleway" charset="0"/>
                <a:ea typeface="Raleway" charset="0"/>
                <a:cs typeface="Raleway" charset="0"/>
              </a:rPr>
              <a:t>More diversified attributes are needed to improve prediction accuracy.</a:t>
            </a:r>
            <a:endParaRPr lang="en-US" sz="2600" dirty="0"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Dataset (cont.)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l-PL" sz="2000" b="1" dirty="0">
                <a:latin typeface="Raleway" charset="0"/>
                <a:ea typeface="Raleway" charset="0"/>
                <a:cs typeface="Raleway" charset="0"/>
              </a:rPr>
              <a:t>7</a:t>
            </a:r>
            <a:r>
              <a:rPr lang="pl-PL" sz="2000" b="1" dirty="0" smtClean="0"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pl-PL" sz="2000" b="1" dirty="0" err="1">
                <a:latin typeface="Raleway" charset="0"/>
                <a:ea typeface="Raleway" charset="0"/>
                <a:cs typeface="Raleway" charset="0"/>
              </a:rPr>
              <a:t>Tables</a:t>
            </a:r>
            <a:r>
              <a:rPr lang="pl-PL" sz="2000" b="1" dirty="0">
                <a:latin typeface="Raleway" charset="0"/>
                <a:ea typeface="Raleway" charset="0"/>
                <a:cs typeface="Raleway" charset="0"/>
              </a:rPr>
              <a:t>:</a:t>
            </a:r>
            <a:endParaRPr lang="pl-PL" sz="2000" dirty="0">
              <a:latin typeface="Raleway" charset="0"/>
              <a:ea typeface="Raleway" charset="0"/>
              <a:cs typeface="Raleway" charset="0"/>
            </a:endParaRPr>
          </a:p>
          <a:p>
            <a:r>
              <a:rPr lang="pl-PL" sz="2000" dirty="0">
                <a:latin typeface="Raleway" charset="0"/>
                <a:ea typeface="Raleway" charset="0"/>
                <a:cs typeface="Raleway" charset="0"/>
              </a:rPr>
              <a:t>"Country"          </a:t>
            </a:r>
          </a:p>
          <a:p>
            <a:r>
              <a:rPr lang="pl-PL" sz="2000" dirty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pl-PL" sz="2000" dirty="0" err="1">
                <a:latin typeface="Raleway" charset="0"/>
                <a:ea typeface="Raleway" charset="0"/>
                <a:cs typeface="Raleway" charset="0"/>
              </a:rPr>
              <a:t>League</a:t>
            </a:r>
            <a:r>
              <a:rPr lang="pl-PL" sz="2000" dirty="0">
                <a:latin typeface="Raleway" charset="0"/>
                <a:ea typeface="Raleway" charset="0"/>
                <a:cs typeface="Raleway" charset="0"/>
              </a:rPr>
              <a:t>"            </a:t>
            </a:r>
          </a:p>
          <a:p>
            <a:r>
              <a:rPr lang="pl-PL" sz="2000" dirty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pl-PL" sz="2000" dirty="0" err="1">
                <a:latin typeface="Raleway" charset="0"/>
                <a:ea typeface="Raleway" charset="0"/>
                <a:cs typeface="Raleway" charset="0"/>
              </a:rPr>
              <a:t>Match</a:t>
            </a:r>
            <a:r>
              <a:rPr lang="pl-PL" sz="2000" dirty="0">
                <a:latin typeface="Raleway" charset="0"/>
                <a:ea typeface="Raleway" charset="0"/>
                <a:cs typeface="Raleway" charset="0"/>
              </a:rPr>
              <a:t>"             </a:t>
            </a:r>
          </a:p>
          <a:p>
            <a:r>
              <a:rPr lang="pl-PL" sz="2000" dirty="0">
                <a:latin typeface="Raleway" charset="0"/>
                <a:ea typeface="Raleway" charset="0"/>
                <a:cs typeface="Raleway" charset="0"/>
              </a:rPr>
              <a:t>"Player"            </a:t>
            </a:r>
          </a:p>
          <a:p>
            <a:r>
              <a:rPr lang="pl-PL" sz="2000" dirty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pl-PL" sz="2000" dirty="0" err="1">
                <a:latin typeface="Raleway" charset="0"/>
                <a:ea typeface="Raleway" charset="0"/>
                <a:cs typeface="Raleway" charset="0"/>
              </a:rPr>
              <a:t>Player_Attributes</a:t>
            </a:r>
            <a:r>
              <a:rPr lang="pl-PL" sz="2000" dirty="0">
                <a:latin typeface="Raleway" charset="0"/>
                <a:ea typeface="Raleway" charset="0"/>
                <a:cs typeface="Raleway" charset="0"/>
              </a:rPr>
              <a:t>" </a:t>
            </a:r>
          </a:p>
          <a:p>
            <a:r>
              <a:rPr lang="pl-PL" sz="2000" dirty="0">
                <a:latin typeface="Raleway" charset="0"/>
                <a:ea typeface="Raleway" charset="0"/>
                <a:cs typeface="Raleway" charset="0"/>
              </a:rPr>
              <a:t>"Team"             </a:t>
            </a:r>
          </a:p>
          <a:p>
            <a:r>
              <a:rPr lang="pl-PL" sz="2000" dirty="0">
                <a:latin typeface="Raleway" charset="0"/>
                <a:ea typeface="Raleway" charset="0"/>
                <a:cs typeface="Raleway" charset="0"/>
              </a:rPr>
              <a:t>"</a:t>
            </a:r>
            <a:r>
              <a:rPr lang="pl-PL" sz="2000" dirty="0" err="1">
                <a:latin typeface="Raleway" charset="0"/>
                <a:ea typeface="Raleway" charset="0"/>
                <a:cs typeface="Raleway" charset="0"/>
              </a:rPr>
              <a:t>Team_Attributes</a:t>
            </a:r>
            <a:r>
              <a:rPr lang="pl-PL" sz="2000" dirty="0" smtClean="0">
                <a:latin typeface="Raleway" charset="0"/>
                <a:ea typeface="Raleway" charset="0"/>
                <a:cs typeface="Raleway" charset="0"/>
              </a:rPr>
              <a:t>"</a:t>
            </a:r>
            <a:endParaRPr lang="pl-PL" sz="2000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59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28194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aleway" charset="0"/>
                <a:ea typeface="Raleway" charset="0"/>
                <a:cs typeface="Raleway" charset="0"/>
              </a:rPr>
              <a:t>Questions?</a:t>
            </a:r>
            <a:endParaRPr lang="en-US" sz="4000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sz="4000" dirty="0" smtClean="0"/>
              <a:t>Thank you!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120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Country Table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pic>
        <p:nvPicPr>
          <p:cNvPr id="1026" name="Picture 2" descr="https://lh6.googleusercontent.com/2ca4mQiGFH4ZFQbyTgmDMvP5umEqvzGYnyNVFXmlhYeZl8NYpUPTp-EvWPX2MMCCoGMpfv4f0PbFvmjetOa9Zw4mD9Nn7H6OhUMyvIjohcu6WMDUw0h6J5Sg4WvP2SEl1QiBPzkTrg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744749" cy="432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71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League Table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pic>
        <p:nvPicPr>
          <p:cNvPr id="20482" name="Picture 2" descr="https://lh5.googleusercontent.com/3E4RQiKykt4xZSMd37QlPxd-EqQDOTp21fb28SAjmQTnYoVe1K71bAMe6jhSmKLPRvJ1oVqbUSh5myCKRvGzYatcBZVNQo23FgxDLeV5u_h7pzyu_3POoIk5rl4AgJLpuEqf2H9kF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43062"/>
            <a:ext cx="7086600" cy="454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84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/>
              <a:t>Match Table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1767006"/>
            <a:ext cx="533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r>
              <a:rPr lang="en-US" sz="2200" dirty="0">
                <a:latin typeface="Raleway" charset="0"/>
                <a:ea typeface="Raleway" charset="0"/>
                <a:cs typeface="Raleway" charset="0"/>
              </a:rPr>
              <a:t>Countries</a:t>
            </a:r>
          </a:p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r>
              <a:rPr lang="en-US" sz="2200" dirty="0">
                <a:latin typeface="Raleway" charset="0"/>
                <a:ea typeface="Raleway" charset="0"/>
                <a:cs typeface="Raleway" charset="0"/>
              </a:rPr>
              <a:t>Leagues</a:t>
            </a:r>
          </a:p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r>
              <a:rPr lang="en-US" sz="2200" dirty="0">
                <a:latin typeface="Raleway" charset="0"/>
                <a:ea typeface="Raleway" charset="0"/>
                <a:cs typeface="Raleway" charset="0"/>
              </a:rPr>
              <a:t>Seasons</a:t>
            </a:r>
          </a:p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r>
              <a:rPr lang="en-US" sz="2200" dirty="0">
                <a:latin typeface="Raleway" charset="0"/>
                <a:ea typeface="Raleway" charset="0"/>
                <a:cs typeface="Raleway" charset="0"/>
              </a:rPr>
              <a:t>Dates</a:t>
            </a:r>
          </a:p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r>
              <a:rPr lang="en-US" sz="2200" dirty="0">
                <a:latin typeface="Raleway" charset="0"/>
                <a:ea typeface="Raleway" charset="0"/>
                <a:cs typeface="Raleway" charset="0"/>
              </a:rPr>
              <a:t>Players that played each game</a:t>
            </a:r>
          </a:p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>Home team goals</a:t>
            </a:r>
          </a:p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>Away team goals</a:t>
            </a:r>
            <a:endParaRPr lang="en-US" sz="2200" dirty="0">
              <a:latin typeface="Raleway" charset="0"/>
              <a:ea typeface="Raleway" charset="0"/>
              <a:cs typeface="Raleway" charset="0"/>
            </a:endParaRPr>
          </a:p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>Shot on/off target</a:t>
            </a:r>
            <a:endParaRPr lang="en-US" sz="2200" dirty="0">
              <a:latin typeface="Raleway" charset="0"/>
              <a:ea typeface="Raleway" charset="0"/>
              <a:cs typeface="Raleway" charset="0"/>
            </a:endParaRPr>
          </a:p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r>
              <a:rPr lang="en-US" sz="2200" dirty="0">
                <a:latin typeface="Raleway" charset="0"/>
                <a:ea typeface="Raleway" charset="0"/>
                <a:cs typeface="Raleway" charset="0"/>
              </a:rPr>
              <a:t>Foul committed</a:t>
            </a:r>
          </a:p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r>
              <a:rPr lang="en-US" sz="2200" dirty="0">
                <a:latin typeface="Raleway" charset="0"/>
                <a:ea typeface="Raleway" charset="0"/>
                <a:cs typeface="Raleway" charset="0"/>
              </a:rPr>
              <a:t>Card</a:t>
            </a:r>
          </a:p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r>
              <a:rPr lang="en-US" sz="2200" dirty="0">
                <a:latin typeface="Raleway" charset="0"/>
                <a:ea typeface="Raleway" charset="0"/>
                <a:cs typeface="Raleway" charset="0"/>
              </a:rPr>
              <a:t>Corner</a:t>
            </a:r>
          </a:p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r>
              <a:rPr lang="en-US" sz="2200" dirty="0">
                <a:latin typeface="Raleway" charset="0"/>
                <a:ea typeface="Raleway" charset="0"/>
                <a:cs typeface="Raleway" charset="0"/>
              </a:rPr>
              <a:t>Crosses</a:t>
            </a:r>
          </a:p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r>
              <a:rPr lang="en-US" sz="2200" dirty="0">
                <a:latin typeface="Raleway" charset="0"/>
                <a:ea typeface="Raleway" charset="0"/>
                <a:cs typeface="Raleway" charset="0"/>
              </a:rPr>
              <a:t>...</a:t>
            </a:r>
          </a:p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endParaRPr lang="en-US" sz="2200" dirty="0"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8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/>
              <a:t>Player </a:t>
            </a:r>
            <a:r>
              <a:rPr lang="en-US" dirty="0" smtClean="0"/>
              <a:t>Table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536448"/>
            <a:ext cx="216437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>Player Name</a:t>
            </a:r>
          </a:p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>Birthday</a:t>
            </a:r>
          </a:p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>Height</a:t>
            </a:r>
          </a:p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r>
              <a:rPr lang="en-US" sz="2200" dirty="0" smtClean="0">
                <a:latin typeface="Raleway" charset="0"/>
                <a:ea typeface="Raleway" charset="0"/>
                <a:cs typeface="Raleway" charset="0"/>
              </a:rPr>
              <a:t>Weight</a:t>
            </a:r>
          </a:p>
          <a:p>
            <a:pPr marL="285750" indent="-285750">
              <a:buClr>
                <a:srgbClr val="FFC000"/>
              </a:buClr>
              <a:buFont typeface="Arial" charset="0"/>
              <a:buChar char="•"/>
            </a:pPr>
            <a:endParaRPr lang="en-US" sz="2200" dirty="0"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26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/>
              <a:t>Player </a:t>
            </a:r>
            <a:r>
              <a:rPr lang="en-US" dirty="0" smtClean="0"/>
              <a:t>Attributes Table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pic>
        <p:nvPicPr>
          <p:cNvPr id="23554" name="Picture 2" descr="https://lh6.googleusercontent.com/qdJYBgZ0nMvz-PqXzgH0G8Xxe48AA7kkAHqVvZCt5_bf7uc6Ro4FkvSfB-_twk7ZRdAs6CIQf9osdpL75TEmZjc3RMTBKyiq6eLBf7eRx4DDFYBTn7qYlnbONVpOavbobTNPt8ivq7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816975" cy="248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7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smtClean="0"/>
              <a:t>Table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536448"/>
            <a:ext cx="29209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FEB71A"/>
              </a:buClr>
              <a:buFont typeface="Arial" charset="0"/>
              <a:buChar char="•"/>
            </a:pPr>
            <a:r>
              <a:rPr lang="en-US" sz="2200" dirty="0">
                <a:latin typeface="Raleway" charset="0"/>
                <a:ea typeface="Raleway" charset="0"/>
                <a:cs typeface="Raleway" charset="0"/>
              </a:rPr>
              <a:t>Team Name</a:t>
            </a:r>
          </a:p>
          <a:p>
            <a:pPr marL="342900" indent="-342900">
              <a:buClr>
                <a:srgbClr val="FEB71A"/>
              </a:buClr>
              <a:buFont typeface="Arial" charset="0"/>
              <a:buChar char="•"/>
            </a:pPr>
            <a:r>
              <a:rPr lang="en-US" sz="2200" dirty="0">
                <a:latin typeface="Raleway" charset="0"/>
                <a:ea typeface="Raleway" charset="0"/>
                <a:cs typeface="Raleway" charset="0"/>
              </a:rPr>
              <a:t>Team Short Name</a:t>
            </a:r>
          </a:p>
        </p:txBody>
      </p:sp>
    </p:spTree>
    <p:extLst>
      <p:ext uri="{BB962C8B-B14F-4D97-AF65-F5344CB8AC3E}">
        <p14:creationId xmlns:p14="http://schemas.microsoft.com/office/powerpoint/2010/main" val="17304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70C0"/>
      </a:dk2>
      <a:lt2>
        <a:srgbClr val="EEECE1"/>
      </a:lt2>
      <a:accent1>
        <a:srgbClr val="FEB71A"/>
      </a:accent1>
      <a:accent2>
        <a:srgbClr val="6E81D6"/>
      </a:accent2>
      <a:accent3>
        <a:srgbClr val="705E5F"/>
      </a:accent3>
      <a:accent4>
        <a:srgbClr val="CC823D"/>
      </a:accent4>
      <a:accent5>
        <a:srgbClr val="72A7C0"/>
      </a:accent5>
      <a:accent6>
        <a:srgbClr val="BECC8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447</Words>
  <Application>Microsoft Macintosh PowerPoint</Application>
  <PresentationFormat>On-screen Show (4:3)</PresentationFormat>
  <Paragraphs>160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Georgia</vt:lpstr>
      <vt:lpstr>Raleway</vt:lpstr>
      <vt:lpstr>Times New Roman</vt:lpstr>
      <vt:lpstr>Arial</vt:lpstr>
      <vt:lpstr>Office Theme</vt:lpstr>
      <vt:lpstr>European Soccer Bets</vt:lpstr>
      <vt:lpstr>The Dataset</vt:lpstr>
      <vt:lpstr>The Dataset (cont.)</vt:lpstr>
      <vt:lpstr>Country Table</vt:lpstr>
      <vt:lpstr>League Table</vt:lpstr>
      <vt:lpstr>Match Table</vt:lpstr>
      <vt:lpstr>Player Table</vt:lpstr>
      <vt:lpstr>Player Attributes Table</vt:lpstr>
      <vt:lpstr>Team Table</vt:lpstr>
      <vt:lpstr>Team Attributes Table</vt:lpstr>
      <vt:lpstr>Objective</vt:lpstr>
      <vt:lpstr>Analysis</vt:lpstr>
      <vt:lpstr>Attributes</vt:lpstr>
      <vt:lpstr>Labels</vt:lpstr>
      <vt:lpstr>The Final Matrix</vt:lpstr>
      <vt:lpstr>Data Splitting </vt:lpstr>
      <vt:lpstr>Linear Discriminant Analysis</vt:lpstr>
      <vt:lpstr>Linear Discriminant Analysis (cont.)</vt:lpstr>
      <vt:lpstr>Linear Discriminant Analysis (cont.)</vt:lpstr>
      <vt:lpstr>Quadratic Discriminant Analysis</vt:lpstr>
      <vt:lpstr>Quadratic Discriminant Analysis (cont.)</vt:lpstr>
      <vt:lpstr>Quadratic Discriminant Analysis (cont.)</vt:lpstr>
      <vt:lpstr>K-nearest Neighbor Analysis</vt:lpstr>
      <vt:lpstr>K-nearest Neighbor Analysis (cont.)</vt:lpstr>
      <vt:lpstr>K-nearest Neighbor Analysis (cont.)</vt:lpstr>
      <vt:lpstr>Summary of Training</vt:lpstr>
      <vt:lpstr>Validation</vt:lpstr>
      <vt:lpstr>Validation (cont.)</vt:lpstr>
      <vt:lpstr>Conclusion</vt:lpstr>
      <vt:lpstr>Thank you!</vt:lpstr>
    </vt:vector>
  </TitlesOfParts>
  <Company>Hewlett-Packard Company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Presentation Tree</dc:creator>
  <cp:lastModifiedBy>Perrone, Leonardo</cp:lastModifiedBy>
  <cp:revision>40</cp:revision>
  <cp:lastPrinted>2017-12-06T19:16:44Z</cp:lastPrinted>
  <dcterms:created xsi:type="dcterms:W3CDTF">2009-12-04T23:34:43Z</dcterms:created>
  <dcterms:modified xsi:type="dcterms:W3CDTF">2017-12-06T19:16:47Z</dcterms:modified>
</cp:coreProperties>
</file>