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45038" cy="30243463"/>
  <p:notesSz cx="6858000" cy="9144000"/>
  <p:custDataLst>
    <p:tags r:id="rId5"/>
  </p:custDataLst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0" autoAdjust="0"/>
    <p:restoredTop sz="94660"/>
  </p:normalViewPr>
  <p:slideViewPr>
    <p:cSldViewPr showGuides="1">
      <p:cViewPr>
        <p:scale>
          <a:sx n="30" d="100"/>
          <a:sy n="30" d="100"/>
        </p:scale>
        <p:origin x="-1248" y="-96"/>
      </p:cViewPr>
      <p:guideLst>
        <p:guide orient="horz" pos="17128"/>
        <p:guide orient="horz" pos="18425"/>
        <p:guide orient="horz" pos="3925"/>
        <p:guide orient="horz" pos="825"/>
        <p:guide pos="13176"/>
        <p:guide pos="956"/>
        <p:guide pos="26033"/>
        <p:guide pos="8926"/>
        <p:guide pos="9456"/>
        <p:guide pos="13705"/>
        <p:guide pos="17533"/>
        <p:guide pos="18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C628-5128-4C47-B3B6-6C1B5A4E1082}" type="datetimeFigureOut">
              <a:rPr lang="de-CH" smtClean="0"/>
              <a:t>17.01.2019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48F7C-5A63-4193-9CCF-DA11CBA16E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836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08B81-6F93-4540-A02B-C78B70B7B557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685800"/>
            <a:ext cx="4857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8B40A-5FE4-46E4-8C01-990DC147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62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988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6117803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Title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8731709"/>
            <a:ext cx="42845038" cy="13224569"/>
          </a:xfrm>
          <a:custGeom>
            <a:avLst/>
            <a:gdLst/>
            <a:ahLst/>
            <a:cxnLst/>
            <a:rect l="l" t="t" r="r" b="b"/>
            <a:pathLst>
              <a:path w="9144000" h="2998800">
                <a:moveTo>
                  <a:pt x="950400" y="0"/>
                </a:moveTo>
                <a:lnTo>
                  <a:pt x="9144000" y="0"/>
                </a:lnTo>
                <a:lnTo>
                  <a:pt x="9144000" y="2394000"/>
                </a:lnTo>
                <a:lnTo>
                  <a:pt x="6109200" y="2394000"/>
                </a:lnTo>
                <a:lnTo>
                  <a:pt x="6109200" y="2998800"/>
                </a:lnTo>
                <a:lnTo>
                  <a:pt x="0" y="2998800"/>
                </a:lnTo>
                <a:lnTo>
                  <a:pt x="0" y="936000"/>
                </a:lnTo>
                <a:lnTo>
                  <a:pt x="950400" y="936000"/>
                </a:lnTo>
                <a:close/>
              </a:path>
            </a:pathLst>
          </a:custGeom>
        </p:spPr>
        <p:txBody>
          <a:bodyPr anchor="b"/>
          <a:lstStyle>
            <a:lvl1pPr marL="1471904" indent="0">
              <a:buNone/>
              <a:defRPr sz="5500" baseline="0"/>
            </a:lvl1pPr>
          </a:lstStyle>
          <a:p>
            <a:r>
              <a:rPr lang="en-US" dirty="0" smtClean="0"/>
              <a:t>Click to add image</a:t>
            </a:r>
            <a:br>
              <a:rPr lang="en-US" dirty="0" smtClean="0"/>
            </a:br>
            <a:r>
              <a:rPr lang="en-US" dirty="0" smtClean="0"/>
              <a:t>(Rectangular images fit best, do not stretch image to fit)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4463025" y="1301818"/>
            <a:ext cx="36847014" cy="742989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2000"/>
              </a:lnSpc>
              <a:defRPr sz="1830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Credit Suisse Headline font 40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title line 2</a:t>
            </a:r>
            <a:br>
              <a:rPr lang="en-US" dirty="0" smtClean="0"/>
            </a:br>
            <a:r>
              <a:rPr lang="en-US" dirty="0" smtClean="0"/>
              <a:t>Add subtitle</a:t>
            </a:r>
            <a:endParaRPr lang="en-US" dirty="0"/>
          </a:p>
        </p:txBody>
      </p:sp>
      <p:pic>
        <p:nvPicPr>
          <p:cNvPr id="10" name="Logo_large" descr="AQAAAAAQAM8tiZQyq7JBnY6i2xxAS/7fWQy5iyK2VCY1hCtIJSGjtDh8ZijZKtG9+OfBy0FQZ7sfQErsriyUmMHQRFeyzuiV8qGwl7+p+wuAt4ubg6oz8GtBNuYpwzeSdGQXSnDEhO9AZien7u/3YvThAP6UbX6rnOTkZs2gD9OoCS5mgr2r7t/n4Wx72DGAd0QfWj4r2Wx+ASvxzfngly8tBCKkH9ZrAvs5tW+DLgyYhMw7EiBT4zN7339uDfAD/O5zAXd5ot2n1eEHVGRYsDrcFTma03/HkdGTu0X+OPr2ODFnRlLFbfjtv/59qJKelBTUV5b86AsFwzN1XVbWEKu/9rB9Y93lTYlDUByGuyTdyKP2pQAyxmuz7L8tNa8HK33VLZvmkjrFZf9zm5I88aO2aSgXYTEQ9NHyiP5Pnro80pKI51qM50B/WVTNmJTp/noDixfie9kZ7Hu4541T9F38EuiYgos0/8Hu6/TNh40YOGcAD+I1MAHiMvApERPdmPBsCSubMcYwmiPqMkq5BCTw42bN0UU=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173" y="25883990"/>
            <a:ext cx="9581095" cy="2132998"/>
          </a:xfrm>
          <a:prstGeom prst="rect">
            <a:avLst/>
          </a:prstGeom>
        </p:spPr>
      </p:pic>
      <p:sp>
        <p:nvSpPr>
          <p:cNvPr id="4" name="Legal Entity Date Classification"/>
          <p:cNvSpPr>
            <a:spLocks noGrp="1"/>
          </p:cNvSpPr>
          <p:nvPr>
            <p:ph type="body" sz="quarter" idx="18" hasCustomPrompt="1"/>
          </p:nvPr>
        </p:nvSpPr>
        <p:spPr>
          <a:xfrm>
            <a:off x="4436317" y="23321599"/>
            <a:ext cx="10812468" cy="4794502"/>
          </a:xfrm>
        </p:spPr>
        <p:txBody>
          <a:bodyPr anchor="b"/>
          <a:lstStyle>
            <a:lvl1pPr marL="0" indent="0">
              <a:buNone/>
              <a:defRPr sz="5500"/>
            </a:lvl1pPr>
          </a:lstStyle>
          <a:p>
            <a:pPr lvl="0"/>
            <a:r>
              <a:rPr lang="en-US" dirty="0" smtClean="0"/>
              <a:t>LEGAL ENTITY</a:t>
            </a:r>
            <a:br>
              <a:rPr lang="en-US" dirty="0" smtClean="0"/>
            </a:br>
            <a:r>
              <a:rPr lang="en-US" dirty="0" smtClean="0"/>
              <a:t>Department or author</a:t>
            </a:r>
            <a:br>
              <a:rPr lang="en-US" dirty="0" smtClean="0"/>
            </a:br>
            <a:r>
              <a:rPr lang="en-US" dirty="0" smtClean="0"/>
              <a:t>Department or author</a:t>
            </a:r>
            <a:br>
              <a:rPr lang="en-US" dirty="0" smtClean="0"/>
            </a:br>
            <a:r>
              <a:rPr lang="en-US" dirty="0" smtClean="0"/>
              <a:t>Month Day, Year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740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121122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1" name="Picture Placeholder 1"/>
          <p:cNvSpPr>
            <a:spLocks noGrp="1"/>
          </p:cNvSpPr>
          <p:nvPr>
            <p:ph type="pic" sz="quarter" idx="16" hasCustomPrompt="1"/>
          </p:nvPr>
        </p:nvSpPr>
        <p:spPr>
          <a:xfrm>
            <a:off x="15010642" y="16129847"/>
            <a:ext cx="27834398" cy="11049580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Click icon to add image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8674934" y="6230714"/>
            <a:ext cx="12651970" cy="8731708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010640" y="6230714"/>
            <a:ext cx="12823758" cy="8731708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6"/>
            <a:ext cx="12652678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Three Text Columns with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9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5286488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0778732" y="10525678"/>
            <a:ext cx="32066306" cy="15542441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Section Divider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3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with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6169279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9" name="Infographic Background"/>
          <p:cNvSpPr/>
          <p:nvPr userDrawn="1"/>
        </p:nvSpPr>
        <p:spPr>
          <a:xfrm>
            <a:off x="15010642" y="6223329"/>
            <a:ext cx="27868134" cy="12860417"/>
          </a:xfrm>
          <a:prstGeom prst="rect">
            <a:avLst/>
          </a:prstGeom>
          <a:solidFill>
            <a:srgbClr val="E7E8E9"/>
          </a:solidFill>
        </p:spPr>
        <p:txBody>
          <a:bodyPr rot="0" spcFirstLastPara="0" vertOverflow="overflow" horzOverflow="overflow" vert="horz" wrap="square" lIns="164449" tIns="164449" rIns="164449" bIns="16444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25379" indent="-1225379" algn="ctr">
              <a:spcBef>
                <a:spcPts val="0"/>
              </a:spcBef>
              <a:buClr>
                <a:srgbClr val="91867E"/>
              </a:buClr>
              <a:buFont typeface="Credit Suisse Type Light" pitchFamily="34" charset="0"/>
              <a:buChar char=""/>
            </a:pPr>
            <a:endParaRPr lang="en-US" sz="6400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010642" y="20416322"/>
            <a:ext cx="26316267" cy="6763105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23329"/>
            <a:ext cx="12652678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Two Text Columns with Infographic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2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7151150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5" name="Graph Source 1"/>
          <p:cNvSpPr>
            <a:spLocks noGrp="1"/>
          </p:cNvSpPr>
          <p:nvPr>
            <p:ph type="body" sz="quarter" idx="17" hasCustomPrompt="1"/>
          </p:nvPr>
        </p:nvSpPr>
        <p:spPr>
          <a:xfrm>
            <a:off x="21757248" y="25544216"/>
            <a:ext cx="19570361" cy="1646897"/>
          </a:xfrm>
        </p:spPr>
        <p:txBody>
          <a:bodyPr anchor="b"/>
          <a:lstStyle>
            <a:lvl1pPr marL="0" indent="0">
              <a:buNone/>
              <a:defRPr sz="3700"/>
            </a:lvl1pPr>
          </a:lstStyle>
          <a:p>
            <a:pPr lvl="0"/>
            <a:r>
              <a:rPr lang="en-US" dirty="0" smtClean="0"/>
              <a:t>Source/Note</a:t>
            </a:r>
          </a:p>
        </p:txBody>
      </p:sp>
      <p:sp>
        <p:nvSpPr>
          <p:cNvPr id="9" name="Graph Placeholder 1"/>
          <p:cNvSpPr>
            <a:spLocks noGrp="1"/>
          </p:cNvSpPr>
          <p:nvPr>
            <p:ph type="chart" sz="quarter" idx="14"/>
          </p:nvPr>
        </p:nvSpPr>
        <p:spPr>
          <a:xfrm>
            <a:off x="21757248" y="9001597"/>
            <a:ext cx="19570361" cy="16542619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smtClean="0"/>
              <a:t>Click icon to add chart</a:t>
            </a:r>
            <a:endParaRPr lang="en-US" dirty="0" smtClean="0"/>
          </a:p>
        </p:txBody>
      </p:sp>
      <p:sp>
        <p:nvSpPr>
          <p:cNvPr id="13" name="Graph Description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57248" y="7048870"/>
            <a:ext cx="19570361" cy="1952728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pPr lvl="0"/>
            <a:r>
              <a:rPr lang="en-US" dirty="0" smtClean="0"/>
              <a:t>Chart description</a:t>
            </a:r>
          </a:p>
        </p:txBody>
      </p:sp>
      <p:sp>
        <p:nvSpPr>
          <p:cNvPr id="11" name="Graph Title 1"/>
          <p:cNvSpPr>
            <a:spLocks noGrp="1"/>
          </p:cNvSpPr>
          <p:nvPr>
            <p:ph type="body" sz="quarter" idx="15" hasCustomPrompt="1"/>
          </p:nvPr>
        </p:nvSpPr>
        <p:spPr>
          <a:xfrm>
            <a:off x="21757248" y="6223327"/>
            <a:ext cx="19570361" cy="809668"/>
          </a:xfrm>
        </p:spPr>
        <p:txBody>
          <a:bodyPr/>
          <a:lstStyle>
            <a:lvl1pPr marL="0" indent="0">
              <a:buNone/>
              <a:defRPr sz="5500" b="1"/>
            </a:lvl1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23329"/>
            <a:ext cx="19415446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Chart with One Text Column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4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6846987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1" name="Graph 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1501263" y="25528340"/>
            <a:ext cx="39810181" cy="1666963"/>
          </a:xfrm>
        </p:spPr>
        <p:txBody>
          <a:bodyPr anchor="b"/>
          <a:lstStyle>
            <a:lvl1pPr marL="0" indent="0">
              <a:buNone/>
              <a:defRPr sz="3700" b="0"/>
            </a:lvl1pPr>
          </a:lstStyle>
          <a:p>
            <a:pPr lvl="0"/>
            <a:r>
              <a:rPr lang="en-US" dirty="0" smtClean="0"/>
              <a:t>Source/Note</a:t>
            </a:r>
          </a:p>
        </p:txBody>
      </p:sp>
      <p:sp>
        <p:nvSpPr>
          <p:cNvPr id="10" name="Graph Placeholder 1"/>
          <p:cNvSpPr>
            <a:spLocks noGrp="1"/>
          </p:cNvSpPr>
          <p:nvPr>
            <p:ph type="chart" sz="quarter" idx="15"/>
          </p:nvPr>
        </p:nvSpPr>
        <p:spPr>
          <a:xfrm>
            <a:off x="1501263" y="9001598"/>
            <a:ext cx="39810181" cy="16510867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smtClean="0"/>
              <a:t>Click icon to add chart</a:t>
            </a:r>
            <a:endParaRPr lang="en-US" dirty="0" smtClean="0"/>
          </a:p>
        </p:txBody>
      </p:sp>
      <p:sp>
        <p:nvSpPr>
          <p:cNvPr id="8" name="Graph Description 1"/>
          <p:cNvSpPr>
            <a:spLocks noGrp="1"/>
          </p:cNvSpPr>
          <p:nvPr>
            <p:ph type="body" sz="quarter" idx="14" hasCustomPrompt="1"/>
          </p:nvPr>
        </p:nvSpPr>
        <p:spPr>
          <a:xfrm>
            <a:off x="1501263" y="7048870"/>
            <a:ext cx="39810181" cy="1952728"/>
          </a:xfrm>
        </p:spPr>
        <p:txBody>
          <a:bodyPr/>
          <a:lstStyle>
            <a:lvl1pPr marL="0" indent="0">
              <a:buNone/>
              <a:defRPr sz="5500" b="0"/>
            </a:lvl1pPr>
          </a:lstStyle>
          <a:p>
            <a:pPr lvl="0"/>
            <a:r>
              <a:rPr lang="en-US" dirty="0" smtClean="0"/>
              <a:t>Chart description</a:t>
            </a:r>
          </a:p>
        </p:txBody>
      </p:sp>
      <p:sp>
        <p:nvSpPr>
          <p:cNvPr id="7" name="Graph Title 1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3"/>
            <a:ext cx="39810181" cy="809668"/>
          </a:xfrm>
        </p:spPr>
        <p:txBody>
          <a:bodyPr/>
          <a:lstStyle>
            <a:lvl1pPr marL="0" indent="0">
              <a:buNone/>
              <a:defRPr sz="5500" b="1"/>
            </a:lvl1pPr>
          </a:lstStyle>
          <a:p>
            <a:pPr lvl="0"/>
            <a:r>
              <a:rPr lang="en-US" dirty="0" smtClean="0"/>
              <a:t>Chart Title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Chart Only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684308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Infographic Background"/>
          <p:cNvSpPr/>
          <p:nvPr userDrawn="1"/>
        </p:nvSpPr>
        <p:spPr>
          <a:xfrm>
            <a:off x="1517428" y="6230716"/>
            <a:ext cx="41326907" cy="20960400"/>
          </a:xfrm>
          <a:prstGeom prst="rect">
            <a:avLst/>
          </a:prstGeom>
          <a:solidFill>
            <a:srgbClr val="E7E8E9"/>
          </a:solidFill>
        </p:spPr>
        <p:txBody>
          <a:bodyPr rot="0" spcFirstLastPara="0" vertOverflow="overflow" horzOverflow="overflow" vert="horz" wrap="square" lIns="164449" tIns="164449" rIns="164449" bIns="16444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25379" indent="-1225379" algn="ctr">
              <a:spcBef>
                <a:spcPts val="0"/>
              </a:spcBef>
              <a:buClr>
                <a:srgbClr val="91867E"/>
              </a:buClr>
              <a:buFont typeface="Credit Suisse Type Light" pitchFamily="34" charset="0"/>
              <a:buChar char=""/>
            </a:pPr>
            <a:endParaRPr lang="en-US" sz="6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Infographic Only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141048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Print Screen Background"/>
          <p:cNvSpPr/>
          <p:nvPr userDrawn="1"/>
        </p:nvSpPr>
        <p:spPr>
          <a:xfrm>
            <a:off x="1517428" y="6230716"/>
            <a:ext cx="41327610" cy="20960400"/>
          </a:xfrm>
          <a:prstGeom prst="rect">
            <a:avLst/>
          </a:prstGeom>
          <a:solidFill>
            <a:srgbClr val="E7E8E9"/>
          </a:solidFill>
        </p:spPr>
        <p:txBody>
          <a:bodyPr rot="0" spcFirstLastPara="0" vertOverflow="overflow" horzOverflow="overflow" vert="horz" wrap="square" lIns="164449" tIns="164449" rIns="164449" bIns="16444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25379" indent="-1225379" algn="ctr">
              <a:spcBef>
                <a:spcPts val="0"/>
              </a:spcBef>
              <a:buClr>
                <a:srgbClr val="91867E"/>
              </a:buClr>
              <a:buFont typeface="Credit Suisse Type Light" pitchFamily="34" charset="0"/>
              <a:buChar char=""/>
            </a:pPr>
            <a:endParaRPr lang="en-US" sz="6400" dirty="0" smtClean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5002011" y="6747229"/>
            <a:ext cx="26316970" cy="16574370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Insert print screen from 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17428" y="6230716"/>
            <a:ext cx="12652678" cy="20960400"/>
          </a:xfrm>
        </p:spPr>
        <p:txBody>
          <a:bodyPr lIns="493279" tIns="493279" bIns="493279"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Print Screen with Description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9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3935731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39623226" y="28814638"/>
            <a:ext cx="1686813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2"/>
          </p:nvPr>
        </p:nvSpPr>
        <p:spPr>
          <a:xfrm>
            <a:off x="33719382" y="28814638"/>
            <a:ext cx="5229119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ftr" sz="quarter" idx="3"/>
          </p:nvPr>
        </p:nvSpPr>
        <p:spPr>
          <a:xfrm>
            <a:off x="7270162" y="28814638"/>
            <a:ext cx="25116638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8" name="Text Placeholder Contact 2"/>
          <p:cNvSpPr>
            <a:spLocks noGrp="1"/>
          </p:cNvSpPr>
          <p:nvPr>
            <p:ph type="body" sz="quarter" idx="11" hasCustomPrompt="1"/>
          </p:nvPr>
        </p:nvSpPr>
        <p:spPr>
          <a:xfrm>
            <a:off x="28674934" y="20225812"/>
            <a:ext cx="12651970" cy="5699424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pPr lvl="0"/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CREDIT SUISSE LEGAL ENTITY</a:t>
            </a:r>
            <a:br>
              <a:rPr lang="en-US" dirty="0" smtClean="0"/>
            </a:br>
            <a:r>
              <a:rPr lang="en-US" dirty="0" smtClean="0"/>
              <a:t>Department, Code</a:t>
            </a:r>
            <a:br>
              <a:rPr lang="en-US" dirty="0" smtClean="0"/>
            </a:br>
            <a:r>
              <a:rPr lang="en-US" dirty="0" smtClean="0"/>
              <a:t>Street 00 | 0000 Town | Country </a:t>
            </a:r>
            <a:br>
              <a:rPr lang="en-US" dirty="0" smtClean="0"/>
            </a:br>
            <a:r>
              <a:rPr lang="en-US" dirty="0" smtClean="0"/>
              <a:t>Phone +00 00 000 00 00</a:t>
            </a:r>
            <a:br>
              <a:rPr lang="en-US" dirty="0" smtClean="0"/>
            </a:br>
            <a:r>
              <a:rPr lang="en-US" dirty="0" smtClean="0"/>
              <a:t>lorem.ipsum@credit-suisse.com         credit-suisse.com</a:t>
            </a:r>
          </a:p>
        </p:txBody>
      </p:sp>
      <p:sp>
        <p:nvSpPr>
          <p:cNvPr id="7" name="Text Placeholder Contact 1"/>
          <p:cNvSpPr>
            <a:spLocks noGrp="1"/>
          </p:cNvSpPr>
          <p:nvPr>
            <p:ph type="body" sz="quarter" idx="10" hasCustomPrompt="1"/>
          </p:nvPr>
        </p:nvSpPr>
        <p:spPr>
          <a:xfrm>
            <a:off x="15010640" y="20225812"/>
            <a:ext cx="12823758" cy="5699424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pPr lvl="0"/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CREDIT SUISSE LEGAL ENTITY</a:t>
            </a:r>
            <a:br>
              <a:rPr lang="en-US" dirty="0" smtClean="0"/>
            </a:br>
            <a:r>
              <a:rPr lang="en-US" dirty="0" smtClean="0"/>
              <a:t>Department, Code</a:t>
            </a:r>
            <a:br>
              <a:rPr lang="en-US" dirty="0" smtClean="0"/>
            </a:br>
            <a:r>
              <a:rPr lang="en-US" dirty="0" smtClean="0"/>
              <a:t>Street 00 | 0000 Town | Country </a:t>
            </a:r>
            <a:br>
              <a:rPr lang="en-US" dirty="0" smtClean="0"/>
            </a:br>
            <a:r>
              <a:rPr lang="en-US" dirty="0" smtClean="0"/>
              <a:t>Phone +00 00 000 00 00</a:t>
            </a:r>
            <a:br>
              <a:rPr lang="en-US" dirty="0" smtClean="0"/>
            </a:br>
            <a:r>
              <a:rPr lang="en-US" dirty="0" smtClean="0"/>
              <a:t>lorem.ipsum@credit-suisse.com         credit-suisse.com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Contact Slide 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59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/>
          </p:cNvSpPr>
          <p:nvPr>
            <p:ph type="sldNum" sz="quarter" idx="4"/>
          </p:nvPr>
        </p:nvSpPr>
        <p:spPr>
          <a:xfrm>
            <a:off x="39623226" y="28814638"/>
            <a:ext cx="1686813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"/>
          <p:cNvSpPr>
            <a:spLocks noGrp="1"/>
          </p:cNvSpPr>
          <p:nvPr>
            <p:ph type="dt" sz="half" idx="2"/>
          </p:nvPr>
        </p:nvSpPr>
        <p:spPr>
          <a:xfrm>
            <a:off x="33719382" y="28814638"/>
            <a:ext cx="5229119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3" name="Footer"/>
          <p:cNvSpPr>
            <a:spLocks noGrp="1"/>
          </p:cNvSpPr>
          <p:nvPr>
            <p:ph type="ftr" sz="quarter" idx="3"/>
          </p:nvPr>
        </p:nvSpPr>
        <p:spPr>
          <a:xfrm>
            <a:off x="7270162" y="28814638"/>
            <a:ext cx="25116638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0508482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39623226" y="28814638"/>
            <a:ext cx="1686813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33719382" y="28814638"/>
            <a:ext cx="5229119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7270162" y="28814638"/>
            <a:ext cx="25116638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1263" y="6230716"/>
            <a:ext cx="39810181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One Text Column without Picture 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9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7" name="Media Placeholder 1"/>
          <p:cNvSpPr>
            <a:spLocks noGrp="1"/>
          </p:cNvSpPr>
          <p:nvPr>
            <p:ph type="media" sz="quarter" idx="13" hasCustomPrompt="1"/>
          </p:nvPr>
        </p:nvSpPr>
        <p:spPr>
          <a:xfrm>
            <a:off x="1501263" y="6230716"/>
            <a:ext cx="39810181" cy="20960400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Click icon to add media clip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Media Clip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6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7215232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26" name="Agenda Text 10"/>
          <p:cNvSpPr>
            <a:spLocks noGrp="1"/>
          </p:cNvSpPr>
          <p:nvPr>
            <p:ph type="body" sz="quarter" idx="32" hasCustomPrompt="1"/>
          </p:nvPr>
        </p:nvSpPr>
        <p:spPr>
          <a:xfrm>
            <a:off x="24661199" y="20686211"/>
            <a:ext cx="1666570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5" name="Agenda Numb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1759882" y="2068621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2" name="Agenda Text 9"/>
          <p:cNvSpPr>
            <a:spLocks noGrp="1"/>
          </p:cNvSpPr>
          <p:nvPr>
            <p:ph type="body" sz="quarter" idx="28" hasCustomPrompt="1"/>
          </p:nvPr>
        </p:nvSpPr>
        <p:spPr>
          <a:xfrm>
            <a:off x="24661199" y="17066521"/>
            <a:ext cx="1666570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Agenda Number 9"/>
          <p:cNvSpPr>
            <a:spLocks noGrp="1"/>
          </p:cNvSpPr>
          <p:nvPr>
            <p:ph type="body" sz="quarter" idx="27" hasCustomPrompt="1"/>
          </p:nvPr>
        </p:nvSpPr>
        <p:spPr>
          <a:xfrm>
            <a:off x="21759882" y="1706652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8" name="Agenda Text 8"/>
          <p:cNvSpPr>
            <a:spLocks noGrp="1"/>
          </p:cNvSpPr>
          <p:nvPr>
            <p:ph type="body" sz="quarter" idx="24" hasCustomPrompt="1"/>
          </p:nvPr>
        </p:nvSpPr>
        <p:spPr>
          <a:xfrm>
            <a:off x="24661199" y="13462707"/>
            <a:ext cx="1666570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7" name="Agenda Numb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1759882" y="1344683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4" name="Agenda Text 7"/>
          <p:cNvSpPr>
            <a:spLocks noGrp="1"/>
          </p:cNvSpPr>
          <p:nvPr>
            <p:ph type="body" sz="quarter" idx="20" hasCustomPrompt="1"/>
          </p:nvPr>
        </p:nvSpPr>
        <p:spPr>
          <a:xfrm>
            <a:off x="24661199" y="9843017"/>
            <a:ext cx="16665708" cy="1968603"/>
          </a:xfrm>
        </p:spPr>
        <p:txBody>
          <a:bodyPr tIns="0"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Agenda Numb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759882" y="9843017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0" name="Agenda 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24661199" y="6223327"/>
            <a:ext cx="1666570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Agenda Numb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759882" y="6223327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4" name="Agenda Text 5"/>
          <p:cNvSpPr>
            <a:spLocks noGrp="1"/>
          </p:cNvSpPr>
          <p:nvPr>
            <p:ph type="body" sz="quarter" idx="30" hasCustomPrompt="1"/>
          </p:nvPr>
        </p:nvSpPr>
        <p:spPr>
          <a:xfrm>
            <a:off x="4486921" y="20686211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Agenda Numb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01263" y="2068621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0" name="Agenda Text 4"/>
          <p:cNvSpPr>
            <a:spLocks noGrp="1"/>
          </p:cNvSpPr>
          <p:nvPr>
            <p:ph type="body" sz="quarter" idx="26" hasCustomPrompt="1"/>
          </p:nvPr>
        </p:nvSpPr>
        <p:spPr>
          <a:xfrm>
            <a:off x="4486921" y="17066521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9" name="Agenda Numb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501263" y="1706652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6" name="Agenda 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4486921" y="13462707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Agenda Numb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01263" y="1344683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2" name="Agenda 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4486921" y="9843017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11" name="Agenda Numb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501263" y="9843017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8" name="Agenda 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486921" y="6223327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" name="Agenda Numb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3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 Layout Option 1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8750017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35" name="Agenda Description 6"/>
          <p:cNvSpPr>
            <a:spLocks noGrp="1"/>
          </p:cNvSpPr>
          <p:nvPr>
            <p:ph type="body" sz="quarter" idx="36" hasCustomPrompt="1"/>
          </p:nvPr>
        </p:nvSpPr>
        <p:spPr>
          <a:xfrm>
            <a:off x="24661199" y="20848167"/>
            <a:ext cx="16648840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0" name="Agenda Text 6"/>
          <p:cNvSpPr>
            <a:spLocks noGrp="1"/>
          </p:cNvSpPr>
          <p:nvPr>
            <p:ph type="body" sz="quarter" idx="26" hasCustomPrompt="1"/>
          </p:nvPr>
        </p:nvSpPr>
        <p:spPr>
          <a:xfrm>
            <a:off x="24661199" y="18876366"/>
            <a:ext cx="16648840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1" name="Agenda Number 6"/>
          <p:cNvSpPr>
            <a:spLocks noGrp="1"/>
          </p:cNvSpPr>
          <p:nvPr>
            <p:ph type="body" sz="quarter" idx="27" hasCustomPrompt="1"/>
          </p:nvPr>
        </p:nvSpPr>
        <p:spPr>
          <a:xfrm>
            <a:off x="21759882" y="18860490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4" name="Agenda Description 5"/>
          <p:cNvSpPr>
            <a:spLocks noGrp="1"/>
          </p:cNvSpPr>
          <p:nvPr>
            <p:ph type="body" sz="quarter" idx="35" hasCustomPrompt="1"/>
          </p:nvPr>
        </p:nvSpPr>
        <p:spPr>
          <a:xfrm>
            <a:off x="24661199" y="14468512"/>
            <a:ext cx="16648840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Agenda 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24661199" y="12494281"/>
            <a:ext cx="16648840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Agenda Numb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1759882" y="12478405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3" name="Agenda Description 4"/>
          <p:cNvSpPr>
            <a:spLocks noGrp="1"/>
          </p:cNvSpPr>
          <p:nvPr>
            <p:ph type="body" sz="quarter" idx="34" hasCustomPrompt="1"/>
          </p:nvPr>
        </p:nvSpPr>
        <p:spPr>
          <a:xfrm>
            <a:off x="24661199" y="8197557"/>
            <a:ext cx="16648840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6" name="Agenda 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24661199" y="6223327"/>
            <a:ext cx="16648840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7" name="Agenda Numb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759882" y="6223327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2" name="Agenda Description 3"/>
          <p:cNvSpPr>
            <a:spLocks noGrp="1"/>
          </p:cNvSpPr>
          <p:nvPr>
            <p:ph type="body" sz="quarter" idx="33" hasCustomPrompt="1"/>
          </p:nvPr>
        </p:nvSpPr>
        <p:spPr>
          <a:xfrm>
            <a:off x="4486921" y="20848167"/>
            <a:ext cx="16429788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2" name="Agenda Text 3"/>
          <p:cNvSpPr>
            <a:spLocks noGrp="1"/>
          </p:cNvSpPr>
          <p:nvPr>
            <p:ph type="body" sz="quarter" idx="28" hasCustomPrompt="1"/>
          </p:nvPr>
        </p:nvSpPr>
        <p:spPr>
          <a:xfrm>
            <a:off x="4486921" y="18876366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3" name="Agenda Numb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01263" y="18860490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1" name="Agenda Description 2"/>
          <p:cNvSpPr>
            <a:spLocks noGrp="1"/>
          </p:cNvSpPr>
          <p:nvPr>
            <p:ph type="body" sz="quarter" idx="32" hasCustomPrompt="1"/>
          </p:nvPr>
        </p:nvSpPr>
        <p:spPr>
          <a:xfrm>
            <a:off x="4486921" y="14468512"/>
            <a:ext cx="16429788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6" name="Agenda Text 2"/>
          <p:cNvSpPr>
            <a:spLocks noGrp="1"/>
          </p:cNvSpPr>
          <p:nvPr>
            <p:ph type="body" sz="quarter" idx="22" hasCustomPrompt="1"/>
          </p:nvPr>
        </p:nvSpPr>
        <p:spPr>
          <a:xfrm>
            <a:off x="4486921" y="12494281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7" name="Agenda Numb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501263" y="12478405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0" name="Agenda Description 1"/>
          <p:cNvSpPr>
            <a:spLocks noGrp="1"/>
          </p:cNvSpPr>
          <p:nvPr>
            <p:ph type="body" sz="quarter" idx="31" hasCustomPrompt="1"/>
          </p:nvPr>
        </p:nvSpPr>
        <p:spPr>
          <a:xfrm>
            <a:off x="4486921" y="8197557"/>
            <a:ext cx="16429788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8" name="Agenda 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486921" y="6223327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9" name="Agenda Numb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3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 Layout Option 2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1575135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7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230709"/>
            <a:ext cx="20916710" cy="12859425"/>
          </a:xfrm>
        </p:spPr>
        <p:txBody>
          <a:bodyPr/>
          <a:lstStyle>
            <a:lvl1pPr marL="1392144" indent="0">
              <a:buNone/>
              <a:defRPr sz="5500"/>
            </a:lvl1pPr>
          </a:lstStyle>
          <a:p>
            <a:r>
              <a:rPr lang="en-US" dirty="0" smtClean="0"/>
              <a:t>Click icon to add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1757248" y="6223327"/>
            <a:ext cx="19570361" cy="2097197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One Text Column with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3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3908301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1759881" y="6223329"/>
            <a:ext cx="19482685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23329"/>
            <a:ext cx="19415446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Two Text Columns without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0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3982555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0" name="Picture Placeholder 1"/>
          <p:cNvSpPr>
            <a:spLocks noGrp="1"/>
          </p:cNvSpPr>
          <p:nvPr>
            <p:ph type="pic" sz="quarter" idx="15" hasCustomPrompt="1"/>
          </p:nvPr>
        </p:nvSpPr>
        <p:spPr>
          <a:xfrm>
            <a:off x="21757248" y="6230714"/>
            <a:ext cx="21087790" cy="8445943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Click icon to add image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1757248" y="16002840"/>
            <a:ext cx="19567025" cy="11192463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23329"/>
            <a:ext cx="19415446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Two Text Columns with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7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6933315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8674934" y="6230716"/>
            <a:ext cx="12635102" cy="2096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010640" y="6230716"/>
            <a:ext cx="12823758" cy="2096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6"/>
            <a:ext cx="12652678" cy="2096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Three Text Columns without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7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439891124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"/>
          <p:cNvSpPr>
            <a:spLocks noGrp="1"/>
          </p:cNvSpPr>
          <p:nvPr>
            <p:ph type="sldNum" sz="quarter" idx="4"/>
          </p:nvPr>
        </p:nvSpPr>
        <p:spPr>
          <a:xfrm>
            <a:off x="39623226" y="28814638"/>
            <a:ext cx="1686813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"/>
          <p:cNvSpPr>
            <a:spLocks noGrp="1"/>
          </p:cNvSpPr>
          <p:nvPr>
            <p:ph type="dt" sz="half" idx="2"/>
          </p:nvPr>
        </p:nvSpPr>
        <p:spPr>
          <a:xfrm>
            <a:off x="33719382" y="28814638"/>
            <a:ext cx="5229119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7270162" y="28814638"/>
            <a:ext cx="25116638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pic>
        <p:nvPicPr>
          <p:cNvPr id="13" name="Logo" descr="AQAAAAAQAOPGc7iC00xJp5i0DRTyarEZu5aoaY1YH2pg8x/bEmttkbJ7pKmIiIK3RoLcLFTuA7vSc2GVAFNqYiyWsjYU7LWZ0fL3poKW/1jlKv/gDYu67YgFLZyxiM9f2aLHxCSw5Mgbp8oI/L/O9CJtAZFnVX6Tm8S7JW0heDUyTN1EhMvur4ZTtGG9aphVpcs0OGfq2QhhLRqdrmlPNPVN8JqzFrVnxs6nLi87hHQ5i3Nk/RrPGGGZBeyuBJa1ubybYHLpSLuQUriVGk9xufFWe9sjV/SU8W5xqbwjGXxHD3X1SxQJDlf3xT8PZgBdbgNXK3wAQdIvvFFFphv020Fn3snchH74+fslAnVEu5KMSPe0zbXNZQwfFz/Uxi7g4VpNk+ycHpGfEEJVCXeYOinGEY5AFP5ErQ+7AB6/GF2xkMJtYuXNRcv3xDRSwKIT1Q2zup4AU8O9HKaTbEiYT5opWfd/sBL7D+QhgVosHjcKyIG7FaOKTkw2210z8PujMYiI9FtlvUNHOigcLCOsqw2ONcUTwCA=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08" y="28449496"/>
            <a:ext cx="3714656" cy="826977"/>
          </a:xfrm>
          <a:prstGeom prst="rect">
            <a:avLst/>
          </a:prstGeom>
        </p:spPr>
      </p:pic>
      <p:cxnSp>
        <p:nvCxnSpPr>
          <p:cNvPr id="10" name="Black_line"/>
          <p:cNvCxnSpPr/>
          <p:nvPr/>
        </p:nvCxnSpPr>
        <p:spPr>
          <a:xfrm>
            <a:off x="1501263" y="28131977"/>
            <a:ext cx="3980877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1501263" y="6230714"/>
            <a:ext cx="39808775" cy="20956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Text level 1</a:t>
            </a:r>
          </a:p>
          <a:p>
            <a:pPr lvl="1"/>
            <a:r>
              <a:rPr lang="en-US" dirty="0" smtClean="0"/>
              <a:t>Text level 2</a:t>
            </a:r>
          </a:p>
          <a:p>
            <a:pPr lvl="2"/>
            <a:r>
              <a:rPr lang="en-US" dirty="0" smtClean="0"/>
              <a:t>Text level 3</a:t>
            </a:r>
          </a:p>
          <a:p>
            <a:pPr lvl="3"/>
            <a:r>
              <a:rPr lang="en-US" dirty="0" smtClean="0"/>
              <a:t>Text level 4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263" y="1301819"/>
            <a:ext cx="39808775" cy="34926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9" r:id="rId17"/>
    <p:sldLayoutId id="2147483671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176431" rtl="0" eaLnBrk="1" latinLnBrk="0" hangingPunct="1">
        <a:lnSpc>
          <a:spcPct val="82000"/>
        </a:lnSpc>
        <a:spcBef>
          <a:spcPct val="0"/>
        </a:spcBef>
        <a:buNone/>
        <a:defRPr sz="12800" b="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3198" indent="-1233198" algn="l" defTabSz="4176431" rtl="0" eaLnBrk="1" latinLnBrk="0" hangingPunct="1">
        <a:spcBef>
          <a:spcPts val="0"/>
        </a:spcBef>
        <a:buClr>
          <a:schemeClr val="tx1"/>
        </a:buClr>
        <a:buFont typeface="Wingdings" panose="05000000000000000000" pitchFamily="2" charset="2"/>
        <a:buChar char="§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2458006" indent="-1239880" algn="l" defTabSz="4176431" rtl="0" eaLnBrk="1" latinLnBrk="0" hangingPunct="1">
        <a:spcBef>
          <a:spcPts val="0"/>
        </a:spcBef>
        <a:buFont typeface="Credit Suisse Type Light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99594" indent="-1225379" algn="l" defTabSz="4176431" rtl="0" eaLnBrk="1" latinLnBrk="0" hangingPunct="1">
        <a:spcBef>
          <a:spcPts val="0"/>
        </a:spcBef>
        <a:buClr>
          <a:schemeClr val="tx1"/>
        </a:buClr>
        <a:buFont typeface="Wingdings" panose="05000000000000000000" pitchFamily="2" charset="2"/>
        <a:buChar char="§"/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4932792" indent="-1232627" algn="l" defTabSz="4176431" rtl="0" eaLnBrk="1" latinLnBrk="0" hangingPunct="1">
        <a:spcBef>
          <a:spcPts val="0"/>
        </a:spcBef>
        <a:buFont typeface="Credit Suisse Type Light" pitchFamily="34" charset="0"/>
        <a:buChar char="–"/>
        <a:defRPr lang="en-US" sz="73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141385" indent="-1225379" algn="l" defTabSz="4176431" rtl="0" eaLnBrk="1" latinLnBrk="0" hangingPunct="1">
        <a:spcBef>
          <a:spcPts val="0"/>
        </a:spcBef>
        <a:buClr>
          <a:srgbClr val="91867E"/>
        </a:buClr>
        <a:buFont typeface="Credit Suisse Type Light" pitchFamily="34" charset="0"/>
        <a:buChar char="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indent="0" algn="l" defTabSz="4176431" rtl="0" eaLnBrk="1" latinLnBrk="0" hangingPunct="1">
        <a:spcBef>
          <a:spcPct val="20000"/>
        </a:spcBef>
        <a:buFont typeface="Arial" pitchFamily="34" charset="0"/>
        <a:buNone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0846" y="504107"/>
            <a:ext cx="41620624" cy="29235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2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46594" y="839884"/>
            <a:ext cx="13498205" cy="2865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2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5775" y="808760"/>
            <a:ext cx="13498205" cy="2865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2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255" y="808760"/>
            <a:ext cx="13498205" cy="286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200" dirty="0" smtClean="0">
              <a:solidFill>
                <a:schemeClr val="bg1"/>
              </a:solidFill>
            </a:endParaRPr>
          </a:p>
        </p:txBody>
      </p:sp>
      <p:sp>
        <p:nvSpPr>
          <p:cNvPr id="14" name="Notched Right Arrow 13"/>
          <p:cNvSpPr/>
          <p:nvPr/>
        </p:nvSpPr>
        <p:spPr>
          <a:xfrm>
            <a:off x="28034794" y="3308250"/>
            <a:ext cx="13432786" cy="2520000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254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6000" b="1" dirty="0" err="1" smtClean="0">
                <a:solidFill>
                  <a:schemeClr val="bg1"/>
                </a:solidFill>
              </a:rPr>
              <a:t>Visualization</a:t>
            </a:r>
            <a:endParaRPr lang="de-CH" sz="6000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2327" y="1368203"/>
            <a:ext cx="39604400" cy="1779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dist="254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6000" b="1" dirty="0" smtClean="0">
                <a:solidFill>
                  <a:schemeClr val="bg1"/>
                </a:solidFill>
              </a:rPr>
              <a:t>Smart </a:t>
            </a:r>
            <a:r>
              <a:rPr lang="de-CH" sz="6000" b="1" dirty="0" err="1" smtClean="0">
                <a:solidFill>
                  <a:schemeClr val="bg1"/>
                </a:solidFill>
              </a:rPr>
              <a:t>Recipes</a:t>
            </a:r>
            <a:endParaRPr lang="de-CH" sz="6000" b="1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3818" y="6336755"/>
            <a:ext cx="12889432" cy="4604732"/>
          </a:xfrm>
          <a:prstGeom prst="rect">
            <a:avLst/>
          </a:prstGeom>
          <a:solidFill>
            <a:srgbClr val="0072CE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</a:rPr>
              <a:t> </a:t>
            </a:r>
            <a:r>
              <a:rPr lang="de-CH" sz="4000" b="1" dirty="0" err="1" smtClean="0">
                <a:solidFill>
                  <a:schemeClr val="bg1"/>
                </a:solidFill>
              </a:rPr>
              <a:t>Introduction</a:t>
            </a:r>
            <a:endParaRPr lang="de-CH" sz="4000" b="1" dirty="0" smtClean="0">
              <a:solidFill>
                <a:schemeClr val="bg1"/>
              </a:solidFill>
            </a:endParaRPr>
          </a:p>
          <a:p>
            <a:pPr marL="127000" marR="127000" defTabSz="457200">
              <a:spcBef>
                <a:spcPts val="1200"/>
              </a:spcBef>
              <a:defRPr sz="320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>
                <a:solidFill>
                  <a:schemeClr val="accent6">
                    <a:lumOff val="44000"/>
                  </a:schemeClr>
                </a:solidFill>
                <a:sym typeface="Helvetica"/>
              </a:rPr>
              <a:t>The aim of this study is to find correlations between attributes and characteristics of food recipes and the corresponding ratings and reviews given to that recipe.</a:t>
            </a:r>
          </a:p>
          <a:p>
            <a:pPr marL="127000" marR="127000" defTabSz="457200">
              <a:spcBef>
                <a:spcPts val="1200"/>
              </a:spcBef>
              <a:defRPr sz="320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>
                <a:solidFill>
                  <a:schemeClr val="accent6">
                    <a:lumOff val="44000"/>
                  </a:schemeClr>
                </a:solidFill>
                <a:sym typeface="Helvetica"/>
              </a:rPr>
              <a:t>Performing a range of different analysis techniques provides a set of hints and best practices to help recipe authors to maximize their ratings by choosing the recipes with attributes most likely to be rated positively. </a:t>
            </a:r>
          </a:p>
          <a:p>
            <a:pPr algn="ctr"/>
            <a:endParaRPr lang="de-CH" sz="3200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172" y="11305307"/>
            <a:ext cx="12889432" cy="3600000"/>
          </a:xfrm>
          <a:prstGeom prst="rect">
            <a:avLst/>
          </a:prstGeom>
          <a:solidFill>
            <a:srgbClr val="0072CE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</a:rPr>
              <a:t> Data </a:t>
            </a:r>
            <a:r>
              <a:rPr lang="de-CH" sz="4000" b="1" dirty="0" err="1" smtClean="0">
                <a:solidFill>
                  <a:schemeClr val="bg1"/>
                </a:solidFill>
              </a:rPr>
              <a:t>acquisition</a:t>
            </a:r>
            <a:endParaRPr lang="de-CH" sz="4000" b="1" dirty="0">
              <a:solidFill>
                <a:schemeClr val="bg1"/>
              </a:solidFill>
            </a:endParaRPr>
          </a:p>
          <a:p>
            <a:pPr marL="127000" marR="127000" defTabSz="457200">
              <a:spcBef>
                <a:spcPts val="1200"/>
              </a:spcBef>
              <a:defRPr sz="320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The recipe data has been extracted from the Cooking recipes database, which is a collection of HTML documents from over 50 websites.</a:t>
            </a:r>
          </a:p>
          <a:p>
            <a:pPr marL="127000" marR="127000" defTabSz="457200">
              <a:spcBef>
                <a:spcPts val="1200"/>
              </a:spcBef>
              <a:defRPr sz="320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All websites featured their own custom format and required a custom scraper. We selected the top 3 websites representing 2/3 of the total number of recipes.</a:t>
            </a:r>
            <a:endParaRPr lang="en-US" sz="3200" dirty="0">
              <a:solidFill>
                <a:schemeClr val="accent6">
                  <a:lumOff val="44000"/>
                </a:schemeClr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2287" y="18578115"/>
            <a:ext cx="12889432" cy="10516946"/>
          </a:xfrm>
          <a:prstGeom prst="rect">
            <a:avLst/>
          </a:prstGeom>
          <a:solidFill>
            <a:srgbClr val="0072CE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27000">
              <a:defRPr sz="4000">
                <a:solidFill>
                  <a:schemeClr val="accent6">
                    <a:lumOff val="44000"/>
                  </a:schemeClr>
                </a:solidFill>
              </a:defRPr>
            </a:pPr>
            <a:r>
              <a:rPr lang="en-US" sz="4000" b="1" dirty="0" smtClean="0">
                <a:solidFill>
                  <a:schemeClr val="bg1"/>
                </a:solidFill>
              </a:rPr>
              <a:t>Data </a:t>
            </a:r>
            <a:r>
              <a:rPr lang="en-US" sz="4000" b="1" dirty="0">
                <a:solidFill>
                  <a:schemeClr val="bg1"/>
                </a:solidFill>
              </a:rPr>
              <a:t>Import</a:t>
            </a:r>
          </a:p>
          <a:p>
            <a:pPr marL="127000" marR="127000" defTabSz="457200">
              <a:spcBef>
                <a:spcPts val="1200"/>
              </a:spcBef>
              <a:defRPr sz="320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The three selected websites provided different recipe attributes in different formats, which needed to be parsed and consolidated into a common format in order to perform meaningful analysis on them. Common attributes were: 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name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review text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review date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rating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category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ingredient list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nutritional values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preparation time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cooking time</a:t>
            </a:r>
            <a:b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  - serving size</a:t>
            </a:r>
          </a:p>
          <a:p>
            <a:pPr marL="127000" marR="127000" defTabSz="457200">
              <a:spcBef>
                <a:spcPts val="1200"/>
              </a:spcBef>
              <a:defRPr sz="320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dirty="0">
                <a:solidFill>
                  <a:schemeClr val="accent6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The data sets had to be cleaned separately. Nutrition information had to be converted to numeric values on a unified scale, using the same measurement units. Time values needed to be converted to minutes. Rating values had to be scaled to a common range. Some text values had to be converted to numeric values.</a:t>
            </a:r>
          </a:p>
          <a:p>
            <a:pPr algn="ctr"/>
            <a:endParaRPr lang="de-CH" sz="3200" dirty="0">
              <a:solidFill>
                <a:schemeClr val="accent6">
                  <a:lumOff val="44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5279" y="29553660"/>
            <a:ext cx="14617624" cy="57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2400" dirty="0" smtClean="0">
                <a:solidFill>
                  <a:schemeClr val="tx1"/>
                </a:solidFill>
              </a:rPr>
              <a:t>EPFL 2018-2019 Applied Data Analysis	Omar </a:t>
            </a:r>
            <a:r>
              <a:rPr lang="de-CH" sz="2400" dirty="0" err="1" smtClean="0">
                <a:solidFill>
                  <a:schemeClr val="tx1"/>
                </a:solidFill>
              </a:rPr>
              <a:t>Mehio</a:t>
            </a:r>
            <a:r>
              <a:rPr lang="de-CH" sz="2400" dirty="0" smtClean="0">
                <a:solidFill>
                  <a:schemeClr val="tx1"/>
                </a:solidFill>
              </a:rPr>
              <a:t> – Leonardo Perrone – Attila Bekker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049811" y="6336755"/>
            <a:ext cx="12889432" cy="6696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4000" dirty="0" smtClean="0">
                <a:solidFill>
                  <a:schemeClr val="bg1"/>
                </a:solidFill>
              </a:rPr>
              <a:t>More </a:t>
            </a:r>
            <a:r>
              <a:rPr lang="de-CH" sz="4000" dirty="0" err="1" smtClean="0">
                <a:solidFill>
                  <a:schemeClr val="bg1"/>
                </a:solidFill>
              </a:rPr>
              <a:t>stuff</a:t>
            </a:r>
            <a:endParaRPr lang="de-CH" sz="40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50980" y="6336755"/>
            <a:ext cx="12889432" cy="6696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4000" dirty="0" smtClean="0">
                <a:solidFill>
                  <a:schemeClr val="bg1"/>
                </a:solidFill>
              </a:rPr>
              <a:t>More </a:t>
            </a:r>
            <a:r>
              <a:rPr lang="de-CH" sz="4000" dirty="0" err="1" smtClean="0">
                <a:solidFill>
                  <a:schemeClr val="bg1"/>
                </a:solidFill>
              </a:rPr>
              <a:t>stuff</a:t>
            </a:r>
            <a:endParaRPr lang="de-CH" sz="4000" dirty="0" smtClean="0">
              <a:solidFill>
                <a:schemeClr val="bg1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14447866" y="3312606"/>
            <a:ext cx="14303114" cy="2520000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254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6000" b="1" dirty="0" smtClean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2" name="Notched Right Arrow 11"/>
          <p:cNvSpPr/>
          <p:nvPr/>
        </p:nvSpPr>
        <p:spPr>
          <a:xfrm>
            <a:off x="1395349" y="3312605"/>
            <a:ext cx="13753528" cy="2520094"/>
          </a:xfrm>
          <a:prstGeom prst="notchedRightArrow">
            <a:avLst/>
          </a:prstGeom>
          <a:solidFill>
            <a:srgbClr val="0072CE"/>
          </a:solidFill>
          <a:ln>
            <a:noFill/>
          </a:ln>
          <a:effectLst>
            <a:outerShdw blurRad="127000" dist="254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6000" b="1" dirty="0" smtClean="0">
                <a:solidFill>
                  <a:schemeClr val="bg1"/>
                </a:solidFill>
              </a:rPr>
              <a:t>Data </a:t>
            </a:r>
            <a:r>
              <a:rPr lang="de-CH" sz="6000" b="1" dirty="0" err="1" smtClean="0">
                <a:solidFill>
                  <a:schemeClr val="bg1"/>
                </a:solidFill>
              </a:rPr>
              <a:t>Scraping</a:t>
            </a:r>
            <a:endParaRPr lang="de-CH" sz="6000" b="1" dirty="0" smtClean="0">
              <a:solidFill>
                <a:schemeClr val="bg1"/>
              </a:solidFill>
            </a:endParaRPr>
          </a:p>
        </p:txBody>
      </p:sp>
      <p:pic>
        <p:nvPicPr>
          <p:cNvPr id="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6156" y="15169476"/>
            <a:ext cx="13259464" cy="28467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81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New Brand">
      <a:dk1>
        <a:sysClr val="windowText" lastClr="000000"/>
      </a:dk1>
      <a:lt1>
        <a:sysClr val="window" lastClr="FFFFFF"/>
      </a:lt1>
      <a:dk2>
        <a:srgbClr val="7F7F7F"/>
      </a:dk2>
      <a:lt2>
        <a:srgbClr val="E7E8E9"/>
      </a:lt2>
      <a:accent1>
        <a:srgbClr val="0072CE"/>
      </a:accent1>
      <a:accent2>
        <a:srgbClr val="78C043"/>
      </a:accent2>
      <a:accent3>
        <a:srgbClr val="865BBC"/>
      </a:accent3>
      <a:accent4>
        <a:srgbClr val="00B2AC"/>
      </a:accent4>
      <a:accent5>
        <a:srgbClr val="DA0C6F"/>
      </a:accent5>
      <a:accent6>
        <a:srgbClr val="FFFFFF"/>
      </a:accent6>
      <a:hlink>
        <a:srgbClr val="000000"/>
      </a:hlink>
      <a:folHlink>
        <a:srgbClr val="000000"/>
      </a:folHlink>
    </a:clrScheme>
    <a:fontScheme name="Custom 1">
      <a:majorFont>
        <a:latin typeface="Credit Suisse Headline"/>
        <a:ea typeface=""/>
        <a:cs typeface=""/>
      </a:majorFont>
      <a:minorFont>
        <a:latin typeface="Credit Suisse Type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E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buFont typeface="Wingdings" panose="05000000000000000000" pitchFamily="2" charset="2"/>
          <a:buChar char="§"/>
          <a:defRPr sz="1200" dirty="0" smtClean="0"/>
        </a:defPPr>
      </a:lstStyle>
    </a:txDef>
  </a:objectDefaults>
  <a:extraClrSchemeLst/>
  <a:custClrLst>
    <a:custClr name="Credit Suisse Blue">
      <a:srgbClr val="0072CE"/>
    </a:custClr>
    <a:custClr name="Credit Suisse Turquoise">
      <a:srgbClr val="00B2AC"/>
    </a:custClr>
    <a:custClr name="Credit Suisse Green">
      <a:srgbClr val="78C048"/>
    </a:custClr>
    <a:custClr name="Credit Suisse Purple">
      <a:srgbClr val="865BBC"/>
    </a:custClr>
    <a:custClr name="Credit Suisse Magenta">
      <a:srgbClr val="DA0C6F"/>
    </a:custClr>
    <a:custClr name="Credit Suisse Black">
      <a:srgbClr val="000000"/>
    </a:custClr>
    <a:custClr name="Credit Suisse Grey 3">
      <a:srgbClr val="DADADA"/>
    </a:custClr>
    <a:custClr name="White">
      <a:srgbClr val="FFFFFF"/>
    </a:custClr>
    <a:custClr name="White">
      <a:srgbClr val="FFFFFF"/>
    </a:custClr>
    <a:custClr name="RAG Green">
      <a:srgbClr val="008000"/>
    </a:custClr>
    <a:custClr name="Credit Suisse Dark Blue">
      <a:srgbClr val="003868"/>
    </a:custClr>
    <a:custClr name="Credit Suisse Dark Turquoise">
      <a:srgbClr val="005B66"/>
    </a:custClr>
    <a:custClr name="Credit Suisse Dark Green">
      <a:srgbClr val="00562A"/>
    </a:custClr>
    <a:custClr name="Credit Suisse Dark Purple">
      <a:srgbClr val="4C227C"/>
    </a:custClr>
    <a:custClr name="Credit Suisse Dark Magenta">
      <a:srgbClr val="7A004C"/>
    </a:custClr>
    <a:custClr name="Credit Suisse Grey 6">
      <a:srgbClr val="575756"/>
    </a:custClr>
    <a:custClr name="Credit Suisse Grey 2">
      <a:srgbClr val="E6E7E8"/>
    </a:custClr>
    <a:custClr name="White">
      <a:srgbClr val="FFFFFF"/>
    </a:custClr>
    <a:custClr name="White">
      <a:srgbClr val="FFFFFF"/>
    </a:custClr>
    <a:custClr name="RAG Red">
      <a:srgbClr val="D91E18"/>
    </a:custClr>
    <a:custClr name="Credit Suisse Mid Blue">
      <a:srgbClr val="004C97"/>
    </a:custClr>
    <a:custClr name="Credit Suisse Mid Turquoise">
      <a:srgbClr val="007D84"/>
    </a:custClr>
    <a:custClr name="Credit Suisse Mid Green">
      <a:srgbClr val="1F7C34"/>
    </a:custClr>
    <a:custClr name="Credit Suisse Mid Purple">
      <a:srgbClr val="633F9A"/>
    </a:custClr>
    <a:custClr name="Credit Suisse Mid Magenta">
      <a:srgbClr val="B4006E"/>
    </a:custClr>
    <a:custClr name="Credit Suisse Grey 5">
      <a:srgbClr val="7C7C7B"/>
    </a:custClr>
    <a:custClr name="Credit Suisse Grey 1">
      <a:srgbClr val="F1F2F2"/>
    </a:custClr>
    <a:custClr name="White">
      <a:srgbClr val="FFFFFF"/>
    </a:custClr>
    <a:custClr name="White">
      <a:srgbClr val="FFFFFF"/>
    </a:custClr>
    <a:custClr name="RAG Amber">
      <a:srgbClr val="FFB81C"/>
    </a:custClr>
    <a:custClr name="Credit Suisse Light Blue">
      <a:srgbClr val="ADC8E9"/>
    </a:custClr>
    <a:custClr name="Credit Suisse Light Turquoise">
      <a:srgbClr val="BFE5E2"/>
    </a:custClr>
    <a:custClr name="Credit Suisse Light Green">
      <a:srgbClr val="D5E9C1"/>
    </a:custClr>
    <a:custClr name="Credit Suisse Light Purple">
      <a:srgbClr val="D1C4E0"/>
    </a:custClr>
    <a:custClr name="Credit Suisse Light Magenta">
      <a:srgbClr val="F9C0CC"/>
    </a:custClr>
    <a:custClr name="Credit Suisse Grey 4">
      <a:srgbClr val="A8A8A7"/>
    </a:custClr>
    <a:custClr name="Credit Suisse 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think-cell Slide</vt:lpstr>
      <vt:lpstr>PowerPoint Presentation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Bekker Attila (KVNA 24)</dc:creator>
  <cp:lastModifiedBy>Bekker Attila (KVNA 24)</cp:lastModifiedBy>
  <cp:revision>7</cp:revision>
  <dcterms:created xsi:type="dcterms:W3CDTF">2019-01-17T08:00:04Z</dcterms:created>
  <dcterms:modified xsi:type="dcterms:W3CDTF">2019-01-17T10:35:30Z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d834b02a-1bdd-4641-998e-7843c391e48d</vt:lpwstr>
  </property>
  <property fmtid="{D5CDD505-2E9C-101B-9397-08002B2CF9AE}" pid="3" name="_AdHocReviewCycleID">
    <vt:i4>502654787</vt:i4>
  </property>
  <property fmtid="{D5CDD505-2E9C-101B-9397-08002B2CF9AE}" pid="4" name="_NewReviewCycle">
    <vt:lpwstr/>
  </property>
  <property fmtid="{D5CDD505-2E9C-101B-9397-08002B2CF9AE}" pid="5" name="_EmailSubject">
    <vt:lpwstr>ada template</vt:lpwstr>
  </property>
  <property fmtid="{D5CDD505-2E9C-101B-9397-08002B2CF9AE}" pid="6" name="_AuthorEmail">
    <vt:lpwstr>attila.bekker@credit-suisse.com</vt:lpwstr>
  </property>
  <property fmtid="{D5CDD505-2E9C-101B-9397-08002B2CF9AE}" pid="7" name="_AuthorEmailDisplayName">
    <vt:lpwstr>Bekker, Attila (MIRF 105)</vt:lpwstr>
  </property>
  <property fmtid="{D5CDD505-2E9C-101B-9397-08002B2CF9AE}" pid="8" name="_PreviousAdHocReviewCycleID">
    <vt:i4>1687664083</vt:i4>
  </property>
  <property fmtid="{D5CDD505-2E9C-101B-9397-08002B2CF9AE}" pid="9" name="_SIProp12DataClass+304a34c9-5b17-4e2a-bdc3-dec6a43f35e7">
    <vt:lpwstr>v=1.2&gt;I=304a34c9-5b17-4e2a-bdc3-dec6a43f35e7&amp;N=Unrestricted&amp;V=1.3&amp;U=S-1-5-21-3718294971-3193642644-4012788348-20119&amp;D=Bekker%2c+Attila+(MIRF+105)&amp;A=Associated&amp;H=False</vt:lpwstr>
  </property>
  <property fmtid="{D5CDD505-2E9C-101B-9397-08002B2CF9AE}" pid="10" name="Classification">
    <vt:lpwstr>Unrestricted</vt:lpwstr>
  </property>
</Properties>
</file>