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swald Medium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1980">
          <p15:clr>
            <a:srgbClr val="A4A3A4"/>
          </p15:clr>
        </p15:guide>
        <p15:guide id="4" pos="5677">
          <p15:clr>
            <a:srgbClr val="A4A3A4"/>
          </p15:clr>
        </p15:guide>
        <p15:guide id="5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  <p:guide pos="1980"/>
        <p:guide pos="5677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Oswal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8c486f1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08c486f15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c486f1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08c486f15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c486f1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8c486f15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8c486f1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8c486f1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c486f1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8c486f15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8c486f1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08c486f15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8c486f1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8c486f15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c486f1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8c486f15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">
  <p:cSld name="Image-mask-righ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5699692" y="4000500"/>
            <a:ext cx="2339408" cy="2339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 u="none" cap="none" strike="noStrike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-images">
  <p:cSld name="Square-imag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52085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3" type="pic"/>
          </p:nvPr>
        </p:nvSpPr>
        <p:spPr>
          <a:xfrm>
            <a:off x="88153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4" type="pic"/>
          </p:nvPr>
        </p:nvSpPr>
        <p:spPr>
          <a:xfrm>
            <a:off x="52085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/>
          <p:nvPr>
            <p:ph idx="5" type="pic"/>
          </p:nvPr>
        </p:nvSpPr>
        <p:spPr>
          <a:xfrm>
            <a:off x="88153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8446576" y="0"/>
            <a:ext cx="3745423" cy="68699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8446574" y="-1"/>
            <a:ext cx="3745425" cy="181625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>
            <a:off x="-11876" y="-4751"/>
            <a:ext cx="5512842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8239799" y="1701021"/>
            <a:ext cx="3098799" cy="40470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-images">
  <p:cSld name="Circle-imag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107081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3" type="pic"/>
          </p:nvPr>
        </p:nvSpPr>
        <p:spPr>
          <a:xfrm>
            <a:off x="4006847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>
            <p:ph idx="4" type="pic"/>
          </p:nvPr>
        </p:nvSpPr>
        <p:spPr>
          <a:xfrm>
            <a:off x="6924250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5" type="pic"/>
          </p:nvPr>
        </p:nvSpPr>
        <p:spPr>
          <a:xfrm>
            <a:off x="971004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7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-2">
  <p:cSld name="Image-mask-right-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0D0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 rot="10800000">
            <a:off x="-1879274" y="0"/>
            <a:ext cx="3321011" cy="3321011"/>
          </a:xfrm>
          <a:prstGeom prst="chord">
            <a:avLst>
              <a:gd fmla="val 5847326" name="adj1"/>
              <a:gd fmla="val 1573501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6013539" y="0"/>
            <a:ext cx="6178461" cy="6879706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96" r="23296" t="0"/>
          <a:stretch/>
        </p:blipFill>
        <p:spPr>
          <a:xfrm flipH="1">
            <a:off x="6679194" y="0"/>
            <a:ext cx="5512800" cy="6879600"/>
          </a:xfrm>
          <a:prstGeom prst="flowChartDelay">
            <a:avLst/>
          </a:prstGeom>
          <a:solidFill>
            <a:srgbClr val="262626"/>
          </a:solidFill>
          <a:ln>
            <a:noFill/>
          </a:ln>
        </p:spPr>
      </p:pic>
      <p:sp>
        <p:nvSpPr>
          <p:cNvPr id="68" name="Google Shape;68;p11"/>
          <p:cNvSpPr txBox="1"/>
          <p:nvPr/>
        </p:nvSpPr>
        <p:spPr>
          <a:xfrm>
            <a:off x="586468" y="2056167"/>
            <a:ext cx="5113222" cy="102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9711559" y="474768"/>
            <a:ext cx="1814823" cy="5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University of Trento</a:t>
            </a:r>
            <a:endParaRPr sz="1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70" name="Google Shape;70;p11"/>
          <p:cNvCxnSpPr/>
          <p:nvPr/>
        </p:nvCxnSpPr>
        <p:spPr>
          <a:xfrm rot="10800000">
            <a:off x="715075" y="4416625"/>
            <a:ext cx="0" cy="97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1"/>
          <p:cNvCxnSpPr/>
          <p:nvPr/>
        </p:nvCxnSpPr>
        <p:spPr>
          <a:xfrm rot="10800000">
            <a:off x="11677251" y="474769"/>
            <a:ext cx="0" cy="91220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1"/>
          <p:cNvSpPr/>
          <p:nvPr/>
        </p:nvSpPr>
        <p:spPr>
          <a:xfrm>
            <a:off x="586476" y="828125"/>
            <a:ext cx="3788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LAP TIMING</a:t>
            </a:r>
            <a:endParaRPr sz="8000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943450" y="4482675"/>
            <a:ext cx="419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Pivetta Leonardo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Piccinin Diego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0" y="743537"/>
            <a:ext cx="12192000" cy="185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845684" y="240918"/>
            <a:ext cx="304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0" y="1217659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C0C0C"/>
                </a:solidFill>
              </a:rPr>
              <a:t>Testing</a:t>
            </a:r>
            <a:endParaRPr b="1"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392950" y="29056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C0C0C"/>
                </a:solidFill>
              </a:rPr>
              <a:t>Hardware Testing</a:t>
            </a:r>
            <a:endParaRPr sz="100"/>
          </a:p>
        </p:txBody>
      </p:sp>
      <p:sp>
        <p:nvSpPr>
          <p:cNvPr id="166" name="Google Shape;166;p20"/>
          <p:cNvSpPr txBox="1"/>
          <p:nvPr/>
        </p:nvSpPr>
        <p:spPr>
          <a:xfrm>
            <a:off x="6711450" y="29056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C0C0C"/>
                </a:solidFill>
              </a:rPr>
              <a:t>Software</a:t>
            </a:r>
            <a:endParaRPr b="1" sz="2800">
              <a:solidFill>
                <a:srgbClr val="0C0C0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C0C0C"/>
                </a:solidFill>
              </a:rPr>
              <a:t>Testing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341850" y="44400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Multimeter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IR field of view testing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Reflection tests</a:t>
            </a:r>
            <a:endParaRPr sz="1300">
              <a:solidFill>
                <a:srgbClr val="0C0C0C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711450" y="4403500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Protobuf decodes on serial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Serial testing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Time consume testing on functions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IR decoding tests</a:t>
            </a:r>
            <a:endParaRPr sz="1300">
              <a:solidFill>
                <a:srgbClr val="0C0C0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300"/>
              <a:buChar char="-"/>
            </a:pPr>
            <a:r>
              <a:rPr lang="es-ES" sz="1300">
                <a:solidFill>
                  <a:srgbClr val="0C0C0C"/>
                </a:solidFill>
              </a:rPr>
              <a:t>Backend connection and delays on reconnection</a:t>
            </a:r>
            <a:endParaRPr sz="1300">
              <a:solidFill>
                <a:srgbClr val="0C0C0C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274" y="3678813"/>
            <a:ext cx="2786725" cy="11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50" y="3253163"/>
            <a:ext cx="1585500" cy="1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845683" y="126397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FUTURE IMPLEMENTATIONS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579466" y="3687675"/>
            <a:ext cx="559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 the </a:t>
            </a:r>
            <a:r>
              <a:rPr i="1"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readStringUntil()</a:t>
            </a: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function with something not blocking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Serial independent boards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 time across the circuit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Test the project on real cars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swald"/>
              <a:buChar char="-"/>
            </a:pPr>
            <a:r>
              <a:rPr lang="es-ES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Live time visualization on a website and leaderboard</a:t>
            </a:r>
            <a:endParaRPr sz="2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 rot="10800000">
            <a:off x="942725" y="298987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0" l="2927" r="2937" t="0"/>
          <a:stretch/>
        </p:blipFill>
        <p:spPr>
          <a:xfrm>
            <a:off x="-45425" y="2605225"/>
            <a:ext cx="7084042" cy="5015553"/>
          </a:xfrm>
          <a:prstGeom prst="rect">
            <a:avLst/>
          </a:prstGeom>
          <a:solidFill>
            <a:srgbClr val="010101"/>
          </a:solidFill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845683" y="1230701"/>
            <a:ext cx="495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PROBLEM STATEMENT</a:t>
            </a:r>
            <a:endParaRPr sz="400"/>
          </a:p>
        </p:txBody>
      </p:sp>
      <p:cxnSp>
        <p:nvCxnSpPr>
          <p:cNvPr id="80" name="Google Shape;80;p12"/>
          <p:cNvCxnSpPr/>
          <p:nvPr/>
        </p:nvCxnSpPr>
        <p:spPr>
          <a:xfrm rot="10800000">
            <a:off x="798250" y="1994600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2"/>
          <p:cNvSpPr txBox="1"/>
          <p:nvPr/>
        </p:nvSpPr>
        <p:spPr>
          <a:xfrm>
            <a:off x="7269523" y="2187375"/>
            <a:ext cx="369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simple lap timing IR based solution with pit lane status detection.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373173" y="3574130"/>
            <a:ext cx="3697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Easy to setup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Expandable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➔"/>
            </a:pPr>
            <a:r>
              <a:rPr lang="es-ES">
                <a:solidFill>
                  <a:schemeClr val="lt1"/>
                </a:solidFill>
              </a:rPr>
              <a:t>Cheap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45684" y="496716"/>
            <a:ext cx="14863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096000" y="226075"/>
            <a:ext cx="60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BACKEND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226075"/>
            <a:ext cx="609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81124">
            <a:off x="857836" y="4247027"/>
            <a:ext cx="1219275" cy="1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45683" y="240918"/>
            <a:ext cx="994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0" y="2082019"/>
            <a:ext cx="2208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/>
          <p:nvPr/>
        </p:nvSpPr>
        <p:spPr>
          <a:xfrm>
            <a:off x="2208628" y="1972125"/>
            <a:ext cx="219900" cy="219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850" y="2794175"/>
            <a:ext cx="2469825" cy="24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775" y="1280750"/>
            <a:ext cx="3975250" cy="52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080963" y="5160425"/>
            <a:ext cx="1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39625" y="2992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PIT ENTRY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198325" y="294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PIT EXIT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996475" y="479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338533" y="758876"/>
            <a:ext cx="495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REALITY CHECK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9925" y="6276650"/>
            <a:ext cx="34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Oswald"/>
                <a:ea typeface="Oswald"/>
                <a:cs typeface="Oswald"/>
                <a:sym typeface="Oswald"/>
              </a:rPr>
              <a:t>this is ugly, but works ;)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75" y="2492176"/>
            <a:ext cx="5478507" cy="43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845683" y="126397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SOFTWARE ARCHITECTURE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269523" y="2187370"/>
            <a:ext cx="369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Let’s see how data flows in our system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269523" y="3563755"/>
            <a:ext cx="3697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Embedded code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 device </a:t>
            </a:r>
            <a:r>
              <a:rPr lang="es-ES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communication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3470858" y="496726"/>
            <a:ext cx="52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EMBEDDED CODE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3644100" y="14201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275" y="1773275"/>
            <a:ext cx="4659026" cy="4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463" y="2677687"/>
            <a:ext cx="3515575" cy="1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2162696" y="2737200"/>
            <a:ext cx="7866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NO </a:t>
            </a:r>
            <a:r>
              <a:rPr lang="es-ES" sz="5400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INTERRUPT</a:t>
            </a:r>
            <a:r>
              <a:rPr lang="es-ES" sz="54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CHOICE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986551" y="496725"/>
            <a:ext cx="102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 DEVICE COMMUNICATION</a:t>
            </a:r>
            <a:endParaRPr sz="54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734459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489638" y="2193475"/>
            <a:ext cx="124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UART</a:t>
            </a:r>
            <a:endParaRPr sz="3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561000" y="4260300"/>
            <a:ext cx="4158651" cy="1099100"/>
            <a:chOff x="1238275" y="1960375"/>
            <a:chExt cx="4158651" cy="1099100"/>
          </a:xfrm>
        </p:grpSpPr>
        <p:pic>
          <p:nvPicPr>
            <p:cNvPr id="140" name="Google Shape;140;p18"/>
            <p:cNvPicPr preferRelativeResize="0"/>
            <p:nvPr/>
          </p:nvPicPr>
          <p:blipFill rotWithShape="1">
            <a:blip r:embed="rId3">
              <a:alphaModFix/>
            </a:blip>
            <a:srcRect b="31119" l="30727" r="32295" t="34253"/>
            <a:stretch/>
          </p:blipFill>
          <p:spPr>
            <a:xfrm>
              <a:off x="1238275" y="1960375"/>
              <a:ext cx="1173725" cy="109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8125" y="2109425"/>
              <a:ext cx="2808801" cy="80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/>
          <p:nvPr/>
        </p:nvSpPr>
        <p:spPr>
          <a:xfrm>
            <a:off x="7489638" y="4489600"/>
            <a:ext cx="124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HTTP</a:t>
            </a:r>
            <a:endParaRPr sz="3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8618800" y="2313625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board to 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731350" y="46097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board to backend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rot="10800000">
            <a:off x="3644100" y="12815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3003650" y="2221225"/>
            <a:ext cx="293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PLAIN TEXT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986551" y="496725"/>
            <a:ext cx="1021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 DEVICE COMMUNICATION</a:t>
            </a:r>
            <a:endParaRPr sz="54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845684" y="496716"/>
            <a:ext cx="138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4016675" y="1492525"/>
            <a:ext cx="4158651" cy="1099100"/>
            <a:chOff x="1238275" y="1960375"/>
            <a:chExt cx="4158651" cy="1099100"/>
          </a:xfrm>
        </p:grpSpPr>
        <p:pic>
          <p:nvPicPr>
            <p:cNvPr id="154" name="Google Shape;154;p19"/>
            <p:cNvPicPr preferRelativeResize="0"/>
            <p:nvPr/>
          </p:nvPicPr>
          <p:blipFill rotWithShape="1">
            <a:blip r:embed="rId3">
              <a:alphaModFix/>
            </a:blip>
            <a:srcRect b="31119" l="30727" r="32295" t="34253"/>
            <a:stretch/>
          </p:blipFill>
          <p:spPr>
            <a:xfrm>
              <a:off x="1238275" y="1960375"/>
              <a:ext cx="1173725" cy="109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8125" y="2109425"/>
              <a:ext cx="2808801" cy="80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400" y="2591625"/>
            <a:ext cx="3201201" cy="512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 rot="10800000">
            <a:off x="3644100" y="1281525"/>
            <a:ext cx="4903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s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C000"/>
      </a:accent1>
      <a:accent2>
        <a:srgbClr val="0D0D0D"/>
      </a:accent2>
      <a:accent3>
        <a:srgbClr val="A5A5A5"/>
      </a:accent3>
      <a:accent4>
        <a:srgbClr val="CECECE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