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Oswald Medium"/>
      <p:regular r:id="rId17"/>
      <p:bold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  <p15:guide id="3" pos="1980">
          <p15:clr>
            <a:srgbClr val="A4A3A4"/>
          </p15:clr>
        </p15:guide>
        <p15:guide id="4" pos="5677">
          <p15:clr>
            <a:srgbClr val="A4A3A4"/>
          </p15:clr>
        </p15:guide>
        <p15:guide id="5" pos="38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  <p:guide pos="1980"/>
        <p:guide pos="5677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Mediu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Oswal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8c486f15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08c486f15f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8c486f15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08c486f15f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8c486f1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08c486f15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8c486f1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08c486f15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8c486f1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08c486f15f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8c486f1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08c486f15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8c486f15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08c486f15f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8c486f15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08c486f15f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-mask-right">
  <p:cSld name="Image-mask-righ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>
            <p:ph idx="2" type="pic"/>
          </p:nvPr>
        </p:nvSpPr>
        <p:spPr>
          <a:xfrm>
            <a:off x="6679159" y="1"/>
            <a:ext cx="5512759" cy="68797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>
            <p:ph idx="3" type="pic"/>
          </p:nvPr>
        </p:nvSpPr>
        <p:spPr>
          <a:xfrm>
            <a:off x="5699692" y="4000500"/>
            <a:ext cx="2339408" cy="2339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 u="none" cap="none" strike="noStrike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-images">
  <p:cSld name="Square-image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>
            <p:ph idx="2" type="pic"/>
          </p:nvPr>
        </p:nvSpPr>
        <p:spPr>
          <a:xfrm>
            <a:off x="5208588" y="1879600"/>
            <a:ext cx="1339850" cy="16843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/>
          <p:nvPr>
            <p:ph idx="3" type="pic"/>
          </p:nvPr>
        </p:nvSpPr>
        <p:spPr>
          <a:xfrm>
            <a:off x="8815388" y="1879600"/>
            <a:ext cx="1339850" cy="16843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/>
          <p:nvPr>
            <p:ph idx="4" type="pic"/>
          </p:nvPr>
        </p:nvSpPr>
        <p:spPr>
          <a:xfrm>
            <a:off x="5208588" y="4279900"/>
            <a:ext cx="1339850" cy="16843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/>
          <p:nvPr>
            <p:ph idx="5" type="pic"/>
          </p:nvPr>
        </p:nvSpPr>
        <p:spPr>
          <a:xfrm>
            <a:off x="8815388" y="4279900"/>
            <a:ext cx="1339850" cy="16843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8446576" y="0"/>
            <a:ext cx="3745423" cy="686992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8446574" y="-1"/>
            <a:ext cx="3745425" cy="181625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 rot="10800000">
            <a:off x="-11876" y="-4751"/>
            <a:ext cx="5512842" cy="6886943"/>
          </a:xfrm>
          <a:custGeom>
            <a:rect b="b" l="l" r="r" t="t"/>
            <a:pathLst>
              <a:path extrusionOk="0" h="6886943" w="5512842">
                <a:moveTo>
                  <a:pt x="3429000" y="6882192"/>
                </a:moveTo>
                <a:cubicBezTo>
                  <a:pt x="1535214" y="6882192"/>
                  <a:pt x="0" y="5346978"/>
                  <a:pt x="0" y="3453192"/>
                </a:cubicBezTo>
                <a:cubicBezTo>
                  <a:pt x="0" y="1559406"/>
                  <a:pt x="1535214" y="24192"/>
                  <a:pt x="3429000" y="24192"/>
                </a:cubicBezTo>
                <a:lnTo>
                  <a:pt x="5510455" y="0"/>
                </a:lnTo>
                <a:cubicBezTo>
                  <a:pt x="5504913" y="2280458"/>
                  <a:pt x="5516880" y="4606485"/>
                  <a:pt x="5511338" y="6886943"/>
                </a:cubicBezTo>
                <a:lnTo>
                  <a:pt x="3429000" y="6882192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8239799" y="1701021"/>
            <a:ext cx="3098799" cy="4047066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6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-images">
  <p:cSld name="Circle-image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>
            <p:ph idx="2" type="pic"/>
          </p:nvPr>
        </p:nvSpPr>
        <p:spPr>
          <a:xfrm>
            <a:off x="1070812" y="1323038"/>
            <a:ext cx="1593087" cy="15930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/>
          <p:nvPr>
            <p:ph idx="3" type="pic"/>
          </p:nvPr>
        </p:nvSpPr>
        <p:spPr>
          <a:xfrm>
            <a:off x="4006847" y="1323038"/>
            <a:ext cx="1593087" cy="15930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/>
          <p:nvPr>
            <p:ph idx="4" type="pic"/>
          </p:nvPr>
        </p:nvSpPr>
        <p:spPr>
          <a:xfrm>
            <a:off x="6924250" y="1323038"/>
            <a:ext cx="1593087" cy="15930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/>
          <p:nvPr>
            <p:ph idx="5" type="pic"/>
          </p:nvPr>
        </p:nvSpPr>
        <p:spPr>
          <a:xfrm>
            <a:off x="9710042" y="1323038"/>
            <a:ext cx="1593087" cy="15930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" name="Google Shape;47;p7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-mask-right-2">
  <p:cSld name="Image-mask-right-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>
            <p:ph idx="2" type="pic"/>
          </p:nvPr>
        </p:nvSpPr>
        <p:spPr>
          <a:xfrm>
            <a:off x="6679159" y="1"/>
            <a:ext cx="5512759" cy="68797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8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zato">
  <p:cSld name="AUTO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0D0D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 rot="10800000">
            <a:off x="-1879274" y="0"/>
            <a:ext cx="3321011" cy="3321011"/>
          </a:xfrm>
          <a:prstGeom prst="chord">
            <a:avLst>
              <a:gd fmla="val 5847326" name="adj1"/>
              <a:gd fmla="val 15735010" name="adj2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6013539" y="0"/>
            <a:ext cx="6178461" cy="6879706"/>
          </a:xfrm>
          <a:custGeom>
            <a:rect b="b" l="l" r="r" t="t"/>
            <a:pathLst>
              <a:path extrusionOk="0" h="6886943" w="5512842">
                <a:moveTo>
                  <a:pt x="3429000" y="6882192"/>
                </a:moveTo>
                <a:cubicBezTo>
                  <a:pt x="1535214" y="6882192"/>
                  <a:pt x="0" y="5346978"/>
                  <a:pt x="0" y="3453192"/>
                </a:cubicBezTo>
                <a:cubicBezTo>
                  <a:pt x="0" y="1559406"/>
                  <a:pt x="1535214" y="24192"/>
                  <a:pt x="3429000" y="24192"/>
                </a:cubicBezTo>
                <a:lnTo>
                  <a:pt x="5510455" y="0"/>
                </a:lnTo>
                <a:cubicBezTo>
                  <a:pt x="5504913" y="2280458"/>
                  <a:pt x="5516880" y="4606485"/>
                  <a:pt x="5511338" y="6886943"/>
                </a:cubicBezTo>
                <a:lnTo>
                  <a:pt x="3429000" y="6882192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296" r="23296" t="0"/>
          <a:stretch/>
        </p:blipFill>
        <p:spPr>
          <a:xfrm flipH="1">
            <a:off x="6679194" y="0"/>
            <a:ext cx="5512800" cy="6879600"/>
          </a:xfrm>
          <a:prstGeom prst="flowChartDelay">
            <a:avLst/>
          </a:prstGeom>
          <a:solidFill>
            <a:srgbClr val="262626"/>
          </a:solidFill>
          <a:ln>
            <a:noFill/>
          </a:ln>
        </p:spPr>
      </p:pic>
      <p:sp>
        <p:nvSpPr>
          <p:cNvPr id="68" name="Google Shape;68;p11"/>
          <p:cNvSpPr txBox="1"/>
          <p:nvPr/>
        </p:nvSpPr>
        <p:spPr>
          <a:xfrm>
            <a:off x="586468" y="2056167"/>
            <a:ext cx="5113222" cy="102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85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9711559" y="474768"/>
            <a:ext cx="1814823" cy="5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University of Trento</a:t>
            </a:r>
            <a:endParaRPr sz="16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70" name="Google Shape;70;p11"/>
          <p:cNvCxnSpPr/>
          <p:nvPr/>
        </p:nvCxnSpPr>
        <p:spPr>
          <a:xfrm rot="10800000">
            <a:off x="715075" y="4416625"/>
            <a:ext cx="0" cy="974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" name="Google Shape;71;p11"/>
          <p:cNvCxnSpPr/>
          <p:nvPr/>
        </p:nvCxnSpPr>
        <p:spPr>
          <a:xfrm rot="10800000">
            <a:off x="11677251" y="474769"/>
            <a:ext cx="0" cy="91220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1"/>
          <p:cNvSpPr/>
          <p:nvPr/>
        </p:nvSpPr>
        <p:spPr>
          <a:xfrm>
            <a:off x="586476" y="828125"/>
            <a:ext cx="3788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LAP TIMING</a:t>
            </a:r>
            <a:endParaRPr sz="8000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943450" y="4482675"/>
            <a:ext cx="4198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Pivetta Leonardo</a:t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Piccinin Diego</a:t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0" y="743537"/>
            <a:ext cx="12192000" cy="185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2667215" y="3265606"/>
            <a:ext cx="858900" cy="8589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>
            <a:off x="3102931" y="3978778"/>
            <a:ext cx="0" cy="604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845684" y="240918"/>
            <a:ext cx="304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0" y="1217659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0C0C0C"/>
                </a:solidFill>
              </a:rPr>
              <a:t>Testing</a:t>
            </a:r>
            <a:endParaRPr b="1" sz="4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2110065" y="4721183"/>
            <a:ext cx="19734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Black box testing on the breadboard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5185493" y="4721184"/>
            <a:ext cx="19734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White </a:t>
            </a:r>
            <a:r>
              <a:rPr lang="es-ES" sz="1600">
                <a:solidFill>
                  <a:schemeClr val="dk1"/>
                </a:solidFill>
              </a:rPr>
              <a:t>box testing on functions and loops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7912016" y="4721183"/>
            <a:ext cx="23223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Test on the field for the IR data transmission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5696421" y="3265606"/>
            <a:ext cx="858900" cy="8589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2" name="Google Shape;172;p20"/>
          <p:cNvCxnSpPr/>
          <p:nvPr/>
        </p:nvCxnSpPr>
        <p:spPr>
          <a:xfrm>
            <a:off x="6132137" y="3978778"/>
            <a:ext cx="0" cy="604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0"/>
          <p:cNvSpPr/>
          <p:nvPr/>
        </p:nvSpPr>
        <p:spPr>
          <a:xfrm>
            <a:off x="8643640" y="3265606"/>
            <a:ext cx="858900" cy="8589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4" name="Google Shape;174;p20"/>
          <p:cNvCxnSpPr/>
          <p:nvPr/>
        </p:nvCxnSpPr>
        <p:spPr>
          <a:xfrm>
            <a:off x="9079356" y="3978778"/>
            <a:ext cx="0" cy="604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845683" y="1263976"/>
            <a:ext cx="525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FUTURE IMPLEMENTATIONS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845684" y="496716"/>
            <a:ext cx="1385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1579466" y="3687675"/>
            <a:ext cx="5598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"/>
              <a:buChar char="-"/>
            </a:pPr>
            <a:r>
              <a:rPr lang="es-ES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Change the </a:t>
            </a:r>
            <a:r>
              <a:rPr i="1" lang="es-ES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readStringUntil()</a:t>
            </a:r>
            <a:r>
              <a:rPr lang="es-ES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function with something not blocking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"/>
              <a:buChar char="-"/>
            </a:pPr>
            <a:r>
              <a:rPr lang="es-ES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Serial independent boards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"/>
              <a:buChar char="-"/>
            </a:pPr>
            <a:r>
              <a:rPr lang="es-ES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Inter time across the circuit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"/>
              <a:buChar char="-"/>
            </a:pPr>
            <a:r>
              <a:rPr lang="es-ES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Test the project on real cars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"/>
              <a:buChar char="-"/>
            </a:pPr>
            <a:r>
              <a:rPr lang="es-ES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Live time visualization on a website and leaderboard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2" name="Google Shape;182;p21"/>
          <p:cNvCxnSpPr/>
          <p:nvPr/>
        </p:nvCxnSpPr>
        <p:spPr>
          <a:xfrm rot="10800000">
            <a:off x="942725" y="2989875"/>
            <a:ext cx="4903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10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2"/>
          <p:cNvPicPr preferRelativeResize="0"/>
          <p:nvPr/>
        </p:nvPicPr>
        <p:blipFill rotWithShape="1">
          <a:blip r:embed="rId3">
            <a:alphaModFix/>
          </a:blip>
          <a:srcRect b="0" l="2927" r="2937" t="0"/>
          <a:stretch/>
        </p:blipFill>
        <p:spPr>
          <a:xfrm>
            <a:off x="-45425" y="2605225"/>
            <a:ext cx="7084042" cy="5015553"/>
          </a:xfrm>
          <a:prstGeom prst="rect">
            <a:avLst/>
          </a:prstGeom>
          <a:solidFill>
            <a:srgbClr val="010101"/>
          </a:solidFill>
          <a:ln>
            <a:noFill/>
          </a:ln>
        </p:spPr>
      </p:pic>
      <p:sp>
        <p:nvSpPr>
          <p:cNvPr id="79" name="Google Shape;79;p12"/>
          <p:cNvSpPr txBox="1"/>
          <p:nvPr/>
        </p:nvSpPr>
        <p:spPr>
          <a:xfrm>
            <a:off x="845683" y="1230701"/>
            <a:ext cx="495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PROBLEM STATEMENT</a:t>
            </a:r>
            <a:endParaRPr sz="400"/>
          </a:p>
        </p:txBody>
      </p:sp>
      <p:cxnSp>
        <p:nvCxnSpPr>
          <p:cNvPr id="80" name="Google Shape;80;p12"/>
          <p:cNvCxnSpPr/>
          <p:nvPr/>
        </p:nvCxnSpPr>
        <p:spPr>
          <a:xfrm rot="10800000">
            <a:off x="798250" y="1994600"/>
            <a:ext cx="4903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2"/>
          <p:cNvSpPr txBox="1"/>
          <p:nvPr/>
        </p:nvSpPr>
        <p:spPr>
          <a:xfrm>
            <a:off x="7269523" y="2187375"/>
            <a:ext cx="3697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 simple lap timing IR based solution with pit lane status detection.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7373173" y="3574130"/>
            <a:ext cx="36978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➔"/>
            </a:pPr>
            <a:r>
              <a:rPr lang="es-ES">
                <a:solidFill>
                  <a:schemeClr val="lt1"/>
                </a:solidFill>
              </a:rPr>
              <a:t>Easy to setup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➔"/>
            </a:pPr>
            <a:r>
              <a:rPr lang="es-ES">
                <a:solidFill>
                  <a:schemeClr val="lt1"/>
                </a:solidFill>
              </a:rPr>
              <a:t>Expandable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➔"/>
            </a:pPr>
            <a:r>
              <a:rPr lang="es-ES">
                <a:solidFill>
                  <a:schemeClr val="lt1"/>
                </a:solidFill>
              </a:rPr>
              <a:t>Cheap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845684" y="496716"/>
            <a:ext cx="148630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6096000" y="226075"/>
            <a:ext cx="6096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BACKEND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0" y="226075"/>
            <a:ext cx="6096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EMBEDDED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381124">
            <a:off x="857836" y="4247027"/>
            <a:ext cx="1219275" cy="15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45683" y="240918"/>
            <a:ext cx="994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</a:pPr>
            <a:r>
              <a:t/>
            </a:r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0" y="2082019"/>
            <a:ext cx="22086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4"/>
          <p:cNvSpPr/>
          <p:nvPr/>
        </p:nvSpPr>
        <p:spPr>
          <a:xfrm>
            <a:off x="2208628" y="1972125"/>
            <a:ext cx="219900" cy="2199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850" y="2794175"/>
            <a:ext cx="2469825" cy="24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775" y="1280750"/>
            <a:ext cx="3975250" cy="529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2080963" y="5160425"/>
            <a:ext cx="15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639625" y="2992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PIT ENTRY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8198325" y="2948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PIT EXIT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7996475" y="4790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START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3338533" y="767401"/>
            <a:ext cx="495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REALITY CHECK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99925" y="6276650"/>
            <a:ext cx="34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Oswald"/>
                <a:ea typeface="Oswald"/>
                <a:cs typeface="Oswald"/>
                <a:sym typeface="Oswald"/>
              </a:rPr>
              <a:t>this is ugly, but works ;)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75" y="2492176"/>
            <a:ext cx="5478507" cy="43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845683" y="1263976"/>
            <a:ext cx="525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SOFTWARE ARCHITECTURE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845684" y="496716"/>
            <a:ext cx="1385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7269523" y="2187370"/>
            <a:ext cx="3697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Let’s see how the data flows in our system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7269523" y="3563755"/>
            <a:ext cx="36978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●"/>
            </a:pPr>
            <a:r>
              <a:rPr lang="es-ES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Embedded code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●"/>
            </a:pPr>
            <a:r>
              <a:rPr lang="es-ES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Inter device </a:t>
            </a:r>
            <a:r>
              <a:rPr lang="es-ES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communication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3470858" y="496726"/>
            <a:ext cx="525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EMBEDDED CODE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45684" y="496716"/>
            <a:ext cx="1385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 rot="10800000">
            <a:off x="3644100" y="1420125"/>
            <a:ext cx="4903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75" y="2810099"/>
            <a:ext cx="3802150" cy="16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275" y="1773275"/>
            <a:ext cx="4659026" cy="41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/>
        </p:nvSpPr>
        <p:spPr>
          <a:xfrm>
            <a:off x="2162696" y="2737200"/>
            <a:ext cx="7866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THE NO </a:t>
            </a:r>
            <a:r>
              <a:rPr lang="es-ES" sz="5400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INTERRUPT</a:t>
            </a:r>
            <a:r>
              <a:rPr lang="es-ES" sz="54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 CHOICE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845684" y="496716"/>
            <a:ext cx="1385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986551" y="496725"/>
            <a:ext cx="1021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7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INTER DEVICE COMMUNICATION</a:t>
            </a:r>
            <a:endParaRPr sz="54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1734459" y="496716"/>
            <a:ext cx="1385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489638" y="2193475"/>
            <a:ext cx="1241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UART</a:t>
            </a:r>
            <a:endParaRPr sz="37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1543950" y="3154800"/>
            <a:ext cx="4158651" cy="1099100"/>
            <a:chOff x="1238275" y="1960375"/>
            <a:chExt cx="4158651" cy="1099100"/>
          </a:xfrm>
        </p:grpSpPr>
        <p:pic>
          <p:nvPicPr>
            <p:cNvPr id="140" name="Google Shape;140;p18"/>
            <p:cNvPicPr preferRelativeResize="0"/>
            <p:nvPr/>
          </p:nvPicPr>
          <p:blipFill rotWithShape="1">
            <a:blip r:embed="rId3">
              <a:alphaModFix/>
            </a:blip>
            <a:srcRect b="31119" l="30727" r="32295" t="34253"/>
            <a:stretch/>
          </p:blipFill>
          <p:spPr>
            <a:xfrm>
              <a:off x="1238275" y="1960375"/>
              <a:ext cx="1173725" cy="109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88125" y="2109425"/>
              <a:ext cx="2808801" cy="80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/>
          <p:nvPr/>
        </p:nvSpPr>
        <p:spPr>
          <a:xfrm>
            <a:off x="7489638" y="4489600"/>
            <a:ext cx="1241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HTTP</a:t>
            </a:r>
            <a:endParaRPr sz="37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8618800" y="2313625"/>
            <a:ext cx="19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board to board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8731350" y="4609750"/>
            <a:ext cx="19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board to backend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5" name="Google Shape;145;p18"/>
          <p:cNvCxnSpPr>
            <a:endCxn id="138" idx="1"/>
          </p:cNvCxnSpPr>
          <p:nvPr/>
        </p:nvCxnSpPr>
        <p:spPr>
          <a:xfrm flipH="1" rot="10800000">
            <a:off x="5920938" y="2513725"/>
            <a:ext cx="1568700" cy="11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>
            <a:endCxn id="142" idx="1"/>
          </p:cNvCxnSpPr>
          <p:nvPr/>
        </p:nvCxnSpPr>
        <p:spPr>
          <a:xfrm>
            <a:off x="5911938" y="3660550"/>
            <a:ext cx="1577700" cy="11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/>
          <p:nvPr/>
        </p:nvCxnSpPr>
        <p:spPr>
          <a:xfrm rot="10800000">
            <a:off x="3644100" y="1281525"/>
            <a:ext cx="4903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/>
        </p:nvSpPr>
        <p:spPr>
          <a:xfrm>
            <a:off x="986551" y="496725"/>
            <a:ext cx="1021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7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INTER DEVICE COMMUNICATION</a:t>
            </a:r>
            <a:endParaRPr sz="54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845684" y="496716"/>
            <a:ext cx="1385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9"/>
          <p:cNvGrpSpPr/>
          <p:nvPr/>
        </p:nvGrpSpPr>
        <p:grpSpPr>
          <a:xfrm>
            <a:off x="4016675" y="1492525"/>
            <a:ext cx="4158651" cy="1099100"/>
            <a:chOff x="1238275" y="1960375"/>
            <a:chExt cx="4158651" cy="1099100"/>
          </a:xfrm>
        </p:grpSpPr>
        <p:pic>
          <p:nvPicPr>
            <p:cNvPr id="155" name="Google Shape;155;p19"/>
            <p:cNvPicPr preferRelativeResize="0"/>
            <p:nvPr/>
          </p:nvPicPr>
          <p:blipFill rotWithShape="1">
            <a:blip r:embed="rId3">
              <a:alphaModFix/>
            </a:blip>
            <a:srcRect b="31119" l="30727" r="32295" t="34253"/>
            <a:stretch/>
          </p:blipFill>
          <p:spPr>
            <a:xfrm>
              <a:off x="1238275" y="1960375"/>
              <a:ext cx="1173725" cy="109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88125" y="2109425"/>
              <a:ext cx="2808801" cy="801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7" name="Google Shape;1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400" y="2591625"/>
            <a:ext cx="3201201" cy="5129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9"/>
          <p:cNvCxnSpPr/>
          <p:nvPr/>
        </p:nvCxnSpPr>
        <p:spPr>
          <a:xfrm rot="10800000">
            <a:off x="3644100" y="1281525"/>
            <a:ext cx="4903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Personalizados 2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C000"/>
      </a:accent1>
      <a:accent2>
        <a:srgbClr val="0D0D0D"/>
      </a:accent2>
      <a:accent3>
        <a:srgbClr val="A5A5A5"/>
      </a:accent3>
      <a:accent4>
        <a:srgbClr val="CECECE"/>
      </a:accent4>
      <a:accent5>
        <a:srgbClr val="262626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