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9" r:id="rId9"/>
    <p:sldId id="263" r:id="rId10"/>
    <p:sldId id="266" r:id="rId11"/>
    <p:sldId id="272" r:id="rId12"/>
    <p:sldId id="273" r:id="rId13"/>
    <p:sldId id="274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1217-1D30-4770-BCBF-532D656F78F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FB1C-FB1C-4499-A837-3BBF5573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8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1217-1D30-4770-BCBF-532D656F78F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FB1C-FB1C-4499-A837-3BBF5573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1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1217-1D30-4770-BCBF-532D656F78F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FB1C-FB1C-4499-A837-3BBF5573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2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1217-1D30-4770-BCBF-532D656F78F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FB1C-FB1C-4499-A837-3BBF5573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2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1217-1D30-4770-BCBF-532D656F78F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FB1C-FB1C-4499-A837-3BBF5573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9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1217-1D30-4770-BCBF-532D656F78F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FB1C-FB1C-4499-A837-3BBF5573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1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1217-1D30-4770-BCBF-532D656F78F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FB1C-FB1C-4499-A837-3BBF5573506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396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1217-1D30-4770-BCBF-532D656F78F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FB1C-FB1C-4499-A837-3BBF5573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3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1217-1D30-4770-BCBF-532D656F78F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FB1C-FB1C-4499-A837-3BBF5573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2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1217-1D30-4770-BCBF-532D656F78F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FB1C-FB1C-4499-A837-3BBF5573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3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1217-1D30-4770-BCBF-532D656F78F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FB1C-FB1C-4499-A837-3BBF5573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3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28BA1217-1D30-4770-BCBF-532D656F78F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9A9AFB1C-FB1C-4499-A837-3BBF5573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2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68A22513-307E-4203-BEFF-5BBBFAFDD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B4211F11-4937-44F9-B733-211517A2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9076" y="-431"/>
            <a:ext cx="11742924" cy="6858427"/>
          </a:xfrm>
          <a:prstGeom prst="rect">
            <a:avLst/>
          </a:prstGeom>
          <a:gradFill>
            <a:gsLst>
              <a:gs pos="2000">
                <a:schemeClr val="accent5">
                  <a:alpha val="17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6CF7BA0D-619B-4BA4-AF41-9F99DE301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9076" y="-429"/>
            <a:ext cx="11742924" cy="6400800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F20A1EE3-9DEB-45B0-A9FA-080457925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2648"/>
            <a:ext cx="11742924" cy="6870648"/>
          </a:xfrm>
          <a:prstGeom prst="rect">
            <a:avLst/>
          </a:prstGeom>
          <a:gradFill>
            <a:gsLst>
              <a:gs pos="37000">
                <a:schemeClr val="accent5">
                  <a:lumMod val="60000"/>
                  <a:lumOff val="40000"/>
                  <a:alpha val="25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C39513AF-ACB9-491F-AB2C-AA27171C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8860813" cy="6857572"/>
          </a:xfrm>
          <a:prstGeom prst="rect">
            <a:avLst/>
          </a:prstGeom>
          <a:gradFill>
            <a:gsLst>
              <a:gs pos="6000">
                <a:schemeClr val="accent2">
                  <a:alpha val="88000"/>
                </a:schemeClr>
              </a:gs>
              <a:gs pos="100000">
                <a:schemeClr val="accent6">
                  <a:lumMod val="75000"/>
                  <a:alpha val="66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7">
            <a:extLst>
              <a:ext uri="{FF2B5EF4-FFF2-40B4-BE49-F238E27FC236}">
                <a16:creationId xmlns:a16="http://schemas.microsoft.com/office/drawing/2014/main" id="{45F36B92-14BC-4E12-8F9A-737EFED6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33214">
            <a:off x="5243949" y="-200984"/>
            <a:ext cx="6022658" cy="6022658"/>
          </a:xfrm>
          <a:custGeom>
            <a:avLst/>
            <a:gdLst>
              <a:gd name="connsiteX0" fmla="*/ 5757156 w 6022658"/>
              <a:gd name="connsiteY0" fmla="*/ 4243377 h 6022658"/>
              <a:gd name="connsiteX1" fmla="*/ 4298301 w 6022658"/>
              <a:gd name="connsiteY1" fmla="*/ 5730698 h 6022658"/>
              <a:gd name="connsiteX2" fmla="*/ 4183474 w 6022658"/>
              <a:gd name="connsiteY2" fmla="*/ 5786013 h 6022658"/>
              <a:gd name="connsiteX3" fmla="*/ 3011329 w 6022658"/>
              <a:gd name="connsiteY3" fmla="*/ 6022658 h 6022658"/>
              <a:gd name="connsiteX4" fmla="*/ 0 w 6022658"/>
              <a:gd name="connsiteY4" fmla="*/ 3011329 h 6022658"/>
              <a:gd name="connsiteX5" fmla="*/ 3011329 w 6022658"/>
              <a:gd name="connsiteY5" fmla="*/ 0 h 6022658"/>
              <a:gd name="connsiteX6" fmla="*/ 6022658 w 6022658"/>
              <a:gd name="connsiteY6" fmla="*/ 3011329 h 6022658"/>
              <a:gd name="connsiteX7" fmla="*/ 5786013 w 6022658"/>
              <a:gd name="connsiteY7" fmla="*/ 4183474 h 602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2658" h="6022658">
                <a:moveTo>
                  <a:pt x="5757156" y="4243377"/>
                </a:moveTo>
                <a:lnTo>
                  <a:pt x="4298301" y="5730698"/>
                </a:lnTo>
                <a:lnTo>
                  <a:pt x="4183474" y="5786013"/>
                </a:lnTo>
                <a:cubicBezTo>
                  <a:pt x="3823203" y="5938395"/>
                  <a:pt x="3427106" y="6022658"/>
                  <a:pt x="3011329" y="6022658"/>
                </a:cubicBezTo>
                <a:cubicBezTo>
                  <a:pt x="1348218" y="6022658"/>
                  <a:pt x="0" y="4674440"/>
                  <a:pt x="0" y="3011329"/>
                </a:cubicBezTo>
                <a:cubicBezTo>
                  <a:pt x="0" y="1348218"/>
                  <a:pt x="1348218" y="0"/>
                  <a:pt x="3011329" y="0"/>
                </a:cubicBezTo>
                <a:cubicBezTo>
                  <a:pt x="4674440" y="0"/>
                  <a:pt x="6022658" y="1348218"/>
                  <a:pt x="6022658" y="3011329"/>
                </a:cubicBezTo>
                <a:cubicBezTo>
                  <a:pt x="6022658" y="3427107"/>
                  <a:pt x="5938394" y="3823204"/>
                  <a:pt x="5786013" y="4183474"/>
                </a:cubicBezTo>
                <a:close/>
              </a:path>
            </a:pathLst>
          </a:custGeom>
          <a:gradFill>
            <a:gsLst>
              <a:gs pos="21000">
                <a:schemeClr val="accent2">
                  <a:alpha val="0"/>
                </a:schemeClr>
              </a:gs>
              <a:gs pos="85000">
                <a:schemeClr val="accent6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1C8E5-00C2-4FB5-AF04-10688A90B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638" y="1122362"/>
            <a:ext cx="6951109" cy="2842863"/>
          </a:xfrm>
        </p:spPr>
        <p:txBody>
          <a:bodyPr>
            <a:normAutofit/>
          </a:bodyPr>
          <a:lstStyle/>
          <a:p>
            <a:pPr algn="r"/>
            <a:r>
              <a:rPr lang="en-US" sz="4400" b="1" i="0" dirty="0"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Distributed message broker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B4F2F-7098-411D-A6FE-1BD0C96E4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638" y="4410635"/>
            <a:ext cx="6883791" cy="847164"/>
          </a:xfrm>
        </p:spPr>
        <p:txBody>
          <a:bodyPr>
            <a:normAutofit/>
          </a:bodyPr>
          <a:lstStyle/>
          <a:p>
            <a:pPr algn="r"/>
            <a:r>
              <a:rPr lang="en-US" sz="1400" b="1" i="0" dirty="0"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ADVANCED NETWORK ARCHITECTURES AND WIRELESS SYSTEMS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7720CFCB-EC93-4E0F-8602-37040C853E85}"/>
              </a:ext>
            </a:extLst>
          </p:cNvPr>
          <p:cNvSpPr txBox="1">
            <a:spLocks/>
          </p:cNvSpPr>
          <p:nvPr/>
        </p:nvSpPr>
        <p:spPr>
          <a:xfrm>
            <a:off x="1362637" y="5400696"/>
            <a:ext cx="6883791" cy="1116836"/>
          </a:xfrm>
          <a:prstGeom prst="rect">
            <a:avLst/>
          </a:prstGeom>
        </p:spPr>
        <p:txBody>
          <a:bodyPr vert="horz" lIns="0" tIns="0" rIns="0" bIns="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chemeClr val="bg1"/>
                </a:solidFill>
                <a:latin typeface="Avenir Next LT Pro" panose="020B0504020202020204" pitchFamily="34" charset="0"/>
              </a:rPr>
              <a:t>Leonardo Poggiani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  <a:latin typeface="Avenir Next LT Pro" panose="020B0504020202020204" pitchFamily="34" charset="0"/>
              </a:rPr>
              <a:t>Clarissa Polidori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  <a:latin typeface="Avenir Next LT Pro" panose="020B0504020202020204" pitchFamily="34" charset="0"/>
              </a:rPr>
              <a:t>BRUNO AUGUSTO CASU PEREIRA DE SOUSA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3661B446-ED6F-4034-8AF7-D13E1EDBD5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"/>
          <a:stretch/>
        </p:blipFill>
        <p:spPr>
          <a:xfrm>
            <a:off x="9483477" y="2379748"/>
            <a:ext cx="2085856" cy="2085856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97836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B36B0-C27D-4883-A4B4-88CC1408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7BF84-04C5-4ADE-8ED0-8DF9215FE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2103120"/>
            <a:ext cx="10241280" cy="395935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All the subscribers to a resource receive the messages published on it</a:t>
            </a:r>
          </a:p>
          <a:p>
            <a:pPr lvl="1"/>
            <a:r>
              <a:rPr lang="en-US" dirty="0"/>
              <a:t>Non-subscribers do not see message published on the resource</a:t>
            </a:r>
          </a:p>
          <a:p>
            <a:pPr lvl="1"/>
            <a:r>
              <a:rPr lang="en-US" dirty="0"/>
              <a:t>A host can subscribe to multiple resources</a:t>
            </a:r>
          </a:p>
          <a:p>
            <a:pPr lvl="1"/>
            <a:r>
              <a:rPr lang="en-US" dirty="0"/>
              <a:t>A host that unsubscribes no longer receives messages published to that resource</a:t>
            </a:r>
          </a:p>
          <a:p>
            <a:pPr lvl="1"/>
            <a:r>
              <a:rPr lang="en-US" dirty="0"/>
              <a:t>When a resource is deleted, no host is subscriber anymore and receives nothing</a:t>
            </a:r>
          </a:p>
          <a:p>
            <a:pPr lvl="1"/>
            <a:r>
              <a:rPr lang="en-US" dirty="0"/>
              <a:t>A host can not send a message to another host directly</a:t>
            </a:r>
          </a:p>
          <a:p>
            <a:pPr lvl="1"/>
            <a:r>
              <a:rPr lang="en-US" dirty="0"/>
              <a:t>A host cannot publish to a resource to which it is subscribed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639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9E6E9C82-EC4B-43A6-A978-EB539813077E}"/>
              </a:ext>
            </a:extLst>
          </p:cNvPr>
          <p:cNvSpPr/>
          <p:nvPr/>
        </p:nvSpPr>
        <p:spPr>
          <a:xfrm>
            <a:off x="7235581" y="3100673"/>
            <a:ext cx="4564117" cy="174997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698847E-2031-4622-8F09-E5A2DBA19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Publish</a:t>
            </a:r>
            <a:r>
              <a:rPr lang="it-IT" dirty="0"/>
              <a:t> a </a:t>
            </a:r>
            <a:r>
              <a:rPr lang="it-IT" dirty="0" err="1"/>
              <a:t>udp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 (1)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DC22E6-840E-4BB1-87BA-726B7A198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332" y="2313806"/>
            <a:ext cx="5497807" cy="3959352"/>
          </a:xfrm>
        </p:spPr>
        <p:txBody>
          <a:bodyPr/>
          <a:lstStyle/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Publish an UDP message to a resource </a:t>
            </a:r>
          </a:p>
          <a:p>
            <a:pPr lvl="2"/>
            <a:r>
              <a:rPr lang="en-US" b="0" i="0" dirty="0">
                <a:effectLst/>
                <a:latin typeface="Arial" panose="020B0604020202020204" pitchFamily="34" charset="0"/>
              </a:rPr>
              <a:t>Hosts attached to the same switch</a:t>
            </a:r>
          </a:p>
          <a:p>
            <a:pPr lvl="2"/>
            <a:r>
              <a:rPr lang="en-US" b="0" i="0" dirty="0">
                <a:effectLst/>
                <a:latin typeface="Arial" panose="020B0604020202020204" pitchFamily="34" charset="0"/>
              </a:rPr>
              <a:t>Hosts 2 hops away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Hosts 3 hops away </a:t>
            </a: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2E31E1-400E-487D-8492-3FEB17F1EA26}"/>
              </a:ext>
            </a:extLst>
          </p:cNvPr>
          <p:cNvSpPr/>
          <p:nvPr/>
        </p:nvSpPr>
        <p:spPr>
          <a:xfrm>
            <a:off x="4503892" y="4327033"/>
            <a:ext cx="4564117" cy="174997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F08CECD1-4FE0-4025-A264-49BADCBF1EDC}"/>
              </a:ext>
            </a:extLst>
          </p:cNvPr>
          <p:cNvSpPr txBox="1"/>
          <p:nvPr/>
        </p:nvSpPr>
        <p:spPr>
          <a:xfrm>
            <a:off x="7360869" y="3167746"/>
            <a:ext cx="456411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h3&gt; python publisher.py 1.1.1.2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h4&gt; python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subscriber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.py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h1&gt; python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subscriber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.py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0360317E-4C8F-4021-9E87-56B9847AC2C7}"/>
              </a:ext>
            </a:extLst>
          </p:cNvPr>
          <p:cNvSpPr txBox="1"/>
          <p:nvPr/>
        </p:nvSpPr>
        <p:spPr>
          <a:xfrm>
            <a:off x="4690710" y="4507786"/>
            <a:ext cx="456411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h7&gt; python publisher.py 1.1.1.4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h5&gt; python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subscriber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.py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h6&gt; python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subscriber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.py</a:t>
            </a:r>
            <a:endParaRPr lang="en-US" dirty="0"/>
          </a:p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30474C2-AA1F-4CB7-8BD1-C1F9AFFE3367}"/>
              </a:ext>
            </a:extLst>
          </p:cNvPr>
          <p:cNvSpPr txBox="1">
            <a:spLocks/>
          </p:cNvSpPr>
          <p:nvPr/>
        </p:nvSpPr>
        <p:spPr>
          <a:xfrm>
            <a:off x="1371600" y="2214879"/>
            <a:ext cx="10241280" cy="12344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Run the </a:t>
            </a:r>
            <a:r>
              <a:rPr lang="en-US" sz="1700" i="1" dirty="0"/>
              <a:t>publisher-subscriber/subscriber.py on the subscriber hosts of the resource we want to test </a:t>
            </a:r>
          </a:p>
          <a:p>
            <a:r>
              <a:rPr lang="en-US" sz="1700" dirty="0"/>
              <a:t>Run the </a:t>
            </a:r>
            <a:r>
              <a:rPr lang="en-US" sz="1700" i="1" dirty="0"/>
              <a:t>publisher-subscriber/publisher.py on the host from which you want to do the publish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937225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D18849-1007-45EA-B4B9-DAEEA5316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Unsubscribe a user from a resource</a:t>
            </a:r>
          </a:p>
          <a:p>
            <a:r>
              <a:rPr lang="en-US" dirty="0">
                <a:latin typeface="Arial" panose="020B0604020202020204" pitchFamily="34" charset="0"/>
              </a:rPr>
              <a:t>Delete a resource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</a:rPr>
              <a:t>Repeat all previous tests: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75498D-6AEF-401F-9EF3-0CC678D6CA19}"/>
              </a:ext>
            </a:extLst>
          </p:cNvPr>
          <p:cNvSpPr/>
          <p:nvPr/>
        </p:nvSpPr>
        <p:spPr>
          <a:xfrm>
            <a:off x="1847461" y="4377977"/>
            <a:ext cx="6512768" cy="7848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62E838-9293-47DA-8ABB-11E2DA490C56}"/>
              </a:ext>
            </a:extLst>
          </p:cNvPr>
          <p:cNvSpPr txBox="1"/>
          <p:nvPr/>
        </p:nvSpPr>
        <p:spPr>
          <a:xfrm>
            <a:off x="2191500" y="4459828"/>
            <a:ext cx="59821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python configuration/delete_unsubscribe.py </a:t>
            </a:r>
          </a:p>
          <a:p>
            <a:endParaRPr lang="en-US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04B85004-A32D-4CD4-AAC5-5883CA8E7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338"/>
            <a:ext cx="10240963" cy="1235075"/>
          </a:xfrm>
        </p:spPr>
        <p:txBody>
          <a:bodyPr/>
          <a:lstStyle/>
          <a:p>
            <a:r>
              <a:rPr lang="it-IT" dirty="0" err="1"/>
              <a:t>Publish</a:t>
            </a:r>
            <a:r>
              <a:rPr lang="it-IT" dirty="0"/>
              <a:t> a </a:t>
            </a:r>
            <a:r>
              <a:rPr lang="it-IT" dirty="0" err="1"/>
              <a:t>udp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231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1576CB-6BE0-4AF1-95F4-4B16C4F6C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Publish an UDP message on a resource you are subscribed to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Send an UDP message to a host using its real address</a:t>
            </a:r>
          </a:p>
          <a:p>
            <a:endParaRPr lang="en-US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7C78603E-27DF-40BF-AAB7-4361E6A45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338"/>
            <a:ext cx="10240963" cy="1235075"/>
          </a:xfrm>
        </p:spPr>
        <p:txBody>
          <a:bodyPr/>
          <a:lstStyle/>
          <a:p>
            <a:r>
              <a:rPr lang="it-IT" dirty="0" err="1"/>
              <a:t>Publish</a:t>
            </a:r>
            <a:r>
              <a:rPr lang="it-IT" dirty="0"/>
              <a:t> a </a:t>
            </a:r>
            <a:r>
              <a:rPr lang="it-IT" dirty="0" err="1"/>
              <a:t>udp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 (3)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F417117-F913-4382-AA0A-EF13631E4273}"/>
              </a:ext>
            </a:extLst>
          </p:cNvPr>
          <p:cNvSpPr/>
          <p:nvPr/>
        </p:nvSpPr>
        <p:spPr>
          <a:xfrm>
            <a:off x="1371600" y="3669841"/>
            <a:ext cx="4564117" cy="174997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19A40AF6-EEE6-4BB2-8C63-B5B50F86D7D2}"/>
              </a:ext>
            </a:extLst>
          </p:cNvPr>
          <p:cNvSpPr txBox="1"/>
          <p:nvPr/>
        </p:nvSpPr>
        <p:spPr>
          <a:xfrm>
            <a:off x="1496888" y="3736914"/>
            <a:ext cx="456411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h1&gt; python publisher.py 1.1.1.1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h1&gt; python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subscriber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.py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h3&gt; python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subscriber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.py</a:t>
            </a:r>
            <a:endParaRPr lang="en-US" dirty="0"/>
          </a:p>
          <a:p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9A4FB69-2D4A-4756-B69B-F69FC547299A}"/>
              </a:ext>
            </a:extLst>
          </p:cNvPr>
          <p:cNvSpPr/>
          <p:nvPr/>
        </p:nvSpPr>
        <p:spPr>
          <a:xfrm>
            <a:off x="6241663" y="3669841"/>
            <a:ext cx="4689406" cy="174997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E197925B-0B93-412B-9F9D-435CEDB63928}"/>
              </a:ext>
            </a:extLst>
          </p:cNvPr>
          <p:cNvSpPr txBox="1"/>
          <p:nvPr/>
        </p:nvSpPr>
        <p:spPr>
          <a:xfrm>
            <a:off x="6256282" y="3736914"/>
            <a:ext cx="4564118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h1&gt; python publisher.py 10.0.0.2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h2&gt; python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subscriber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.py </a:t>
            </a:r>
          </a:p>
        </p:txBody>
      </p:sp>
    </p:spTree>
    <p:extLst>
      <p:ext uri="{BB962C8B-B14F-4D97-AF65-F5344CB8AC3E}">
        <p14:creationId xmlns:p14="http://schemas.microsoft.com/office/powerpoint/2010/main" val="1599007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B7FE-BCA6-40DC-AE5C-9635446DA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plan: expected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A2E93-4137-4697-84A2-69B23E65961E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h1: subscribed to both 1.1.1.1 and 1.1.1.2 resources, so it receive </a:t>
            </a:r>
            <a:r>
              <a:rPr lang="en-US" b="1" dirty="0"/>
              <a:t>two</a:t>
            </a:r>
            <a:r>
              <a:rPr lang="en-US" dirty="0"/>
              <a:t> messages. </a:t>
            </a:r>
            <a:r>
              <a:rPr lang="en-US" b="1" dirty="0"/>
              <a:t>Not </a:t>
            </a:r>
            <a:r>
              <a:rPr lang="en-US" dirty="0"/>
              <a:t>receiving the message sent directly from h5.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h2: subscribed to both 1.1.1.1 and 1.1.1.2 resources, so it receive </a:t>
            </a:r>
            <a:r>
              <a:rPr lang="en-US" b="1" dirty="0"/>
              <a:t>two </a:t>
            </a:r>
            <a:r>
              <a:rPr lang="en-US" dirty="0"/>
              <a:t>messages.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h3: subscribed only to 1.1.1.1 resource, so it receive </a:t>
            </a:r>
            <a:r>
              <a:rPr lang="en-US" b="1" dirty="0"/>
              <a:t>one </a:t>
            </a:r>
            <a:r>
              <a:rPr lang="en-US" dirty="0"/>
              <a:t>message.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h4: subscribed only to 1.1.1.2 resource, so it receive </a:t>
            </a:r>
            <a:r>
              <a:rPr lang="en-US" b="1" dirty="0"/>
              <a:t>one </a:t>
            </a:r>
            <a:r>
              <a:rPr lang="en-US" dirty="0"/>
              <a:t>message.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h5: subscribed to 1.1.1.3 resource, so it does not receive </a:t>
            </a:r>
            <a:r>
              <a:rPr lang="en-US" b="1" dirty="0"/>
              <a:t>any</a:t>
            </a:r>
            <a:r>
              <a:rPr lang="en-US" dirty="0"/>
              <a:t> message.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h6: subscribed to 1.1.1.3 resource, so it does not receive </a:t>
            </a:r>
            <a:r>
              <a:rPr lang="en-US" b="1" dirty="0"/>
              <a:t>any</a:t>
            </a:r>
            <a:r>
              <a:rPr lang="en-US" dirty="0"/>
              <a:t> message.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h7: subscribed to 1.1.1.4 resource, so it receive </a:t>
            </a:r>
            <a:r>
              <a:rPr lang="en-US" b="1" dirty="0"/>
              <a:t>one </a:t>
            </a:r>
            <a:r>
              <a:rPr lang="en-US" dirty="0"/>
              <a:t>message.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h8: subscribed to 1.1.1.4 resource, so it receive </a:t>
            </a:r>
            <a:r>
              <a:rPr lang="en-US" b="1" dirty="0"/>
              <a:t>one</a:t>
            </a:r>
            <a:r>
              <a:rPr lang="en-US" dirty="0"/>
              <a:t> message.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BF1B5-1EE4-4BDB-9582-3A885D4D0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Wireshark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CF9F3-7F3B-46C7-A5AE-43920ECE8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66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83F8-6EA1-4088-899F-47F69A34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1C7AD-DCF3-4F57-A2C6-294E68529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5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AA09E-3163-47A2-9EEF-21FA0B9D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E3522-C499-409A-A9A9-EBAFEC6A2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73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A35E7-88BC-4451-B6ED-1761149CB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93977-1F62-495F-9C10-F72E2838F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43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9F2B-6835-47B3-8CFE-43EFB83F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F0657-A257-4685-ABCD-2865935E2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67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4F802-7C41-46C2-8BF8-73B1658C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E76D4-7F8D-490D-B8A7-8E131110F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92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C83F3-5016-4C2B-B30A-A34134431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 </a:t>
            </a:r>
            <a:r>
              <a:rPr lang="en-US" dirty="0" err="1"/>
              <a:t>requestS</a:t>
            </a:r>
            <a:endParaRPr lang="en-US" dirty="0"/>
          </a:p>
        </p:txBody>
      </p:sp>
      <p:pic>
        <p:nvPicPr>
          <p:cNvPr id="5" name="Content Placeholder 4" descr="A picture containing text, sushi, vector graphics&#10;&#10;Description automatically generated">
            <a:extLst>
              <a:ext uri="{FF2B5EF4-FFF2-40B4-BE49-F238E27FC236}">
                <a16:creationId xmlns:a16="http://schemas.microsoft.com/office/drawing/2014/main" id="{43F85025-CE3F-4407-B9F9-958711EF4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03247"/>
            <a:ext cx="4132832" cy="39592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5465DD-F354-45B6-B3A9-4677D14BC178}"/>
              </a:ext>
            </a:extLst>
          </p:cNvPr>
          <p:cNvSpPr txBox="1"/>
          <p:nvPr/>
        </p:nvSpPr>
        <p:spPr>
          <a:xfrm>
            <a:off x="5504432" y="2790197"/>
            <a:ext cx="61576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Example</a:t>
            </a:r>
            <a:r>
              <a:rPr lang="en-US" dirty="0"/>
              <a:t>: h1 try to publish a message on resource 1.1.1.2</a:t>
            </a:r>
          </a:p>
          <a:p>
            <a:endParaRPr lang="en-US" dirty="0"/>
          </a:p>
          <a:p>
            <a:r>
              <a:rPr lang="en-US" dirty="0"/>
              <a:t>This originate a </a:t>
            </a:r>
            <a:r>
              <a:rPr lang="en-US" i="1" dirty="0"/>
              <a:t>packet-in </a:t>
            </a:r>
            <a:r>
              <a:rPr lang="en-US" dirty="0"/>
              <a:t>to the </a:t>
            </a:r>
            <a:r>
              <a:rPr lang="en-US" b="1" dirty="0"/>
              <a:t>Floodlight controller </a:t>
            </a:r>
            <a:r>
              <a:rPr lang="en-US" dirty="0"/>
              <a:t>who generates a </a:t>
            </a:r>
            <a:r>
              <a:rPr lang="en-US" i="1" dirty="0"/>
              <a:t>packet-out </a:t>
            </a:r>
            <a:r>
              <a:rPr lang="en-US" dirty="0"/>
              <a:t>containing an ARP REPLY message.</a:t>
            </a:r>
          </a:p>
          <a:p>
            <a:endParaRPr lang="en-US" dirty="0"/>
          </a:p>
          <a:p>
            <a:r>
              <a:rPr lang="en-US" dirty="0"/>
              <a:t>This ARP REPLY contains the source MAC address corresponding to the </a:t>
            </a:r>
            <a:r>
              <a:rPr lang="en-US" i="1" dirty="0"/>
              <a:t>server mac address </a:t>
            </a:r>
            <a:r>
              <a:rPr lang="en-US" dirty="0"/>
              <a:t>and the source IP address equal to the resource address.</a:t>
            </a:r>
          </a:p>
        </p:txBody>
      </p:sp>
    </p:spTree>
    <p:extLst>
      <p:ext uri="{BB962C8B-B14F-4D97-AF65-F5344CB8AC3E}">
        <p14:creationId xmlns:p14="http://schemas.microsoft.com/office/powerpoint/2010/main" val="79850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1542-A5B7-4B71-9F3C-1D1D5E22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PACKETS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A5197-FBC9-4D07-8B90-656E7C682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89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34E53E-4F63-44CB-B70A-5DDFEE05E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E32D53-FD05-46F1-97E2-C13949F59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" y="1"/>
            <a:ext cx="8110817" cy="6858000"/>
          </a:xfrm>
          <a:prstGeom prst="rect">
            <a:avLst/>
          </a:prstGeom>
          <a:gradFill>
            <a:gsLst>
              <a:gs pos="300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A9E872-DB12-4A7B-A151-052FA0773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26408" y="-626408"/>
            <a:ext cx="6858002" cy="8110817"/>
          </a:xfrm>
          <a:prstGeom prst="rect">
            <a:avLst/>
          </a:prstGeom>
          <a:gradFill>
            <a:gsLst>
              <a:gs pos="11000">
                <a:schemeClr val="accent2">
                  <a:alpha val="63000"/>
                </a:schemeClr>
              </a:gs>
              <a:gs pos="99000">
                <a:schemeClr val="accent4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984CFC-8941-41C1-9730-F447E13EB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877393" y="-1877393"/>
            <a:ext cx="4356024" cy="8110814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  <a:alpha val="26000"/>
                </a:schemeClr>
              </a:gs>
              <a:gs pos="92000">
                <a:schemeClr val="accent5">
                  <a:alpha val="3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185161-AC26-4077-A972-6C3306B24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39" y="447866"/>
            <a:ext cx="6805130" cy="5909388"/>
          </a:xfrm>
          <a:prstGeom prst="rect">
            <a:avLst/>
          </a:prstGeom>
          <a:gradFill>
            <a:gsLst>
              <a:gs pos="38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5">
                  <a:alpha val="4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B0F207-7872-4A1E-BCCD-EBF4B8A6A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174217">
            <a:off x="2279676" y="1277867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0285C-E783-43E9-B09B-FA99508C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66124"/>
            <a:ext cx="5724939" cy="3177142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4000" spc="750" dirty="0" err="1">
                <a:solidFill>
                  <a:schemeClr val="bg1"/>
                </a:solidFill>
              </a:rPr>
              <a:t>TESTing</a:t>
            </a:r>
            <a:endParaRPr lang="en-US" sz="4000" spc="750" dirty="0">
              <a:solidFill>
                <a:schemeClr val="bg1"/>
              </a:solidFill>
            </a:endParaRPr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E8F1EB77-3FF6-DD4E-6D99-1886AFC7C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7147" y="1865173"/>
            <a:ext cx="3127653" cy="312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56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E931-A6AE-4F66-A65A-59AB77A57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7D297-E1FA-4261-98AF-39E30E39A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31131"/>
            <a:ext cx="5453974" cy="17863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1) Configure the system through REST API: </a:t>
            </a:r>
          </a:p>
          <a:p>
            <a:pPr lvl="1"/>
            <a:r>
              <a:rPr lang="en-US" dirty="0"/>
              <a:t>Start the controller</a:t>
            </a:r>
          </a:p>
          <a:p>
            <a:pPr lvl="1"/>
            <a:r>
              <a:rPr lang="en-US" i="1" dirty="0"/>
              <a:t>Run configuration/creation_resource.py</a:t>
            </a:r>
          </a:p>
          <a:p>
            <a:pPr lvl="1"/>
            <a:r>
              <a:rPr lang="en-US" i="1" dirty="0"/>
              <a:t>Run configuration/subscribe_resource.py </a:t>
            </a:r>
            <a:endParaRPr lang="en-US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94EBFE3-8311-47E3-855D-9C06AD598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574" y="2373098"/>
            <a:ext cx="4950498" cy="302637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CE28C10-9C90-4898-8E01-FB44128632C5}"/>
              </a:ext>
            </a:extLst>
          </p:cNvPr>
          <p:cNvSpPr txBox="1">
            <a:spLocks/>
          </p:cNvSpPr>
          <p:nvPr/>
        </p:nvSpPr>
        <p:spPr>
          <a:xfrm>
            <a:off x="1371600" y="4218687"/>
            <a:ext cx="4815191" cy="14676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2) Create the topology with Mininet</a:t>
            </a:r>
          </a:p>
          <a:p>
            <a:pPr lvl="1"/>
            <a:r>
              <a:rPr lang="en-US" dirty="0"/>
              <a:t>Run the </a:t>
            </a:r>
            <a:r>
              <a:rPr lang="en-US" i="1" dirty="0"/>
              <a:t>topology/topology.py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630431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ia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SDN for mobility</Template>
  <TotalTime>8</TotalTime>
  <Words>532</Words>
  <Application>Microsoft Office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Avenir Next LT Pro</vt:lpstr>
      <vt:lpstr>Courier New</vt:lpstr>
      <vt:lpstr>Wingdings</vt:lpstr>
      <vt:lpstr>GradientRiseVTI</vt:lpstr>
      <vt:lpstr>Distributed message broker</vt:lpstr>
      <vt:lpstr>specifications</vt:lpstr>
      <vt:lpstr>functionalities</vt:lpstr>
      <vt:lpstr>Testing application</vt:lpstr>
      <vt:lpstr>Rest interface</vt:lpstr>
      <vt:lpstr>Arp requestS</vt:lpstr>
      <vt:lpstr>ipV4 PACKETS</vt:lpstr>
      <vt:lpstr>TESTing</vt:lpstr>
      <vt:lpstr>Testing configuration</vt:lpstr>
      <vt:lpstr>Testing objectives</vt:lpstr>
      <vt:lpstr>Publish a udp message (1)</vt:lpstr>
      <vt:lpstr>Publish a udp message (2)</vt:lpstr>
      <vt:lpstr>Publish a udp message (3)</vt:lpstr>
      <vt:lpstr>Test plan: expected result</vt:lpstr>
      <vt:lpstr>Wireshark </vt:lpstr>
      <vt:lpstr>Backup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message broker</dc:title>
  <dc:creator>Leonardo Poggiani</dc:creator>
  <cp:lastModifiedBy>Leonardo Poggiani</cp:lastModifiedBy>
  <cp:revision>14</cp:revision>
  <dcterms:created xsi:type="dcterms:W3CDTF">2022-03-17T09:14:25Z</dcterms:created>
  <dcterms:modified xsi:type="dcterms:W3CDTF">2022-03-20T10:38:49Z</dcterms:modified>
</cp:coreProperties>
</file>