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
    <p:sldMasterId id="2147484080" r:id="rId5"/>
  </p:sldMasterIdLst>
  <p:notesMasterIdLst>
    <p:notesMasterId r:id="rId39"/>
  </p:notesMasterIdLst>
  <p:sldIdLst>
    <p:sldId id="256" r:id="rId6"/>
    <p:sldId id="1815" r:id="rId7"/>
    <p:sldId id="1820" r:id="rId8"/>
    <p:sldId id="1814" r:id="rId9"/>
    <p:sldId id="1813" r:id="rId10"/>
    <p:sldId id="1825" r:id="rId11"/>
    <p:sldId id="1824" r:id="rId12"/>
    <p:sldId id="1844" r:id="rId13"/>
    <p:sldId id="1821" r:id="rId14"/>
    <p:sldId id="1816" r:id="rId15"/>
    <p:sldId id="1817" r:id="rId16"/>
    <p:sldId id="1827" r:id="rId17"/>
    <p:sldId id="1818" r:id="rId18"/>
    <p:sldId id="1826" r:id="rId19"/>
    <p:sldId id="1845" r:id="rId20"/>
    <p:sldId id="1829" r:id="rId21"/>
    <p:sldId id="1830" r:id="rId22"/>
    <p:sldId id="1843" r:id="rId23"/>
    <p:sldId id="1832" r:id="rId24"/>
    <p:sldId id="1833" r:id="rId25"/>
    <p:sldId id="1846" r:id="rId26"/>
    <p:sldId id="1841" r:id="rId27"/>
    <p:sldId id="1842" r:id="rId28"/>
    <p:sldId id="1835" r:id="rId29"/>
    <p:sldId id="1836" r:id="rId30"/>
    <p:sldId id="1847" r:id="rId31"/>
    <p:sldId id="1837" r:id="rId32"/>
    <p:sldId id="1838" r:id="rId33"/>
    <p:sldId id="1850" r:id="rId34"/>
    <p:sldId id="1839" r:id="rId35"/>
    <p:sldId id="1848" r:id="rId36"/>
    <p:sldId id="1840" r:id="rId37"/>
    <p:sldId id="184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Casu" initials="DC" lastIdx="16" clrIdx="0">
    <p:extLst>
      <p:ext uri="{19B8F6BF-5375-455C-9EA6-DF929625EA0E}">
        <p15:presenceInfo xmlns:p15="http://schemas.microsoft.com/office/powerpoint/2012/main" userId="Diego Casu" providerId="None"/>
      </p:ext>
    </p:extLst>
  </p:cmAuthor>
  <p:cmAuthor id="2" name="Leonardo Bernardi" initials="LB" lastIdx="1" clrIdx="1">
    <p:extLst>
      <p:ext uri="{19B8F6BF-5375-455C-9EA6-DF929625EA0E}">
        <p15:presenceInfo xmlns:p15="http://schemas.microsoft.com/office/powerpoint/2012/main" userId="S::l.bernardi4@studenti.unipi.it::612dbcfd-250a-4451-8230-c473e8c523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DDA4"/>
    <a:srgbClr val="92DEA7"/>
    <a:srgbClr val="91DDA3"/>
    <a:srgbClr val="E9F577"/>
    <a:srgbClr val="A602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89418-DCB4-4591-ADDF-C37C496E0CD6}" v="4" dt="2021-03-29T08:47:50.274"/>
    <p1510:client id="{721BF490-8CE2-42D2-A4B0-4A5010074C7E}" v="768" dt="2021-03-29T08:50:32.893"/>
    <p1510:client id="{CFBDDFAF-FD69-4AA2-906C-745DAF6E89BD}" v="20" dt="2021-03-29T08:59:14.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585"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930960B-3A79-4CA6-86C2-67C373F869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19763E0-A952-410C-92F0-9D377E2AB1F3}">
      <dgm:prSet/>
      <dgm:spPr/>
      <dgm:t>
        <a:bodyPr/>
        <a:lstStyle/>
        <a:p>
          <a:r>
            <a:rPr lang="it-IT" b="1" err="1"/>
            <a:t>Trusted</a:t>
          </a:r>
          <a:r>
            <a:rPr lang="it-IT" b="1"/>
            <a:t> </a:t>
          </a:r>
          <a:r>
            <a:rPr lang="it-IT" b="1" err="1"/>
            <a:t>Execution</a:t>
          </a:r>
          <a:r>
            <a:rPr lang="it-IT" b="1"/>
            <a:t> Environment (TEE)</a:t>
          </a:r>
          <a:endParaRPr lang="en-US"/>
        </a:p>
      </dgm:t>
    </dgm:pt>
    <dgm:pt modelId="{AF92622D-5EF5-46A6-AA8F-1829838664C2}" type="parTrans" cxnId="{53C2BBCA-D9BC-4617-AA29-F476143F8F4A}">
      <dgm:prSet/>
      <dgm:spPr/>
      <dgm:t>
        <a:bodyPr/>
        <a:lstStyle/>
        <a:p>
          <a:endParaRPr lang="en-US"/>
        </a:p>
      </dgm:t>
    </dgm:pt>
    <dgm:pt modelId="{4425E0C0-55E0-40F4-A466-AB3C3C51C964}" type="sibTrans" cxnId="{53C2BBCA-D9BC-4617-AA29-F476143F8F4A}">
      <dgm:prSet/>
      <dgm:spPr/>
      <dgm:t>
        <a:bodyPr/>
        <a:lstStyle/>
        <a:p>
          <a:endParaRPr lang="en-US"/>
        </a:p>
      </dgm:t>
    </dgm:pt>
    <dgm:pt modelId="{2B438756-75BE-492A-A101-9BF4085C4888}">
      <dgm:prSet/>
      <dgm:spPr/>
      <dgm:t>
        <a:bodyPr/>
        <a:lstStyle/>
        <a:p>
          <a:r>
            <a:rPr lang="it-IT" b="1"/>
            <a:t>Secure Booting</a:t>
          </a:r>
          <a:endParaRPr lang="en-US"/>
        </a:p>
      </dgm:t>
    </dgm:pt>
    <dgm:pt modelId="{D04BB4ED-00EB-485B-BA6B-1B35B1E5A0FF}" type="parTrans" cxnId="{311E6709-326C-4E24-BB7D-3F43C6000D39}">
      <dgm:prSet/>
      <dgm:spPr/>
      <dgm:t>
        <a:bodyPr/>
        <a:lstStyle/>
        <a:p>
          <a:endParaRPr lang="en-US"/>
        </a:p>
      </dgm:t>
    </dgm:pt>
    <dgm:pt modelId="{17AEF628-7E56-4A91-A013-99417A1E5747}" type="sibTrans" cxnId="{311E6709-326C-4E24-BB7D-3F43C6000D39}">
      <dgm:prSet/>
      <dgm:spPr/>
      <dgm:t>
        <a:bodyPr/>
        <a:lstStyle/>
        <a:p>
          <a:endParaRPr lang="en-US"/>
        </a:p>
      </dgm:t>
    </dgm:pt>
    <dgm:pt modelId="{C04957F7-2AA7-473C-A39A-99345023A126}">
      <dgm:prSet/>
      <dgm:spPr/>
      <dgm:t>
        <a:bodyPr/>
        <a:lstStyle/>
        <a:p>
          <a:r>
            <a:rPr lang="it-IT" b="1"/>
            <a:t>Posture Checking</a:t>
          </a:r>
          <a:endParaRPr lang="en-US"/>
        </a:p>
      </dgm:t>
    </dgm:pt>
    <dgm:pt modelId="{D94888A4-C591-41BB-A0C5-E60E9858BA6E}" type="parTrans" cxnId="{936FA367-7D75-44EA-AEF1-BA40DFD99944}">
      <dgm:prSet/>
      <dgm:spPr/>
      <dgm:t>
        <a:bodyPr/>
        <a:lstStyle/>
        <a:p>
          <a:endParaRPr lang="en-US"/>
        </a:p>
      </dgm:t>
    </dgm:pt>
    <dgm:pt modelId="{2AAC2755-C183-4F63-915A-772DC257A6FB}" type="sibTrans" cxnId="{936FA367-7D75-44EA-AEF1-BA40DFD99944}">
      <dgm:prSet/>
      <dgm:spPr/>
      <dgm:t>
        <a:bodyPr/>
        <a:lstStyle/>
        <a:p>
          <a:endParaRPr lang="en-US"/>
        </a:p>
      </dgm:t>
    </dgm:pt>
    <dgm:pt modelId="{7CCC30B0-06D8-4BD8-B07C-0BDB62E44C6B}" type="pres">
      <dgm:prSet presAssocID="{B930960B-3A79-4CA6-86C2-67C373F8696C}" presName="linear" presStyleCnt="0">
        <dgm:presLayoutVars>
          <dgm:animLvl val="lvl"/>
          <dgm:resizeHandles val="exact"/>
        </dgm:presLayoutVars>
      </dgm:prSet>
      <dgm:spPr/>
    </dgm:pt>
    <dgm:pt modelId="{27EA6A84-3A8C-4A51-848A-E732D7DDF7AC}" type="pres">
      <dgm:prSet presAssocID="{719763E0-A952-410C-92F0-9D377E2AB1F3}" presName="parentText" presStyleLbl="node1" presStyleIdx="0" presStyleCnt="3">
        <dgm:presLayoutVars>
          <dgm:chMax val="0"/>
          <dgm:bulletEnabled val="1"/>
        </dgm:presLayoutVars>
      </dgm:prSet>
      <dgm:spPr/>
    </dgm:pt>
    <dgm:pt modelId="{844A4D73-40AD-4627-9F07-5BDCAE5A9199}" type="pres">
      <dgm:prSet presAssocID="{4425E0C0-55E0-40F4-A466-AB3C3C51C964}" presName="spacer" presStyleCnt="0"/>
      <dgm:spPr/>
    </dgm:pt>
    <dgm:pt modelId="{51232F12-8F3A-401F-AE84-4110130A0562}" type="pres">
      <dgm:prSet presAssocID="{2B438756-75BE-492A-A101-9BF4085C4888}" presName="parentText" presStyleLbl="node1" presStyleIdx="1" presStyleCnt="3">
        <dgm:presLayoutVars>
          <dgm:chMax val="0"/>
          <dgm:bulletEnabled val="1"/>
        </dgm:presLayoutVars>
      </dgm:prSet>
      <dgm:spPr/>
    </dgm:pt>
    <dgm:pt modelId="{A50234C9-7398-4CA9-8428-E9890D40CC17}" type="pres">
      <dgm:prSet presAssocID="{17AEF628-7E56-4A91-A013-99417A1E5747}" presName="spacer" presStyleCnt="0"/>
      <dgm:spPr/>
    </dgm:pt>
    <dgm:pt modelId="{B36FE3E6-1166-4AAD-9A07-EBBDF3DF3614}" type="pres">
      <dgm:prSet presAssocID="{C04957F7-2AA7-473C-A39A-99345023A126}" presName="parentText" presStyleLbl="node1" presStyleIdx="2" presStyleCnt="3">
        <dgm:presLayoutVars>
          <dgm:chMax val="0"/>
          <dgm:bulletEnabled val="1"/>
        </dgm:presLayoutVars>
      </dgm:prSet>
      <dgm:spPr/>
    </dgm:pt>
  </dgm:ptLst>
  <dgm:cxnLst>
    <dgm:cxn modelId="{311E6709-326C-4E24-BB7D-3F43C6000D39}" srcId="{B930960B-3A79-4CA6-86C2-67C373F8696C}" destId="{2B438756-75BE-492A-A101-9BF4085C4888}" srcOrd="1" destOrd="0" parTransId="{D04BB4ED-00EB-485B-BA6B-1B35B1E5A0FF}" sibTransId="{17AEF628-7E56-4A91-A013-99417A1E5747}"/>
    <dgm:cxn modelId="{20C87A21-9B42-48C2-8CCF-BD048E18957D}" type="presOf" srcId="{B930960B-3A79-4CA6-86C2-67C373F8696C}" destId="{7CCC30B0-06D8-4BD8-B07C-0BDB62E44C6B}" srcOrd="0" destOrd="0" presId="urn:microsoft.com/office/officeart/2005/8/layout/vList2"/>
    <dgm:cxn modelId="{719A0945-6903-4A29-85ED-C4B73945325D}" type="presOf" srcId="{2B438756-75BE-492A-A101-9BF4085C4888}" destId="{51232F12-8F3A-401F-AE84-4110130A0562}" srcOrd="0" destOrd="0" presId="urn:microsoft.com/office/officeart/2005/8/layout/vList2"/>
    <dgm:cxn modelId="{936FA367-7D75-44EA-AEF1-BA40DFD99944}" srcId="{B930960B-3A79-4CA6-86C2-67C373F8696C}" destId="{C04957F7-2AA7-473C-A39A-99345023A126}" srcOrd="2" destOrd="0" parTransId="{D94888A4-C591-41BB-A0C5-E60E9858BA6E}" sibTransId="{2AAC2755-C183-4F63-915A-772DC257A6FB}"/>
    <dgm:cxn modelId="{7511DA81-D7E8-47FC-9D9C-2AF133583410}" type="presOf" srcId="{C04957F7-2AA7-473C-A39A-99345023A126}" destId="{B36FE3E6-1166-4AAD-9A07-EBBDF3DF3614}" srcOrd="0" destOrd="0" presId="urn:microsoft.com/office/officeart/2005/8/layout/vList2"/>
    <dgm:cxn modelId="{53C2BBCA-D9BC-4617-AA29-F476143F8F4A}" srcId="{B930960B-3A79-4CA6-86C2-67C373F8696C}" destId="{719763E0-A952-410C-92F0-9D377E2AB1F3}" srcOrd="0" destOrd="0" parTransId="{AF92622D-5EF5-46A6-AA8F-1829838664C2}" sibTransId="{4425E0C0-55E0-40F4-A466-AB3C3C51C964}"/>
    <dgm:cxn modelId="{215D8FD3-B356-41BF-B2A9-4154DFBD4270}" type="presOf" srcId="{719763E0-A952-410C-92F0-9D377E2AB1F3}" destId="{27EA6A84-3A8C-4A51-848A-E732D7DDF7AC}" srcOrd="0" destOrd="0" presId="urn:microsoft.com/office/officeart/2005/8/layout/vList2"/>
    <dgm:cxn modelId="{83C29B71-D056-4C39-A700-31F232A25FD3}" type="presParOf" srcId="{7CCC30B0-06D8-4BD8-B07C-0BDB62E44C6B}" destId="{27EA6A84-3A8C-4A51-848A-E732D7DDF7AC}" srcOrd="0" destOrd="0" presId="urn:microsoft.com/office/officeart/2005/8/layout/vList2"/>
    <dgm:cxn modelId="{1DDA5B0B-8636-49B4-9A83-20B3874CAF41}" type="presParOf" srcId="{7CCC30B0-06D8-4BD8-B07C-0BDB62E44C6B}" destId="{844A4D73-40AD-4627-9F07-5BDCAE5A9199}" srcOrd="1" destOrd="0" presId="urn:microsoft.com/office/officeart/2005/8/layout/vList2"/>
    <dgm:cxn modelId="{0C457D37-0A3D-444C-ABAF-CA83FA11FB21}" type="presParOf" srcId="{7CCC30B0-06D8-4BD8-B07C-0BDB62E44C6B}" destId="{51232F12-8F3A-401F-AE84-4110130A0562}" srcOrd="2" destOrd="0" presId="urn:microsoft.com/office/officeart/2005/8/layout/vList2"/>
    <dgm:cxn modelId="{2D98F78B-A102-460E-80FD-5AB34B50F7C1}" type="presParOf" srcId="{7CCC30B0-06D8-4BD8-B07C-0BDB62E44C6B}" destId="{A50234C9-7398-4CA9-8428-E9890D40CC17}" srcOrd="3" destOrd="0" presId="urn:microsoft.com/office/officeart/2005/8/layout/vList2"/>
    <dgm:cxn modelId="{52A6E5C1-82AE-4B1B-9D6A-94EC2F03645A}" type="presParOf" srcId="{7CCC30B0-06D8-4BD8-B07C-0BDB62E44C6B}" destId="{B36FE3E6-1166-4AAD-9A07-EBBDF3DF36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3B4A42-0EDC-49F4-8F41-901C0BC64592}" type="doc">
      <dgm:prSet loTypeId="urn:microsoft.com/office/officeart/2005/8/layout/hList6" loCatId="list" qsTypeId="urn:microsoft.com/office/officeart/2005/8/quickstyle/simple1" qsCatId="simple" csTypeId="urn:microsoft.com/office/officeart/2018/5/colors/Iconchunking_neutralbg_colorful2" csCatId="colorful" phldr="1"/>
      <dgm:spPr/>
      <dgm:t>
        <a:bodyPr/>
        <a:lstStyle/>
        <a:p>
          <a:endParaRPr lang="en-US"/>
        </a:p>
      </dgm:t>
    </dgm:pt>
    <dgm:pt modelId="{1D0A7E98-EECC-400B-BA2C-5B3ECBFFE9C7}">
      <dgm:prSet/>
      <dgm:spPr/>
      <dgm:t>
        <a:bodyPr/>
        <a:lstStyle/>
        <a:p>
          <a:r>
            <a:rPr lang="en-US">
              <a:latin typeface="Avenir Next LT Pro"/>
            </a:rPr>
            <a:t>Apple Secure Enclave</a:t>
          </a:r>
          <a:endParaRPr lang="en-US"/>
        </a:p>
      </dgm:t>
    </dgm:pt>
    <dgm:pt modelId="{ACF950EF-3FA5-40CA-B28F-6D2580AC404F}" type="parTrans" cxnId="{41A47B62-2591-4492-8925-5168DB8C1C22}">
      <dgm:prSet/>
      <dgm:spPr/>
      <dgm:t>
        <a:bodyPr/>
        <a:lstStyle/>
        <a:p>
          <a:endParaRPr lang="en-US"/>
        </a:p>
      </dgm:t>
    </dgm:pt>
    <dgm:pt modelId="{F59AEEDF-E9F1-454C-B848-661668399BE8}" type="sibTrans" cxnId="{41A47B62-2591-4492-8925-5168DB8C1C22}">
      <dgm:prSet/>
      <dgm:spPr/>
      <dgm:t>
        <a:bodyPr/>
        <a:lstStyle/>
        <a:p>
          <a:endParaRPr lang="en-US"/>
        </a:p>
      </dgm:t>
    </dgm:pt>
    <dgm:pt modelId="{23711FAB-C792-44F0-A0D0-0F091B7DE4B5}">
      <dgm:prSet phldr="0"/>
      <dgm:spPr/>
      <dgm:t>
        <a:bodyPr/>
        <a:lstStyle/>
        <a:p>
          <a:r>
            <a:rPr lang="en-US">
              <a:latin typeface="Avenir Next LT Pro"/>
            </a:rPr>
            <a:t>ARM TrustZone</a:t>
          </a:r>
          <a:endParaRPr lang="en-US"/>
        </a:p>
      </dgm:t>
    </dgm:pt>
    <dgm:pt modelId="{CBE50D08-272F-4738-8AAD-42B699EAAAC7}" type="parTrans" cxnId="{6B3B1B00-587B-445B-9137-72F27798D210}">
      <dgm:prSet/>
      <dgm:spPr/>
      <dgm:t>
        <a:bodyPr/>
        <a:lstStyle/>
        <a:p>
          <a:endParaRPr lang="en-US"/>
        </a:p>
      </dgm:t>
    </dgm:pt>
    <dgm:pt modelId="{9C1A8343-37BE-4D47-8DC8-E43061D96366}" type="sibTrans" cxnId="{6B3B1B00-587B-445B-9137-72F27798D210}">
      <dgm:prSet/>
      <dgm:spPr/>
      <dgm:t>
        <a:bodyPr/>
        <a:lstStyle/>
        <a:p>
          <a:endParaRPr lang="en-US"/>
        </a:p>
      </dgm:t>
    </dgm:pt>
    <dgm:pt modelId="{6041C6B0-3B07-4C06-89BF-1FD787674C4D}" type="pres">
      <dgm:prSet presAssocID="{723B4A42-0EDC-49F4-8F41-901C0BC64592}" presName="Name0" presStyleCnt="0">
        <dgm:presLayoutVars>
          <dgm:dir/>
          <dgm:resizeHandles val="exact"/>
        </dgm:presLayoutVars>
      </dgm:prSet>
      <dgm:spPr/>
    </dgm:pt>
    <dgm:pt modelId="{2EFA84EA-78AA-4C37-B10F-D33804E820AC}" type="pres">
      <dgm:prSet presAssocID="{1D0A7E98-EECC-400B-BA2C-5B3ECBFFE9C7}" presName="node" presStyleLbl="node1" presStyleIdx="0" presStyleCnt="2">
        <dgm:presLayoutVars>
          <dgm:bulletEnabled val="1"/>
        </dgm:presLayoutVars>
      </dgm:prSet>
      <dgm:spPr/>
    </dgm:pt>
    <dgm:pt modelId="{B25D568E-3AD8-46D0-A94E-DC533E1FB22E}" type="pres">
      <dgm:prSet presAssocID="{F59AEEDF-E9F1-454C-B848-661668399BE8}" presName="sibTrans" presStyleCnt="0"/>
      <dgm:spPr/>
    </dgm:pt>
    <dgm:pt modelId="{0641D809-A6DA-4A16-AAB4-1876506964BB}" type="pres">
      <dgm:prSet presAssocID="{23711FAB-C792-44F0-A0D0-0F091B7DE4B5}" presName="node" presStyleLbl="node1" presStyleIdx="1" presStyleCnt="2">
        <dgm:presLayoutVars>
          <dgm:bulletEnabled val="1"/>
        </dgm:presLayoutVars>
      </dgm:prSet>
      <dgm:spPr/>
    </dgm:pt>
  </dgm:ptLst>
  <dgm:cxnLst>
    <dgm:cxn modelId="{6B3B1B00-587B-445B-9137-72F27798D210}" srcId="{723B4A42-0EDC-49F4-8F41-901C0BC64592}" destId="{23711FAB-C792-44F0-A0D0-0F091B7DE4B5}" srcOrd="1" destOrd="0" parTransId="{CBE50D08-272F-4738-8AAD-42B699EAAAC7}" sibTransId="{9C1A8343-37BE-4D47-8DC8-E43061D96366}"/>
    <dgm:cxn modelId="{41A47B62-2591-4492-8925-5168DB8C1C22}" srcId="{723B4A42-0EDC-49F4-8F41-901C0BC64592}" destId="{1D0A7E98-EECC-400B-BA2C-5B3ECBFFE9C7}" srcOrd="0" destOrd="0" parTransId="{ACF950EF-3FA5-40CA-B28F-6D2580AC404F}" sibTransId="{F59AEEDF-E9F1-454C-B848-661668399BE8}"/>
    <dgm:cxn modelId="{EF89AF46-A25C-455E-90A8-E258E6A2D911}" type="presOf" srcId="{23711FAB-C792-44F0-A0D0-0F091B7DE4B5}" destId="{0641D809-A6DA-4A16-AAB4-1876506964BB}" srcOrd="0" destOrd="0" presId="urn:microsoft.com/office/officeart/2005/8/layout/hList6"/>
    <dgm:cxn modelId="{4C661986-B8EF-4F6A-BD79-9D87063349B6}" type="presOf" srcId="{723B4A42-0EDC-49F4-8F41-901C0BC64592}" destId="{6041C6B0-3B07-4C06-89BF-1FD787674C4D}" srcOrd="0" destOrd="0" presId="urn:microsoft.com/office/officeart/2005/8/layout/hList6"/>
    <dgm:cxn modelId="{BD2B44E4-3ED1-4CFD-B8A7-7F89570D79AE}" type="presOf" srcId="{1D0A7E98-EECC-400B-BA2C-5B3ECBFFE9C7}" destId="{2EFA84EA-78AA-4C37-B10F-D33804E820AC}" srcOrd="0" destOrd="0" presId="urn:microsoft.com/office/officeart/2005/8/layout/hList6"/>
    <dgm:cxn modelId="{18870699-3DE0-466A-A585-3857B8C1A1F0}" type="presParOf" srcId="{6041C6B0-3B07-4C06-89BF-1FD787674C4D}" destId="{2EFA84EA-78AA-4C37-B10F-D33804E820AC}" srcOrd="0" destOrd="0" presId="urn:microsoft.com/office/officeart/2005/8/layout/hList6"/>
    <dgm:cxn modelId="{A4A3F178-D282-40DF-86B4-FD2D6098E8B3}" type="presParOf" srcId="{6041C6B0-3B07-4C06-89BF-1FD787674C4D}" destId="{B25D568E-3AD8-46D0-A94E-DC533E1FB22E}" srcOrd="1" destOrd="0" presId="urn:microsoft.com/office/officeart/2005/8/layout/hList6"/>
    <dgm:cxn modelId="{E7EEED63-79E7-426D-B8BF-24C34DD231E8}" type="presParOf" srcId="{6041C6B0-3B07-4C06-89BF-1FD787674C4D}" destId="{0641D809-A6DA-4A16-AAB4-1876506964BB}"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1802B-DB1F-4190-A271-907712FCDA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63D82B4-FAFF-4DD6-A332-FA807335081E}">
      <dgm:prSet/>
      <dgm:spPr/>
      <dgm:t>
        <a:bodyPr/>
        <a:lstStyle/>
        <a:p>
          <a:pPr>
            <a:lnSpc>
              <a:spcPct val="100000"/>
            </a:lnSpc>
          </a:pPr>
          <a:r>
            <a:rPr lang="it-IT"/>
            <a:t>The Secure Enclave Processor is </a:t>
          </a:r>
          <a:r>
            <a:rPr lang="it-IT" b="1"/>
            <a:t>dedicated solely for Secure Enclave use</a:t>
          </a:r>
          <a:r>
            <a:rPr lang="it-IT"/>
            <a:t>. </a:t>
          </a:r>
          <a:endParaRPr lang="en-US"/>
        </a:p>
      </dgm:t>
    </dgm:pt>
    <dgm:pt modelId="{987E4BE7-5D5F-446A-87DC-8EB12CB241A0}" type="parTrans" cxnId="{E22B9B75-EC25-4BE1-988B-B0E455D95306}">
      <dgm:prSet/>
      <dgm:spPr/>
      <dgm:t>
        <a:bodyPr/>
        <a:lstStyle/>
        <a:p>
          <a:endParaRPr lang="en-US"/>
        </a:p>
      </dgm:t>
    </dgm:pt>
    <dgm:pt modelId="{CC494E95-635C-42F4-A027-A94F088D130F}" type="sibTrans" cxnId="{E22B9B75-EC25-4BE1-988B-B0E455D95306}">
      <dgm:prSet/>
      <dgm:spPr/>
      <dgm:t>
        <a:bodyPr/>
        <a:lstStyle/>
        <a:p>
          <a:endParaRPr lang="en-US"/>
        </a:p>
      </dgm:t>
    </dgm:pt>
    <dgm:pt modelId="{32E00C9B-02FA-446B-A242-DF8A9C6172DC}">
      <dgm:prSet/>
      <dgm:spPr/>
      <dgm:t>
        <a:bodyPr/>
        <a:lstStyle/>
        <a:p>
          <a:pPr>
            <a:lnSpc>
              <a:spcPct val="100000"/>
            </a:lnSpc>
          </a:pPr>
          <a:r>
            <a:rPr lang="it-IT"/>
            <a:t>The Secure Enclave Processor </a:t>
          </a:r>
          <a:r>
            <a:rPr lang="it-IT" b="1" err="1"/>
            <a:t>runs</a:t>
          </a:r>
          <a:r>
            <a:rPr lang="it-IT" b="1"/>
            <a:t> an Apple-</a:t>
          </a:r>
          <a:r>
            <a:rPr lang="it-IT" b="1" err="1"/>
            <a:t>customized</a:t>
          </a:r>
          <a:r>
            <a:rPr lang="it-IT" b="1"/>
            <a:t> </a:t>
          </a:r>
          <a:r>
            <a:rPr lang="it-IT" b="1" err="1"/>
            <a:t>version</a:t>
          </a:r>
          <a:r>
            <a:rPr lang="it-IT" b="1"/>
            <a:t> of the L4 microkernel</a:t>
          </a:r>
          <a:r>
            <a:rPr lang="it-IT"/>
            <a:t>. </a:t>
          </a:r>
          <a:endParaRPr lang="en-US"/>
        </a:p>
      </dgm:t>
    </dgm:pt>
    <dgm:pt modelId="{CB98EA69-F8B3-4771-BBC0-FEF580DA56CB}" type="parTrans" cxnId="{EA1021AD-548C-4903-BB6E-8540109F6434}">
      <dgm:prSet/>
      <dgm:spPr/>
      <dgm:t>
        <a:bodyPr/>
        <a:lstStyle/>
        <a:p>
          <a:endParaRPr lang="en-US"/>
        </a:p>
      </dgm:t>
    </dgm:pt>
    <dgm:pt modelId="{BE078F6B-255D-413F-A87A-DBB05F3027C8}" type="sibTrans" cxnId="{EA1021AD-548C-4903-BB6E-8540109F6434}">
      <dgm:prSet/>
      <dgm:spPr/>
      <dgm:t>
        <a:bodyPr/>
        <a:lstStyle/>
        <a:p>
          <a:endParaRPr lang="en-US"/>
        </a:p>
      </dgm:t>
    </dgm:pt>
    <dgm:pt modelId="{2FE6528A-1D5B-494F-BB09-CDA29E761A2C}">
      <dgm:prSet/>
      <dgm:spPr/>
      <dgm:t>
        <a:bodyPr/>
        <a:lstStyle/>
        <a:p>
          <a:pPr>
            <a:lnSpc>
              <a:spcPct val="100000"/>
            </a:lnSpc>
          </a:pPr>
          <a:r>
            <a:rPr lang="it-IT"/>
            <a:t>Secure Enclave Processor includes a </a:t>
          </a:r>
          <a:r>
            <a:rPr lang="it-IT" b="1"/>
            <a:t>memory-protected engine and encrypted memory.</a:t>
          </a:r>
          <a:endParaRPr lang="en-US"/>
        </a:p>
      </dgm:t>
    </dgm:pt>
    <dgm:pt modelId="{78667320-7761-4CBF-AB08-DC3F2F3B28DD}" type="parTrans" cxnId="{BC0BB471-4867-4265-A018-4DCF1E901D8B}">
      <dgm:prSet/>
      <dgm:spPr/>
      <dgm:t>
        <a:bodyPr/>
        <a:lstStyle/>
        <a:p>
          <a:endParaRPr lang="en-US"/>
        </a:p>
      </dgm:t>
    </dgm:pt>
    <dgm:pt modelId="{309530F9-7B5A-4FC8-8D7E-A0FFA1337E3A}" type="sibTrans" cxnId="{BC0BB471-4867-4265-A018-4DCF1E901D8B}">
      <dgm:prSet/>
      <dgm:spPr/>
      <dgm:t>
        <a:bodyPr/>
        <a:lstStyle/>
        <a:p>
          <a:endParaRPr lang="en-US"/>
        </a:p>
      </dgm:t>
    </dgm:pt>
    <dgm:pt modelId="{AF50FAC3-CF76-42F2-91E5-AF0D20E8ACC8}" type="pres">
      <dgm:prSet presAssocID="{B801802B-DB1F-4190-A271-907712FCDA4B}" presName="root" presStyleCnt="0">
        <dgm:presLayoutVars>
          <dgm:dir/>
          <dgm:resizeHandles val="exact"/>
        </dgm:presLayoutVars>
      </dgm:prSet>
      <dgm:spPr/>
    </dgm:pt>
    <dgm:pt modelId="{B93ED3A9-0047-4817-835B-5207E62E9FF7}" type="pres">
      <dgm:prSet presAssocID="{263D82B4-FAFF-4DD6-A332-FA807335081E}" presName="compNode" presStyleCnt="0"/>
      <dgm:spPr/>
    </dgm:pt>
    <dgm:pt modelId="{18AB28E9-5FC3-4ED2-98AA-73B54259F602}" type="pres">
      <dgm:prSet presAssocID="{263D82B4-FAFF-4DD6-A332-FA80733508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67219DF-0B1D-4C4A-B6CD-3D6FD6C1918E}" type="pres">
      <dgm:prSet presAssocID="{263D82B4-FAFF-4DD6-A332-FA807335081E}" presName="spaceRect" presStyleCnt="0"/>
      <dgm:spPr/>
    </dgm:pt>
    <dgm:pt modelId="{CB16D6ED-C6AC-4316-9618-08B235E161D7}" type="pres">
      <dgm:prSet presAssocID="{263D82B4-FAFF-4DD6-A332-FA807335081E}" presName="textRect" presStyleLbl="revTx" presStyleIdx="0" presStyleCnt="3">
        <dgm:presLayoutVars>
          <dgm:chMax val="1"/>
          <dgm:chPref val="1"/>
        </dgm:presLayoutVars>
      </dgm:prSet>
      <dgm:spPr/>
    </dgm:pt>
    <dgm:pt modelId="{722B5A3B-AE15-4C27-AC68-0A383A6F1692}" type="pres">
      <dgm:prSet presAssocID="{CC494E95-635C-42F4-A027-A94F088D130F}" presName="sibTrans" presStyleCnt="0"/>
      <dgm:spPr/>
    </dgm:pt>
    <dgm:pt modelId="{3FFBF23E-356B-42CE-AC2A-22E12E57DCF7}" type="pres">
      <dgm:prSet presAssocID="{32E00C9B-02FA-446B-A242-DF8A9C6172DC}" presName="compNode" presStyleCnt="0"/>
      <dgm:spPr/>
    </dgm:pt>
    <dgm:pt modelId="{E50B812D-AC9B-4357-B553-71D7BD8472F2}" type="pres">
      <dgm:prSet presAssocID="{32E00C9B-02FA-446B-A242-DF8A9C6172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D5DC8552-313A-4BC8-8F0A-1D6AEA25A662}" type="pres">
      <dgm:prSet presAssocID="{32E00C9B-02FA-446B-A242-DF8A9C6172DC}" presName="spaceRect" presStyleCnt="0"/>
      <dgm:spPr/>
    </dgm:pt>
    <dgm:pt modelId="{C895D5A8-3AF2-4473-B23F-CE9E79397849}" type="pres">
      <dgm:prSet presAssocID="{32E00C9B-02FA-446B-A242-DF8A9C6172DC}" presName="textRect" presStyleLbl="revTx" presStyleIdx="1" presStyleCnt="3">
        <dgm:presLayoutVars>
          <dgm:chMax val="1"/>
          <dgm:chPref val="1"/>
        </dgm:presLayoutVars>
      </dgm:prSet>
      <dgm:spPr/>
    </dgm:pt>
    <dgm:pt modelId="{9C4CE300-5652-4BCB-95D3-E3D4559AFC8F}" type="pres">
      <dgm:prSet presAssocID="{BE078F6B-255D-413F-A87A-DBB05F3027C8}" presName="sibTrans" presStyleCnt="0"/>
      <dgm:spPr/>
    </dgm:pt>
    <dgm:pt modelId="{A8E82C7C-582B-436E-98D8-9B3CD7BA497F}" type="pres">
      <dgm:prSet presAssocID="{2FE6528A-1D5B-494F-BB09-CDA29E761A2C}" presName="compNode" presStyleCnt="0"/>
      <dgm:spPr/>
    </dgm:pt>
    <dgm:pt modelId="{4ED6D34A-D7DE-4029-9E39-D2892DDACAAA}" type="pres">
      <dgm:prSet presAssocID="{2FE6528A-1D5B-494F-BB09-CDA29E761A2C}"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1DE16778-7138-4718-B6C8-66912F82F4F2}" type="pres">
      <dgm:prSet presAssocID="{2FE6528A-1D5B-494F-BB09-CDA29E761A2C}" presName="spaceRect" presStyleCnt="0"/>
      <dgm:spPr/>
    </dgm:pt>
    <dgm:pt modelId="{B0156C2F-8792-43DB-A7B3-81068C255F36}" type="pres">
      <dgm:prSet presAssocID="{2FE6528A-1D5B-494F-BB09-CDA29E761A2C}" presName="textRect" presStyleLbl="revTx" presStyleIdx="2" presStyleCnt="3">
        <dgm:presLayoutVars>
          <dgm:chMax val="1"/>
          <dgm:chPref val="1"/>
        </dgm:presLayoutVars>
      </dgm:prSet>
      <dgm:spPr/>
    </dgm:pt>
  </dgm:ptLst>
  <dgm:cxnLst>
    <dgm:cxn modelId="{C33FAB0D-334C-4B09-8E2F-BFAF0B76B49B}" type="presOf" srcId="{32E00C9B-02FA-446B-A242-DF8A9C6172DC}" destId="{C895D5A8-3AF2-4473-B23F-CE9E79397849}" srcOrd="0" destOrd="0" presId="urn:microsoft.com/office/officeart/2018/2/layout/IconLabelList"/>
    <dgm:cxn modelId="{503AC946-FEAC-4201-A0C0-7B9A9C0CC577}" type="presOf" srcId="{263D82B4-FAFF-4DD6-A332-FA807335081E}" destId="{CB16D6ED-C6AC-4316-9618-08B235E161D7}" srcOrd="0" destOrd="0" presId="urn:microsoft.com/office/officeart/2018/2/layout/IconLabelList"/>
    <dgm:cxn modelId="{38BBEA66-DCE9-44E0-BB1E-B5137033C52A}" type="presOf" srcId="{2FE6528A-1D5B-494F-BB09-CDA29E761A2C}" destId="{B0156C2F-8792-43DB-A7B3-81068C255F36}" srcOrd="0" destOrd="0" presId="urn:microsoft.com/office/officeart/2018/2/layout/IconLabelList"/>
    <dgm:cxn modelId="{EB1EA950-33F1-4458-8A6A-4184C993616F}" type="presOf" srcId="{B801802B-DB1F-4190-A271-907712FCDA4B}" destId="{AF50FAC3-CF76-42F2-91E5-AF0D20E8ACC8}" srcOrd="0" destOrd="0" presId="urn:microsoft.com/office/officeart/2018/2/layout/IconLabelList"/>
    <dgm:cxn modelId="{BC0BB471-4867-4265-A018-4DCF1E901D8B}" srcId="{B801802B-DB1F-4190-A271-907712FCDA4B}" destId="{2FE6528A-1D5B-494F-BB09-CDA29E761A2C}" srcOrd="2" destOrd="0" parTransId="{78667320-7761-4CBF-AB08-DC3F2F3B28DD}" sibTransId="{309530F9-7B5A-4FC8-8D7E-A0FFA1337E3A}"/>
    <dgm:cxn modelId="{E22B9B75-EC25-4BE1-988B-B0E455D95306}" srcId="{B801802B-DB1F-4190-A271-907712FCDA4B}" destId="{263D82B4-FAFF-4DD6-A332-FA807335081E}" srcOrd="0" destOrd="0" parTransId="{987E4BE7-5D5F-446A-87DC-8EB12CB241A0}" sibTransId="{CC494E95-635C-42F4-A027-A94F088D130F}"/>
    <dgm:cxn modelId="{EA1021AD-548C-4903-BB6E-8540109F6434}" srcId="{B801802B-DB1F-4190-A271-907712FCDA4B}" destId="{32E00C9B-02FA-446B-A242-DF8A9C6172DC}" srcOrd="1" destOrd="0" parTransId="{CB98EA69-F8B3-4771-BBC0-FEF580DA56CB}" sibTransId="{BE078F6B-255D-413F-A87A-DBB05F3027C8}"/>
    <dgm:cxn modelId="{E9D65101-CDA0-4CA0-AB2A-5D29DF637CE5}" type="presParOf" srcId="{AF50FAC3-CF76-42F2-91E5-AF0D20E8ACC8}" destId="{B93ED3A9-0047-4817-835B-5207E62E9FF7}" srcOrd="0" destOrd="0" presId="urn:microsoft.com/office/officeart/2018/2/layout/IconLabelList"/>
    <dgm:cxn modelId="{6A79AF23-96B0-4CEC-A3D6-0920E7BBD3CE}" type="presParOf" srcId="{B93ED3A9-0047-4817-835B-5207E62E9FF7}" destId="{18AB28E9-5FC3-4ED2-98AA-73B54259F602}" srcOrd="0" destOrd="0" presId="urn:microsoft.com/office/officeart/2018/2/layout/IconLabelList"/>
    <dgm:cxn modelId="{0838A2F2-63B3-4CB7-BF54-200883E6CA4D}" type="presParOf" srcId="{B93ED3A9-0047-4817-835B-5207E62E9FF7}" destId="{D67219DF-0B1D-4C4A-B6CD-3D6FD6C1918E}" srcOrd="1" destOrd="0" presId="urn:microsoft.com/office/officeart/2018/2/layout/IconLabelList"/>
    <dgm:cxn modelId="{DC3DF1F0-6612-4919-8D46-FC3F3E51C6F0}" type="presParOf" srcId="{B93ED3A9-0047-4817-835B-5207E62E9FF7}" destId="{CB16D6ED-C6AC-4316-9618-08B235E161D7}" srcOrd="2" destOrd="0" presId="urn:microsoft.com/office/officeart/2018/2/layout/IconLabelList"/>
    <dgm:cxn modelId="{A0FAAD65-F4EC-434C-BA40-603DD6FA051A}" type="presParOf" srcId="{AF50FAC3-CF76-42F2-91E5-AF0D20E8ACC8}" destId="{722B5A3B-AE15-4C27-AC68-0A383A6F1692}" srcOrd="1" destOrd="0" presId="urn:microsoft.com/office/officeart/2018/2/layout/IconLabelList"/>
    <dgm:cxn modelId="{BB8FF8D8-C938-4EB4-A415-1630302358C9}" type="presParOf" srcId="{AF50FAC3-CF76-42F2-91E5-AF0D20E8ACC8}" destId="{3FFBF23E-356B-42CE-AC2A-22E12E57DCF7}" srcOrd="2" destOrd="0" presId="urn:microsoft.com/office/officeart/2018/2/layout/IconLabelList"/>
    <dgm:cxn modelId="{0653FA33-682F-43C4-AAD1-F7E1AED01254}" type="presParOf" srcId="{3FFBF23E-356B-42CE-AC2A-22E12E57DCF7}" destId="{E50B812D-AC9B-4357-B553-71D7BD8472F2}" srcOrd="0" destOrd="0" presId="urn:microsoft.com/office/officeart/2018/2/layout/IconLabelList"/>
    <dgm:cxn modelId="{AA533BC6-ACB9-4FA7-8ECD-8CE9D4FE9257}" type="presParOf" srcId="{3FFBF23E-356B-42CE-AC2A-22E12E57DCF7}" destId="{D5DC8552-313A-4BC8-8F0A-1D6AEA25A662}" srcOrd="1" destOrd="0" presId="urn:microsoft.com/office/officeart/2018/2/layout/IconLabelList"/>
    <dgm:cxn modelId="{81A1AAC2-A93F-485D-94CF-BA55A5FE2FA4}" type="presParOf" srcId="{3FFBF23E-356B-42CE-AC2A-22E12E57DCF7}" destId="{C895D5A8-3AF2-4473-B23F-CE9E79397849}" srcOrd="2" destOrd="0" presId="urn:microsoft.com/office/officeart/2018/2/layout/IconLabelList"/>
    <dgm:cxn modelId="{103B5578-4FBD-4D53-B8D1-BA64720EE3C0}" type="presParOf" srcId="{AF50FAC3-CF76-42F2-91E5-AF0D20E8ACC8}" destId="{9C4CE300-5652-4BCB-95D3-E3D4559AFC8F}" srcOrd="3" destOrd="0" presId="urn:microsoft.com/office/officeart/2018/2/layout/IconLabelList"/>
    <dgm:cxn modelId="{5AAB85AF-D3FD-419F-B4A8-57C30EE9A011}" type="presParOf" srcId="{AF50FAC3-CF76-42F2-91E5-AF0D20E8ACC8}" destId="{A8E82C7C-582B-436E-98D8-9B3CD7BA497F}" srcOrd="4" destOrd="0" presId="urn:microsoft.com/office/officeart/2018/2/layout/IconLabelList"/>
    <dgm:cxn modelId="{F6004719-F379-4381-BD6F-F0A6073E9AFC}" type="presParOf" srcId="{A8E82C7C-582B-436E-98D8-9B3CD7BA497F}" destId="{4ED6D34A-D7DE-4029-9E39-D2892DDACAAA}" srcOrd="0" destOrd="0" presId="urn:microsoft.com/office/officeart/2018/2/layout/IconLabelList"/>
    <dgm:cxn modelId="{0F3522F6-6BE8-4C08-A75B-DFE44C4DDE27}" type="presParOf" srcId="{A8E82C7C-582B-436E-98D8-9B3CD7BA497F}" destId="{1DE16778-7138-4718-B6C8-66912F82F4F2}" srcOrd="1" destOrd="0" presId="urn:microsoft.com/office/officeart/2018/2/layout/IconLabelList"/>
    <dgm:cxn modelId="{7B6B38CA-D330-4520-A706-43E5CF5FB020}" type="presParOf" srcId="{A8E82C7C-582B-436E-98D8-9B3CD7BA497F}" destId="{B0156C2F-8792-43DB-A7B3-81068C255F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CCD0D-0FC3-421F-AEC0-C51DAEA37CEF}" type="doc">
      <dgm:prSet loTypeId="urn:microsoft.com/office/officeart/2005/8/layout/process4" loCatId="list" qsTypeId="urn:microsoft.com/office/officeart/2005/8/quickstyle/simple1" qsCatId="simple" csTypeId="urn:microsoft.com/office/officeart/2005/8/colors/accent5_2" csCatId="accent5"/>
      <dgm:spPr/>
      <dgm:t>
        <a:bodyPr/>
        <a:lstStyle/>
        <a:p>
          <a:endParaRPr lang="en-US"/>
        </a:p>
      </dgm:t>
    </dgm:pt>
    <dgm:pt modelId="{B1E1CA62-B56B-490E-A55C-3972C4B00345}">
      <dgm:prSet custT="1"/>
      <dgm:spPr/>
      <dgm:t>
        <a:bodyPr/>
        <a:lstStyle/>
        <a:p>
          <a:r>
            <a:rPr lang="it-IT" sz="2400" b="1"/>
            <a:t>The current state of the art TEE research still lacks frameworks to verify and/or analyze the secure code</a:t>
          </a:r>
          <a:endParaRPr lang="en-US" sz="2400" b="1"/>
        </a:p>
      </dgm:t>
    </dgm:pt>
    <dgm:pt modelId="{08EA9B1E-457C-4099-88A1-3B0A7990B5A5}" type="parTrans" cxnId="{A06843DB-9503-44FE-8BE2-FF8B4B001685}">
      <dgm:prSet/>
      <dgm:spPr/>
      <dgm:t>
        <a:bodyPr/>
        <a:lstStyle/>
        <a:p>
          <a:endParaRPr lang="en-US"/>
        </a:p>
      </dgm:t>
    </dgm:pt>
    <dgm:pt modelId="{438CA92F-BB15-403C-91BF-0A6A06225278}" type="sibTrans" cxnId="{A06843DB-9503-44FE-8BE2-FF8B4B001685}">
      <dgm:prSet/>
      <dgm:spPr/>
      <dgm:t>
        <a:bodyPr/>
        <a:lstStyle/>
        <a:p>
          <a:endParaRPr lang="en-US"/>
        </a:p>
      </dgm:t>
    </dgm:pt>
    <dgm:pt modelId="{23D1D831-CB75-430E-93B0-D70A4A83AFAD}">
      <dgm:prSet custT="1"/>
      <dgm:spPr/>
      <dgm:t>
        <a:bodyPr/>
        <a:lstStyle/>
        <a:p>
          <a:r>
            <a:rPr lang="it-IT" sz="1800" b="1"/>
            <a:t>Properly defense mechanisms within the trsuted enviroments</a:t>
          </a:r>
          <a:endParaRPr lang="en-US" sz="1800" b="1"/>
        </a:p>
      </dgm:t>
    </dgm:pt>
    <dgm:pt modelId="{D3ADAAE8-7BFA-4360-A609-18BF6ECECDB5}" type="parTrans" cxnId="{A56BC2BA-14BE-450B-921E-FCE239C151FF}">
      <dgm:prSet/>
      <dgm:spPr/>
      <dgm:t>
        <a:bodyPr/>
        <a:lstStyle/>
        <a:p>
          <a:endParaRPr lang="en-US"/>
        </a:p>
      </dgm:t>
    </dgm:pt>
    <dgm:pt modelId="{50B40B3A-4982-4CFE-B87D-0D212C0F5B2D}" type="sibTrans" cxnId="{A56BC2BA-14BE-450B-921E-FCE239C151FF}">
      <dgm:prSet/>
      <dgm:spPr/>
      <dgm:t>
        <a:bodyPr/>
        <a:lstStyle/>
        <a:p>
          <a:endParaRPr lang="en-US"/>
        </a:p>
      </dgm:t>
    </dgm:pt>
    <dgm:pt modelId="{F62A4E91-90BB-41FD-8B02-0B47E46EB0B3}">
      <dgm:prSet custT="1"/>
      <dgm:spPr/>
      <dgm:t>
        <a:bodyPr/>
        <a:lstStyle/>
        <a:p>
          <a:r>
            <a:rPr lang="it-IT" sz="1800" b="1"/>
            <a:t>Methods for monitoring and detecting compromised TEEs</a:t>
          </a:r>
          <a:endParaRPr lang="en-US" sz="1800" b="1"/>
        </a:p>
      </dgm:t>
    </dgm:pt>
    <dgm:pt modelId="{177F91F0-4F8F-461F-B253-D518AC169B3A}" type="parTrans" cxnId="{E7C0936B-045D-4A6C-8F72-F37A66B8EE62}">
      <dgm:prSet/>
      <dgm:spPr/>
      <dgm:t>
        <a:bodyPr/>
        <a:lstStyle/>
        <a:p>
          <a:endParaRPr lang="en-US"/>
        </a:p>
      </dgm:t>
    </dgm:pt>
    <dgm:pt modelId="{F973E5B1-86A4-4D37-B8DD-404A8C334FE2}" type="sibTrans" cxnId="{E7C0936B-045D-4A6C-8F72-F37A66B8EE62}">
      <dgm:prSet/>
      <dgm:spPr/>
      <dgm:t>
        <a:bodyPr/>
        <a:lstStyle/>
        <a:p>
          <a:endParaRPr lang="en-US"/>
        </a:p>
      </dgm:t>
    </dgm:pt>
    <dgm:pt modelId="{85E6E8BF-6FA1-474D-9729-49BF3E1EF972}">
      <dgm:prSet custT="1"/>
      <dgm:spPr/>
      <dgm:t>
        <a:bodyPr/>
        <a:lstStyle/>
        <a:p>
          <a:r>
            <a:rPr lang="it-IT" sz="1800" b="1"/>
            <a:t>Resilient plans to recover and rejuvenate from attacks</a:t>
          </a:r>
          <a:r>
            <a:rPr lang="it-IT" sz="1800" b="0"/>
            <a:t>.</a:t>
          </a:r>
          <a:endParaRPr lang="en-US" sz="1800" b="0"/>
        </a:p>
      </dgm:t>
    </dgm:pt>
    <dgm:pt modelId="{35D9EF2F-F638-41B3-A6DC-DDF2996D572D}" type="parTrans" cxnId="{06FE6F9A-C800-40D9-A908-0B05FA76AB78}">
      <dgm:prSet/>
      <dgm:spPr/>
      <dgm:t>
        <a:bodyPr/>
        <a:lstStyle/>
        <a:p>
          <a:endParaRPr lang="en-US"/>
        </a:p>
      </dgm:t>
    </dgm:pt>
    <dgm:pt modelId="{04C9CD45-D7EE-4373-B154-B047A133754F}" type="sibTrans" cxnId="{06FE6F9A-C800-40D9-A908-0B05FA76AB78}">
      <dgm:prSet/>
      <dgm:spPr/>
      <dgm:t>
        <a:bodyPr/>
        <a:lstStyle/>
        <a:p>
          <a:endParaRPr lang="en-US"/>
        </a:p>
      </dgm:t>
    </dgm:pt>
    <dgm:pt modelId="{E5685BAB-0DCD-4C43-8E48-76B46FCCA34B}" type="pres">
      <dgm:prSet presAssocID="{540CCD0D-0FC3-421F-AEC0-C51DAEA37CEF}" presName="Name0" presStyleCnt="0">
        <dgm:presLayoutVars>
          <dgm:dir/>
          <dgm:animLvl val="lvl"/>
          <dgm:resizeHandles val="exact"/>
        </dgm:presLayoutVars>
      </dgm:prSet>
      <dgm:spPr/>
    </dgm:pt>
    <dgm:pt modelId="{116F92A5-1162-40AF-B480-1072065B39C9}" type="pres">
      <dgm:prSet presAssocID="{B1E1CA62-B56B-490E-A55C-3972C4B00345}" presName="boxAndChildren" presStyleCnt="0"/>
      <dgm:spPr/>
    </dgm:pt>
    <dgm:pt modelId="{85032FA4-7F1A-4F02-B860-E338976E0C98}" type="pres">
      <dgm:prSet presAssocID="{B1E1CA62-B56B-490E-A55C-3972C4B00345}" presName="parentTextBox" presStyleLbl="node1" presStyleIdx="0" presStyleCnt="1"/>
      <dgm:spPr/>
    </dgm:pt>
    <dgm:pt modelId="{B657CC94-FF21-46A8-BE24-794F97D1A8D7}" type="pres">
      <dgm:prSet presAssocID="{B1E1CA62-B56B-490E-A55C-3972C4B00345}" presName="entireBox" presStyleLbl="node1" presStyleIdx="0" presStyleCnt="1"/>
      <dgm:spPr/>
    </dgm:pt>
    <dgm:pt modelId="{95F95C34-3DF2-421C-AC1C-4B53281CAE67}" type="pres">
      <dgm:prSet presAssocID="{B1E1CA62-B56B-490E-A55C-3972C4B00345}" presName="descendantBox" presStyleCnt="0"/>
      <dgm:spPr/>
    </dgm:pt>
    <dgm:pt modelId="{AFCF949C-6557-418A-BA45-D2571289910F}" type="pres">
      <dgm:prSet presAssocID="{23D1D831-CB75-430E-93B0-D70A4A83AFAD}" presName="childTextBox" presStyleLbl="fgAccFollowNode1" presStyleIdx="0" presStyleCnt="3">
        <dgm:presLayoutVars>
          <dgm:bulletEnabled val="1"/>
        </dgm:presLayoutVars>
      </dgm:prSet>
      <dgm:spPr/>
    </dgm:pt>
    <dgm:pt modelId="{3ED4F9E3-0372-4F6D-8A0D-7B1E14D0F9E3}" type="pres">
      <dgm:prSet presAssocID="{F62A4E91-90BB-41FD-8B02-0B47E46EB0B3}" presName="childTextBox" presStyleLbl="fgAccFollowNode1" presStyleIdx="1" presStyleCnt="3">
        <dgm:presLayoutVars>
          <dgm:bulletEnabled val="1"/>
        </dgm:presLayoutVars>
      </dgm:prSet>
      <dgm:spPr/>
    </dgm:pt>
    <dgm:pt modelId="{916DA9C3-E29D-4C95-B406-887654D3FC5A}" type="pres">
      <dgm:prSet presAssocID="{85E6E8BF-6FA1-474D-9729-49BF3E1EF972}" presName="childTextBox" presStyleLbl="fgAccFollowNode1" presStyleIdx="2" presStyleCnt="3">
        <dgm:presLayoutVars>
          <dgm:bulletEnabled val="1"/>
        </dgm:presLayoutVars>
      </dgm:prSet>
      <dgm:spPr/>
    </dgm:pt>
  </dgm:ptLst>
  <dgm:cxnLst>
    <dgm:cxn modelId="{289D942B-27C4-46CA-8AD6-4AE811CB565E}" type="presOf" srcId="{23D1D831-CB75-430E-93B0-D70A4A83AFAD}" destId="{AFCF949C-6557-418A-BA45-D2571289910F}" srcOrd="0" destOrd="0" presId="urn:microsoft.com/office/officeart/2005/8/layout/process4"/>
    <dgm:cxn modelId="{DAF88130-7D51-49B6-A30C-9AF43495B987}" type="presOf" srcId="{85E6E8BF-6FA1-474D-9729-49BF3E1EF972}" destId="{916DA9C3-E29D-4C95-B406-887654D3FC5A}" srcOrd="0" destOrd="0" presId="urn:microsoft.com/office/officeart/2005/8/layout/process4"/>
    <dgm:cxn modelId="{A03DE43F-5627-4F2E-84F0-B1F8D0706E6E}" type="presOf" srcId="{540CCD0D-0FC3-421F-AEC0-C51DAEA37CEF}" destId="{E5685BAB-0DCD-4C43-8E48-76B46FCCA34B}" srcOrd="0" destOrd="0" presId="urn:microsoft.com/office/officeart/2005/8/layout/process4"/>
    <dgm:cxn modelId="{E7C0936B-045D-4A6C-8F72-F37A66B8EE62}" srcId="{B1E1CA62-B56B-490E-A55C-3972C4B00345}" destId="{F62A4E91-90BB-41FD-8B02-0B47E46EB0B3}" srcOrd="1" destOrd="0" parTransId="{177F91F0-4F8F-461F-B253-D518AC169B3A}" sibTransId="{F973E5B1-86A4-4D37-B8DD-404A8C334FE2}"/>
    <dgm:cxn modelId="{06FE6F9A-C800-40D9-A908-0B05FA76AB78}" srcId="{B1E1CA62-B56B-490E-A55C-3972C4B00345}" destId="{85E6E8BF-6FA1-474D-9729-49BF3E1EF972}" srcOrd="2" destOrd="0" parTransId="{35D9EF2F-F638-41B3-A6DC-DDF2996D572D}" sibTransId="{04C9CD45-D7EE-4373-B154-B047A133754F}"/>
    <dgm:cxn modelId="{855FADB3-5D7E-4507-A535-B1B546551F2C}" type="presOf" srcId="{B1E1CA62-B56B-490E-A55C-3972C4B00345}" destId="{B657CC94-FF21-46A8-BE24-794F97D1A8D7}" srcOrd="1" destOrd="0" presId="urn:microsoft.com/office/officeart/2005/8/layout/process4"/>
    <dgm:cxn modelId="{A56BC2BA-14BE-450B-921E-FCE239C151FF}" srcId="{B1E1CA62-B56B-490E-A55C-3972C4B00345}" destId="{23D1D831-CB75-430E-93B0-D70A4A83AFAD}" srcOrd="0" destOrd="0" parTransId="{D3ADAAE8-7BFA-4360-A609-18BF6ECECDB5}" sibTransId="{50B40B3A-4982-4CFE-B87D-0D212C0F5B2D}"/>
    <dgm:cxn modelId="{592BABCD-4A0F-4972-AAED-18197B983729}" type="presOf" srcId="{F62A4E91-90BB-41FD-8B02-0B47E46EB0B3}" destId="{3ED4F9E3-0372-4F6D-8A0D-7B1E14D0F9E3}" srcOrd="0" destOrd="0" presId="urn:microsoft.com/office/officeart/2005/8/layout/process4"/>
    <dgm:cxn modelId="{A06843DB-9503-44FE-8BE2-FF8B4B001685}" srcId="{540CCD0D-0FC3-421F-AEC0-C51DAEA37CEF}" destId="{B1E1CA62-B56B-490E-A55C-3972C4B00345}" srcOrd="0" destOrd="0" parTransId="{08EA9B1E-457C-4099-88A1-3B0A7990B5A5}" sibTransId="{438CA92F-BB15-403C-91BF-0A6A06225278}"/>
    <dgm:cxn modelId="{BE1D7FEB-FD48-4B16-8EFD-F6C19FADAB6B}" type="presOf" srcId="{B1E1CA62-B56B-490E-A55C-3972C4B00345}" destId="{85032FA4-7F1A-4F02-B860-E338976E0C98}" srcOrd="0" destOrd="0" presId="urn:microsoft.com/office/officeart/2005/8/layout/process4"/>
    <dgm:cxn modelId="{D22C74BC-8BEB-4E41-B438-D0A9B157134E}" type="presParOf" srcId="{E5685BAB-0DCD-4C43-8E48-76B46FCCA34B}" destId="{116F92A5-1162-40AF-B480-1072065B39C9}" srcOrd="0" destOrd="0" presId="urn:microsoft.com/office/officeart/2005/8/layout/process4"/>
    <dgm:cxn modelId="{214F273B-1292-4E80-A189-F5D5E10C9D38}" type="presParOf" srcId="{116F92A5-1162-40AF-B480-1072065B39C9}" destId="{85032FA4-7F1A-4F02-B860-E338976E0C98}" srcOrd="0" destOrd="0" presId="urn:microsoft.com/office/officeart/2005/8/layout/process4"/>
    <dgm:cxn modelId="{275F2664-ABDA-454E-91F8-1E074E25C9D2}" type="presParOf" srcId="{116F92A5-1162-40AF-B480-1072065B39C9}" destId="{B657CC94-FF21-46A8-BE24-794F97D1A8D7}" srcOrd="1" destOrd="0" presId="urn:microsoft.com/office/officeart/2005/8/layout/process4"/>
    <dgm:cxn modelId="{6846937B-5C5A-4F40-A9B6-6378E9FB43CF}" type="presParOf" srcId="{116F92A5-1162-40AF-B480-1072065B39C9}" destId="{95F95C34-3DF2-421C-AC1C-4B53281CAE67}" srcOrd="2" destOrd="0" presId="urn:microsoft.com/office/officeart/2005/8/layout/process4"/>
    <dgm:cxn modelId="{FF37B167-6362-4BDC-8DF3-A06AB764DE21}" type="presParOf" srcId="{95F95C34-3DF2-421C-AC1C-4B53281CAE67}" destId="{AFCF949C-6557-418A-BA45-D2571289910F}" srcOrd="0" destOrd="0" presId="urn:microsoft.com/office/officeart/2005/8/layout/process4"/>
    <dgm:cxn modelId="{88E87E6F-0842-4F1A-A869-EDDB480C53F3}" type="presParOf" srcId="{95F95C34-3DF2-421C-AC1C-4B53281CAE67}" destId="{3ED4F9E3-0372-4F6D-8A0D-7B1E14D0F9E3}" srcOrd="1" destOrd="0" presId="urn:microsoft.com/office/officeart/2005/8/layout/process4"/>
    <dgm:cxn modelId="{7174E157-5D6C-4D14-AFA4-9B642FCF1D4B}" type="presParOf" srcId="{95F95C34-3DF2-421C-AC1C-4B53281CAE67}" destId="{916DA9C3-E29D-4C95-B406-887654D3FC5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DB7FE-E581-4B58-BF33-A762FFA814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F81F33-8758-4F28-89A9-444485EEBEE9}">
      <dgm:prSet/>
      <dgm:spPr/>
      <dgm:t>
        <a:bodyPr/>
        <a:lstStyle/>
        <a:p>
          <a:pPr>
            <a:lnSpc>
              <a:spcPct val="100000"/>
            </a:lnSpc>
          </a:pPr>
          <a:r>
            <a:rPr lang="en-US" b="0" i="0"/>
            <a:t>The reported vulnerabilities affect different hardware parts of the platform, in particular:  </a:t>
          </a:r>
          <a:endParaRPr lang="en-US"/>
        </a:p>
      </dgm:t>
    </dgm:pt>
    <dgm:pt modelId="{509A7FC1-4477-4EE0-8797-FE1531E2038B}" type="parTrans" cxnId="{89ED5EC1-E1E5-44F6-AF62-A971D6754213}">
      <dgm:prSet/>
      <dgm:spPr/>
      <dgm:t>
        <a:bodyPr/>
        <a:lstStyle/>
        <a:p>
          <a:endParaRPr lang="en-US"/>
        </a:p>
      </dgm:t>
    </dgm:pt>
    <dgm:pt modelId="{56486A35-7B32-45D0-8E6F-B173C0A9E24F}" type="sibTrans" cxnId="{89ED5EC1-E1E5-44F6-AF62-A971D6754213}">
      <dgm:prSet/>
      <dgm:spPr/>
      <dgm:t>
        <a:bodyPr/>
        <a:lstStyle/>
        <a:p>
          <a:endParaRPr lang="en-US"/>
        </a:p>
      </dgm:t>
    </dgm:pt>
    <dgm:pt modelId="{EA5BE281-1010-410B-9AD9-2DE59CDDF5DA}">
      <dgm:prSet/>
      <dgm:spPr/>
      <dgm:t>
        <a:bodyPr/>
        <a:lstStyle/>
        <a:p>
          <a:pPr>
            <a:lnSpc>
              <a:spcPct val="100000"/>
            </a:lnSpc>
          </a:pPr>
          <a:r>
            <a:rPr lang="en-US"/>
            <a:t>R</a:t>
          </a:r>
          <a:r>
            <a:rPr lang="en-US" b="0" i="0"/>
            <a:t>oot of trust</a:t>
          </a:r>
          <a:endParaRPr lang="en-US"/>
        </a:p>
      </dgm:t>
    </dgm:pt>
    <dgm:pt modelId="{CEE0362F-0850-4D6D-969A-B82CC46DC812}" type="parTrans" cxnId="{27C645AB-512A-4429-AE10-D9C93760BA7E}">
      <dgm:prSet/>
      <dgm:spPr/>
      <dgm:t>
        <a:bodyPr/>
        <a:lstStyle/>
        <a:p>
          <a:endParaRPr lang="en-US"/>
        </a:p>
      </dgm:t>
    </dgm:pt>
    <dgm:pt modelId="{EED23653-727F-4674-98C6-D927CA1E5E40}" type="sibTrans" cxnId="{27C645AB-512A-4429-AE10-D9C93760BA7E}">
      <dgm:prSet/>
      <dgm:spPr/>
      <dgm:t>
        <a:bodyPr/>
        <a:lstStyle/>
        <a:p>
          <a:endParaRPr lang="en-US"/>
        </a:p>
      </dgm:t>
    </dgm:pt>
    <dgm:pt modelId="{591D95B7-00D4-424D-9177-68055E1679E3}">
      <dgm:prSet/>
      <dgm:spPr/>
      <dgm:t>
        <a:bodyPr/>
        <a:lstStyle/>
        <a:p>
          <a:pPr>
            <a:lnSpc>
              <a:spcPct val="100000"/>
            </a:lnSpc>
          </a:pPr>
          <a:r>
            <a:rPr lang="en-US"/>
            <a:t>C</a:t>
          </a:r>
          <a:r>
            <a:rPr lang="en-US" b="0" i="0"/>
            <a:t>aches </a:t>
          </a:r>
          <a:r>
            <a:rPr lang="en-US" b="0" i="0">
              <a:sym typeface="Wingdings" panose="05000000000000000000" pitchFamily="2" charset="2"/>
            </a:rPr>
            <a:t> </a:t>
          </a:r>
          <a:r>
            <a:rPr lang="en-US" b="0" i="0" err="1">
              <a:solidFill>
                <a:schemeClr val="bg1"/>
              </a:solidFill>
              <a:effectLst/>
              <a:latin typeface="Calibri" panose="020F0502020204030204" pitchFamily="34" charset="0"/>
            </a:rPr>
            <a:t>CacheKit</a:t>
          </a:r>
          <a:r>
            <a:rPr lang="en-US" b="0" i="0">
              <a:solidFill>
                <a:schemeClr val="bg1"/>
              </a:solidFill>
              <a:effectLst/>
              <a:latin typeface="Calibri" panose="020F0502020204030204" pitchFamily="34" charset="0"/>
            </a:rPr>
            <a:t> attack</a:t>
          </a:r>
          <a:r>
            <a:rPr lang="en-US" b="0" i="0">
              <a:solidFill>
                <a:srgbClr val="000000"/>
              </a:solidFill>
              <a:effectLst/>
              <a:latin typeface="Calibri" panose="020F0502020204030204" pitchFamily="34" charset="0"/>
            </a:rPr>
            <a:t> </a:t>
          </a:r>
          <a:endParaRPr lang="en-US">
            <a:solidFill>
              <a:schemeClr val="bg1"/>
            </a:solidFill>
          </a:endParaRPr>
        </a:p>
      </dgm:t>
    </dgm:pt>
    <dgm:pt modelId="{1070A22D-AE6F-41A9-A5F0-1C50E70B6E55}" type="parTrans" cxnId="{869B5343-DFA0-4271-B5F8-6BFE201C50B8}">
      <dgm:prSet/>
      <dgm:spPr/>
      <dgm:t>
        <a:bodyPr/>
        <a:lstStyle/>
        <a:p>
          <a:endParaRPr lang="en-US"/>
        </a:p>
      </dgm:t>
    </dgm:pt>
    <dgm:pt modelId="{ECB406CB-EFA4-4FDD-AF21-0C60FB530457}" type="sibTrans" cxnId="{869B5343-DFA0-4271-B5F8-6BFE201C50B8}">
      <dgm:prSet/>
      <dgm:spPr/>
      <dgm:t>
        <a:bodyPr/>
        <a:lstStyle/>
        <a:p>
          <a:endParaRPr lang="en-US"/>
        </a:p>
      </dgm:t>
    </dgm:pt>
    <dgm:pt modelId="{8B84FA15-6BE8-4641-B980-1CE2C0023834}">
      <dgm:prSet/>
      <dgm:spPr/>
      <dgm:t>
        <a:bodyPr/>
        <a:lstStyle/>
        <a:p>
          <a:pPr>
            <a:lnSpc>
              <a:spcPct val="100000"/>
            </a:lnSpc>
          </a:pPr>
          <a:r>
            <a:rPr lang="it-IT"/>
            <a:t>P</a:t>
          </a:r>
          <a:r>
            <a:rPr lang="it-IT" b="0" i="0"/>
            <a:t>ower management mechanism </a:t>
          </a:r>
          <a:r>
            <a:rPr lang="it-IT" b="0" i="0">
              <a:sym typeface="Wingdings" panose="05000000000000000000" pitchFamily="2" charset="2"/>
            </a:rPr>
            <a:t> </a:t>
          </a:r>
          <a:r>
            <a:rPr lang="en-US" b="0" i="0">
              <a:solidFill>
                <a:schemeClr val="bg1"/>
              </a:solidFill>
              <a:effectLst/>
              <a:latin typeface="Calibri" panose="020F0502020204030204" pitchFamily="34" charset="0"/>
            </a:rPr>
            <a:t>CLKSCREW software attack </a:t>
          </a:r>
          <a:r>
            <a:rPr lang="en-US" b="0" i="0">
              <a:solidFill>
                <a:schemeClr val="bg1"/>
              </a:solidFill>
            </a:rPr>
            <a:t> </a:t>
          </a:r>
          <a:endParaRPr lang="en-US"/>
        </a:p>
      </dgm:t>
    </dgm:pt>
    <dgm:pt modelId="{D1912AAA-0E96-4853-9E7C-8169F97B45D7}" type="parTrans" cxnId="{0F8C9AE9-44C1-43D5-92D6-16AA5D010986}">
      <dgm:prSet/>
      <dgm:spPr/>
      <dgm:t>
        <a:bodyPr/>
        <a:lstStyle/>
        <a:p>
          <a:endParaRPr lang="en-US"/>
        </a:p>
      </dgm:t>
    </dgm:pt>
    <dgm:pt modelId="{EEB440EE-DDAC-4CBF-9070-EC1D0C3BF6B7}" type="sibTrans" cxnId="{0F8C9AE9-44C1-43D5-92D6-16AA5D010986}">
      <dgm:prSet/>
      <dgm:spPr/>
      <dgm:t>
        <a:bodyPr/>
        <a:lstStyle/>
        <a:p>
          <a:endParaRPr lang="en-US"/>
        </a:p>
      </dgm:t>
    </dgm:pt>
    <dgm:pt modelId="{8A83AF0B-3089-4F5C-B355-CD139B334F40}" type="pres">
      <dgm:prSet presAssocID="{C8CDB7FE-E581-4B58-BF33-A762FFA814C1}" presName="root" presStyleCnt="0">
        <dgm:presLayoutVars>
          <dgm:dir/>
          <dgm:resizeHandles val="exact"/>
        </dgm:presLayoutVars>
      </dgm:prSet>
      <dgm:spPr/>
    </dgm:pt>
    <dgm:pt modelId="{1907ED61-3C13-436A-95C0-BEE67E0F962F}" type="pres">
      <dgm:prSet presAssocID="{C6F81F33-8758-4F28-89A9-444485EEBEE9}" presName="compNode" presStyleCnt="0"/>
      <dgm:spPr/>
    </dgm:pt>
    <dgm:pt modelId="{F993013D-46DC-45A0-B66C-75294C2864EF}" type="pres">
      <dgm:prSet presAssocID="{C6F81F33-8758-4F28-89A9-444485EEBEE9}" presName="bgRect" presStyleLbl="bgShp" presStyleIdx="0"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BA5C068A-82A7-4B02-B548-D544F3776152}" type="pres">
      <dgm:prSet presAssocID="{C6F81F33-8758-4F28-89A9-444485EEBE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sso"/>
        </a:ext>
      </dgm:extLst>
    </dgm:pt>
    <dgm:pt modelId="{9B4DC184-091D-4614-A4B6-3DC13BE1F00E}" type="pres">
      <dgm:prSet presAssocID="{C6F81F33-8758-4F28-89A9-444485EEBEE9}" presName="spaceRect" presStyleCnt="0"/>
      <dgm:spPr/>
    </dgm:pt>
    <dgm:pt modelId="{A4103F4E-61EF-4C4A-A398-C028012B7064}" type="pres">
      <dgm:prSet presAssocID="{C6F81F33-8758-4F28-89A9-444485EEBEE9}" presName="parTx" presStyleLbl="revTx" presStyleIdx="0" presStyleCnt="4">
        <dgm:presLayoutVars>
          <dgm:chMax val="0"/>
          <dgm:chPref val="0"/>
        </dgm:presLayoutVars>
      </dgm:prSet>
      <dgm:spPr/>
    </dgm:pt>
    <dgm:pt modelId="{1EED88AB-40A4-4F31-934B-F572EB80EDFE}" type="pres">
      <dgm:prSet presAssocID="{56486A35-7B32-45D0-8E6F-B173C0A9E24F}" presName="sibTrans" presStyleCnt="0"/>
      <dgm:spPr/>
    </dgm:pt>
    <dgm:pt modelId="{9518BB14-C10B-46F5-8B66-65EE6E2D5665}" type="pres">
      <dgm:prSet presAssocID="{EA5BE281-1010-410B-9AD9-2DE59CDDF5DA}" presName="compNode" presStyleCnt="0"/>
      <dgm:spPr/>
    </dgm:pt>
    <dgm:pt modelId="{6AC70861-74DC-4C86-B4C4-424D7C3EA395}" type="pres">
      <dgm:prSet presAssocID="{EA5BE281-1010-410B-9AD9-2DE59CDDF5DA}" presName="bgRect" presStyleLbl="bgShp" presStyleIdx="1"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6F355637-05B9-4337-82B4-015E88A3A164}" type="pres">
      <dgm:prSet presAssocID="{EA5BE281-1010-410B-9AD9-2DE59CDDF5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tta di mano"/>
        </a:ext>
      </dgm:extLst>
    </dgm:pt>
    <dgm:pt modelId="{78707A21-1D5C-43C3-8DA9-6F583CD003CD}" type="pres">
      <dgm:prSet presAssocID="{EA5BE281-1010-410B-9AD9-2DE59CDDF5DA}" presName="spaceRect" presStyleCnt="0"/>
      <dgm:spPr/>
    </dgm:pt>
    <dgm:pt modelId="{641311FC-493A-4B7F-AB2D-737F3CE7D866}" type="pres">
      <dgm:prSet presAssocID="{EA5BE281-1010-410B-9AD9-2DE59CDDF5DA}" presName="parTx" presStyleLbl="revTx" presStyleIdx="1" presStyleCnt="4">
        <dgm:presLayoutVars>
          <dgm:chMax val="0"/>
          <dgm:chPref val="0"/>
        </dgm:presLayoutVars>
      </dgm:prSet>
      <dgm:spPr/>
    </dgm:pt>
    <dgm:pt modelId="{8C7F1CD8-0A67-45BE-98CA-2CED80F2CE85}" type="pres">
      <dgm:prSet presAssocID="{EED23653-727F-4674-98C6-D927CA1E5E40}" presName="sibTrans" presStyleCnt="0"/>
      <dgm:spPr/>
    </dgm:pt>
    <dgm:pt modelId="{FD61861C-342C-4E92-9B9E-C2856BB6014B}" type="pres">
      <dgm:prSet presAssocID="{591D95B7-00D4-424D-9177-68055E1679E3}" presName="compNode" presStyleCnt="0"/>
      <dgm:spPr/>
    </dgm:pt>
    <dgm:pt modelId="{55FEB7A7-312D-4A27-BEAB-97969AFD4AD4}" type="pres">
      <dgm:prSet presAssocID="{591D95B7-00D4-424D-9177-68055E1679E3}" presName="bgRect" presStyleLbl="bgShp" presStyleIdx="2"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F23AA778-A7B7-4869-819E-5B5812058671}" type="pres">
      <dgm:prSet presAssocID="{591D95B7-00D4-424D-9177-68055E1679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DAFB1FF-F3FB-407D-A2E5-4F5A4273AA71}" type="pres">
      <dgm:prSet presAssocID="{591D95B7-00D4-424D-9177-68055E1679E3}" presName="spaceRect" presStyleCnt="0"/>
      <dgm:spPr/>
    </dgm:pt>
    <dgm:pt modelId="{18BE91E8-249E-4A6F-8E59-0EF1B02471F7}" type="pres">
      <dgm:prSet presAssocID="{591D95B7-00D4-424D-9177-68055E1679E3}" presName="parTx" presStyleLbl="revTx" presStyleIdx="2" presStyleCnt="4">
        <dgm:presLayoutVars>
          <dgm:chMax val="0"/>
          <dgm:chPref val="0"/>
        </dgm:presLayoutVars>
      </dgm:prSet>
      <dgm:spPr/>
    </dgm:pt>
    <dgm:pt modelId="{47DE6C08-716B-4E24-8EE7-946EAC28B2C0}" type="pres">
      <dgm:prSet presAssocID="{ECB406CB-EFA4-4FDD-AF21-0C60FB530457}" presName="sibTrans" presStyleCnt="0"/>
      <dgm:spPr/>
    </dgm:pt>
    <dgm:pt modelId="{5317B80E-2B56-47E1-9BBA-AF40964D4160}" type="pres">
      <dgm:prSet presAssocID="{8B84FA15-6BE8-4641-B980-1CE2C0023834}" presName="compNode" presStyleCnt="0"/>
      <dgm:spPr/>
    </dgm:pt>
    <dgm:pt modelId="{B604591D-1572-46BF-8DBC-E3CC2C539BDF}" type="pres">
      <dgm:prSet presAssocID="{8B84FA15-6BE8-4641-B980-1CE2C0023834}" presName="bgRect" presStyleLbl="bgShp" presStyleIdx="3"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597C58DE-A5E2-44F1-9489-F4F9B22E21BE}" type="pres">
      <dgm:prSet presAssocID="{8B84FA15-6BE8-4641-B980-1CE2C00238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granaggi"/>
        </a:ext>
      </dgm:extLst>
    </dgm:pt>
    <dgm:pt modelId="{3EE831C1-6E98-4A86-B673-DFC6ACC19D8D}" type="pres">
      <dgm:prSet presAssocID="{8B84FA15-6BE8-4641-B980-1CE2C0023834}" presName="spaceRect" presStyleCnt="0"/>
      <dgm:spPr/>
    </dgm:pt>
    <dgm:pt modelId="{A8C1D156-0428-40AA-AA45-18297E501ABC}" type="pres">
      <dgm:prSet presAssocID="{8B84FA15-6BE8-4641-B980-1CE2C0023834}" presName="parTx" presStyleLbl="revTx" presStyleIdx="3" presStyleCnt="4">
        <dgm:presLayoutVars>
          <dgm:chMax val="0"/>
          <dgm:chPref val="0"/>
        </dgm:presLayoutVars>
      </dgm:prSet>
      <dgm:spPr/>
    </dgm:pt>
  </dgm:ptLst>
  <dgm:cxnLst>
    <dgm:cxn modelId="{D9F9BE24-A9B3-4022-8D83-19544C3B71A7}" type="presOf" srcId="{EA5BE281-1010-410B-9AD9-2DE59CDDF5DA}" destId="{641311FC-493A-4B7F-AB2D-737F3CE7D866}" srcOrd="0" destOrd="0" presId="urn:microsoft.com/office/officeart/2018/2/layout/IconVerticalSolidList"/>
    <dgm:cxn modelId="{869B5343-DFA0-4271-B5F8-6BFE201C50B8}" srcId="{C8CDB7FE-E581-4B58-BF33-A762FFA814C1}" destId="{591D95B7-00D4-424D-9177-68055E1679E3}" srcOrd="2" destOrd="0" parTransId="{1070A22D-AE6F-41A9-A5F0-1C50E70B6E55}" sibTransId="{ECB406CB-EFA4-4FDD-AF21-0C60FB530457}"/>
    <dgm:cxn modelId="{7D827650-1DEB-46AE-B3D3-F72A455B97F5}" type="presOf" srcId="{8B84FA15-6BE8-4641-B980-1CE2C0023834}" destId="{A8C1D156-0428-40AA-AA45-18297E501ABC}" srcOrd="0" destOrd="0" presId="urn:microsoft.com/office/officeart/2018/2/layout/IconVerticalSolidList"/>
    <dgm:cxn modelId="{939AD684-D42F-4DF8-B966-8B7451DAD22E}" type="presOf" srcId="{C8CDB7FE-E581-4B58-BF33-A762FFA814C1}" destId="{8A83AF0B-3089-4F5C-B355-CD139B334F40}" srcOrd="0" destOrd="0" presId="urn:microsoft.com/office/officeart/2018/2/layout/IconVerticalSolidList"/>
    <dgm:cxn modelId="{27C645AB-512A-4429-AE10-D9C93760BA7E}" srcId="{C8CDB7FE-E581-4B58-BF33-A762FFA814C1}" destId="{EA5BE281-1010-410B-9AD9-2DE59CDDF5DA}" srcOrd="1" destOrd="0" parTransId="{CEE0362F-0850-4D6D-969A-B82CC46DC812}" sibTransId="{EED23653-727F-4674-98C6-D927CA1E5E40}"/>
    <dgm:cxn modelId="{42ABCFAB-FAD7-456A-B573-5D080DE0AA69}" type="presOf" srcId="{C6F81F33-8758-4F28-89A9-444485EEBEE9}" destId="{A4103F4E-61EF-4C4A-A398-C028012B7064}" srcOrd="0" destOrd="0" presId="urn:microsoft.com/office/officeart/2018/2/layout/IconVerticalSolidList"/>
    <dgm:cxn modelId="{89ED5EC1-E1E5-44F6-AF62-A971D6754213}" srcId="{C8CDB7FE-E581-4B58-BF33-A762FFA814C1}" destId="{C6F81F33-8758-4F28-89A9-444485EEBEE9}" srcOrd="0" destOrd="0" parTransId="{509A7FC1-4477-4EE0-8797-FE1531E2038B}" sibTransId="{56486A35-7B32-45D0-8E6F-B173C0A9E24F}"/>
    <dgm:cxn modelId="{0F8C9AE9-44C1-43D5-92D6-16AA5D010986}" srcId="{C8CDB7FE-E581-4B58-BF33-A762FFA814C1}" destId="{8B84FA15-6BE8-4641-B980-1CE2C0023834}" srcOrd="3" destOrd="0" parTransId="{D1912AAA-0E96-4853-9E7C-8169F97B45D7}" sibTransId="{EEB440EE-DDAC-4CBF-9070-EC1D0C3BF6B7}"/>
    <dgm:cxn modelId="{CF7BF6ED-85A7-4B5F-9D7A-CB00FB6EF636}" type="presOf" srcId="{591D95B7-00D4-424D-9177-68055E1679E3}" destId="{18BE91E8-249E-4A6F-8E59-0EF1B02471F7}" srcOrd="0" destOrd="0" presId="urn:microsoft.com/office/officeart/2018/2/layout/IconVerticalSolidList"/>
    <dgm:cxn modelId="{A251B1EF-DABB-4A20-A017-4C32856C9164}" type="presParOf" srcId="{8A83AF0B-3089-4F5C-B355-CD139B334F40}" destId="{1907ED61-3C13-436A-95C0-BEE67E0F962F}" srcOrd="0" destOrd="0" presId="urn:microsoft.com/office/officeart/2018/2/layout/IconVerticalSolidList"/>
    <dgm:cxn modelId="{3F2C6A8B-876E-404A-B8AC-C118FA749D13}" type="presParOf" srcId="{1907ED61-3C13-436A-95C0-BEE67E0F962F}" destId="{F993013D-46DC-45A0-B66C-75294C2864EF}" srcOrd="0" destOrd="0" presId="urn:microsoft.com/office/officeart/2018/2/layout/IconVerticalSolidList"/>
    <dgm:cxn modelId="{1DB3880B-29D2-4BEE-8638-C6C490BA1C4D}" type="presParOf" srcId="{1907ED61-3C13-436A-95C0-BEE67E0F962F}" destId="{BA5C068A-82A7-4B02-B548-D544F3776152}" srcOrd="1" destOrd="0" presId="urn:microsoft.com/office/officeart/2018/2/layout/IconVerticalSolidList"/>
    <dgm:cxn modelId="{01A430FD-1863-40EA-872C-FC9229BDA2DA}" type="presParOf" srcId="{1907ED61-3C13-436A-95C0-BEE67E0F962F}" destId="{9B4DC184-091D-4614-A4B6-3DC13BE1F00E}" srcOrd="2" destOrd="0" presId="urn:microsoft.com/office/officeart/2018/2/layout/IconVerticalSolidList"/>
    <dgm:cxn modelId="{D962571E-4B9E-43EF-BDEF-50CE80DD9CA1}" type="presParOf" srcId="{1907ED61-3C13-436A-95C0-BEE67E0F962F}" destId="{A4103F4E-61EF-4C4A-A398-C028012B7064}" srcOrd="3" destOrd="0" presId="urn:microsoft.com/office/officeart/2018/2/layout/IconVerticalSolidList"/>
    <dgm:cxn modelId="{85FB9DF0-9B52-423C-B45D-B86C34E5ACA4}" type="presParOf" srcId="{8A83AF0B-3089-4F5C-B355-CD139B334F40}" destId="{1EED88AB-40A4-4F31-934B-F572EB80EDFE}" srcOrd="1" destOrd="0" presId="urn:microsoft.com/office/officeart/2018/2/layout/IconVerticalSolidList"/>
    <dgm:cxn modelId="{B737DB4E-F49D-4C10-BCC0-0B123FE85C61}" type="presParOf" srcId="{8A83AF0B-3089-4F5C-B355-CD139B334F40}" destId="{9518BB14-C10B-46F5-8B66-65EE6E2D5665}" srcOrd="2" destOrd="0" presId="urn:microsoft.com/office/officeart/2018/2/layout/IconVerticalSolidList"/>
    <dgm:cxn modelId="{409C094D-E104-49F1-9610-984563D46DD7}" type="presParOf" srcId="{9518BB14-C10B-46F5-8B66-65EE6E2D5665}" destId="{6AC70861-74DC-4C86-B4C4-424D7C3EA395}" srcOrd="0" destOrd="0" presId="urn:microsoft.com/office/officeart/2018/2/layout/IconVerticalSolidList"/>
    <dgm:cxn modelId="{1BAC85F0-4A56-410D-87F3-73E8A179D79C}" type="presParOf" srcId="{9518BB14-C10B-46F5-8B66-65EE6E2D5665}" destId="{6F355637-05B9-4337-82B4-015E88A3A164}" srcOrd="1" destOrd="0" presId="urn:microsoft.com/office/officeart/2018/2/layout/IconVerticalSolidList"/>
    <dgm:cxn modelId="{B9C00246-8403-4E5E-A7A9-7C477909F9E2}" type="presParOf" srcId="{9518BB14-C10B-46F5-8B66-65EE6E2D5665}" destId="{78707A21-1D5C-43C3-8DA9-6F583CD003CD}" srcOrd="2" destOrd="0" presId="urn:microsoft.com/office/officeart/2018/2/layout/IconVerticalSolidList"/>
    <dgm:cxn modelId="{0D27517C-302F-4269-A2CC-E8CC7DA18A9D}" type="presParOf" srcId="{9518BB14-C10B-46F5-8B66-65EE6E2D5665}" destId="{641311FC-493A-4B7F-AB2D-737F3CE7D866}" srcOrd="3" destOrd="0" presId="urn:microsoft.com/office/officeart/2018/2/layout/IconVerticalSolidList"/>
    <dgm:cxn modelId="{143863A2-3921-4D71-887F-0CBCA6C9675C}" type="presParOf" srcId="{8A83AF0B-3089-4F5C-B355-CD139B334F40}" destId="{8C7F1CD8-0A67-45BE-98CA-2CED80F2CE85}" srcOrd="3" destOrd="0" presId="urn:microsoft.com/office/officeart/2018/2/layout/IconVerticalSolidList"/>
    <dgm:cxn modelId="{4DF76252-07EC-419B-9480-69751A51B68E}" type="presParOf" srcId="{8A83AF0B-3089-4F5C-B355-CD139B334F40}" destId="{FD61861C-342C-4E92-9B9E-C2856BB6014B}" srcOrd="4" destOrd="0" presId="urn:microsoft.com/office/officeart/2018/2/layout/IconVerticalSolidList"/>
    <dgm:cxn modelId="{6D266F93-C487-46DA-B8C9-ABC01D07F7AE}" type="presParOf" srcId="{FD61861C-342C-4E92-9B9E-C2856BB6014B}" destId="{55FEB7A7-312D-4A27-BEAB-97969AFD4AD4}" srcOrd="0" destOrd="0" presId="urn:microsoft.com/office/officeart/2018/2/layout/IconVerticalSolidList"/>
    <dgm:cxn modelId="{77C2BFC4-D0E7-4C3D-9372-AABD4AE8E453}" type="presParOf" srcId="{FD61861C-342C-4E92-9B9E-C2856BB6014B}" destId="{F23AA778-A7B7-4869-819E-5B5812058671}" srcOrd="1" destOrd="0" presId="urn:microsoft.com/office/officeart/2018/2/layout/IconVerticalSolidList"/>
    <dgm:cxn modelId="{2ED78119-C31C-4F11-AD0B-4CCDD4332462}" type="presParOf" srcId="{FD61861C-342C-4E92-9B9E-C2856BB6014B}" destId="{3DAFB1FF-F3FB-407D-A2E5-4F5A4273AA71}" srcOrd="2" destOrd="0" presId="urn:microsoft.com/office/officeart/2018/2/layout/IconVerticalSolidList"/>
    <dgm:cxn modelId="{B722952B-BF74-4952-9865-68CE5D1F7127}" type="presParOf" srcId="{FD61861C-342C-4E92-9B9E-C2856BB6014B}" destId="{18BE91E8-249E-4A6F-8E59-0EF1B02471F7}" srcOrd="3" destOrd="0" presId="urn:microsoft.com/office/officeart/2018/2/layout/IconVerticalSolidList"/>
    <dgm:cxn modelId="{C9169EA7-C344-4904-A78F-8E0B0D4977FC}" type="presParOf" srcId="{8A83AF0B-3089-4F5C-B355-CD139B334F40}" destId="{47DE6C08-716B-4E24-8EE7-946EAC28B2C0}" srcOrd="5" destOrd="0" presId="urn:microsoft.com/office/officeart/2018/2/layout/IconVerticalSolidList"/>
    <dgm:cxn modelId="{7DC41EBB-A2D8-4F75-BF6E-E0A92414798D}" type="presParOf" srcId="{8A83AF0B-3089-4F5C-B355-CD139B334F40}" destId="{5317B80E-2B56-47E1-9BBA-AF40964D4160}" srcOrd="6" destOrd="0" presId="urn:microsoft.com/office/officeart/2018/2/layout/IconVerticalSolidList"/>
    <dgm:cxn modelId="{15F41222-8424-4033-9249-489C9943AE0E}" type="presParOf" srcId="{5317B80E-2B56-47E1-9BBA-AF40964D4160}" destId="{B604591D-1572-46BF-8DBC-E3CC2C539BDF}" srcOrd="0" destOrd="0" presId="urn:microsoft.com/office/officeart/2018/2/layout/IconVerticalSolidList"/>
    <dgm:cxn modelId="{A16E9F17-B285-49C3-B8A5-24840C2756AD}" type="presParOf" srcId="{5317B80E-2B56-47E1-9BBA-AF40964D4160}" destId="{597C58DE-A5E2-44F1-9489-F4F9B22E21BE}" srcOrd="1" destOrd="0" presId="urn:microsoft.com/office/officeart/2018/2/layout/IconVerticalSolidList"/>
    <dgm:cxn modelId="{B1B100B9-9054-4DFF-AC32-D3495DEFD437}" type="presParOf" srcId="{5317B80E-2B56-47E1-9BBA-AF40964D4160}" destId="{3EE831C1-6E98-4A86-B673-DFC6ACC19D8D}" srcOrd="2" destOrd="0" presId="urn:microsoft.com/office/officeart/2018/2/layout/IconVerticalSolidList"/>
    <dgm:cxn modelId="{F9A75BEF-B9B3-4904-A77F-9D47818DE90E}" type="presParOf" srcId="{5317B80E-2B56-47E1-9BBA-AF40964D4160}" destId="{A8C1D156-0428-40AA-AA45-18297E501AB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6A84-3A8C-4A51-848A-E732D7DDF7AC}">
      <dsp:nvSpPr>
        <dsp:cNvPr id="0" name=""/>
        <dsp:cNvSpPr/>
      </dsp:nvSpPr>
      <dsp:spPr>
        <a:xfrm>
          <a:off x="0" y="261025"/>
          <a:ext cx="10058399"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err="1"/>
            <a:t>Trusted</a:t>
          </a:r>
          <a:r>
            <a:rPr lang="it-IT" sz="4200" b="1" kern="1200"/>
            <a:t> </a:t>
          </a:r>
          <a:r>
            <a:rPr lang="it-IT" sz="4200" b="1" kern="1200" err="1"/>
            <a:t>Execution</a:t>
          </a:r>
          <a:r>
            <a:rPr lang="it-IT" sz="4200" b="1" kern="1200"/>
            <a:t> Environment (TEE)</a:t>
          </a:r>
          <a:endParaRPr lang="en-US" sz="4200" kern="1200"/>
        </a:p>
      </dsp:txBody>
      <dsp:txXfrm>
        <a:off x="49176" y="310201"/>
        <a:ext cx="9960047" cy="909018"/>
      </dsp:txXfrm>
    </dsp:sp>
    <dsp:sp modelId="{51232F12-8F3A-401F-AE84-4110130A0562}">
      <dsp:nvSpPr>
        <dsp:cNvPr id="0" name=""/>
        <dsp:cNvSpPr/>
      </dsp:nvSpPr>
      <dsp:spPr>
        <a:xfrm>
          <a:off x="0" y="1389355"/>
          <a:ext cx="10058399" cy="1007370"/>
        </a:xfrm>
        <a:prstGeom prst="roundRect">
          <a:avLst/>
        </a:prstGeom>
        <a:solidFill>
          <a:schemeClr val="accent2">
            <a:hueOff val="-419062"/>
            <a:satOff val="-4829"/>
            <a:lumOff val="1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a:t>Secure Booting</a:t>
          </a:r>
          <a:endParaRPr lang="en-US" sz="4200" kern="1200"/>
        </a:p>
      </dsp:txBody>
      <dsp:txXfrm>
        <a:off x="49176" y="1438531"/>
        <a:ext cx="9960047" cy="909018"/>
      </dsp:txXfrm>
    </dsp:sp>
    <dsp:sp modelId="{B36FE3E6-1166-4AAD-9A07-EBBDF3DF3614}">
      <dsp:nvSpPr>
        <dsp:cNvPr id="0" name=""/>
        <dsp:cNvSpPr/>
      </dsp:nvSpPr>
      <dsp:spPr>
        <a:xfrm>
          <a:off x="0" y="2517684"/>
          <a:ext cx="10058399" cy="1007370"/>
        </a:xfrm>
        <a:prstGeom prst="roundRect">
          <a:avLst/>
        </a:prstGeom>
        <a:solidFill>
          <a:schemeClr val="accent2">
            <a:hueOff val="-838123"/>
            <a:satOff val="-9658"/>
            <a:lumOff val="2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a:t>Posture Checking</a:t>
          </a:r>
          <a:endParaRPr lang="en-US" sz="4200" kern="1200"/>
        </a:p>
      </dsp:txBody>
      <dsp:txXfrm>
        <a:off x="49176" y="2566860"/>
        <a:ext cx="9960047" cy="909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A84EA-78AA-4C37-B10F-D33804E820AC}">
      <dsp:nvSpPr>
        <dsp:cNvPr id="0" name=""/>
        <dsp:cNvSpPr/>
      </dsp:nvSpPr>
      <dsp:spPr>
        <a:xfrm rot="16200000">
          <a:off x="-807354" y="809773"/>
          <a:ext cx="3946186" cy="2326639"/>
        </a:xfrm>
        <a:prstGeom prst="flowChartManualOperation">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11320" bIns="0" numCol="1" spcCol="1270" anchor="ctr" anchorCtr="0">
          <a:noAutofit/>
        </a:bodyPr>
        <a:lstStyle/>
        <a:p>
          <a:pPr marL="0" lvl="0" indent="0" algn="ctr" defTabSz="1466850">
            <a:lnSpc>
              <a:spcPct val="90000"/>
            </a:lnSpc>
            <a:spcBef>
              <a:spcPct val="0"/>
            </a:spcBef>
            <a:spcAft>
              <a:spcPct val="35000"/>
            </a:spcAft>
            <a:buNone/>
          </a:pPr>
          <a:r>
            <a:rPr lang="en-US" sz="3300" kern="1200">
              <a:latin typeface="Avenir Next LT Pro"/>
            </a:rPr>
            <a:t>Apple Secure Enclave</a:t>
          </a:r>
          <a:endParaRPr lang="en-US" sz="3300" kern="1200"/>
        </a:p>
      </dsp:txBody>
      <dsp:txXfrm rot="5400000">
        <a:off x="2419" y="789237"/>
        <a:ext cx="2326639" cy="2367712"/>
      </dsp:txXfrm>
    </dsp:sp>
    <dsp:sp modelId="{0641D809-A6DA-4A16-AAB4-1876506964BB}">
      <dsp:nvSpPr>
        <dsp:cNvPr id="0" name=""/>
        <dsp:cNvSpPr/>
      </dsp:nvSpPr>
      <dsp:spPr>
        <a:xfrm rot="16200000">
          <a:off x="1693782" y="809773"/>
          <a:ext cx="3946186" cy="2326639"/>
        </a:xfrm>
        <a:prstGeom prst="flowChartManualOperation">
          <a:avLst/>
        </a:prstGeom>
        <a:solidFill>
          <a:schemeClr val="accent2">
            <a:hueOff val="-838123"/>
            <a:satOff val="-9658"/>
            <a:lumOff val="2159"/>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0" rIns="211320" bIns="0" numCol="1" spcCol="1270" anchor="ctr" anchorCtr="0">
          <a:noAutofit/>
        </a:bodyPr>
        <a:lstStyle/>
        <a:p>
          <a:pPr marL="0" lvl="0" indent="0" algn="ctr" defTabSz="1466850">
            <a:lnSpc>
              <a:spcPct val="90000"/>
            </a:lnSpc>
            <a:spcBef>
              <a:spcPct val="0"/>
            </a:spcBef>
            <a:spcAft>
              <a:spcPct val="35000"/>
            </a:spcAft>
            <a:buNone/>
          </a:pPr>
          <a:r>
            <a:rPr lang="en-US" sz="3300" kern="1200">
              <a:latin typeface="Avenir Next LT Pro"/>
            </a:rPr>
            <a:t>ARM TrustZone</a:t>
          </a:r>
          <a:endParaRPr lang="en-US" sz="3300" kern="1200"/>
        </a:p>
      </dsp:txBody>
      <dsp:txXfrm rot="5400000">
        <a:off x="2503555" y="789237"/>
        <a:ext cx="2326639" cy="2367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B28E9-5FC3-4ED2-98AA-73B54259F602}">
      <dsp:nvSpPr>
        <dsp:cNvPr id="0" name=""/>
        <dsp:cNvSpPr/>
      </dsp:nvSpPr>
      <dsp:spPr>
        <a:xfrm>
          <a:off x="865859" y="437247"/>
          <a:ext cx="1240245" cy="1240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D6ED-C6AC-4316-9618-08B235E161D7}">
      <dsp:nvSpPr>
        <dsp:cNvPr id="0" name=""/>
        <dsp:cNvSpPr/>
      </dsp:nvSpPr>
      <dsp:spPr>
        <a:xfrm>
          <a:off x="107932"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The Secure Enclave Processor is </a:t>
          </a:r>
          <a:r>
            <a:rPr lang="it-IT" sz="1400" b="1" kern="1200"/>
            <a:t>dedicated solely for Secure Enclave use</a:t>
          </a:r>
          <a:r>
            <a:rPr lang="it-IT" sz="1400" kern="1200"/>
            <a:t>. </a:t>
          </a:r>
          <a:endParaRPr lang="en-US" sz="1400" kern="1200"/>
        </a:p>
      </dsp:txBody>
      <dsp:txXfrm>
        <a:off x="107932" y="2023596"/>
        <a:ext cx="2756100" cy="720000"/>
      </dsp:txXfrm>
    </dsp:sp>
    <dsp:sp modelId="{E50B812D-AC9B-4357-B553-71D7BD8472F2}">
      <dsp:nvSpPr>
        <dsp:cNvPr id="0" name=""/>
        <dsp:cNvSpPr/>
      </dsp:nvSpPr>
      <dsp:spPr>
        <a:xfrm>
          <a:off x="4104277" y="437247"/>
          <a:ext cx="1240245" cy="124024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5D5A8-3AF2-4473-B23F-CE9E79397849}">
      <dsp:nvSpPr>
        <dsp:cNvPr id="0" name=""/>
        <dsp:cNvSpPr/>
      </dsp:nvSpPr>
      <dsp:spPr>
        <a:xfrm>
          <a:off x="3346350"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The Secure Enclave Processor </a:t>
          </a:r>
          <a:r>
            <a:rPr lang="it-IT" sz="1400" b="1" kern="1200" err="1"/>
            <a:t>runs</a:t>
          </a:r>
          <a:r>
            <a:rPr lang="it-IT" sz="1400" b="1" kern="1200"/>
            <a:t> an Apple-</a:t>
          </a:r>
          <a:r>
            <a:rPr lang="it-IT" sz="1400" b="1" kern="1200" err="1"/>
            <a:t>customized</a:t>
          </a:r>
          <a:r>
            <a:rPr lang="it-IT" sz="1400" b="1" kern="1200"/>
            <a:t> </a:t>
          </a:r>
          <a:r>
            <a:rPr lang="it-IT" sz="1400" b="1" kern="1200" err="1"/>
            <a:t>version</a:t>
          </a:r>
          <a:r>
            <a:rPr lang="it-IT" sz="1400" b="1" kern="1200"/>
            <a:t> of the L4 microkernel</a:t>
          </a:r>
          <a:r>
            <a:rPr lang="it-IT" sz="1400" kern="1200"/>
            <a:t>. </a:t>
          </a:r>
          <a:endParaRPr lang="en-US" sz="1400" kern="1200"/>
        </a:p>
      </dsp:txBody>
      <dsp:txXfrm>
        <a:off x="3346350" y="2023596"/>
        <a:ext cx="2756100" cy="720000"/>
      </dsp:txXfrm>
    </dsp:sp>
    <dsp:sp modelId="{4ED6D34A-D7DE-4029-9E39-D2892DDACAAA}">
      <dsp:nvSpPr>
        <dsp:cNvPr id="0" name=""/>
        <dsp:cNvSpPr/>
      </dsp:nvSpPr>
      <dsp:spPr>
        <a:xfrm>
          <a:off x="7342695" y="437247"/>
          <a:ext cx="1240245" cy="12402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6C2F-8792-43DB-A7B3-81068C255F36}">
      <dsp:nvSpPr>
        <dsp:cNvPr id="0" name=""/>
        <dsp:cNvSpPr/>
      </dsp:nvSpPr>
      <dsp:spPr>
        <a:xfrm>
          <a:off x="6584767"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Secure Enclave Processor includes a </a:t>
          </a:r>
          <a:r>
            <a:rPr lang="it-IT" sz="1400" b="1" kern="1200"/>
            <a:t>memory-protected engine and encrypted memory.</a:t>
          </a:r>
          <a:endParaRPr lang="en-US" sz="1400" kern="1200"/>
        </a:p>
      </dsp:txBody>
      <dsp:txXfrm>
        <a:off x="6584767" y="2023596"/>
        <a:ext cx="27561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7CC94-FF21-46A8-BE24-794F97D1A8D7}">
      <dsp:nvSpPr>
        <dsp:cNvPr id="0" name=""/>
        <dsp:cNvSpPr/>
      </dsp:nvSpPr>
      <dsp:spPr>
        <a:xfrm>
          <a:off x="0" y="0"/>
          <a:ext cx="9448799" cy="38127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it-IT" sz="2400" b="1" kern="1200"/>
            <a:t>The current state of the art TEE research still lacks frameworks to verify and/or analyze the secure code</a:t>
          </a:r>
          <a:endParaRPr lang="en-US" sz="2400" b="1" kern="1200"/>
        </a:p>
      </dsp:txBody>
      <dsp:txXfrm>
        <a:off x="0" y="0"/>
        <a:ext cx="9448799" cy="2058882"/>
      </dsp:txXfrm>
    </dsp:sp>
    <dsp:sp modelId="{AFCF949C-6557-418A-BA45-D2571289910F}">
      <dsp:nvSpPr>
        <dsp:cNvPr id="0" name=""/>
        <dsp:cNvSpPr/>
      </dsp:nvSpPr>
      <dsp:spPr>
        <a:xfrm>
          <a:off x="4613"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Properly defense mechanisms within the trsuted enviroments</a:t>
          </a:r>
          <a:endParaRPr lang="en-US" sz="1800" b="1" kern="1200"/>
        </a:p>
      </dsp:txBody>
      <dsp:txXfrm>
        <a:off x="4613" y="1982627"/>
        <a:ext cx="3146524" cy="1753863"/>
      </dsp:txXfrm>
    </dsp:sp>
    <dsp:sp modelId="{3ED4F9E3-0372-4F6D-8A0D-7B1E14D0F9E3}">
      <dsp:nvSpPr>
        <dsp:cNvPr id="0" name=""/>
        <dsp:cNvSpPr/>
      </dsp:nvSpPr>
      <dsp:spPr>
        <a:xfrm>
          <a:off x="3151137"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Methods for monitoring and detecting compromised TEEs</a:t>
          </a:r>
          <a:endParaRPr lang="en-US" sz="1800" b="1" kern="1200"/>
        </a:p>
      </dsp:txBody>
      <dsp:txXfrm>
        <a:off x="3151137" y="1982627"/>
        <a:ext cx="3146524" cy="1753863"/>
      </dsp:txXfrm>
    </dsp:sp>
    <dsp:sp modelId="{916DA9C3-E29D-4C95-B406-887654D3FC5A}">
      <dsp:nvSpPr>
        <dsp:cNvPr id="0" name=""/>
        <dsp:cNvSpPr/>
      </dsp:nvSpPr>
      <dsp:spPr>
        <a:xfrm>
          <a:off x="6297662"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Resilient plans to recover and rejuvenate from attacks</a:t>
          </a:r>
          <a:r>
            <a:rPr lang="it-IT" sz="1800" b="0" kern="1200"/>
            <a:t>.</a:t>
          </a:r>
          <a:endParaRPr lang="en-US" sz="1800" b="0" kern="1200"/>
        </a:p>
      </dsp:txBody>
      <dsp:txXfrm>
        <a:off x="6297662" y="1982627"/>
        <a:ext cx="3146524" cy="17538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013D-46DC-45A0-B66C-75294C2864EF}">
      <dsp:nvSpPr>
        <dsp:cNvPr id="0" name=""/>
        <dsp:cNvSpPr/>
      </dsp:nvSpPr>
      <dsp:spPr>
        <a:xfrm>
          <a:off x="0" y="1867"/>
          <a:ext cx="10334847" cy="946678"/>
        </a:xfrm>
        <a:prstGeom prst="roundRect">
          <a:avLst>
            <a:gd name="adj" fmla="val 10000"/>
          </a:avLst>
        </a:prstGeom>
        <a:solidFill>
          <a:schemeClr val="accent2">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dsp:style>
    </dsp:sp>
    <dsp:sp modelId="{BA5C068A-82A7-4B02-B548-D544F3776152}">
      <dsp:nvSpPr>
        <dsp:cNvPr id="0" name=""/>
        <dsp:cNvSpPr/>
      </dsp:nvSpPr>
      <dsp:spPr>
        <a:xfrm>
          <a:off x="286370" y="214870"/>
          <a:ext cx="520673" cy="520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03F4E-61EF-4C4A-A398-C028012B7064}">
      <dsp:nvSpPr>
        <dsp:cNvPr id="0" name=""/>
        <dsp:cNvSpPr/>
      </dsp:nvSpPr>
      <dsp:spPr>
        <a:xfrm>
          <a:off x="1093414" y="1867"/>
          <a:ext cx="9241432" cy="94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90" tIns="100190" rIns="100190" bIns="100190" numCol="1" spcCol="1270" anchor="ctr" anchorCtr="0">
          <a:noAutofit/>
        </a:bodyPr>
        <a:lstStyle/>
        <a:p>
          <a:pPr marL="0" lvl="0" indent="0" algn="l" defTabSz="977900">
            <a:lnSpc>
              <a:spcPct val="100000"/>
            </a:lnSpc>
            <a:spcBef>
              <a:spcPct val="0"/>
            </a:spcBef>
            <a:spcAft>
              <a:spcPct val="35000"/>
            </a:spcAft>
            <a:buNone/>
          </a:pPr>
          <a:r>
            <a:rPr lang="en-US" sz="2200" b="0" i="0" kern="1200"/>
            <a:t>The reported vulnerabilities affect different hardware parts of the platform, in particular:  </a:t>
          </a:r>
          <a:endParaRPr lang="en-US" sz="2200" kern="1200"/>
        </a:p>
      </dsp:txBody>
      <dsp:txXfrm>
        <a:off x="1093414" y="1867"/>
        <a:ext cx="9241432" cy="946678"/>
      </dsp:txXfrm>
    </dsp:sp>
    <dsp:sp modelId="{6AC70861-74DC-4C86-B4C4-424D7C3EA395}">
      <dsp:nvSpPr>
        <dsp:cNvPr id="0" name=""/>
        <dsp:cNvSpPr/>
      </dsp:nvSpPr>
      <dsp:spPr>
        <a:xfrm>
          <a:off x="0" y="1185216"/>
          <a:ext cx="10334847" cy="946678"/>
        </a:xfrm>
        <a:prstGeom prst="roundRect">
          <a:avLst>
            <a:gd name="adj" fmla="val 10000"/>
          </a:avLst>
        </a:prstGeom>
        <a:solidFill>
          <a:schemeClr val="accent3">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dsp:style>
    </dsp:sp>
    <dsp:sp modelId="{6F355637-05B9-4337-82B4-015E88A3A164}">
      <dsp:nvSpPr>
        <dsp:cNvPr id="0" name=""/>
        <dsp:cNvSpPr/>
      </dsp:nvSpPr>
      <dsp:spPr>
        <a:xfrm>
          <a:off x="286370" y="1398219"/>
          <a:ext cx="520673" cy="520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311FC-493A-4B7F-AB2D-737F3CE7D866}">
      <dsp:nvSpPr>
        <dsp:cNvPr id="0" name=""/>
        <dsp:cNvSpPr/>
      </dsp:nvSpPr>
      <dsp:spPr>
        <a:xfrm>
          <a:off x="1093414" y="1185216"/>
          <a:ext cx="9241432" cy="94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90" tIns="100190" rIns="100190" bIns="100190" numCol="1" spcCol="1270" anchor="ctr" anchorCtr="0">
          <a:noAutofit/>
        </a:bodyPr>
        <a:lstStyle/>
        <a:p>
          <a:pPr marL="0" lvl="0" indent="0" algn="l" defTabSz="977900">
            <a:lnSpc>
              <a:spcPct val="100000"/>
            </a:lnSpc>
            <a:spcBef>
              <a:spcPct val="0"/>
            </a:spcBef>
            <a:spcAft>
              <a:spcPct val="35000"/>
            </a:spcAft>
            <a:buNone/>
          </a:pPr>
          <a:r>
            <a:rPr lang="en-US" sz="2200" kern="1200"/>
            <a:t>R</a:t>
          </a:r>
          <a:r>
            <a:rPr lang="en-US" sz="2200" b="0" i="0" kern="1200"/>
            <a:t>oot of trust</a:t>
          </a:r>
          <a:endParaRPr lang="en-US" sz="2200" kern="1200"/>
        </a:p>
      </dsp:txBody>
      <dsp:txXfrm>
        <a:off x="1093414" y="1185216"/>
        <a:ext cx="9241432" cy="946678"/>
      </dsp:txXfrm>
    </dsp:sp>
    <dsp:sp modelId="{55FEB7A7-312D-4A27-BEAB-97969AFD4AD4}">
      <dsp:nvSpPr>
        <dsp:cNvPr id="0" name=""/>
        <dsp:cNvSpPr/>
      </dsp:nvSpPr>
      <dsp:spPr>
        <a:xfrm>
          <a:off x="0" y="2368564"/>
          <a:ext cx="10334847" cy="946678"/>
        </a:xfrm>
        <a:prstGeom prst="roundRect">
          <a:avLst>
            <a:gd name="adj" fmla="val 10000"/>
          </a:avLst>
        </a:prstGeom>
        <a:solidFill>
          <a:schemeClr val="accent4">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dsp:style>
    </dsp:sp>
    <dsp:sp modelId="{F23AA778-A7B7-4869-819E-5B5812058671}">
      <dsp:nvSpPr>
        <dsp:cNvPr id="0" name=""/>
        <dsp:cNvSpPr/>
      </dsp:nvSpPr>
      <dsp:spPr>
        <a:xfrm>
          <a:off x="286370" y="2581567"/>
          <a:ext cx="520673" cy="5206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E91E8-249E-4A6F-8E59-0EF1B02471F7}">
      <dsp:nvSpPr>
        <dsp:cNvPr id="0" name=""/>
        <dsp:cNvSpPr/>
      </dsp:nvSpPr>
      <dsp:spPr>
        <a:xfrm>
          <a:off x="1093414" y="2368564"/>
          <a:ext cx="9241432" cy="94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90" tIns="100190" rIns="100190" bIns="100190" numCol="1" spcCol="1270" anchor="ctr" anchorCtr="0">
          <a:noAutofit/>
        </a:bodyPr>
        <a:lstStyle/>
        <a:p>
          <a:pPr marL="0" lvl="0" indent="0" algn="l" defTabSz="977900">
            <a:lnSpc>
              <a:spcPct val="100000"/>
            </a:lnSpc>
            <a:spcBef>
              <a:spcPct val="0"/>
            </a:spcBef>
            <a:spcAft>
              <a:spcPct val="35000"/>
            </a:spcAft>
            <a:buNone/>
          </a:pPr>
          <a:r>
            <a:rPr lang="en-US" sz="2200" kern="1200"/>
            <a:t>C</a:t>
          </a:r>
          <a:r>
            <a:rPr lang="en-US" sz="2200" b="0" i="0" kern="1200"/>
            <a:t>aches </a:t>
          </a:r>
          <a:r>
            <a:rPr lang="en-US" sz="2200" b="0" i="0" kern="1200">
              <a:sym typeface="Wingdings" panose="05000000000000000000" pitchFamily="2" charset="2"/>
            </a:rPr>
            <a:t> </a:t>
          </a:r>
          <a:r>
            <a:rPr lang="en-US" sz="2200" b="0" i="0" kern="1200" err="1">
              <a:solidFill>
                <a:schemeClr val="bg1"/>
              </a:solidFill>
              <a:effectLst/>
              <a:latin typeface="Calibri" panose="020F0502020204030204" pitchFamily="34" charset="0"/>
            </a:rPr>
            <a:t>CacheKit</a:t>
          </a:r>
          <a:r>
            <a:rPr lang="en-US" sz="2200" b="0" i="0" kern="1200">
              <a:solidFill>
                <a:schemeClr val="bg1"/>
              </a:solidFill>
              <a:effectLst/>
              <a:latin typeface="Calibri" panose="020F0502020204030204" pitchFamily="34" charset="0"/>
            </a:rPr>
            <a:t> attack</a:t>
          </a:r>
          <a:r>
            <a:rPr lang="en-US" sz="2200" b="0" i="0" kern="1200">
              <a:solidFill>
                <a:srgbClr val="000000"/>
              </a:solidFill>
              <a:effectLst/>
              <a:latin typeface="Calibri" panose="020F0502020204030204" pitchFamily="34" charset="0"/>
            </a:rPr>
            <a:t> </a:t>
          </a:r>
          <a:endParaRPr lang="en-US" sz="2200" kern="1200">
            <a:solidFill>
              <a:schemeClr val="bg1"/>
            </a:solidFill>
          </a:endParaRPr>
        </a:p>
      </dsp:txBody>
      <dsp:txXfrm>
        <a:off x="1093414" y="2368564"/>
        <a:ext cx="9241432" cy="946678"/>
      </dsp:txXfrm>
    </dsp:sp>
    <dsp:sp modelId="{B604591D-1572-46BF-8DBC-E3CC2C539BDF}">
      <dsp:nvSpPr>
        <dsp:cNvPr id="0" name=""/>
        <dsp:cNvSpPr/>
      </dsp:nvSpPr>
      <dsp:spPr>
        <a:xfrm>
          <a:off x="0" y="3551913"/>
          <a:ext cx="10334847" cy="946678"/>
        </a:xfrm>
        <a:prstGeom prst="roundRect">
          <a:avLst>
            <a:gd name="adj" fmla="val 10000"/>
          </a:avLst>
        </a:prstGeom>
        <a:solidFill>
          <a:schemeClr val="accent5">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dsp:style>
    </dsp:sp>
    <dsp:sp modelId="{597C58DE-A5E2-44F1-9489-F4F9B22E21BE}">
      <dsp:nvSpPr>
        <dsp:cNvPr id="0" name=""/>
        <dsp:cNvSpPr/>
      </dsp:nvSpPr>
      <dsp:spPr>
        <a:xfrm>
          <a:off x="286370" y="3764916"/>
          <a:ext cx="520673" cy="5206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C1D156-0428-40AA-AA45-18297E501ABC}">
      <dsp:nvSpPr>
        <dsp:cNvPr id="0" name=""/>
        <dsp:cNvSpPr/>
      </dsp:nvSpPr>
      <dsp:spPr>
        <a:xfrm>
          <a:off x="1093414" y="3551913"/>
          <a:ext cx="9241432" cy="946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90" tIns="100190" rIns="100190" bIns="100190" numCol="1" spcCol="1270" anchor="ctr" anchorCtr="0">
          <a:noAutofit/>
        </a:bodyPr>
        <a:lstStyle/>
        <a:p>
          <a:pPr marL="0" lvl="0" indent="0" algn="l" defTabSz="977900">
            <a:lnSpc>
              <a:spcPct val="100000"/>
            </a:lnSpc>
            <a:spcBef>
              <a:spcPct val="0"/>
            </a:spcBef>
            <a:spcAft>
              <a:spcPct val="35000"/>
            </a:spcAft>
            <a:buNone/>
          </a:pPr>
          <a:r>
            <a:rPr lang="it-IT" sz="2200" kern="1200"/>
            <a:t>P</a:t>
          </a:r>
          <a:r>
            <a:rPr lang="it-IT" sz="2200" b="0" i="0" kern="1200"/>
            <a:t>ower management mechanism </a:t>
          </a:r>
          <a:r>
            <a:rPr lang="it-IT" sz="2200" b="0" i="0" kern="1200">
              <a:sym typeface="Wingdings" panose="05000000000000000000" pitchFamily="2" charset="2"/>
            </a:rPr>
            <a:t> </a:t>
          </a:r>
          <a:r>
            <a:rPr lang="en-US" sz="2200" b="0" i="0" kern="1200">
              <a:solidFill>
                <a:schemeClr val="bg1"/>
              </a:solidFill>
              <a:effectLst/>
              <a:latin typeface="Calibri" panose="020F0502020204030204" pitchFamily="34" charset="0"/>
            </a:rPr>
            <a:t>CLKSCREW software attack </a:t>
          </a:r>
          <a:r>
            <a:rPr lang="en-US" sz="2200" b="0" i="0" kern="1200">
              <a:solidFill>
                <a:schemeClr val="bg1"/>
              </a:solidFill>
            </a:rPr>
            <a:t> </a:t>
          </a:r>
          <a:endParaRPr lang="en-US" sz="2200" kern="1200"/>
        </a:p>
      </dsp:txBody>
      <dsp:txXfrm>
        <a:off x="1093414" y="3551913"/>
        <a:ext cx="9241432" cy="946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41826-8668-4312-8C44-CDB42814348C}" type="datetimeFigureOut">
              <a:rPr lang="it-IT"/>
              <a:t>29/03/2021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4D7B4-00FB-4B1B-B2CE-7F969318B122}" type="slidenum">
              <a:rPr lang="it-IT"/>
              <a:t>‹#›</a:t>
            </a:fld>
            <a:endParaRPr lang="it-IT"/>
          </a:p>
        </p:txBody>
      </p:sp>
    </p:spTree>
    <p:extLst>
      <p:ext uri="{BB962C8B-B14F-4D97-AF65-F5344CB8AC3E}">
        <p14:creationId xmlns:p14="http://schemas.microsoft.com/office/powerpoint/2010/main" val="230936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upport.apple.com/guide/security/aside/secebf641e6a/1/web/1"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upport.apple.com/guide/security/passcodes-and-passwords-sec20230a10d/1/web/1"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9to5mac.com/2019/09/27/ios-unpatchable-ios-exploit-jailbreak-iphone-x/" TargetMode="External"/><Relationship Id="rId7" Type="http://schemas.openxmlformats.org/officeDocument/2006/relationships/hyperlink" Target="https://appleinsider.com/articles/19/09/28/the-checkm8-exploit-isnt-a-big-deal-to-iphone-or-ipad-users-and-heres-why"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ppleinsider.com/articles/20/03/04/corellium-exploits-ios-jailbreak-to-install-android-on-iphone" TargetMode="External"/><Relationship Id="rId5" Type="http://schemas.openxmlformats.org/officeDocument/2006/relationships/hyperlink" Target="https://yalujailbreak.net/pangu-unpatchable-sep-bug" TargetMode="External"/><Relationship Id="rId4" Type="http://schemas.openxmlformats.org/officeDocument/2006/relationships/hyperlink" Target="https://9to5mac.com/2020/05/19/apple-fb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Library_(computing)" TargetMode="External"/><Relationship Id="rId13" Type="http://schemas.openxmlformats.org/officeDocument/2006/relationships/hyperlink" Target="https://en.wikipedia.org/wiki/Executable_and_Linkable_Format#cite_note-2" TargetMode="External"/><Relationship Id="rId18" Type="http://schemas.openxmlformats.org/officeDocument/2006/relationships/hyperlink" Target="https://en.wikipedia.org/wiki/Cross-platform" TargetMode="External"/><Relationship Id="rId3" Type="http://schemas.openxmlformats.org/officeDocument/2006/relationships/hyperlink" Target="https://en.wikipedia.org/wiki/Computing" TargetMode="External"/><Relationship Id="rId21" Type="http://schemas.openxmlformats.org/officeDocument/2006/relationships/hyperlink" Target="https://en.wikipedia.org/wiki/Instruction_set_architecture" TargetMode="External"/><Relationship Id="rId7" Type="http://schemas.openxmlformats.org/officeDocument/2006/relationships/hyperlink" Target="https://en.wikipedia.org/wiki/Object_code" TargetMode="External"/><Relationship Id="rId12" Type="http://schemas.openxmlformats.org/officeDocument/2006/relationships/hyperlink" Target="https://en.wikipedia.org/wiki/System_V_Release_4" TargetMode="External"/><Relationship Id="rId17" Type="http://schemas.openxmlformats.org/officeDocument/2006/relationships/hyperlink" Target="https://en.wikipedia.org/wiki/Executable_and_Linkable_Format#86open" TargetMode="External"/><Relationship Id="rId2" Type="http://schemas.openxmlformats.org/officeDocument/2006/relationships/slide" Target="../slides/slide20.xml"/><Relationship Id="rId16" Type="http://schemas.openxmlformats.org/officeDocument/2006/relationships/hyperlink" Target="https://en.wikipedia.org/wiki/X86" TargetMode="External"/><Relationship Id="rId20" Type="http://schemas.openxmlformats.org/officeDocument/2006/relationships/hyperlink" Target="https://en.wikipedia.org/wiki/Central_processing_unit" TargetMode="External"/><Relationship Id="rId1" Type="http://schemas.openxmlformats.org/officeDocument/2006/relationships/notesMaster" Target="../notesMasters/notesMaster1.xml"/><Relationship Id="rId6" Type="http://schemas.openxmlformats.org/officeDocument/2006/relationships/hyperlink" Target="https://en.wikipedia.org/wiki/Executable" TargetMode="External"/><Relationship Id="rId11" Type="http://schemas.openxmlformats.org/officeDocument/2006/relationships/hyperlink" Target="https://en.wikipedia.org/wiki/Unix" TargetMode="External"/><Relationship Id="rId5" Type="http://schemas.openxmlformats.org/officeDocument/2006/relationships/hyperlink" Target="https://en.wikipedia.org/wiki/File_format" TargetMode="External"/><Relationship Id="rId15" Type="http://schemas.openxmlformats.org/officeDocument/2006/relationships/hyperlink" Target="https://en.wikipedia.org/wiki/Unix-like" TargetMode="External"/><Relationship Id="rId23" Type="http://schemas.openxmlformats.org/officeDocument/2006/relationships/hyperlink" Target="https://en.wikipedia.org/wiki/Computing_platform" TargetMode="External"/><Relationship Id="rId10" Type="http://schemas.openxmlformats.org/officeDocument/2006/relationships/hyperlink" Target="https://en.wikipedia.org/wiki/Application_binary_interface" TargetMode="External"/><Relationship Id="rId19" Type="http://schemas.openxmlformats.org/officeDocument/2006/relationships/hyperlink" Target="https://en.wikipedia.org/wiki/Endiannesses" TargetMode="External"/><Relationship Id="rId4" Type="http://schemas.openxmlformats.org/officeDocument/2006/relationships/hyperlink" Target="https://en.wikipedia.org/wiki/Wikipedia:Citation_needed" TargetMode="External"/><Relationship Id="rId9" Type="http://schemas.openxmlformats.org/officeDocument/2006/relationships/hyperlink" Target="https://en.wikipedia.org/wiki/Core_dump" TargetMode="External"/><Relationship Id="rId14" Type="http://schemas.openxmlformats.org/officeDocument/2006/relationships/hyperlink" Target="https://en.wikipedia.org/wiki/Executable_and_Linkable_Format#cite_note-linuxbase-elf-1" TargetMode="External"/><Relationship Id="rId22" Type="http://schemas.openxmlformats.org/officeDocument/2006/relationships/hyperlink" Target="https://en.wikipedia.org/wiki/Operating_syste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msung.com/us/business/solutions/samsung-knox/?cid=com-btb-sky-blg-us-other-na-100219-112001-na-na-na"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google.com/url?sa=t&amp;rct=j&amp;q=&amp;esrc=s&amp;source=web&amp;cd=25&amp;ved=0ahUKEwiEvOGY0MHYAhWG2SYKHZjaB4U4FBAWCEAwBA&amp;url=https%3A%2F%2Fwww.enisa.europa.eu%2Fpublications%2Fsmartphone-secure-development-guidelines-2016%2Fat_download%2FfullReport&amp;usg=AOvVaw0pkSDS4C6PrwWVgJIN9rw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000000"/>
                </a:solidFill>
                <a:effectLst/>
              </a:rPr>
              <a:t>Biometric authentication </a:t>
            </a:r>
            <a:r>
              <a:rPr lang="en-US" b="0" i="0">
                <a:solidFill>
                  <a:srgbClr val="000000"/>
                </a:solidFill>
                <a:effectLst/>
              </a:rPr>
              <a:t>uses human physical or behavioral characteristics to digitally identify a person to </a:t>
            </a:r>
            <a:r>
              <a:rPr lang="en-US" i="0">
                <a:solidFill>
                  <a:srgbClr val="000000"/>
                </a:solidFill>
                <a:effectLst/>
              </a:rPr>
              <a:t>grant access </a:t>
            </a:r>
            <a:r>
              <a:rPr lang="en-US" b="0" i="0">
                <a:solidFill>
                  <a:srgbClr val="000000"/>
                </a:solidFill>
                <a:effectLst/>
              </a:rPr>
              <a:t>to systems, devices or data (fingerprints, facial patterns, voice or typing cadence).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rPr>
              <a:t>The security of biometric authentication data is of </a:t>
            </a:r>
            <a:r>
              <a:rPr lang="en-US" b="1" i="0">
                <a:solidFill>
                  <a:srgbClr val="000000"/>
                </a:solidFill>
                <a:effectLst/>
              </a:rPr>
              <a:t>vital importance</a:t>
            </a:r>
            <a:r>
              <a:rPr lang="en-US" b="0" i="0">
                <a:solidFill>
                  <a:srgbClr val="000000"/>
                </a:solidFill>
                <a:effectLst/>
              </a:rPr>
              <a:t>, even more than the security of passwords, as passwords can be easily changed if exposed. A fingerprint or retinal scan, however, is </a:t>
            </a:r>
            <a:r>
              <a:rPr lang="en-US" b="1" i="0">
                <a:solidFill>
                  <a:srgbClr val="000000"/>
                </a:solidFill>
                <a:effectLst/>
              </a:rPr>
              <a:t>immutable</a:t>
            </a:r>
            <a:r>
              <a:rPr lang="en-US" b="0" i="0">
                <a:solidFill>
                  <a:srgbClr val="000000"/>
                </a:solidFill>
                <a:effectLst/>
              </a:rPr>
              <a:t>.</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WordVisi_MSFontServic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WordVisi_MSFontService"/>
              </a:rPr>
              <a:t>If a company needs to collect </a:t>
            </a:r>
            <a:r>
              <a:rPr lang="en-US" b="1" i="0">
                <a:solidFill>
                  <a:srgbClr val="000000"/>
                </a:solidFill>
                <a:effectLst/>
                <a:latin typeface="WordVisi_MSFontService"/>
              </a:rPr>
              <a:t>authentication information </a:t>
            </a:r>
            <a:r>
              <a:rPr lang="en-US" b="0" i="0">
                <a:solidFill>
                  <a:srgbClr val="000000"/>
                </a:solidFill>
                <a:effectLst/>
                <a:latin typeface="WordVisi_MSFontService"/>
              </a:rPr>
              <a:t>and keep it on its own servers, </a:t>
            </a:r>
            <a:r>
              <a:rPr lang="en-US" b="1" i="0">
                <a:solidFill>
                  <a:srgbClr val="000000"/>
                </a:solidFill>
                <a:effectLst/>
                <a:latin typeface="WordVisi_MSFontService"/>
              </a:rPr>
              <a:t>security best practices should be applied</a:t>
            </a:r>
            <a:r>
              <a:rPr lang="en-US" b="0" i="0">
                <a:solidFill>
                  <a:srgbClr val="000000"/>
                </a:solidFill>
                <a:effectLst/>
                <a:latin typeface="WordVisi_MSFontService"/>
              </a:rPr>
              <a:t>. This includes </a:t>
            </a:r>
            <a:r>
              <a:rPr lang="en-US" b="1" i="0">
                <a:solidFill>
                  <a:srgbClr val="000000"/>
                </a:solidFill>
                <a:effectLst/>
                <a:latin typeface="WordVisi_MSFontService"/>
              </a:rPr>
              <a:t>encryption</a:t>
            </a:r>
            <a:r>
              <a:rPr lang="en-US" b="0" i="0">
                <a:solidFill>
                  <a:srgbClr val="000000"/>
                </a:solidFill>
                <a:effectLst/>
                <a:latin typeface="WordVisi_MSFontService"/>
              </a:rPr>
              <a:t> for data at rest and data in transit.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WordVisi_MSFontServic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WordVisi_MSFontService"/>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3</a:t>
            </a:fld>
            <a:endParaRPr lang="it-IT"/>
          </a:p>
        </p:txBody>
      </p:sp>
    </p:spTree>
    <p:extLst>
      <p:ext uri="{BB962C8B-B14F-4D97-AF65-F5344CB8AC3E}">
        <p14:creationId xmlns:p14="http://schemas.microsoft.com/office/powerpoint/2010/main" val="1123445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the device starts up, the Secure Enclave Boot ROM generates a random ephemeral memory protection key for the Memory Protection Engine. Whenever the Secure Enclave writes to its dedicated memory region, the Memory Protection Engine encrypts the block of memory using AES in Mac XEX (</a:t>
            </a:r>
            <a:r>
              <a:rPr lang="en-US" err="1"/>
              <a:t>xor</a:t>
            </a:r>
            <a:r>
              <a:rPr lang="en-US"/>
              <a:t>-encrypt-</a:t>
            </a:r>
            <a:r>
              <a:rPr lang="en-US" err="1"/>
              <a:t>xor</a:t>
            </a:r>
            <a:r>
              <a:rPr lang="en-US"/>
              <a:t>) mode, and calculates a Cipher-based Message Authentication Code (CMAC) authentication tag for the memory. The Memory Protection Engine stores the authentication tag alongside the encrypted memory. When the Secure Enclave reads the memory, the Memory Protection Engine verifies the authentication tag. If the authentication tag matches, the Memory Protection Engine decrypts the block of memory. If the tag doesn’t match, the Memory Protection Engine signals an error to the Secure Enclave. After a memory authentication error, the Secure Enclave stops accepting requests until the system is rebooted.</a:t>
            </a:r>
          </a:p>
          <a:p>
            <a:pPr>
              <a:buNone/>
            </a:pPr>
            <a:r>
              <a:rPr lang="en-US">
                <a:ea typeface="+mn-lt"/>
                <a:cs typeface="+mn-lt"/>
              </a:rPr>
              <a:t>The Secure Enclave includes a </a:t>
            </a:r>
            <a:r>
              <a:rPr lang="en-US" b="1">
                <a:ea typeface="+mn-lt"/>
                <a:cs typeface="+mn-lt"/>
              </a:rPr>
              <a:t>dedicated Secure Enclave Boot ROM</a:t>
            </a:r>
            <a:r>
              <a:rPr lang="en-US">
                <a:ea typeface="+mn-lt"/>
                <a:cs typeface="+mn-lt"/>
              </a:rPr>
              <a:t>. Like the Application Processor Boot ROM, the Secure Enclave Boot ROM is immutable code that establishes the </a:t>
            </a:r>
            <a:r>
              <a:rPr lang="en-US" b="1">
                <a:ea typeface="+mn-lt"/>
                <a:cs typeface="+mn-lt"/>
              </a:rPr>
              <a:t>hardware root of trust</a:t>
            </a:r>
            <a:r>
              <a:rPr lang="en-US">
                <a:ea typeface="+mn-lt"/>
                <a:cs typeface="+mn-lt"/>
              </a:rPr>
              <a:t> for the Secure Enclave.</a:t>
            </a:r>
            <a:endParaRPr lang="en-US"/>
          </a:p>
          <a:p>
            <a:pPr>
              <a:buNone/>
            </a:pPr>
            <a:r>
              <a:rPr lang="en-US">
                <a:ea typeface="+mn-lt"/>
                <a:cs typeface="+mn-lt"/>
              </a:rPr>
              <a:t>On system startup, </a:t>
            </a:r>
            <a:r>
              <a:rPr lang="en-US" err="1">
                <a:ea typeface="+mn-lt"/>
                <a:cs typeface="+mn-lt"/>
              </a:rPr>
              <a:t>iBoot</a:t>
            </a:r>
            <a:r>
              <a:rPr lang="en-US">
                <a:ea typeface="+mn-lt"/>
                <a:cs typeface="+mn-lt"/>
              </a:rPr>
              <a:t> </a:t>
            </a:r>
            <a:r>
              <a:rPr lang="en-US" b="1">
                <a:ea typeface="+mn-lt"/>
                <a:cs typeface="+mn-lt"/>
              </a:rPr>
              <a:t>assigns a dedicated region of memory</a:t>
            </a:r>
            <a:r>
              <a:rPr lang="en-US">
                <a:ea typeface="+mn-lt"/>
                <a:cs typeface="+mn-lt"/>
              </a:rPr>
              <a:t> to the Secure Enclave. Before using the memory, the </a:t>
            </a:r>
            <a:r>
              <a:rPr lang="en-US" b="1">
                <a:ea typeface="+mn-lt"/>
                <a:cs typeface="+mn-lt"/>
              </a:rPr>
              <a:t>Secure Enclave Boot ROM initializes the Memory Protection Engine</a:t>
            </a:r>
            <a:r>
              <a:rPr lang="en-US">
                <a:ea typeface="+mn-lt"/>
                <a:cs typeface="+mn-lt"/>
              </a:rPr>
              <a:t> to provide cryptographic protection of the Secure Enclave protected memory.</a:t>
            </a:r>
            <a:endParaRPr lang="en-US"/>
          </a:p>
          <a:p>
            <a:pPr>
              <a:buNone/>
            </a:pPr>
            <a:r>
              <a:rPr lang="en-US">
                <a:ea typeface="+mn-lt"/>
                <a:cs typeface="+mn-lt"/>
              </a:rPr>
              <a:t>The Application Processor then sends the </a:t>
            </a:r>
            <a:r>
              <a:rPr lang="en-US" err="1">
                <a:ea typeface="+mn-lt"/>
                <a:cs typeface="+mn-lt"/>
              </a:rPr>
              <a:t>sepOS</a:t>
            </a:r>
            <a:r>
              <a:rPr lang="en-US">
                <a:ea typeface="+mn-lt"/>
                <a:cs typeface="+mn-lt"/>
              </a:rPr>
              <a:t> image to the Secure Enclave Boot ROM. After copying the </a:t>
            </a:r>
            <a:r>
              <a:rPr lang="en-US" err="1">
                <a:ea typeface="+mn-lt"/>
                <a:cs typeface="+mn-lt"/>
              </a:rPr>
              <a:t>sepOS</a:t>
            </a:r>
            <a:r>
              <a:rPr lang="en-US">
                <a:ea typeface="+mn-lt"/>
                <a:cs typeface="+mn-lt"/>
              </a:rPr>
              <a:t> image into the Secure Enclave protected memory, the Secure Enclave Boot ROM </a:t>
            </a:r>
            <a:r>
              <a:rPr lang="en-US" b="1">
                <a:ea typeface="+mn-lt"/>
                <a:cs typeface="+mn-lt"/>
              </a:rPr>
              <a:t>checks the cryptographic hash and signature</a:t>
            </a:r>
            <a:r>
              <a:rPr lang="en-US">
                <a:ea typeface="+mn-lt"/>
                <a:cs typeface="+mn-lt"/>
              </a:rPr>
              <a:t> of the image to verify that the </a:t>
            </a:r>
            <a:r>
              <a:rPr lang="en-US" err="1">
                <a:ea typeface="+mn-lt"/>
                <a:cs typeface="+mn-lt"/>
              </a:rPr>
              <a:t>sepOS</a:t>
            </a:r>
            <a:r>
              <a:rPr lang="en-US">
                <a:ea typeface="+mn-lt"/>
                <a:cs typeface="+mn-lt"/>
              </a:rPr>
              <a:t> is authorized to run on the device. If the </a:t>
            </a:r>
            <a:r>
              <a:rPr lang="en-US" err="1">
                <a:ea typeface="+mn-lt"/>
                <a:cs typeface="+mn-lt"/>
              </a:rPr>
              <a:t>sepOS</a:t>
            </a:r>
            <a:r>
              <a:rPr lang="en-US">
                <a:ea typeface="+mn-lt"/>
                <a:cs typeface="+mn-lt"/>
              </a:rPr>
              <a:t> image is properly signed to run on the device, the Secure Enclave Boot ROM transfers control to </a:t>
            </a:r>
            <a:r>
              <a:rPr lang="en-US" err="1">
                <a:ea typeface="+mn-lt"/>
                <a:cs typeface="+mn-lt"/>
              </a:rPr>
              <a:t>sepOS</a:t>
            </a:r>
            <a:r>
              <a:rPr lang="en-US">
                <a:ea typeface="+mn-lt"/>
                <a:cs typeface="+mn-lt"/>
              </a:rPr>
              <a:t>. If the signature isn’t valid, the Secure Enclave Boot ROM prevents any further use of the Secure Enclave until the next chip reset.</a:t>
            </a:r>
            <a:endParaRPr lang="en-US"/>
          </a:p>
          <a:p>
            <a:pPr>
              <a:buNone/>
            </a:pPr>
            <a:r>
              <a:rPr lang="en-US">
                <a:ea typeface="+mn-lt"/>
                <a:cs typeface="+mn-lt"/>
              </a:rPr>
              <a:t>On Apple A10 and later SoCs, the Secure Enclave Boot ROM locks a hash of the </a:t>
            </a:r>
            <a:r>
              <a:rPr lang="en-US" err="1">
                <a:ea typeface="+mn-lt"/>
                <a:cs typeface="+mn-lt"/>
              </a:rPr>
              <a:t>sepOS</a:t>
            </a:r>
            <a:r>
              <a:rPr lang="en-US">
                <a:ea typeface="+mn-lt"/>
                <a:cs typeface="+mn-lt"/>
              </a:rPr>
              <a:t> into a register dedicated to this purpose. The Public Key Accelerator uses this hash for operating-system-bound (OS-bound) keys.</a:t>
            </a:r>
            <a:endParaRPr lang="en-US"/>
          </a:p>
          <a:p>
            <a:pPr marL="0" indent="0">
              <a:buNone/>
            </a:pPr>
            <a:r>
              <a:rPr lang="en-US">
                <a:ea typeface="+mn-lt"/>
                <a:cs typeface="+mn-lt"/>
              </a:rPr>
              <a:t>At system startup, the Secure Enclave Processor’s </a:t>
            </a:r>
            <a:r>
              <a:rPr lang="en-US" b="1">
                <a:ea typeface="+mn-lt"/>
                <a:cs typeface="+mn-lt"/>
              </a:rPr>
              <a:t>System Coprocessor Integrity Protection</a:t>
            </a:r>
            <a:r>
              <a:rPr lang="en-US">
                <a:ea typeface="+mn-lt"/>
                <a:cs typeface="+mn-lt"/>
              </a:rPr>
              <a:t> (SCIP) configuration </a:t>
            </a:r>
            <a:r>
              <a:rPr lang="en-US" b="1">
                <a:ea typeface="+mn-lt"/>
                <a:cs typeface="+mn-lt"/>
              </a:rPr>
              <a:t>prevents the Secure Enclave Processor from executing any code</a:t>
            </a:r>
            <a:r>
              <a:rPr lang="en-US">
                <a:ea typeface="+mn-lt"/>
                <a:cs typeface="+mn-lt"/>
              </a:rPr>
              <a:t> other than the Secure Enclave Boot ROM. The Boot Monitor prevents the Secure Enclave from modifying the SCIP configuration directly. To make the loaded </a:t>
            </a:r>
            <a:r>
              <a:rPr lang="en-US" err="1">
                <a:ea typeface="+mn-lt"/>
                <a:cs typeface="+mn-lt"/>
              </a:rPr>
              <a:t>sepOS</a:t>
            </a:r>
            <a:r>
              <a:rPr lang="en-US">
                <a:ea typeface="+mn-lt"/>
                <a:cs typeface="+mn-lt"/>
              </a:rPr>
              <a:t> executable, the Secure Enclave Boot ROM sends the Boot Monitor a request with the address and size of the loaded </a:t>
            </a:r>
            <a:r>
              <a:rPr lang="en-US" err="1">
                <a:ea typeface="+mn-lt"/>
                <a:cs typeface="+mn-lt"/>
              </a:rPr>
              <a:t>sepOS</a:t>
            </a:r>
            <a:r>
              <a:rPr lang="en-US">
                <a:ea typeface="+mn-lt"/>
                <a:cs typeface="+mn-lt"/>
              </a:rPr>
              <a:t>. On receipt of the request, the </a:t>
            </a:r>
            <a:r>
              <a:rPr lang="en-US" b="1">
                <a:ea typeface="+mn-lt"/>
                <a:cs typeface="+mn-lt"/>
              </a:rPr>
              <a:t>Boot Monitor resets the Secure Enclave Processor</a:t>
            </a:r>
            <a:r>
              <a:rPr lang="en-US">
                <a:ea typeface="+mn-lt"/>
                <a:cs typeface="+mn-lt"/>
              </a:rPr>
              <a:t>, hashes the loaded </a:t>
            </a:r>
            <a:r>
              <a:rPr lang="en-US" err="1">
                <a:ea typeface="+mn-lt"/>
                <a:cs typeface="+mn-lt"/>
              </a:rPr>
              <a:t>sepOS</a:t>
            </a:r>
            <a:r>
              <a:rPr lang="en-US">
                <a:ea typeface="+mn-lt"/>
                <a:cs typeface="+mn-lt"/>
              </a:rPr>
              <a:t>, updates the SCIP settings to allow execution of the loaded </a:t>
            </a:r>
            <a:r>
              <a:rPr lang="en-US" err="1">
                <a:ea typeface="+mn-lt"/>
                <a:cs typeface="+mn-lt"/>
              </a:rPr>
              <a:t>sepOS</a:t>
            </a:r>
            <a:r>
              <a:rPr lang="en-US">
                <a:ea typeface="+mn-lt"/>
                <a:cs typeface="+mn-lt"/>
              </a:rPr>
              <a:t>, and starts execution within the newly loaded code. As the system continues booting, </a:t>
            </a:r>
            <a:r>
              <a:rPr lang="en-US" b="1">
                <a:ea typeface="+mn-lt"/>
                <a:cs typeface="+mn-lt"/>
              </a:rPr>
              <a:t>this same process is used whenever new code is made executable</a:t>
            </a:r>
            <a:r>
              <a:rPr lang="en-US">
                <a:ea typeface="+mn-lt"/>
                <a:cs typeface="+mn-lt"/>
              </a:rPr>
              <a:t>. Each time, the Boot Monitor updates a running hash of the boot process. The Boot Monitor also includes critical security parameters in the running hash.</a:t>
            </a:r>
            <a:endParaRPr lang="en-US"/>
          </a:p>
          <a:p>
            <a:pPr marL="0" indent="0">
              <a:buNone/>
            </a:pPr>
            <a:r>
              <a:rPr lang="en-US">
                <a:ea typeface="+mn-lt"/>
                <a:cs typeface="+mn-lt"/>
              </a:rPr>
              <a:t>When boot completes, the Boot Monitor finalizes the running hash and sends it to the Public Key Accelerator to use for OS-bound keys. This process is designed so that operating system key binding can’t be bypassed even with a vulnerability in the Secure Enclave Boot ROM.</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schemeClr val="tx1"/>
                </a:solidFill>
              </a:rPr>
              <a:t>On Apple A14, M1, and </a:t>
            </a:r>
            <a:r>
              <a:rPr lang="it-IT" err="1">
                <a:solidFill>
                  <a:schemeClr val="tx1"/>
                </a:solidFill>
              </a:rPr>
              <a:t>later</a:t>
            </a:r>
            <a:r>
              <a:rPr lang="it-IT">
                <a:solidFill>
                  <a:schemeClr val="tx1"/>
                </a:solidFill>
              </a:rPr>
              <a:t> </a:t>
            </a:r>
            <a:r>
              <a:rPr lang="it-IT" err="1">
                <a:solidFill>
                  <a:schemeClr val="tx1"/>
                </a:solidFill>
              </a:rPr>
              <a:t>SoCS</a:t>
            </a:r>
            <a:r>
              <a:rPr lang="it-IT">
                <a:solidFill>
                  <a:schemeClr val="tx1"/>
                </a:solidFill>
              </a:rPr>
              <a:t>, the Memory </a:t>
            </a:r>
            <a:r>
              <a:rPr lang="it-IT" err="1">
                <a:solidFill>
                  <a:schemeClr val="tx1"/>
                </a:solidFill>
              </a:rPr>
              <a:t>Protection</a:t>
            </a:r>
            <a:r>
              <a:rPr lang="it-IT">
                <a:solidFill>
                  <a:schemeClr val="tx1"/>
                </a:solidFill>
              </a:rPr>
              <a:t> Engine supports </a:t>
            </a:r>
            <a:r>
              <a:rPr lang="it-IT" err="1">
                <a:solidFill>
                  <a:schemeClr val="tx1"/>
                </a:solidFill>
              </a:rPr>
              <a:t>two</a:t>
            </a:r>
            <a:r>
              <a:rPr lang="it-IT">
                <a:solidFill>
                  <a:schemeClr val="tx1"/>
                </a:solidFill>
              </a:rPr>
              <a:t> </a:t>
            </a:r>
            <a:r>
              <a:rPr lang="it-IT" err="1">
                <a:solidFill>
                  <a:schemeClr val="tx1"/>
                </a:solidFill>
              </a:rPr>
              <a:t>ephemeral</a:t>
            </a:r>
            <a:r>
              <a:rPr lang="it-IT">
                <a:solidFill>
                  <a:schemeClr val="tx1"/>
                </a:solidFill>
              </a:rPr>
              <a:t> </a:t>
            </a:r>
            <a:r>
              <a:rPr lang="it-IT" err="1">
                <a:solidFill>
                  <a:schemeClr val="tx1"/>
                </a:solidFill>
              </a:rPr>
              <a:t>memory</a:t>
            </a:r>
            <a:r>
              <a:rPr lang="it-IT">
                <a:solidFill>
                  <a:schemeClr val="tx1"/>
                </a:solidFill>
              </a:rPr>
              <a:t> </a:t>
            </a:r>
            <a:r>
              <a:rPr lang="it-IT" err="1">
                <a:solidFill>
                  <a:schemeClr val="tx1"/>
                </a:solidFill>
              </a:rPr>
              <a:t>protection</a:t>
            </a:r>
            <a:r>
              <a:rPr lang="it-IT">
                <a:solidFill>
                  <a:schemeClr val="tx1"/>
                </a:solidFill>
              </a:rPr>
              <a:t> keys. The first </a:t>
            </a:r>
            <a:r>
              <a:rPr lang="it-IT" err="1">
                <a:solidFill>
                  <a:schemeClr val="tx1"/>
                </a:solidFill>
              </a:rPr>
              <a:t>is</a:t>
            </a:r>
            <a:r>
              <a:rPr lang="it-IT">
                <a:solidFill>
                  <a:schemeClr val="tx1"/>
                </a:solidFill>
              </a:rPr>
              <a:t> </a:t>
            </a:r>
            <a:r>
              <a:rPr lang="it-IT" err="1">
                <a:solidFill>
                  <a:schemeClr val="tx1"/>
                </a:solidFill>
              </a:rPr>
              <a:t>used</a:t>
            </a:r>
            <a:r>
              <a:rPr lang="it-IT">
                <a:solidFill>
                  <a:schemeClr val="tx1"/>
                </a:solidFill>
              </a:rPr>
              <a:t> for data private to the Secure Enclave, and the second </a:t>
            </a:r>
            <a:r>
              <a:rPr lang="it-IT" err="1">
                <a:solidFill>
                  <a:schemeClr val="tx1"/>
                </a:solidFill>
              </a:rPr>
              <a:t>is</a:t>
            </a:r>
            <a:r>
              <a:rPr lang="it-IT">
                <a:solidFill>
                  <a:schemeClr val="tx1"/>
                </a:solidFill>
              </a:rPr>
              <a:t> </a:t>
            </a:r>
            <a:r>
              <a:rPr lang="it-IT" err="1">
                <a:solidFill>
                  <a:schemeClr val="tx1"/>
                </a:solidFill>
              </a:rPr>
              <a:t>used</a:t>
            </a:r>
            <a:r>
              <a:rPr lang="it-IT">
                <a:solidFill>
                  <a:schemeClr val="tx1"/>
                </a:solidFill>
              </a:rPr>
              <a:t> for data </a:t>
            </a:r>
            <a:r>
              <a:rPr lang="it-IT" err="1">
                <a:solidFill>
                  <a:schemeClr val="tx1"/>
                </a:solidFill>
              </a:rPr>
              <a:t>shared</a:t>
            </a:r>
            <a:r>
              <a:rPr lang="it-IT">
                <a:solidFill>
                  <a:schemeClr val="tx1"/>
                </a:solidFill>
              </a:rPr>
              <a:t> with the Secure </a:t>
            </a:r>
            <a:r>
              <a:rPr lang="it-IT" err="1">
                <a:solidFill>
                  <a:schemeClr val="tx1"/>
                </a:solidFill>
              </a:rPr>
              <a:t>Neural</a:t>
            </a:r>
            <a:r>
              <a:rPr lang="it-IT">
                <a:solidFill>
                  <a:schemeClr val="tx1"/>
                </a:solidFill>
              </a:rPr>
              <a:t> Engine.</a:t>
            </a:r>
            <a:endParaRPr lang="en-US">
              <a:solidFill>
                <a:schemeClr val="tx1"/>
              </a:solidFill>
            </a:endParaRPr>
          </a:p>
          <a:p>
            <a:pPr marL="0" indent="0">
              <a:buNone/>
            </a:pPr>
            <a:endParaRPr lang="en-US"/>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a:t>13</a:t>
            </a:fld>
            <a:endParaRPr lang="it-IT"/>
          </a:p>
        </p:txBody>
      </p:sp>
    </p:spTree>
    <p:extLst>
      <p:ext uri="{BB962C8B-B14F-4D97-AF65-F5344CB8AC3E}">
        <p14:creationId xmlns:p14="http://schemas.microsoft.com/office/powerpoint/2010/main" val="31667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mn-lt"/>
                <a:cs typeface="+mn-lt"/>
              </a:rPr>
              <a:t>The Secure Enclave includes a </a:t>
            </a:r>
            <a:r>
              <a:rPr lang="en-US" b="1">
                <a:ea typeface="+mn-lt"/>
                <a:cs typeface="+mn-lt"/>
              </a:rPr>
              <a:t>unique ID (UID) root cryptographic key</a:t>
            </a:r>
            <a:r>
              <a:rPr lang="en-US">
                <a:ea typeface="+mn-lt"/>
                <a:cs typeface="+mn-lt"/>
              </a:rPr>
              <a:t>. The UID is unique to each individual device and isn’t related to any other identifier on the device.</a:t>
            </a:r>
            <a:endParaRPr lang="en-US"/>
          </a:p>
          <a:p>
            <a:r>
              <a:rPr lang="en-US">
                <a:ea typeface="+mn-lt"/>
                <a:cs typeface="+mn-lt"/>
              </a:rPr>
              <a:t>A randomly generated UID is fused into the SoC at manufacturing time. Starting with A9 SoCs, the UID is generated by the Secure Enclave TRNG during manufacturing and written to the fuses using a software process that runs entirely in the Secure Enclave. This process </a:t>
            </a:r>
            <a:r>
              <a:rPr lang="en-US" b="1">
                <a:ea typeface="+mn-lt"/>
                <a:cs typeface="+mn-lt"/>
              </a:rPr>
              <a:t>protects the UID from being visible outside the device</a:t>
            </a:r>
            <a:r>
              <a:rPr lang="en-US">
                <a:ea typeface="+mn-lt"/>
                <a:cs typeface="+mn-lt"/>
              </a:rPr>
              <a:t> during manufacturing and therefore isn’t available for access or storage by Apple or any of its suppliers.</a:t>
            </a:r>
            <a:endParaRPr lang="en-US"/>
          </a:p>
          <a:p>
            <a:r>
              <a:rPr lang="en-US" err="1">
                <a:ea typeface="+mn-lt"/>
                <a:cs typeface="+mn-lt"/>
              </a:rPr>
              <a:t>sepOS</a:t>
            </a:r>
            <a:r>
              <a:rPr lang="en-US">
                <a:ea typeface="+mn-lt"/>
                <a:cs typeface="+mn-lt"/>
              </a:rPr>
              <a:t> uses the UID to protect device-specific secrets. The UID allows data to be cryptographically tied to a particular device. For example, the key hierarchy protecting the file system includes the UID, so if the internal SSD storage is physically moved from one device to another, the files are inaccessible. Other protected device-specific secrets include Touch ID or Face ID data. On a Mac, only fully internal storage linked to the AES engine receives this level of encryption. For example, neither external storage devices connected over USB nor PCIe-based storage added to the 2019 Mac Pro are encrypted in this fashion.</a:t>
            </a:r>
            <a:endParaRPr lang="en-US"/>
          </a:p>
          <a:p>
            <a:r>
              <a:rPr lang="en-US">
                <a:ea typeface="+mn-lt"/>
                <a:cs typeface="+mn-lt"/>
              </a:rPr>
              <a:t>The Secure Enclave also has a device group ID (GID), which is common to all devices that use a given SoC (for example, all devices using the Apple A14 SoC share the same GID).</a:t>
            </a:r>
            <a:endParaRPr lang="en-US"/>
          </a:p>
          <a:p>
            <a:r>
              <a:rPr lang="en-US">
                <a:ea typeface="+mn-lt"/>
                <a:cs typeface="+mn-lt"/>
              </a:rPr>
              <a:t>The UID and GID aren’t available through </a:t>
            </a:r>
            <a:r>
              <a:rPr lang="en-US">
                <a:ea typeface="+mn-lt"/>
                <a:cs typeface="+mn-lt"/>
                <a:hlinkClick r:id="rId3"/>
              </a:rPr>
              <a:t>Joint Test Action Group (JTAG)</a:t>
            </a:r>
            <a:r>
              <a:rPr lang="en-US">
                <a:ea typeface="+mn-lt"/>
                <a:cs typeface="+mn-lt"/>
              </a:rPr>
              <a:t> or other debugging interfaces.</a:t>
            </a:r>
          </a:p>
          <a:p>
            <a:r>
              <a:rPr lang="en-US">
                <a:ea typeface="+mn-lt"/>
                <a:cs typeface="+mn-lt"/>
              </a:rPr>
              <a:t>The Secure Enclave AES Engine is a hardware block used to perform symmetric cryptography based on the AES cipher. The AES Engine is designed to resist leaking information by using timing and Static Power Analysis (SPA). Starting with the A9 SoC, the AES Engine also includes Dynamic Power Analysis (DPA) countermeasures.</a:t>
            </a:r>
            <a:endParaRPr lang="en-US"/>
          </a:p>
          <a:p>
            <a:r>
              <a:rPr lang="en-US">
                <a:ea typeface="+mn-lt"/>
                <a:cs typeface="+mn-lt"/>
              </a:rPr>
              <a:t>The AES Engine supports hardware and software keys. Hardware keys are derived from the Secure Enclave UID or GID. These keys stay within the AES Engine and aren’t made visible even to </a:t>
            </a:r>
            <a:r>
              <a:rPr lang="en-US" err="1">
                <a:ea typeface="+mn-lt"/>
                <a:cs typeface="+mn-lt"/>
              </a:rPr>
              <a:t>sepOS</a:t>
            </a:r>
            <a:r>
              <a:rPr lang="en-US">
                <a:ea typeface="+mn-lt"/>
                <a:cs typeface="+mn-lt"/>
              </a:rPr>
              <a:t> software. Although software can request encryption and decryption operations with hardware keys, it can’t extract the keys.</a:t>
            </a:r>
            <a:endParaRPr lang="en-US"/>
          </a:p>
          <a:p>
            <a:r>
              <a:rPr lang="en-US">
                <a:ea typeface="+mn-lt"/>
                <a:cs typeface="+mn-lt"/>
              </a:rPr>
              <a:t>On Apple A10 and newer SoCs, the AES Engine includes lockable seed bits that diversify keys derived from the UID or GID. This allows data access to be conditioned on the device’s mode of operation. For example, lockable seed bits are used to deny access to password-protected data when booting from Device Firmware Update (DFU) mode. For more information, see </a:t>
            </a:r>
            <a:r>
              <a:rPr lang="en-US">
                <a:ea typeface="+mn-lt"/>
                <a:cs typeface="+mn-lt"/>
                <a:hlinkClick r:id="rId4"/>
              </a:rPr>
              <a:t>Passcodes and passwords</a:t>
            </a:r>
            <a:r>
              <a:rPr lang="en-US">
                <a:ea typeface="+mn-lt"/>
                <a:cs typeface="+mn-lt"/>
              </a:rPr>
              <a:t>.</a:t>
            </a:r>
          </a:p>
          <a:p>
            <a:r>
              <a:rPr lang="en-US">
                <a:ea typeface="+mn-lt"/>
                <a:cs typeface="+mn-lt"/>
              </a:rPr>
              <a:t>Every Apple device with a Secure Enclave also has a dedicated AES256 crypto engine (the “AES Engine”) built into the direct memory access (DMA) path between the NAND (nonvolatile) flash storage and main system memory, making file encryption highly efficient. On A9 or later A-series processors, the flash storage subsystem is on an isolated bus that’s granted access only to memory containing user data through the DMA crypto engine. </a:t>
            </a:r>
            <a:endParaRPr lang="en-US"/>
          </a:p>
          <a:p>
            <a:r>
              <a:rPr lang="en-US">
                <a:ea typeface="+mn-lt"/>
                <a:cs typeface="+mn-lt"/>
              </a:rPr>
              <a:t>At boot time, </a:t>
            </a:r>
            <a:r>
              <a:rPr lang="en-US" err="1">
                <a:ea typeface="+mn-lt"/>
                <a:cs typeface="+mn-lt"/>
              </a:rPr>
              <a:t>sepOS</a:t>
            </a:r>
            <a:r>
              <a:rPr lang="en-US">
                <a:ea typeface="+mn-lt"/>
                <a:cs typeface="+mn-lt"/>
              </a:rPr>
              <a:t> generates an ephemeral wrapping key using the TRNG. The Secure Enclave transmits this key to the AES Engine using dedicated wires to prevent it from being accessed by any software outside the Secure Enclave. </a:t>
            </a:r>
            <a:r>
              <a:rPr lang="en-US" err="1">
                <a:ea typeface="+mn-lt"/>
                <a:cs typeface="+mn-lt"/>
              </a:rPr>
              <a:t>sepOS</a:t>
            </a:r>
            <a:r>
              <a:rPr lang="en-US">
                <a:ea typeface="+mn-lt"/>
                <a:cs typeface="+mn-lt"/>
              </a:rPr>
              <a:t> can then use the ephemeral wrapping key to wrap file keys for use by the Application Processor file-system driver. When the file-system driver reads or writes a file, it sends the wrapped key to the AES Engine, which unwraps the key. The AES Engine never exposes the unwrapped key to software.</a:t>
            </a:r>
            <a:endParaRPr lang="en-US"/>
          </a:p>
          <a:p>
            <a:r>
              <a:rPr lang="en-US" i="1">
                <a:ea typeface="+mn-lt"/>
                <a:cs typeface="+mn-lt"/>
              </a:rPr>
              <a:t>Note: </a:t>
            </a:r>
            <a:r>
              <a:rPr lang="en-US">
                <a:ea typeface="+mn-lt"/>
                <a:cs typeface="+mn-lt"/>
              </a:rPr>
              <a:t>The AES Engine is a separate component from both the Secure Enclave and the Secure Enclave AES Engine, but its operation is closely tied to the Secure Enclave, as shown below.</a:t>
            </a:r>
            <a:endParaRPr lang="en-US"/>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solidFill>
                  <a:schemeClr val="tx1"/>
                </a:solidFill>
                <a:ea typeface="+mn-lt"/>
                <a:cs typeface="+mn-lt"/>
              </a:rPr>
              <a:t>The </a:t>
            </a:r>
            <a:r>
              <a:rPr lang="it-IT" sz="1200" err="1">
                <a:solidFill>
                  <a:schemeClr val="tx1"/>
                </a:solidFill>
                <a:ea typeface="+mn-lt"/>
                <a:cs typeface="+mn-lt"/>
              </a:rPr>
              <a:t>nonces</a:t>
            </a:r>
            <a:r>
              <a:rPr lang="it-IT" sz="1200">
                <a:solidFill>
                  <a:schemeClr val="tx1"/>
                </a:solidFill>
                <a:ea typeface="+mn-lt"/>
                <a:cs typeface="+mn-lt"/>
              </a:rPr>
              <a:t> for </a:t>
            </a:r>
            <a:r>
              <a:rPr lang="it-IT" sz="1200" err="1">
                <a:solidFill>
                  <a:schemeClr val="tx1"/>
                </a:solidFill>
                <a:ea typeface="+mn-lt"/>
                <a:cs typeface="+mn-lt"/>
              </a:rPr>
              <a:t>all</a:t>
            </a:r>
            <a:r>
              <a:rPr lang="it-IT" sz="1200">
                <a:solidFill>
                  <a:schemeClr val="tx1"/>
                </a:solidFill>
                <a:ea typeface="+mn-lt"/>
                <a:cs typeface="+mn-lt"/>
              </a:rPr>
              <a:t> </a:t>
            </a:r>
            <a:r>
              <a:rPr lang="it-IT" sz="1200" err="1">
                <a:solidFill>
                  <a:schemeClr val="tx1"/>
                </a:solidFill>
                <a:ea typeface="+mn-lt"/>
                <a:cs typeface="+mn-lt"/>
              </a:rPr>
              <a:t>memory</a:t>
            </a:r>
            <a:r>
              <a:rPr lang="it-IT" sz="1200">
                <a:solidFill>
                  <a:schemeClr val="tx1"/>
                </a:solidFill>
                <a:ea typeface="+mn-lt"/>
                <a:cs typeface="+mn-lt"/>
              </a:rPr>
              <a:t> </a:t>
            </a:r>
            <a:r>
              <a:rPr lang="it-IT" sz="1200" err="1">
                <a:solidFill>
                  <a:schemeClr val="tx1"/>
                </a:solidFill>
                <a:ea typeface="+mn-lt"/>
                <a:cs typeface="+mn-lt"/>
              </a:rPr>
              <a:t>blocks</a:t>
            </a:r>
            <a:r>
              <a:rPr lang="it-IT" sz="1200">
                <a:solidFill>
                  <a:schemeClr val="tx1"/>
                </a:solidFill>
                <a:ea typeface="+mn-lt"/>
                <a:cs typeface="+mn-lt"/>
              </a:rPr>
              <a:t> are </a:t>
            </a:r>
            <a:r>
              <a:rPr lang="it-IT" sz="1200" err="1">
                <a:solidFill>
                  <a:schemeClr val="tx1"/>
                </a:solidFill>
                <a:ea typeface="+mn-lt"/>
                <a:cs typeface="+mn-lt"/>
              </a:rPr>
              <a:t>protected</a:t>
            </a:r>
            <a:r>
              <a:rPr lang="it-IT" sz="1200">
                <a:solidFill>
                  <a:schemeClr val="tx1"/>
                </a:solidFill>
                <a:ea typeface="+mn-lt"/>
                <a:cs typeface="+mn-lt"/>
              </a:rPr>
              <a:t> </a:t>
            </a:r>
            <a:r>
              <a:rPr lang="it-IT" sz="1200" err="1">
                <a:solidFill>
                  <a:schemeClr val="tx1"/>
                </a:solidFill>
                <a:ea typeface="+mn-lt"/>
                <a:cs typeface="+mn-lt"/>
              </a:rPr>
              <a:t>using</a:t>
            </a:r>
            <a:r>
              <a:rPr lang="it-IT" sz="1200">
                <a:solidFill>
                  <a:schemeClr val="tx1"/>
                </a:solidFill>
                <a:ea typeface="+mn-lt"/>
                <a:cs typeface="+mn-lt"/>
              </a:rPr>
              <a:t> an </a:t>
            </a:r>
            <a:r>
              <a:rPr lang="it-IT" sz="1200" b="1" err="1">
                <a:solidFill>
                  <a:schemeClr val="tx1"/>
                </a:solidFill>
                <a:ea typeface="+mn-lt"/>
                <a:cs typeface="+mn-lt"/>
              </a:rPr>
              <a:t>integrity</a:t>
            </a:r>
            <a:r>
              <a:rPr lang="it-IT" sz="1200" b="1">
                <a:solidFill>
                  <a:schemeClr val="tx1"/>
                </a:solidFill>
                <a:ea typeface="+mn-lt"/>
                <a:cs typeface="+mn-lt"/>
              </a:rPr>
              <a:t> </a:t>
            </a:r>
            <a:r>
              <a:rPr lang="it-IT" sz="1200" b="1" err="1">
                <a:solidFill>
                  <a:schemeClr val="tx1"/>
                </a:solidFill>
                <a:ea typeface="+mn-lt"/>
                <a:cs typeface="+mn-lt"/>
              </a:rPr>
              <a:t>tree</a:t>
            </a:r>
            <a:r>
              <a:rPr lang="it-IT" sz="1200" b="1">
                <a:solidFill>
                  <a:schemeClr val="tx1"/>
                </a:solidFill>
                <a:ea typeface="+mn-lt"/>
                <a:cs typeface="+mn-lt"/>
              </a:rPr>
              <a:t> </a:t>
            </a:r>
            <a:r>
              <a:rPr lang="it-IT" sz="1200" b="1" err="1">
                <a:solidFill>
                  <a:schemeClr val="tx1"/>
                </a:solidFill>
                <a:ea typeface="+mn-lt"/>
                <a:cs typeface="+mn-lt"/>
              </a:rPr>
              <a:t>rooted</a:t>
            </a:r>
            <a:r>
              <a:rPr lang="it-IT" sz="1200" b="1">
                <a:solidFill>
                  <a:schemeClr val="tx1"/>
                </a:solidFill>
                <a:ea typeface="+mn-lt"/>
                <a:cs typeface="+mn-lt"/>
              </a:rPr>
              <a:t> in </a:t>
            </a:r>
            <a:r>
              <a:rPr lang="it-IT" sz="1200" b="1" err="1">
                <a:solidFill>
                  <a:schemeClr val="tx1"/>
                </a:solidFill>
                <a:ea typeface="+mn-lt"/>
                <a:cs typeface="+mn-lt"/>
              </a:rPr>
              <a:t>dedicated</a:t>
            </a:r>
            <a:r>
              <a:rPr lang="it-IT" sz="1200" b="1">
                <a:solidFill>
                  <a:schemeClr val="tx1"/>
                </a:solidFill>
                <a:ea typeface="+mn-lt"/>
                <a:cs typeface="+mn-lt"/>
              </a:rPr>
              <a:t> SRAM</a:t>
            </a:r>
            <a:r>
              <a:rPr lang="it-IT" sz="1200">
                <a:solidFill>
                  <a:schemeClr val="tx1"/>
                </a:solidFill>
                <a:ea typeface="+mn-lt"/>
                <a:cs typeface="+mn-lt"/>
              </a:rPr>
              <a:t> </a:t>
            </a:r>
            <a:r>
              <a:rPr lang="it-IT" sz="1200" err="1">
                <a:solidFill>
                  <a:schemeClr val="tx1"/>
                </a:solidFill>
                <a:ea typeface="+mn-lt"/>
                <a:cs typeface="+mn-lt"/>
              </a:rPr>
              <a:t>within</a:t>
            </a:r>
            <a:r>
              <a:rPr lang="it-IT" sz="1200">
                <a:solidFill>
                  <a:schemeClr val="tx1"/>
                </a:solidFill>
                <a:ea typeface="+mn-lt"/>
                <a:cs typeface="+mn-lt"/>
              </a:rPr>
              <a:t> the Secure Enclave. For </a:t>
            </a:r>
            <a:r>
              <a:rPr lang="it-IT" sz="1200" b="1" err="1">
                <a:solidFill>
                  <a:schemeClr val="tx1"/>
                </a:solidFill>
                <a:ea typeface="+mn-lt"/>
                <a:cs typeface="+mn-lt"/>
              </a:rPr>
              <a:t>writes</a:t>
            </a:r>
            <a:r>
              <a:rPr lang="it-IT" sz="1200">
                <a:solidFill>
                  <a:schemeClr val="tx1"/>
                </a:solidFill>
                <a:ea typeface="+mn-lt"/>
                <a:cs typeface="+mn-lt"/>
              </a:rPr>
              <a:t>, the Memory </a:t>
            </a:r>
            <a:r>
              <a:rPr lang="it-IT" sz="1200" err="1">
                <a:solidFill>
                  <a:schemeClr val="tx1"/>
                </a:solidFill>
                <a:ea typeface="+mn-lt"/>
                <a:cs typeface="+mn-lt"/>
              </a:rPr>
              <a:t>Protection</a:t>
            </a:r>
            <a:r>
              <a:rPr lang="it-IT" sz="1200">
                <a:solidFill>
                  <a:schemeClr val="tx1"/>
                </a:solidFill>
                <a:ea typeface="+mn-lt"/>
                <a:cs typeface="+mn-lt"/>
              </a:rPr>
              <a:t> Engine </a:t>
            </a:r>
            <a:r>
              <a:rPr lang="it-IT" sz="1200" i="1">
                <a:solidFill>
                  <a:schemeClr val="tx1"/>
                </a:solidFill>
                <a:ea typeface="+mn-lt"/>
                <a:cs typeface="+mn-lt"/>
              </a:rPr>
              <a:t>updates</a:t>
            </a:r>
            <a:r>
              <a:rPr lang="it-IT" sz="1200">
                <a:solidFill>
                  <a:schemeClr val="tx1"/>
                </a:solidFill>
                <a:ea typeface="+mn-lt"/>
                <a:cs typeface="+mn-lt"/>
              </a:rPr>
              <a:t> the </a:t>
            </a:r>
            <a:r>
              <a:rPr lang="it-IT" sz="1200" err="1">
                <a:solidFill>
                  <a:schemeClr val="tx1"/>
                </a:solidFill>
                <a:ea typeface="+mn-lt"/>
                <a:cs typeface="+mn-lt"/>
              </a:rPr>
              <a:t>nonce</a:t>
            </a:r>
            <a:r>
              <a:rPr lang="it-IT" sz="1200">
                <a:solidFill>
                  <a:schemeClr val="tx1"/>
                </a:solidFill>
                <a:ea typeface="+mn-lt"/>
                <a:cs typeface="+mn-lt"/>
              </a:rPr>
              <a:t> and </a:t>
            </a:r>
            <a:r>
              <a:rPr lang="it-IT" sz="1200" err="1">
                <a:solidFill>
                  <a:schemeClr val="tx1"/>
                </a:solidFill>
                <a:ea typeface="+mn-lt"/>
                <a:cs typeface="+mn-lt"/>
              </a:rPr>
              <a:t>each</a:t>
            </a:r>
            <a:r>
              <a:rPr lang="it-IT" sz="1200">
                <a:solidFill>
                  <a:schemeClr val="tx1"/>
                </a:solidFill>
                <a:ea typeface="+mn-lt"/>
                <a:cs typeface="+mn-lt"/>
              </a:rPr>
              <a:t> </a:t>
            </a:r>
            <a:r>
              <a:rPr lang="it-IT" sz="1200" err="1">
                <a:solidFill>
                  <a:schemeClr val="tx1"/>
                </a:solidFill>
                <a:ea typeface="+mn-lt"/>
                <a:cs typeface="+mn-lt"/>
              </a:rPr>
              <a:t>level</a:t>
            </a:r>
            <a:r>
              <a:rPr lang="it-IT" sz="1200">
                <a:solidFill>
                  <a:schemeClr val="tx1"/>
                </a:solidFill>
                <a:ea typeface="+mn-lt"/>
                <a:cs typeface="+mn-lt"/>
              </a:rPr>
              <a:t> of the </a:t>
            </a:r>
            <a:r>
              <a:rPr lang="it-IT" sz="1200" err="1">
                <a:solidFill>
                  <a:schemeClr val="tx1"/>
                </a:solidFill>
                <a:ea typeface="+mn-lt"/>
                <a:cs typeface="+mn-lt"/>
              </a:rPr>
              <a:t>integrity</a:t>
            </a:r>
            <a:r>
              <a:rPr lang="it-IT" sz="1200">
                <a:solidFill>
                  <a:schemeClr val="tx1"/>
                </a:solidFill>
                <a:ea typeface="+mn-lt"/>
                <a:cs typeface="+mn-lt"/>
              </a:rPr>
              <a:t> </a:t>
            </a:r>
            <a:r>
              <a:rPr lang="it-IT" sz="1200" err="1">
                <a:solidFill>
                  <a:schemeClr val="tx1"/>
                </a:solidFill>
                <a:ea typeface="+mn-lt"/>
                <a:cs typeface="+mn-lt"/>
              </a:rPr>
              <a:t>tree</a:t>
            </a:r>
            <a:r>
              <a:rPr lang="it-IT" sz="1200">
                <a:solidFill>
                  <a:schemeClr val="tx1"/>
                </a:solidFill>
                <a:ea typeface="+mn-lt"/>
                <a:cs typeface="+mn-lt"/>
              </a:rPr>
              <a:t> up to the SRAM. For </a:t>
            </a:r>
            <a:r>
              <a:rPr lang="it-IT" sz="1200" b="1" err="1">
                <a:solidFill>
                  <a:schemeClr val="tx1"/>
                </a:solidFill>
                <a:ea typeface="+mn-lt"/>
                <a:cs typeface="+mn-lt"/>
              </a:rPr>
              <a:t>reads</a:t>
            </a:r>
            <a:r>
              <a:rPr lang="it-IT" sz="1200">
                <a:solidFill>
                  <a:schemeClr val="tx1"/>
                </a:solidFill>
                <a:ea typeface="+mn-lt"/>
                <a:cs typeface="+mn-lt"/>
              </a:rPr>
              <a:t>, the Memory </a:t>
            </a:r>
            <a:r>
              <a:rPr lang="it-IT" sz="1200" err="1">
                <a:solidFill>
                  <a:schemeClr val="tx1"/>
                </a:solidFill>
                <a:ea typeface="+mn-lt"/>
                <a:cs typeface="+mn-lt"/>
              </a:rPr>
              <a:t>Protection</a:t>
            </a:r>
            <a:r>
              <a:rPr lang="it-IT" sz="1200">
                <a:solidFill>
                  <a:schemeClr val="tx1"/>
                </a:solidFill>
                <a:ea typeface="+mn-lt"/>
                <a:cs typeface="+mn-lt"/>
              </a:rPr>
              <a:t> Engine </a:t>
            </a:r>
            <a:r>
              <a:rPr lang="it-IT" sz="1200" i="1" err="1">
                <a:solidFill>
                  <a:schemeClr val="tx1"/>
                </a:solidFill>
                <a:ea typeface="+mn-lt"/>
                <a:cs typeface="+mn-lt"/>
              </a:rPr>
              <a:t>verifies</a:t>
            </a:r>
            <a:r>
              <a:rPr lang="it-IT" sz="1200">
                <a:solidFill>
                  <a:schemeClr val="tx1"/>
                </a:solidFill>
                <a:ea typeface="+mn-lt"/>
                <a:cs typeface="+mn-lt"/>
              </a:rPr>
              <a:t> the </a:t>
            </a:r>
            <a:r>
              <a:rPr lang="it-IT" sz="1200" err="1">
                <a:solidFill>
                  <a:schemeClr val="tx1"/>
                </a:solidFill>
                <a:ea typeface="+mn-lt"/>
                <a:cs typeface="+mn-lt"/>
              </a:rPr>
              <a:t>nonce</a:t>
            </a:r>
            <a:r>
              <a:rPr lang="it-IT" sz="1200">
                <a:solidFill>
                  <a:schemeClr val="tx1"/>
                </a:solidFill>
                <a:ea typeface="+mn-lt"/>
                <a:cs typeface="+mn-lt"/>
              </a:rPr>
              <a:t> and </a:t>
            </a:r>
            <a:r>
              <a:rPr lang="it-IT" sz="1200" err="1">
                <a:solidFill>
                  <a:schemeClr val="tx1"/>
                </a:solidFill>
                <a:ea typeface="+mn-lt"/>
                <a:cs typeface="+mn-lt"/>
              </a:rPr>
              <a:t>each</a:t>
            </a:r>
            <a:r>
              <a:rPr lang="it-IT" sz="1200">
                <a:solidFill>
                  <a:schemeClr val="tx1"/>
                </a:solidFill>
                <a:ea typeface="+mn-lt"/>
                <a:cs typeface="+mn-lt"/>
              </a:rPr>
              <a:t> </a:t>
            </a:r>
            <a:r>
              <a:rPr lang="it-IT" sz="1200" err="1">
                <a:solidFill>
                  <a:schemeClr val="tx1"/>
                </a:solidFill>
                <a:ea typeface="+mn-lt"/>
                <a:cs typeface="+mn-lt"/>
              </a:rPr>
              <a:t>level</a:t>
            </a:r>
            <a:r>
              <a:rPr lang="it-IT" sz="1200">
                <a:solidFill>
                  <a:schemeClr val="tx1"/>
                </a:solidFill>
                <a:ea typeface="+mn-lt"/>
                <a:cs typeface="+mn-lt"/>
              </a:rPr>
              <a:t> of the </a:t>
            </a:r>
            <a:r>
              <a:rPr lang="it-IT" sz="1200" err="1">
                <a:solidFill>
                  <a:schemeClr val="tx1"/>
                </a:solidFill>
                <a:ea typeface="+mn-lt"/>
                <a:cs typeface="+mn-lt"/>
              </a:rPr>
              <a:t>integrity</a:t>
            </a:r>
            <a:r>
              <a:rPr lang="it-IT" sz="1200">
                <a:solidFill>
                  <a:schemeClr val="tx1"/>
                </a:solidFill>
                <a:ea typeface="+mn-lt"/>
                <a:cs typeface="+mn-lt"/>
              </a:rPr>
              <a:t> </a:t>
            </a:r>
            <a:r>
              <a:rPr lang="it-IT" sz="1200" err="1">
                <a:solidFill>
                  <a:schemeClr val="tx1"/>
                </a:solidFill>
                <a:ea typeface="+mn-lt"/>
                <a:cs typeface="+mn-lt"/>
              </a:rPr>
              <a:t>tree</a:t>
            </a:r>
            <a:r>
              <a:rPr lang="it-IT" sz="1200">
                <a:solidFill>
                  <a:schemeClr val="tx1"/>
                </a:solidFill>
                <a:ea typeface="+mn-lt"/>
                <a:cs typeface="+mn-lt"/>
              </a:rPr>
              <a:t> up to the SRAM. </a:t>
            </a:r>
            <a:r>
              <a:rPr lang="it-IT" sz="1200" err="1">
                <a:solidFill>
                  <a:schemeClr val="tx1"/>
                </a:solidFill>
                <a:ea typeface="+mn-lt"/>
                <a:cs typeface="+mn-lt"/>
              </a:rPr>
              <a:t>Nonce</a:t>
            </a:r>
            <a:r>
              <a:rPr lang="it-IT" sz="1200">
                <a:solidFill>
                  <a:schemeClr val="tx1"/>
                </a:solidFill>
                <a:ea typeface="+mn-lt"/>
                <a:cs typeface="+mn-lt"/>
              </a:rPr>
              <a:t> mismatches are </a:t>
            </a:r>
            <a:r>
              <a:rPr lang="it-IT" sz="1200" err="1">
                <a:solidFill>
                  <a:schemeClr val="tx1"/>
                </a:solidFill>
                <a:ea typeface="+mn-lt"/>
                <a:cs typeface="+mn-lt"/>
              </a:rPr>
              <a:t>handled</a:t>
            </a:r>
            <a:r>
              <a:rPr lang="it-IT" sz="1200">
                <a:solidFill>
                  <a:schemeClr val="tx1"/>
                </a:solidFill>
                <a:ea typeface="+mn-lt"/>
                <a:cs typeface="+mn-lt"/>
              </a:rPr>
              <a:t> </a:t>
            </a:r>
            <a:r>
              <a:rPr lang="it-IT" sz="1200" err="1">
                <a:solidFill>
                  <a:schemeClr val="tx1"/>
                </a:solidFill>
                <a:ea typeface="+mn-lt"/>
                <a:cs typeface="+mn-lt"/>
              </a:rPr>
              <a:t>similarly</a:t>
            </a:r>
            <a:r>
              <a:rPr lang="it-IT" sz="1200">
                <a:solidFill>
                  <a:schemeClr val="tx1"/>
                </a:solidFill>
                <a:ea typeface="+mn-lt"/>
                <a:cs typeface="+mn-lt"/>
              </a:rPr>
              <a:t> to authentication tag mismatches.</a:t>
            </a:r>
            <a:endParaRPr lang="it-IT" sz="1200">
              <a:solidFill>
                <a:schemeClr val="tx1"/>
              </a:solidFill>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14</a:t>
            </a:fld>
            <a:endParaRPr lang="it-IT"/>
          </a:p>
        </p:txBody>
      </p:sp>
    </p:spTree>
    <p:extLst>
      <p:ext uri="{BB962C8B-B14F-4D97-AF65-F5344CB8AC3E}">
        <p14:creationId xmlns:p14="http://schemas.microsoft.com/office/powerpoint/2010/main" val="11088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chemeClr val="tx1"/>
                </a:solidFill>
                <a:effectLst/>
                <a:latin typeface="Roboto" panose="020B0604020202020204" charset="0"/>
              </a:rPr>
              <a:t>An </a:t>
            </a:r>
            <a:r>
              <a:rPr lang="en-US" b="0" i="0" err="1">
                <a:solidFill>
                  <a:schemeClr val="tx1"/>
                </a:solidFill>
                <a:effectLst/>
                <a:latin typeface="Roboto" panose="020B0604020202020204" charset="0"/>
              </a:rPr>
              <a:t>unpatchable</a:t>
            </a:r>
            <a:r>
              <a:rPr lang="en-US" b="0" i="0">
                <a:solidFill>
                  <a:schemeClr val="tx1"/>
                </a:solidFill>
                <a:effectLst/>
                <a:latin typeface="Roboto" panose="020B0604020202020204" charset="0"/>
              </a:rPr>
              <a:t> exploit means that the vulnerability was found in the hardware and not the software, so there’s probably nothing Apple can do to fix it on devices that have already been shipped.</a:t>
            </a:r>
          </a:p>
          <a:p>
            <a:pPr algn="l"/>
            <a:r>
              <a:rPr lang="en-US" b="0" i="0">
                <a:solidFill>
                  <a:srgbClr val="FFFFFF"/>
                </a:solidFill>
                <a:effectLst/>
                <a:latin typeface="Roboto" panose="020B0604020202020204" charset="0"/>
              </a:rPr>
              <a:t>We still don’t have further details on what exactly hackers can do with this specific vulnerability, but having full access to the Security Enclave could also mean having access to passwords, credit cards, and much more. The only thing we know so far is that this vulnerability in Secure Enclave affects all Apple chips between the A7 and A11 Bionic, similar to the </a:t>
            </a:r>
            <a:r>
              <a:rPr lang="en-US" b="0" i="0" u="none" strike="noStrike">
                <a:solidFill>
                  <a:srgbClr val="78BBF4"/>
                </a:solidFill>
                <a:effectLst/>
                <a:latin typeface="Roboto" panose="020B0604020202020204" charset="0"/>
                <a:hlinkClick r:id="rId3"/>
              </a:rPr>
              <a:t>checkm8 exploit</a:t>
            </a:r>
            <a:r>
              <a:rPr lang="en-US" b="0" i="0">
                <a:solidFill>
                  <a:srgbClr val="FFFFFF"/>
                </a:solidFill>
                <a:effectLst/>
                <a:latin typeface="Roboto" panose="020B0604020202020204" charset="0"/>
              </a:rPr>
              <a:t> that allows jailbreak for almost all iOS devices up to iPhone X.</a:t>
            </a:r>
          </a:p>
          <a:p>
            <a:pPr algn="l"/>
            <a:r>
              <a:rPr lang="en-US" b="0" i="0">
                <a:solidFill>
                  <a:srgbClr val="FFFFFF"/>
                </a:solidFill>
                <a:effectLst/>
                <a:latin typeface="Roboto" panose="020B0604020202020204" charset="0"/>
              </a:rPr>
              <a:t>Even though Apple has already fixed this security breach with the A12 and A13 Bionic chips, there are still millions of Apple devices running with the A11 Bionic or older chips that could be affected by this exploit. The impacts that this vulnerability found in the Security Enclave will have on users will likely be known in the coming months.</a:t>
            </a:r>
          </a:p>
          <a:p>
            <a:pPr algn="l"/>
            <a:r>
              <a:rPr lang="en-US" b="0" i="0">
                <a:solidFill>
                  <a:srgbClr val="FFFFFF"/>
                </a:solidFill>
                <a:effectLst/>
                <a:latin typeface="Roboto" panose="020B0604020202020204" charset="0"/>
              </a:rPr>
              <a:t>Keep in mind that exploits like this usually require the hacker to have physical access to the device in order to obtain any data, so it’s unlikely that anyone will be able to access your device remotely. An expected scenario is for government agencies to use this security breach on </a:t>
            </a:r>
            <a:r>
              <a:rPr lang="en-US" b="0" i="0" u="none" strike="noStrike">
                <a:solidFill>
                  <a:srgbClr val="78BBF4"/>
                </a:solidFill>
                <a:effectLst/>
                <a:latin typeface="Roboto" panose="020B0604020202020204" charset="0"/>
                <a:hlinkClick r:id="rId4"/>
              </a:rPr>
              <a:t>confiscated devices</a:t>
            </a:r>
            <a:r>
              <a:rPr lang="en-US" b="0" i="0">
                <a:solidFill>
                  <a:srgbClr val="FFFFFF"/>
                </a:solidFill>
                <a:effectLst/>
                <a:latin typeface="Roboto" panose="020B0604020202020204" charset="0"/>
              </a:rPr>
              <a:t>.</a:t>
            </a:r>
          </a:p>
          <a:p>
            <a:pPr algn="l"/>
            <a:r>
              <a:rPr lang="en-US" b="0" i="0">
                <a:effectLst/>
                <a:latin typeface="Inter"/>
              </a:rPr>
              <a:t>What is known about the error is that it is not a vulnerability of the Secure Enclave Processor itself, according to MOSEC's Weibo account's explanation </a:t>
            </a:r>
            <a:r>
              <a:rPr lang="en-US" b="0" i="0" u="none" strike="noStrike">
                <a:effectLst/>
                <a:latin typeface="Inter"/>
                <a:hlinkClick r:id="rId5"/>
              </a:rPr>
              <a:t>spotted</a:t>
            </a:r>
            <a:r>
              <a:rPr lang="en-US" b="0" i="0">
                <a:effectLst/>
                <a:latin typeface="Inter"/>
              </a:rPr>
              <a:t> by </a:t>
            </a:r>
            <a:r>
              <a:rPr lang="en-US" b="0" i="1" err="1">
                <a:effectLst/>
                <a:latin typeface="Inter"/>
              </a:rPr>
              <a:t>YaluJailbreak</a:t>
            </a:r>
            <a:r>
              <a:rPr lang="en-US" b="0" i="0">
                <a:effectLst/>
                <a:latin typeface="Inter"/>
              </a:rPr>
              <a:t>. Instead, it is a problem with a memory controller that takes control of the TZ0 register memory, which manages the range of the Secure Enclave Processor's memory usage.</a:t>
            </a:r>
          </a:p>
          <a:p>
            <a:pPr algn="l"/>
            <a:r>
              <a:rPr lang="en-US" b="0" i="0">
                <a:effectLst/>
                <a:latin typeface="Inter"/>
              </a:rPr>
              <a:t>By taking control of the TZO register, this can allow an attacker to alter how the memory isolation system of shared memory between the SEP and the main processor functions. In turn, this could feasibly be used to acquire data that would normally be viewed and used by only the Secure Enclave, making it a security risk.</a:t>
            </a:r>
          </a:p>
          <a:p>
            <a:pPr algn="l"/>
            <a:r>
              <a:rPr lang="en-US" b="0" i="0">
                <a:effectLst/>
                <a:latin typeface="Inter"/>
              </a:rPr>
              <a:t>It is claimed that, as the issue involves read-only ROM built into the chip, the vulnerability cannot be plugged via an Apple software update, and is considered a hardware vulnerability.</a:t>
            </a:r>
          </a:p>
          <a:p>
            <a:pPr algn="l"/>
            <a:r>
              <a:rPr lang="en-US" b="0" i="0">
                <a:effectLst/>
                <a:latin typeface="Inter"/>
              </a:rPr>
              <a:t>Despite the permanent nature of the vulnerability, it is quite a difficult one to be abused or to be used for attempted malicious jailbreaks to try and read the stored SEP data.</a:t>
            </a:r>
          </a:p>
          <a:p>
            <a:pPr algn="l"/>
            <a:r>
              <a:rPr lang="en-US" b="0" i="0">
                <a:effectLst/>
                <a:latin typeface="Inter"/>
              </a:rPr>
              <a:t>It is thought that the vulnerability only affects devices that are compatible with the </a:t>
            </a:r>
            <a:r>
              <a:rPr lang="en-US" b="0" i="0" u="none" strike="noStrike">
                <a:effectLst/>
                <a:latin typeface="Inter"/>
                <a:hlinkClick r:id="rId6"/>
              </a:rPr>
              <a:t>checkra1n</a:t>
            </a:r>
            <a:r>
              <a:rPr lang="en-US" b="0" i="0">
                <a:effectLst/>
                <a:latin typeface="Inter"/>
              </a:rPr>
              <a:t> jailbreak or the </a:t>
            </a:r>
            <a:r>
              <a:rPr lang="en-US" b="0" i="0" u="none" strike="noStrike">
                <a:effectLst/>
                <a:latin typeface="Inter"/>
                <a:hlinkClick r:id="rId7"/>
              </a:rPr>
              <a:t>checkm8</a:t>
            </a:r>
            <a:r>
              <a:rPr lang="en-US" b="0" i="0">
                <a:effectLst/>
                <a:latin typeface="Inter"/>
              </a:rPr>
              <a:t> exploit. Furthermore, as devices using an A12 or A13 system-on-chip do not currently have a BOOTROM exploit, it is practically impossible to determine if the bug exists, meaning it cannot affect the iPhone XS and iPhone XR generation or later iPhone models.</a:t>
            </a:r>
          </a:p>
          <a:p>
            <a:pPr algn="l"/>
            <a:r>
              <a:rPr lang="en-US" b="0" i="0">
                <a:effectLst/>
                <a:latin typeface="Inter"/>
              </a:rPr>
              <a:t>Security researcher @axi0mX also advises in a Twitter thread that the issue cannot be used in browser-based or app-based jailbreaks, as well as Apple's various hardware and software mitigations further limiting the ways such an attack could be made. Due to the limitations imposed by Apple's security, a successful attack would require physical access to the device and a connection to a host system, effectively ruling out any remote abuse via the vulnerability</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16</a:t>
            </a:fld>
            <a:endParaRPr lang="it-IT"/>
          </a:p>
        </p:txBody>
      </p:sp>
    </p:spTree>
    <p:extLst>
      <p:ext uri="{BB962C8B-B14F-4D97-AF65-F5344CB8AC3E}">
        <p14:creationId xmlns:p14="http://schemas.microsoft.com/office/powerpoint/2010/main" val="2495551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000000"/>
                </a:solidFill>
                <a:effectLst/>
                <a:latin typeface="Calibri" panose="020F0502020204030204" pitchFamily="34" charset="0"/>
              </a:rPr>
              <a:t>The core of </a:t>
            </a:r>
            <a:r>
              <a:rPr lang="en-US" sz="1800" b="0" i="0" err="1">
                <a:solidFill>
                  <a:srgbClr val="000000"/>
                </a:solidFill>
                <a:effectLst/>
                <a:latin typeface="Calibri" panose="020F0502020204030204" pitchFamily="34" charset="0"/>
              </a:rPr>
              <a:t>TrustZone’s</a:t>
            </a:r>
            <a:r>
              <a:rPr lang="en-US" sz="1800" b="0" i="0">
                <a:solidFill>
                  <a:srgbClr val="000000"/>
                </a:solidFill>
                <a:effectLst/>
                <a:latin typeface="Calibri" panose="020F0502020204030204" pitchFamily="34" charset="0"/>
              </a:rPr>
              <a:t> approach is the concept of secure and non-secure (also called normal) worlds that are hardware separated. Each world has their own user space and kernel space, together with cache, memory and other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Because the processor executes in one security mode at a time, to execute software in another security mode the processor must switch worlds.</a:t>
            </a:r>
          </a:p>
          <a:p>
            <a:endParaRPr lang="en-US" sz="1800" b="0" i="0">
              <a:solidFill>
                <a:srgbClr val="000000"/>
              </a:solidFill>
              <a:effectLst/>
              <a:latin typeface="Calibri" panose="020F0502020204030204" pitchFamily="34" charset="0"/>
            </a:endParaRPr>
          </a:p>
          <a:p>
            <a:r>
              <a:rPr lang="en-US" sz="1800" b="0" i="0">
                <a:solidFill>
                  <a:srgbClr val="000000"/>
                </a:solidFill>
                <a:effectLst/>
                <a:latin typeface="Calibri" panose="020F0502020204030204" pitchFamily="34" charset="0"/>
              </a:rPr>
              <a:t>ARM </a:t>
            </a:r>
            <a:r>
              <a:rPr lang="en-US" sz="1800" b="0" i="0" err="1">
                <a:solidFill>
                  <a:srgbClr val="000000"/>
                </a:solidFill>
                <a:effectLst/>
                <a:latin typeface="Calibri" panose="020F0502020204030204" pitchFamily="34" charset="0"/>
              </a:rPr>
              <a:t>TrustZone</a:t>
            </a:r>
            <a:r>
              <a:rPr lang="en-US" sz="1800" b="0" i="0">
                <a:solidFill>
                  <a:srgbClr val="000000"/>
                </a:solidFill>
                <a:effectLst/>
                <a:latin typeface="Calibri" panose="020F0502020204030204" pitchFamily="34" charset="0"/>
              </a:rPr>
              <a:t> is a processor-based TEE architecture that is commonly used on smart-phones. The main idea of </a:t>
            </a:r>
            <a:r>
              <a:rPr lang="en-US" sz="1800" b="0" i="0" err="1">
                <a:solidFill>
                  <a:srgbClr val="000000"/>
                </a:solidFill>
                <a:effectLst/>
                <a:latin typeface="Calibri" panose="020F0502020204030204" pitchFamily="34" charset="0"/>
              </a:rPr>
              <a:t>TrustZone</a:t>
            </a:r>
            <a:r>
              <a:rPr lang="en-US" sz="1800" b="0" i="0">
                <a:solidFill>
                  <a:srgbClr val="000000"/>
                </a:solidFill>
                <a:effectLst/>
                <a:latin typeface="Calibri" panose="020F0502020204030204" pitchFamily="34" charset="0"/>
              </a:rPr>
              <a:t> is to implement two separate execution modes on the main CPU. All untrusted software, like the OS and third-party apps, are executed in the normal world, while applications that need protection run in a separate execution mode called the secure world. The processor and memory controllers ensure that any process in the normal world cannot access the secure world. </a:t>
            </a:r>
            <a:r>
              <a:rPr lang="en-US" sz="1800" b="0" i="0" err="1">
                <a:solidFill>
                  <a:srgbClr val="000000"/>
                </a:solidFill>
                <a:effectLst/>
                <a:latin typeface="Calibri" panose="020F0502020204030204" pitchFamily="34" charset="0"/>
              </a:rPr>
              <a:t>TrustZone</a:t>
            </a:r>
            <a:r>
              <a:rPr lang="en-US" sz="1800" b="0" i="0">
                <a:solidFill>
                  <a:srgbClr val="000000"/>
                </a:solidFill>
                <a:effectLst/>
                <a:latin typeface="Calibri" panose="020F0502020204030204" pitchFamily="34" charset="0"/>
              </a:rPr>
              <a:t> can enable secure boot [5]. A mobile device can be configured such that when the device is powered up, the main CPU starts executing implicitly trusted code that is loaded from read-only memory in secure world. This code can then verify the normal world boot loader before the CPU starts executing the main boot sequence of the normal world OS. Many smartphone manufacturers implement this approach</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17</a:t>
            </a:fld>
            <a:endParaRPr lang="it-IT"/>
          </a:p>
        </p:txBody>
      </p:sp>
    </p:spTree>
    <p:extLst>
      <p:ext uri="{BB962C8B-B14F-4D97-AF65-F5344CB8AC3E}">
        <p14:creationId xmlns:p14="http://schemas.microsoft.com/office/powerpoint/2010/main" val="213104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rtl="0" fontAlgn="base"/>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offers several architecture features. First, the TEE is isolated from REE and this ensure </a:t>
            </a:r>
            <a:r>
              <a:rPr lang="en-US" sz="1200" b="0" i="0" err="1">
                <a:solidFill>
                  <a:srgbClr val="000000"/>
                </a:solidFill>
                <a:effectLst/>
                <a:latin typeface="Calibri" panose="020F0502020204030204" pitchFamily="34" charset="0"/>
              </a:rPr>
              <a:t>secury</a:t>
            </a:r>
            <a:r>
              <a:rPr lang="en-US" sz="1200" b="0" i="0">
                <a:solidFill>
                  <a:srgbClr val="000000"/>
                </a:solidFill>
                <a:effectLst/>
                <a:latin typeface="Calibri" panose="020F0502020204030204" pitchFamily="34" charset="0"/>
              </a:rPr>
              <a:t> guarantees without trusting the rich OS and also to protect data even if a malware has taken the control of the rich OS. Second,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is a full-system feature that can host both user and system logic and can control the peripherals. It can be specified for each peripheral if it has to operate in a way or in another according to the system’s protection state. Depending on the trusted program that runs in the secure world we distinguish 2 types of TEE architectures: </a:t>
            </a:r>
            <a:endParaRPr lang="en-US" b="0" i="0">
              <a:solidFill>
                <a:srgbClr val="000000"/>
              </a:solidFill>
              <a:effectLst/>
              <a:latin typeface="Calibri" panose="020F0502020204030204" pitchFamily="34" charset="0"/>
            </a:endParaRPr>
          </a:p>
          <a:p>
            <a:pPr algn="just" rtl="0" fontAlgn="base">
              <a:buFont typeface="Arial" panose="020B0604020202020204" pitchFamily="34" charset="0"/>
              <a:buChar char="•"/>
            </a:pPr>
            <a:r>
              <a:rPr lang="en-US" sz="1200" b="0" i="0">
                <a:solidFill>
                  <a:srgbClr val="000000"/>
                </a:solidFill>
                <a:effectLst/>
                <a:latin typeface="Calibri" panose="020F0502020204030204" pitchFamily="34" charset="0"/>
              </a:rPr>
              <a:t>TEE kernel </a:t>
            </a:r>
            <a:r>
              <a:rPr lang="en-US" sz="1200" b="0" i="0">
                <a:solidFill>
                  <a:srgbClr val="000000"/>
                </a:solidFill>
                <a:effectLst/>
                <a:latin typeface="Wingdings" panose="05000000000000000000" pitchFamily="2" charset="2"/>
              </a:rPr>
              <a:t>à</a:t>
            </a:r>
            <a:r>
              <a:rPr lang="en-US" sz="1200" b="0" i="0">
                <a:solidFill>
                  <a:srgbClr val="000000"/>
                </a:solidFill>
                <a:effectLst/>
                <a:latin typeface="Calibri" panose="020F0502020204030204" pitchFamily="34" charset="0"/>
              </a:rPr>
              <a:t> trusted program implements a basic set of OS functions to manage multiple TEE instances each of them hosting a particular application. The trusted kernel is responsible for: managing memory of secure world, enforcing memory protection for each TEE, handling communication between TEE and the OS providing API. A downside is these systems depends more on larger TCBs(trusted computing bases) which help TEE during the application execution differently to TEE services. </a:t>
            </a:r>
          </a:p>
          <a:p>
            <a:pPr algn="just" rtl="0" fontAlgn="base">
              <a:buFont typeface="Arial" panose="020B0604020202020204" pitchFamily="34" charset="0"/>
              <a:buChar char="•"/>
            </a:pPr>
            <a:r>
              <a:rPr lang="en-US" sz="1200" b="0" i="0">
                <a:solidFill>
                  <a:srgbClr val="000000"/>
                </a:solidFill>
                <a:effectLst/>
                <a:latin typeface="Calibri" panose="020F0502020204030204" pitchFamily="34" charset="0"/>
              </a:rPr>
              <a:t>TEE </a:t>
            </a:r>
            <a:r>
              <a:rPr lang="en-US" sz="1200" b="0" i="0" err="1">
                <a:solidFill>
                  <a:srgbClr val="000000"/>
                </a:solidFill>
                <a:effectLst/>
                <a:latin typeface="Calibri" panose="020F0502020204030204" pitchFamily="34" charset="0"/>
              </a:rPr>
              <a:t>service</a:t>
            </a:r>
            <a:r>
              <a:rPr lang="en-US" sz="1200" b="0" i="0" err="1">
                <a:solidFill>
                  <a:srgbClr val="000000"/>
                </a:solidFill>
                <a:effectLst/>
                <a:latin typeface="Wingdings" panose="05000000000000000000" pitchFamily="2" charset="2"/>
              </a:rPr>
              <a:t>à</a:t>
            </a:r>
            <a:r>
              <a:rPr lang="en-US" sz="1200" b="0" i="0">
                <a:solidFill>
                  <a:srgbClr val="000000"/>
                </a:solidFill>
                <a:effectLst/>
                <a:latin typeface="Calibri" panose="020F0502020204030204" pitchFamily="34" charset="0"/>
              </a:rPr>
              <a:t> implement a specific function and do not require any low-level OS logic to manage their own memory and cross-world communication. A downside is that only a TEE service can be deployed on the device to avoid mutual interference differently to TEE kernels where multiple applications can run on an independent instance.  </a:t>
            </a: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18</a:t>
            </a:fld>
            <a:endParaRPr lang="it-IT"/>
          </a:p>
        </p:txBody>
      </p:sp>
    </p:spTree>
    <p:extLst>
      <p:ext uri="{BB962C8B-B14F-4D97-AF65-F5344CB8AC3E}">
        <p14:creationId xmlns:p14="http://schemas.microsoft.com/office/powerpoint/2010/main" val="117072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000000"/>
                </a:solidFill>
                <a:effectLst/>
              </a:rPr>
              <a:t>The world where the processor currently executes is determined by the value of a 33</a:t>
            </a:r>
            <a:r>
              <a:rPr lang="en-US" sz="1000" b="0" i="0" baseline="30000">
                <a:solidFill>
                  <a:srgbClr val="000000"/>
                </a:solidFill>
                <a:effectLst/>
              </a:rPr>
              <a:t>rd</a:t>
            </a:r>
            <a:r>
              <a:rPr lang="en-US" sz="1200" b="0" i="0">
                <a:solidFill>
                  <a:srgbClr val="000000"/>
                </a:solidFill>
                <a:effectLst/>
              </a:rPr>
              <a:t> processor bit, known as the </a:t>
            </a:r>
            <a:r>
              <a:rPr lang="en-US" sz="1200" b="1" i="0">
                <a:solidFill>
                  <a:srgbClr val="000000"/>
                </a:solidFill>
                <a:effectLst/>
              </a:rPr>
              <a:t>Non-Secure bit (NS)</a:t>
            </a:r>
            <a:r>
              <a:rPr lang="en-US" sz="1200">
                <a:solidFill>
                  <a:srgbClr val="000000"/>
                </a:solidFill>
                <a:effectLst/>
              </a:rPr>
              <a:t>,</a:t>
            </a:r>
            <a:r>
              <a:rPr lang="en-US" sz="1200" b="1" i="0">
                <a:solidFill>
                  <a:srgbClr val="000000"/>
                </a:solidFill>
                <a:effectLst/>
              </a:rPr>
              <a:t> </a:t>
            </a:r>
            <a:r>
              <a:rPr lang="en-US" sz="1200" b="0" i="0">
                <a:solidFill>
                  <a:srgbClr val="000000"/>
                </a:solidFill>
                <a:effectLst/>
              </a:rPr>
              <a:t>in the Secure Configuration Register (SCR).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err="1">
                <a:solidFill>
                  <a:srgbClr val="000000"/>
                </a:solidFill>
                <a:effectLst/>
              </a:rPr>
              <a:t>TrustZone</a:t>
            </a:r>
            <a:r>
              <a:rPr lang="en-US" sz="1200" b="0" i="0">
                <a:solidFill>
                  <a:srgbClr val="000000"/>
                </a:solidFill>
                <a:effectLst/>
              </a:rPr>
              <a:t> also provide a TZPC (</a:t>
            </a:r>
            <a:r>
              <a:rPr lang="en-US" sz="1200" b="1" i="0" err="1">
                <a:solidFill>
                  <a:srgbClr val="000000"/>
                </a:solidFill>
                <a:effectLst/>
              </a:rPr>
              <a:t>TrustZone</a:t>
            </a:r>
            <a:r>
              <a:rPr lang="en-US" sz="1200" b="1" i="0">
                <a:solidFill>
                  <a:srgbClr val="000000"/>
                </a:solidFill>
                <a:effectLst/>
              </a:rPr>
              <a:t> Protection Controller</a:t>
            </a:r>
            <a:r>
              <a:rPr lang="en-US" sz="1200" b="0" i="0">
                <a:solidFill>
                  <a:srgbClr val="000000"/>
                </a:solidFill>
                <a:effectLst/>
              </a:rPr>
              <a:t>) that allows for system devices to be restricted to secure or normal world. This component is also optional but its existence is due to the diversity in number and type of </a:t>
            </a:r>
            <a:r>
              <a:rPr lang="en-US" sz="1200" b="0" i="0" err="1">
                <a:solidFill>
                  <a:srgbClr val="000000"/>
                </a:solidFill>
                <a:effectLst/>
              </a:rPr>
              <a:t>TrustZone</a:t>
            </a:r>
            <a:r>
              <a:rPr lang="en-US" sz="1200" b="0" i="0">
                <a:solidFill>
                  <a:srgbClr val="000000"/>
                </a:solidFill>
                <a:effectLst/>
              </a:rPr>
              <a:t>-aware devices that can be found across hardware platforms.</a:t>
            </a:r>
            <a:endParaRPr lang="en-US"/>
          </a:p>
          <a:p>
            <a:r>
              <a:rPr lang="en-US" b="0" i="0">
                <a:solidFill>
                  <a:srgbClr val="80909B"/>
                </a:solidFill>
                <a:effectLst/>
                <a:latin typeface="Archia"/>
              </a:rPr>
              <a:t>KISS, that stands for Keep It Simple Stupid. It’s a great design philosophy. Well in Security, we can misspell it KIIS, Keep It ISOLATED Stupid.</a:t>
            </a:r>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19</a:t>
            </a:fld>
            <a:endParaRPr lang="it-IT"/>
          </a:p>
        </p:txBody>
      </p:sp>
    </p:spTree>
    <p:extLst>
      <p:ext uri="{BB962C8B-B14F-4D97-AF65-F5344CB8AC3E}">
        <p14:creationId xmlns:p14="http://schemas.microsoft.com/office/powerpoint/2010/main" val="3076870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err="1">
                <a:solidFill>
                  <a:srgbClr val="333333"/>
                </a:solidFill>
                <a:effectLst/>
              </a:rPr>
              <a:t>TrustZone</a:t>
            </a:r>
            <a:r>
              <a:rPr lang="en-US" sz="1200" b="0" i="0">
                <a:solidFill>
                  <a:srgbClr val="333333"/>
                </a:solidFill>
                <a:effectLst/>
              </a:rPr>
              <a:t> OS provides a more flexible model for adding trusted functionality which are meant to provide additional secure service to the </a:t>
            </a:r>
            <a:r>
              <a:rPr lang="en-US" sz="1200" b="0" i="1">
                <a:solidFill>
                  <a:srgbClr val="333333"/>
                </a:solidFill>
                <a:effectLst/>
              </a:rPr>
              <a:t>Normal World</a:t>
            </a:r>
            <a:r>
              <a:rPr lang="en-US" sz="1200" b="0" i="0">
                <a:solidFill>
                  <a:srgbClr val="3333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These features are available as signed </a:t>
            </a:r>
            <a:r>
              <a:rPr lang="en-US" sz="1200" b="1" i="0">
                <a:solidFill>
                  <a:srgbClr val="333333"/>
                </a:solidFill>
                <a:effectLst/>
              </a:rPr>
              <a:t>third-party applications </a:t>
            </a:r>
            <a:r>
              <a:rPr lang="en-US" sz="1200" b="0" i="0">
                <a:solidFill>
                  <a:srgbClr val="333333"/>
                </a:solidFill>
                <a:effectLst/>
              </a:rPr>
              <a:t>(called </a:t>
            </a:r>
            <a:r>
              <a:rPr lang="en-US" sz="1200" b="1" i="1" err="1">
                <a:solidFill>
                  <a:srgbClr val="333333"/>
                </a:solidFill>
                <a:effectLst/>
              </a:rPr>
              <a:t>trustlet</a:t>
            </a:r>
            <a:r>
              <a:rPr lang="en-US" sz="1200" b="0" i="0">
                <a:solidFill>
                  <a:srgbClr val="333333"/>
                </a:solidFill>
                <a:effectLst/>
              </a:rPr>
              <a:t>) and are securely loaded and executed in Secure World by the operating system running in </a:t>
            </a:r>
            <a:r>
              <a:rPr lang="en-US" sz="1200" b="0" i="0" err="1">
                <a:solidFill>
                  <a:srgbClr val="333333"/>
                </a:solidFill>
                <a:effectLst/>
              </a:rPr>
              <a:t>TrustZone</a:t>
            </a:r>
            <a:r>
              <a:rPr lang="en-US" sz="1200" b="0" i="0">
                <a:solidFill>
                  <a:srgbClr val="333333"/>
                </a:solidFill>
                <a:effectLst/>
              </a:rPr>
              <a:t> (the </a:t>
            </a:r>
            <a:r>
              <a:rPr lang="en-US" sz="1200" b="0" i="0" err="1">
                <a:solidFill>
                  <a:srgbClr val="333333"/>
                </a:solidFill>
                <a:effectLst/>
              </a:rPr>
              <a:t>SecureOS</a:t>
            </a:r>
            <a:r>
              <a:rPr lang="en-US" sz="1200" b="0" i="0">
                <a:solidFill>
                  <a:srgbClr val="3333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The </a:t>
            </a:r>
            <a:r>
              <a:rPr lang="en-US" sz="1200" b="1" i="1" err="1">
                <a:solidFill>
                  <a:srgbClr val="333333"/>
                </a:solidFill>
                <a:effectLst/>
              </a:rPr>
              <a:t>trustlet</a:t>
            </a:r>
            <a:r>
              <a:rPr lang="en-US" sz="1200" b="1" i="1">
                <a:solidFill>
                  <a:srgbClr val="333333"/>
                </a:solidFill>
                <a:effectLst/>
              </a:rPr>
              <a:t> integrity </a:t>
            </a:r>
            <a:r>
              <a:rPr lang="en-US" sz="1200" b="0" i="0">
                <a:solidFill>
                  <a:srgbClr val="333333"/>
                </a:solidFill>
                <a:effectLst/>
              </a:rPr>
              <a:t>checking process is relatively standard and consists of a </a:t>
            </a:r>
            <a:r>
              <a:rPr lang="en-US" sz="1200" b="1" i="0">
                <a:solidFill>
                  <a:srgbClr val="333333"/>
                </a:solidFill>
                <a:effectLst/>
              </a:rPr>
              <a:t>hash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a:solidFill>
                  <a:srgbClr val="000000"/>
                </a:solidFill>
                <a:effectLst/>
                <a:latin typeface="Roboto" panose="020B0604020202020204" charset="0"/>
              </a:rPr>
              <a:t>QFUSE</a:t>
            </a:r>
            <a:r>
              <a:rPr lang="en-US" sz="1200" b="0" i="0">
                <a:solidFill>
                  <a:srgbClr val="000000"/>
                </a:solidFill>
                <a:effectLst/>
                <a:latin typeface="Roboto" panose="020B0604020202020204" charset="0"/>
              </a:rPr>
              <a:t>: Microscopic hardware fuse that is integrated into the SoC . Once physically blown, impossible to reset or replace.</a:t>
            </a:r>
            <a:endParaRPr lang="en-US" sz="1200" b="0" i="0">
              <a:solidFill>
                <a:srgbClr val="333333"/>
              </a:solidFill>
              <a:effectLst/>
            </a:endParaRPr>
          </a:p>
          <a:p>
            <a:pPr algn="l"/>
            <a:endParaRPr lang="en-US" b="0" i="0">
              <a:solidFill>
                <a:srgbClr val="202122"/>
              </a:solidFill>
              <a:effectLst/>
              <a:latin typeface="Arial" panose="020B0604020202020204" pitchFamily="34" charset="0"/>
            </a:endParaRPr>
          </a:p>
          <a:p>
            <a:pPr algn="l"/>
            <a:r>
              <a:rPr lang="en-US" b="0" i="0">
                <a:solidFill>
                  <a:srgbClr val="202122"/>
                </a:solidFill>
                <a:effectLst/>
                <a:latin typeface="Arial" panose="020B0604020202020204" pitchFamily="34" charset="0"/>
              </a:rPr>
              <a:t>In </a:t>
            </a:r>
            <a:r>
              <a:rPr lang="en-US" b="0" i="0" u="none" strike="noStrike">
                <a:solidFill>
                  <a:srgbClr val="0645AD"/>
                </a:solidFill>
                <a:effectLst/>
                <a:latin typeface="Arial" panose="020B0604020202020204" pitchFamily="34" charset="0"/>
                <a:hlinkClick r:id="rId3" tooltip="Computing"/>
              </a:rPr>
              <a:t>computing</a:t>
            </a:r>
            <a:r>
              <a:rPr lang="en-US" b="0" i="0">
                <a:solidFill>
                  <a:srgbClr val="202122"/>
                </a:solidFill>
                <a:effectLst/>
                <a:latin typeface="Arial" panose="020B0604020202020204" pitchFamily="34" charset="0"/>
              </a:rPr>
              <a:t>, the </a:t>
            </a:r>
            <a:r>
              <a:rPr lang="en-US" b="1" i="0">
                <a:solidFill>
                  <a:srgbClr val="202122"/>
                </a:solidFill>
                <a:effectLst/>
                <a:latin typeface="Arial" panose="020B0604020202020204" pitchFamily="34" charset="0"/>
              </a:rPr>
              <a:t>Executable and Linkable Format</a:t>
            </a:r>
            <a:r>
              <a:rPr lang="en-US" b="0" i="0" baseline="30000">
                <a:solidFill>
                  <a:srgbClr val="202122"/>
                </a:solidFill>
                <a:effectLst/>
                <a:latin typeface="Arial" panose="020B0604020202020204" pitchFamily="34" charset="0"/>
              </a:rPr>
              <a:t>[</a:t>
            </a:r>
            <a:r>
              <a:rPr lang="en-US" b="0" i="1" u="none" strike="noStrike" baseline="30000">
                <a:solidFill>
                  <a:srgbClr val="0645AD"/>
                </a:solidFill>
                <a:effectLst/>
                <a:latin typeface="Arial" panose="020B0604020202020204" pitchFamily="34" charset="0"/>
                <a:hlinkClick r:id="rId4" tooltip="Wikipedia:Citation needed"/>
              </a:rPr>
              <a:t>citation needed</a:t>
            </a:r>
            <a:r>
              <a:rPr lang="en-US" b="0" i="0" baseline="30000">
                <a:solidFill>
                  <a:srgbClr val="202122"/>
                </a:solidFill>
                <a:effectLst/>
                <a:latin typeface="Arial" panose="020B0604020202020204" pitchFamily="34" charset="0"/>
              </a:rPr>
              <a:t>]</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ELF</a:t>
            </a:r>
            <a:r>
              <a:rPr lang="en-US" b="0" i="0">
                <a:solidFill>
                  <a:srgbClr val="202122"/>
                </a:solidFill>
                <a:effectLst/>
                <a:latin typeface="Arial" panose="020B0604020202020204" pitchFamily="34" charset="0"/>
              </a:rPr>
              <a:t>, formerly named </a:t>
            </a:r>
            <a:r>
              <a:rPr lang="en-US" b="1" i="0">
                <a:solidFill>
                  <a:srgbClr val="202122"/>
                </a:solidFill>
                <a:effectLst/>
                <a:latin typeface="Arial" panose="020B0604020202020204" pitchFamily="34" charset="0"/>
              </a:rPr>
              <a:t>Extensible Linking Format</a:t>
            </a:r>
            <a:r>
              <a:rPr lang="en-US" b="0" i="0">
                <a:solidFill>
                  <a:srgbClr val="202122"/>
                </a:solidFill>
                <a:effectLst/>
                <a:latin typeface="Arial" panose="020B0604020202020204" pitchFamily="34" charset="0"/>
              </a:rPr>
              <a:t>), is a common standard </a:t>
            </a:r>
            <a:r>
              <a:rPr lang="en-US" b="0" i="0" u="none" strike="noStrike">
                <a:solidFill>
                  <a:srgbClr val="0645AD"/>
                </a:solidFill>
                <a:effectLst/>
                <a:latin typeface="Arial" panose="020B0604020202020204" pitchFamily="34" charset="0"/>
                <a:hlinkClick r:id="rId5" tooltip="File format"/>
              </a:rPr>
              <a:t>file format</a:t>
            </a:r>
            <a:r>
              <a:rPr lang="en-US" b="0" i="0">
                <a:solidFill>
                  <a:srgbClr val="202122"/>
                </a:solidFill>
                <a:effectLst/>
                <a:latin typeface="Arial" panose="020B0604020202020204" pitchFamily="34" charset="0"/>
              </a:rPr>
              <a:t> for </a:t>
            </a:r>
            <a:r>
              <a:rPr lang="en-US" b="0" i="0" u="none" strike="noStrike">
                <a:solidFill>
                  <a:srgbClr val="0645AD"/>
                </a:solidFill>
                <a:effectLst/>
                <a:latin typeface="Arial" panose="020B0604020202020204" pitchFamily="34" charset="0"/>
                <a:hlinkClick r:id="rId6" tooltip="Executable"/>
              </a:rPr>
              <a:t>executable</a:t>
            </a:r>
            <a:r>
              <a:rPr lang="en-US" b="0" i="0">
                <a:solidFill>
                  <a:srgbClr val="202122"/>
                </a:solidFill>
                <a:effectLst/>
                <a:latin typeface="Arial" panose="020B0604020202020204" pitchFamily="34" charset="0"/>
              </a:rPr>
              <a:t> files, </a:t>
            </a:r>
            <a:r>
              <a:rPr lang="en-US" b="0" i="0" u="none" strike="noStrike">
                <a:solidFill>
                  <a:srgbClr val="0645AD"/>
                </a:solidFill>
                <a:effectLst/>
                <a:latin typeface="Arial" panose="020B0604020202020204" pitchFamily="34" charset="0"/>
                <a:hlinkClick r:id="rId7" tooltip="Object code"/>
              </a:rPr>
              <a:t>object code</a:t>
            </a:r>
            <a:r>
              <a:rPr lang="en-US" b="0" i="0">
                <a:solidFill>
                  <a:srgbClr val="202122"/>
                </a:solidFill>
                <a:effectLst/>
                <a:latin typeface="Arial" panose="020B0604020202020204" pitchFamily="34" charset="0"/>
              </a:rPr>
              <a:t>, </a:t>
            </a:r>
            <a:r>
              <a:rPr lang="en-US" b="0" i="0" u="none" strike="noStrike">
                <a:solidFill>
                  <a:srgbClr val="0645AD"/>
                </a:solidFill>
                <a:effectLst/>
                <a:latin typeface="Arial" panose="020B0604020202020204" pitchFamily="34" charset="0"/>
                <a:hlinkClick r:id="rId8" tooltip="Library (computing)"/>
              </a:rPr>
              <a:t>shared libraries</a:t>
            </a:r>
            <a:r>
              <a:rPr lang="en-US" b="0" i="0">
                <a:solidFill>
                  <a:srgbClr val="202122"/>
                </a:solidFill>
                <a:effectLst/>
                <a:latin typeface="Arial" panose="020B0604020202020204" pitchFamily="34" charset="0"/>
              </a:rPr>
              <a:t>, and </a:t>
            </a:r>
            <a:r>
              <a:rPr lang="en-US" b="0" i="0" u="none" strike="noStrike">
                <a:solidFill>
                  <a:srgbClr val="0645AD"/>
                </a:solidFill>
                <a:effectLst/>
                <a:latin typeface="Arial" panose="020B0604020202020204" pitchFamily="34" charset="0"/>
                <a:hlinkClick r:id="rId9" tooltip="Core dump"/>
              </a:rPr>
              <a:t>core dumps</a:t>
            </a:r>
            <a:r>
              <a:rPr lang="en-US" b="0" i="0">
                <a:solidFill>
                  <a:srgbClr val="202122"/>
                </a:solidFill>
                <a:effectLst/>
                <a:latin typeface="Arial" panose="020B0604020202020204" pitchFamily="34" charset="0"/>
              </a:rPr>
              <a:t>. First published in the specification for the </a:t>
            </a:r>
            <a:r>
              <a:rPr lang="en-US" b="0" i="0" u="none" strike="noStrike">
                <a:solidFill>
                  <a:srgbClr val="0645AD"/>
                </a:solidFill>
                <a:effectLst/>
                <a:latin typeface="Arial" panose="020B0604020202020204" pitchFamily="34" charset="0"/>
                <a:hlinkClick r:id="rId10" tooltip="Application binary interface"/>
              </a:rPr>
              <a:t>application binary interface</a:t>
            </a:r>
            <a:r>
              <a:rPr lang="en-US" b="0" i="0">
                <a:solidFill>
                  <a:srgbClr val="202122"/>
                </a:solidFill>
                <a:effectLst/>
                <a:latin typeface="Arial" panose="020B0604020202020204" pitchFamily="34" charset="0"/>
              </a:rPr>
              <a:t> (ABI) of the </a:t>
            </a:r>
            <a:r>
              <a:rPr lang="en-US" b="0" i="0" u="none" strike="noStrike">
                <a:solidFill>
                  <a:srgbClr val="0645AD"/>
                </a:solidFill>
                <a:effectLst/>
                <a:latin typeface="Arial" panose="020B0604020202020204" pitchFamily="34" charset="0"/>
                <a:hlinkClick r:id="rId11" tooltip="Unix"/>
              </a:rPr>
              <a:t>Unix</a:t>
            </a:r>
            <a:r>
              <a:rPr lang="en-US" b="0" i="0">
                <a:solidFill>
                  <a:srgbClr val="202122"/>
                </a:solidFill>
                <a:effectLst/>
                <a:latin typeface="Arial" panose="020B0604020202020204" pitchFamily="34" charset="0"/>
              </a:rPr>
              <a:t> operating system version named </a:t>
            </a:r>
            <a:r>
              <a:rPr lang="en-US" b="0" i="0" u="none" strike="noStrike">
                <a:solidFill>
                  <a:srgbClr val="0645AD"/>
                </a:solidFill>
                <a:effectLst/>
                <a:latin typeface="Arial" panose="020B0604020202020204" pitchFamily="34" charset="0"/>
                <a:hlinkClick r:id="rId12" tooltip="System V Release 4"/>
              </a:rPr>
              <a:t>System V Release 4</a:t>
            </a:r>
            <a:r>
              <a:rPr lang="en-US" b="0" i="0">
                <a:solidFill>
                  <a:srgbClr val="202122"/>
                </a:solidFill>
                <a:effectLst/>
                <a:latin typeface="Arial" panose="020B0604020202020204" pitchFamily="34" charset="0"/>
              </a:rPr>
              <a:t> (SVR4),</a:t>
            </a:r>
            <a:r>
              <a:rPr lang="en-US" b="0" i="0" u="none" strike="noStrike" baseline="30000">
                <a:solidFill>
                  <a:srgbClr val="0645AD"/>
                </a:solidFill>
                <a:effectLst/>
                <a:latin typeface="Arial" panose="020B0604020202020204" pitchFamily="34" charset="0"/>
                <a:hlinkClick r:id="rId13"/>
              </a:rPr>
              <a:t>[2]</a:t>
            </a:r>
            <a:r>
              <a:rPr lang="en-US" b="0" i="0">
                <a:solidFill>
                  <a:srgbClr val="202122"/>
                </a:solidFill>
                <a:effectLst/>
                <a:latin typeface="Arial" panose="020B0604020202020204" pitchFamily="34" charset="0"/>
              </a:rPr>
              <a:t> and later in the Tool Interface Standard,</a:t>
            </a:r>
            <a:r>
              <a:rPr lang="en-US" b="0" i="0" u="none" strike="noStrike" baseline="30000">
                <a:solidFill>
                  <a:srgbClr val="0645AD"/>
                </a:solidFill>
                <a:effectLst/>
                <a:latin typeface="Arial" panose="020B0604020202020204" pitchFamily="34" charset="0"/>
                <a:hlinkClick r:id="rId14"/>
              </a:rPr>
              <a:t>[1]</a:t>
            </a:r>
            <a:r>
              <a:rPr lang="en-US" b="0" i="0">
                <a:solidFill>
                  <a:srgbClr val="202122"/>
                </a:solidFill>
                <a:effectLst/>
                <a:latin typeface="Arial" panose="020B0604020202020204" pitchFamily="34" charset="0"/>
              </a:rPr>
              <a:t> it was quickly accepted among different vendors of </a:t>
            </a:r>
            <a:r>
              <a:rPr lang="en-US" b="0" i="0" u="none" strike="noStrike">
                <a:solidFill>
                  <a:srgbClr val="0645AD"/>
                </a:solidFill>
                <a:effectLst/>
                <a:latin typeface="Arial" panose="020B0604020202020204" pitchFamily="34" charset="0"/>
                <a:hlinkClick r:id="rId11" tooltip="Unix"/>
              </a:rPr>
              <a:t>Unix</a:t>
            </a:r>
            <a:r>
              <a:rPr lang="en-US" b="0" i="0">
                <a:solidFill>
                  <a:srgbClr val="202122"/>
                </a:solidFill>
                <a:effectLst/>
                <a:latin typeface="Arial" panose="020B0604020202020204" pitchFamily="34" charset="0"/>
              </a:rPr>
              <a:t> systems. In 1999, it was chosen as the standard binary file format for Unix and </a:t>
            </a:r>
            <a:r>
              <a:rPr lang="en-US" b="0" i="0" u="none" strike="noStrike">
                <a:solidFill>
                  <a:srgbClr val="0645AD"/>
                </a:solidFill>
                <a:effectLst/>
                <a:latin typeface="Arial" panose="020B0604020202020204" pitchFamily="34" charset="0"/>
                <a:hlinkClick r:id="rId15" tooltip="Unix-like"/>
              </a:rPr>
              <a:t>Unix-like</a:t>
            </a:r>
            <a:r>
              <a:rPr lang="en-US" b="0" i="0">
                <a:solidFill>
                  <a:srgbClr val="202122"/>
                </a:solidFill>
                <a:effectLst/>
                <a:latin typeface="Arial" panose="020B0604020202020204" pitchFamily="34" charset="0"/>
              </a:rPr>
              <a:t> systems on </a:t>
            </a:r>
            <a:r>
              <a:rPr lang="en-US" b="0" i="0" u="none" strike="noStrike">
                <a:solidFill>
                  <a:srgbClr val="0645AD"/>
                </a:solidFill>
                <a:effectLst/>
                <a:latin typeface="Arial" panose="020B0604020202020204" pitchFamily="34" charset="0"/>
                <a:hlinkClick r:id="rId16" tooltip="X86"/>
              </a:rPr>
              <a:t>x86</a:t>
            </a:r>
            <a:r>
              <a:rPr lang="en-US" b="0" i="0">
                <a:solidFill>
                  <a:srgbClr val="202122"/>
                </a:solidFill>
                <a:effectLst/>
                <a:latin typeface="Arial" panose="020B0604020202020204" pitchFamily="34" charset="0"/>
              </a:rPr>
              <a:t> processors by the </a:t>
            </a:r>
            <a:r>
              <a:rPr lang="en-US" b="0" i="0" u="none" strike="noStrike">
                <a:solidFill>
                  <a:srgbClr val="0645AD"/>
                </a:solidFill>
                <a:effectLst/>
                <a:latin typeface="Arial" panose="020B0604020202020204" pitchFamily="34" charset="0"/>
                <a:hlinkClick r:id="rId17"/>
              </a:rPr>
              <a:t>86open</a:t>
            </a:r>
            <a:r>
              <a:rPr lang="en-US" b="0" i="0">
                <a:solidFill>
                  <a:srgbClr val="202122"/>
                </a:solidFill>
                <a:effectLst/>
                <a:latin typeface="Arial" panose="020B0604020202020204" pitchFamily="34" charset="0"/>
              </a:rPr>
              <a:t> project.</a:t>
            </a:r>
          </a:p>
          <a:p>
            <a:pPr algn="l"/>
            <a:r>
              <a:rPr lang="en-US" b="0" i="0">
                <a:solidFill>
                  <a:srgbClr val="202122"/>
                </a:solidFill>
                <a:effectLst/>
                <a:latin typeface="Arial" panose="020B0604020202020204" pitchFamily="34" charset="0"/>
              </a:rPr>
              <a:t>By design, the ELF format is flexible, extensible, and </a:t>
            </a:r>
            <a:r>
              <a:rPr lang="en-US" b="0" i="0" u="none" strike="noStrike">
                <a:solidFill>
                  <a:srgbClr val="0645AD"/>
                </a:solidFill>
                <a:effectLst/>
                <a:latin typeface="Arial" panose="020B0604020202020204" pitchFamily="34" charset="0"/>
                <a:hlinkClick r:id="rId18" tooltip="Cross-platform"/>
              </a:rPr>
              <a:t>cross-platform</a:t>
            </a:r>
            <a:r>
              <a:rPr lang="en-US" b="0" i="0">
                <a:solidFill>
                  <a:srgbClr val="202122"/>
                </a:solidFill>
                <a:effectLst/>
                <a:latin typeface="Arial" panose="020B0604020202020204" pitchFamily="34" charset="0"/>
              </a:rPr>
              <a:t>. For instance it supports different </a:t>
            </a:r>
            <a:r>
              <a:rPr lang="en-US" b="0" i="0" u="none" strike="noStrike" err="1">
                <a:solidFill>
                  <a:srgbClr val="0645AD"/>
                </a:solidFill>
                <a:effectLst/>
                <a:latin typeface="Arial" panose="020B0604020202020204" pitchFamily="34" charset="0"/>
                <a:hlinkClick r:id="rId19" tooltip="Endiannesses"/>
              </a:rPr>
              <a:t>endiannesses</a:t>
            </a:r>
            <a:r>
              <a:rPr lang="en-US" b="0" i="0">
                <a:solidFill>
                  <a:srgbClr val="202122"/>
                </a:solidFill>
                <a:effectLst/>
                <a:latin typeface="Arial" panose="020B0604020202020204" pitchFamily="34" charset="0"/>
              </a:rPr>
              <a:t> and address sizes so it does not exclude any particular </a:t>
            </a:r>
            <a:r>
              <a:rPr lang="en-US" b="0" i="0" u="none" strike="noStrike">
                <a:solidFill>
                  <a:srgbClr val="0645AD"/>
                </a:solidFill>
                <a:effectLst/>
                <a:latin typeface="Arial" panose="020B0604020202020204" pitchFamily="34" charset="0"/>
                <a:hlinkClick r:id="rId20" tooltip="Central processing unit"/>
              </a:rPr>
              <a:t>central processing unit</a:t>
            </a:r>
            <a:r>
              <a:rPr lang="en-US" b="0" i="0">
                <a:solidFill>
                  <a:srgbClr val="202122"/>
                </a:solidFill>
                <a:effectLst/>
                <a:latin typeface="Arial" panose="020B0604020202020204" pitchFamily="34" charset="0"/>
              </a:rPr>
              <a:t> (CPU) or </a:t>
            </a:r>
            <a:r>
              <a:rPr lang="en-US" b="0" i="0" u="none" strike="noStrike">
                <a:solidFill>
                  <a:srgbClr val="0645AD"/>
                </a:solidFill>
                <a:effectLst/>
                <a:latin typeface="Arial" panose="020B0604020202020204" pitchFamily="34" charset="0"/>
                <a:hlinkClick r:id="rId21" tooltip="Instruction set architecture"/>
              </a:rPr>
              <a:t>instruction set architecture</a:t>
            </a:r>
            <a:r>
              <a:rPr lang="en-US" b="0" i="0">
                <a:solidFill>
                  <a:srgbClr val="202122"/>
                </a:solidFill>
                <a:effectLst/>
                <a:latin typeface="Arial" panose="020B0604020202020204" pitchFamily="34" charset="0"/>
              </a:rPr>
              <a:t>. This has allowed it to be adopted by many different </a:t>
            </a:r>
            <a:r>
              <a:rPr lang="en-US" b="0" i="0" u="none" strike="noStrike">
                <a:solidFill>
                  <a:srgbClr val="0645AD"/>
                </a:solidFill>
                <a:effectLst/>
                <a:latin typeface="Arial" panose="020B0604020202020204" pitchFamily="34" charset="0"/>
                <a:hlinkClick r:id="rId22" tooltip="Operating system"/>
              </a:rPr>
              <a:t>operating systems</a:t>
            </a:r>
            <a:r>
              <a:rPr lang="en-US" b="0" i="0">
                <a:solidFill>
                  <a:srgbClr val="202122"/>
                </a:solidFill>
                <a:effectLst/>
                <a:latin typeface="Arial" panose="020B0604020202020204" pitchFamily="34" charset="0"/>
              </a:rPr>
              <a:t> on many different hardware </a:t>
            </a:r>
            <a:r>
              <a:rPr lang="en-US" b="0" i="0" u="none" strike="noStrike">
                <a:solidFill>
                  <a:srgbClr val="0645AD"/>
                </a:solidFill>
                <a:effectLst/>
                <a:latin typeface="Arial" panose="020B0604020202020204" pitchFamily="34" charset="0"/>
                <a:hlinkClick r:id="rId23" tooltip="Computing platform"/>
              </a:rPr>
              <a:t>platforms</a:t>
            </a:r>
            <a:endParaRPr lang="en-US" b="0" i="0">
              <a:solidFill>
                <a:srgbClr val="202122"/>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20</a:t>
            </a:fld>
            <a:endParaRPr lang="it-IT"/>
          </a:p>
        </p:txBody>
      </p:sp>
    </p:spTree>
    <p:extLst>
      <p:ext uri="{BB962C8B-B14F-4D97-AF65-F5344CB8AC3E}">
        <p14:creationId xmlns:p14="http://schemas.microsoft.com/office/powerpoint/2010/main" val="3586601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According to the National Vulnerability Database (NVD) and several security bulletins (e.g., Qualcomm, Huawei, and Samsung), we found more than 130 vulnerabilities regarding </a:t>
            </a:r>
            <a:r>
              <a:rPr lang="en-US" sz="18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800">
                <a:effectLst/>
                <a:latin typeface="Calibri" panose="020F0502020204030204" pitchFamily="34" charset="0"/>
                <a:ea typeface="Calibri" panose="020F0502020204030204" pitchFamily="34" charset="0"/>
                <a:cs typeface="Times New Roman" panose="02020603050405020304" pitchFamily="18" charset="0"/>
              </a:rPr>
              <a:t> and </a:t>
            </a:r>
            <a:r>
              <a:rPr lang="en-US" sz="18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800">
                <a:effectLst/>
                <a:latin typeface="Calibri" panose="020F0502020204030204" pitchFamily="34" charset="0"/>
                <a:ea typeface="Calibri" panose="020F0502020204030204" pitchFamily="34" charset="0"/>
                <a:cs typeface="Times New Roman" panose="02020603050405020304" pitchFamily="18" charset="0"/>
              </a:rPr>
              <a:t>-based TEE. Most of these vulnerabilities are related to existing bugs in the TEE kernel and TEE drivers implementation of some providers. Such vulnerabilities include the lack of input validation, buffer overflows and over-reads, uninitialized variables, and race conditions and at Black Hat 2014 Rosenberg described how this vulnerabilities affected a wide range of </a:t>
            </a:r>
            <a:r>
              <a:rPr lang="en-US" sz="18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800">
                <a:effectLst/>
                <a:latin typeface="Calibri" panose="020F0502020204030204" pitchFamily="34" charset="0"/>
                <a:ea typeface="Calibri" panose="020F0502020204030204" pitchFamily="34" charset="0"/>
                <a:cs typeface="Times New Roman" panose="02020603050405020304" pitchFamily="18" charset="0"/>
              </a:rPr>
              <a:t>-enabled mobile devices, including the Samsung Galaxy Note 3, Samsung Galaxy S4, LG Nexus 4 and 5, Moto X, LG G2, and HTC One series. At Black Hat 2015 Di Shen described how to exploit the TEE implementation of Huawei devices (</a:t>
            </a:r>
            <a:r>
              <a:rPr lang="en-US" sz="1800" err="1">
                <a:effectLst/>
                <a:latin typeface="Calibri" panose="020F0502020204030204" pitchFamily="34" charset="0"/>
                <a:ea typeface="Calibri" panose="020F0502020204030204" pitchFamily="34" charset="0"/>
                <a:cs typeface="Times New Roman" panose="02020603050405020304" pitchFamily="18" charset="0"/>
              </a:rPr>
              <a:t>HiSilicon</a:t>
            </a:r>
            <a:r>
              <a:rPr lang="en-US" sz="1800">
                <a:effectLst/>
                <a:latin typeface="Calibri" panose="020F0502020204030204" pitchFamily="34" charset="0"/>
                <a:ea typeface="Calibri" panose="020F0502020204030204" pitchFamily="34" charset="0"/>
                <a:cs typeface="Times New Roman" panose="02020603050405020304" pitchFamily="18" charset="0"/>
              </a:rPr>
              <a:t> SoC), to gain kernel-level privileges in the normal world (privilege escalation) and also execute arbitrary code in the secure world. It is also demonstrated that TEE are vulnerable to BOOMERANG, an attack where the malicious application can send specific inputs to a trusted application, which are not properly checked, and then lead the trusted application to manipulate memory locations, which shall not be accessible to the malicious software. although the security design of TEEs might be correct the code running inside the TEE may contain vulnerabilities that can be exploited by attackers to corrupt the TEE and compromise the trust state of the entire</a:t>
            </a:r>
          </a:p>
          <a:p>
            <a:pPr algn="just">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it-IT" sz="1800">
              <a:effectLst/>
              <a:latin typeface="Calibri" panose="020F0502020204030204" pitchFamily="34" charset="0"/>
              <a:ea typeface="Calibri" panose="020F0502020204030204" pitchFamily="34" charset="0"/>
              <a:cs typeface="Times New Roman" panose="02020603050405020304" pitchFamily="18" charset="0"/>
            </a:endParaRP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22</a:t>
            </a:fld>
            <a:endParaRPr lang="it-IT"/>
          </a:p>
        </p:txBody>
      </p:sp>
    </p:spTree>
    <p:extLst>
      <p:ext uri="{BB962C8B-B14F-4D97-AF65-F5344CB8AC3E}">
        <p14:creationId xmlns:p14="http://schemas.microsoft.com/office/powerpoint/2010/main" val="367369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rtl="0" fontAlgn="base"/>
            <a:r>
              <a:rPr lang="en-US" sz="1200" b="0" i="0">
                <a:solidFill>
                  <a:srgbClr val="000000"/>
                </a:solidFill>
                <a:effectLst/>
                <a:latin typeface="Calibri" panose="020F0502020204030204" pitchFamily="34" charset="0"/>
              </a:rPr>
              <a:t>HARDWARE VULNERABILITIES: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Several hardware-related vulnerabilities has also been uncovered over the last few years. The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reported vulnerabilities affect different hardware parts of the platform, in particular:  </a:t>
            </a:r>
          </a:p>
          <a:p>
            <a:pPr algn="just" rtl="0" fontAlgn="base"/>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root of trust </a:t>
            </a:r>
            <a:r>
              <a:rPr lang="en-US" sz="1200" b="0" i="0">
                <a:solidFill>
                  <a:srgbClr val="000000"/>
                </a:solidFill>
                <a:effectLst/>
                <a:latin typeface="Wingdings" panose="05000000000000000000" pitchFamily="2" charset="2"/>
                <a:sym typeface="Wingdings" panose="05000000000000000000" pitchFamily="2" charset="2"/>
              </a:rPr>
              <a:t> </a:t>
            </a:r>
            <a:r>
              <a:rPr lang="en-US" sz="1200" b="0" i="0">
                <a:solidFill>
                  <a:srgbClr val="000000"/>
                </a:solidFill>
                <a:effectLst/>
                <a:latin typeface="Calibri" panose="020F0502020204030204" pitchFamily="34" charset="0"/>
              </a:rPr>
              <a:t> While Intel and AMD specify the TPM as the root of trust for their systems,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per se, does not specify where keys for authentication and decryption shall be stored. Several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-based systems and services consider the existence of a unique device key, which is used to serve as the root of trust. However, such hardware modules do not always exist in mobile devices, which can result in a lack of guarantees in providing a way to establish trust in the runtime environment </a:t>
            </a:r>
          </a:p>
          <a:p>
            <a:pPr algn="just" rtl="0" fontAlgn="base"/>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caches </a:t>
            </a:r>
            <a:r>
              <a:rPr lang="en-US" sz="1200" b="0" i="0">
                <a:solidFill>
                  <a:srgbClr val="000000"/>
                </a:solidFill>
                <a:effectLst/>
                <a:latin typeface="Wingdings" panose="05000000000000000000" pitchFamily="2" charset="2"/>
                <a:sym typeface="Wingdings" panose="05000000000000000000" pitchFamily="2" charset="2"/>
              </a:rPr>
              <a:t> </a:t>
            </a:r>
            <a:r>
              <a:rPr lang="en-US" sz="1200" b="0" i="0">
                <a:solidFill>
                  <a:srgbClr val="000000"/>
                </a:solidFill>
                <a:effectLst/>
                <a:latin typeface="Calibri" panose="020F0502020204030204" pitchFamily="34" charset="0"/>
              </a:rPr>
              <a:t> On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-enabled processors, the cache architecture is modified to include an additional bit that tags the security state of the memory transaction (see Section 2). Even though the secure cache lines are not accessible by the non-secure world, both worlds are equal when competing for the use of cache lines. So, during a world switch, cache lines do not need to be flushed, because a secure cache line fill can evict a non-secure cache line, and vice versa. This design improves system performance by eliminating the need to perform cache flushes during world switches; however, it also enables cache contention between the two worlds. To minimize cache pollution, many Arm processors implement a cache-locking feature, which basically prevents cache lines from being evicted. Caches have associated a serious challenge to formal verify programs, because the cache access pattern of security-critical services can lead to secret information leakage. An example of cache attack is </a:t>
            </a:r>
            <a:r>
              <a:rPr lang="en-US" sz="1200" b="0" i="0" err="1">
                <a:solidFill>
                  <a:srgbClr val="000000"/>
                </a:solidFill>
                <a:effectLst/>
                <a:latin typeface="Calibri" panose="020F0502020204030204" pitchFamily="34" charset="0"/>
              </a:rPr>
              <a:t>ChacheKit</a:t>
            </a:r>
            <a:r>
              <a:rPr lang="en-US" sz="1200" b="0" i="0">
                <a:solidFill>
                  <a:srgbClr val="000000"/>
                </a:solidFill>
                <a:effectLst/>
                <a:latin typeface="Calibri" panose="020F0502020204030204" pitchFamily="34" charset="0"/>
              </a:rPr>
              <a:t> which is an attack that can bypass memory introspection mechanisms by exploiting existing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cache </a:t>
            </a:r>
            <a:r>
              <a:rPr lang="en-US" sz="1200" b="0" i="0" err="1">
                <a:solidFill>
                  <a:srgbClr val="000000"/>
                </a:solidFill>
                <a:effectLst/>
                <a:latin typeface="Calibri" panose="020F0502020204030204" pitchFamily="34" charset="0"/>
              </a:rPr>
              <a:t>incoherences</a:t>
            </a:r>
            <a:r>
              <a:rPr lang="en-US" sz="1200" b="0" i="0">
                <a:solidFill>
                  <a:srgbClr val="000000"/>
                </a:solidFill>
                <a:effectLst/>
                <a:latin typeface="Calibri" panose="020F0502020204030204" pitchFamily="34" charset="0"/>
              </a:rPr>
              <a:t>.  </a:t>
            </a:r>
          </a:p>
          <a:p>
            <a:pPr algn="just" rtl="0" fontAlgn="base"/>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power management mechanisms </a:t>
            </a:r>
            <a:r>
              <a:rPr lang="en-US" sz="1200" b="0" i="0">
                <a:solidFill>
                  <a:srgbClr val="000000"/>
                </a:solidFill>
                <a:effectLst/>
                <a:latin typeface="Calibri" panose="020F0502020204030204" pitchFamily="34" charset="0"/>
                <a:sym typeface="Wingdings" panose="05000000000000000000" pitchFamily="2" charset="2"/>
              </a:rPr>
              <a:t> </a:t>
            </a:r>
            <a:r>
              <a:rPr lang="en-US" sz="1200" b="0" i="0">
                <a:solidFill>
                  <a:srgbClr val="000000"/>
                </a:solidFill>
                <a:effectLst/>
                <a:latin typeface="Calibri" panose="020F0502020204030204" pitchFamily="34" charset="0"/>
              </a:rPr>
              <a:t> </a:t>
            </a:r>
            <a:r>
              <a:rPr lang="en-US" sz="1200" b="0" i="0">
                <a:solidFill>
                  <a:srgbClr val="000000"/>
                </a:solidFill>
                <a:effectLst/>
                <a:latin typeface="Wingdings" panose="05000000000000000000" pitchFamily="2" charset="2"/>
              </a:rPr>
              <a:t>à</a:t>
            </a:r>
            <a:r>
              <a:rPr lang="en-US" sz="1200" b="0" i="0">
                <a:solidFill>
                  <a:srgbClr val="000000"/>
                </a:solidFill>
                <a:effectLst/>
                <a:latin typeface="Calibri" panose="020F0502020204030204" pitchFamily="34" charset="0"/>
              </a:rPr>
              <a:t> Security is rarely a consideration in the design of such mechanisms due to the complexity of hardware-software needs and the pressure of cost and time-to-market. An example of power management attack is CLKSCREW software attack can be used to break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-enabled devices by extracting secret cryptographic keys and loading signed applications on commodity mobiles.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IoT devices are being deployed in massive numbers, and the success of this new wave of the Internet is heavily dependent upon the trust and security built into these billions of different connected devices.  Nowadays ARM is investing strongly on low-end secure devices in terms of specification and standardization and has recently announced the Platform Security Architecture (PSA) and an accompanying open-source software project, named Trusted Firmware-M. The PSA provides a recipe to build a secure system without having to develop all of the elements. While the PSA is architecture agnostic, which means it can be implemented on Cortex-M, Cortex-R, and Cortex-A-based devices,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it was mainly designed to secure low-cost IoT devices, where a full TEE would not be appropriate. </a:t>
            </a:r>
            <a:endParaRPr lang="en-US" b="0" i="0">
              <a:solidFill>
                <a:srgbClr val="000000"/>
              </a:solidFill>
              <a:effectLst/>
              <a:latin typeface="Segoe UI" panose="020B0502040204020203" pitchFamily="34" charset="0"/>
            </a:endParaRPr>
          </a:p>
          <a:p>
            <a:pPr algn="just" rtl="0" fontAlgn="base"/>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-M provides a reliable and easy method to better implement PSA-defined rules. With PSA, Arm provides an architectural specification, and different partners can provide alternative implementations. </a:t>
            </a:r>
            <a:endParaRPr lang="en-US" b="0" i="0">
              <a:solidFill>
                <a:srgbClr val="000000"/>
              </a:solidFill>
              <a:effectLst/>
              <a:latin typeface="Segoe UI" panose="020B0502040204020203" pitchFamily="34" charset="0"/>
            </a:endParaRPr>
          </a:p>
          <a:p>
            <a:endParaRPr lang="it-IT" u="sng"/>
          </a:p>
        </p:txBody>
      </p:sp>
      <p:sp>
        <p:nvSpPr>
          <p:cNvPr id="4" name="Segnaposto numero diapositiva 3"/>
          <p:cNvSpPr>
            <a:spLocks noGrp="1"/>
          </p:cNvSpPr>
          <p:nvPr>
            <p:ph type="sldNum" sz="quarter" idx="5"/>
          </p:nvPr>
        </p:nvSpPr>
        <p:spPr/>
        <p:txBody>
          <a:bodyPr/>
          <a:lstStyle/>
          <a:p>
            <a:fld id="{0784D7B4-00FB-4B1B-B2CE-7F969318B122}" type="slidenum">
              <a:rPr lang="it-IT" smtClean="0"/>
              <a:t>23</a:t>
            </a:fld>
            <a:endParaRPr lang="it-IT"/>
          </a:p>
        </p:txBody>
      </p:sp>
    </p:spTree>
    <p:extLst>
      <p:ext uri="{BB962C8B-B14F-4D97-AF65-F5344CB8AC3E}">
        <p14:creationId xmlns:p14="http://schemas.microsoft.com/office/powerpoint/2010/main" val="2620942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en-US" sz="1800">
                <a:effectLst/>
                <a:ea typeface="Calibri" panose="020F0502020204030204" pitchFamily="34" charset="0"/>
                <a:cs typeface="Times New Roman" panose="02020603050405020304" pitchFamily="18" charset="0"/>
              </a:rPr>
              <a:t>(Dire </a:t>
            </a:r>
            <a:r>
              <a:rPr lang="en-US" sz="1800" err="1">
                <a:effectLst/>
                <a:ea typeface="Calibri" panose="020F0502020204030204" pitchFamily="34" charset="0"/>
                <a:cs typeface="Times New Roman" panose="02020603050405020304" pitchFamily="18" charset="0"/>
              </a:rPr>
              <a:t>cosa</a:t>
            </a:r>
            <a:r>
              <a:rPr lang="en-US" sz="1800">
                <a:effectLst/>
                <a:ea typeface="Calibri" panose="020F0502020204030204" pitchFamily="34" charset="0"/>
                <a:cs typeface="Times New Roman" panose="02020603050405020304" pitchFamily="18" charset="0"/>
              </a:rPr>
              <a:t> è un </a:t>
            </a:r>
            <a:r>
              <a:rPr lang="en-US" sz="1800" dirty="0">
                <a:effectLst/>
                <a:ea typeface="Calibri" panose="020F0502020204030204" pitchFamily="34" charset="0"/>
                <a:cs typeface="Times New Roman" panose="02020603050405020304" pitchFamily="18" charset="0"/>
              </a:rPr>
              <a:t>governor</a:t>
            </a:r>
            <a:r>
              <a:rPr lang="en-US" sz="1800">
                <a:effectLst/>
                <a:ea typeface="Calibri" panose="020F0502020204030204" pitchFamily="34"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ea typeface="Calibri" panose="020F0502020204030204" pitchFamily="34" charset="0"/>
                <a:cs typeface="Times New Roman" panose="02020603050405020304" pitchFamily="18" charset="0"/>
              </a:rPr>
              <a:t>The results shown in the next slides have been obtained using a Raspberry Pi 3B, a popular yet representative single-board device, equipped with Broadcom BCM2837 System-On-Chip (1GB of RAM, ARM Cortex A53 quad core running at 1.2GHz) using some benchmarks. </a:t>
            </a:r>
            <a:r>
              <a:rPr lang="en-US" sz="2800" dirty="0">
                <a:effectLst/>
                <a:ea typeface="Calibri" panose="020F0502020204030204" pitchFamily="34" charset="0"/>
                <a:cs typeface="Times New Roman" panose="02020603050405020304" pitchFamily="18" charset="0"/>
              </a:rPr>
              <a:t>The benchmarks used during the study will use </a:t>
            </a:r>
            <a:r>
              <a:rPr lang="en-US" sz="2800" b="1" dirty="0">
                <a:effectLst/>
                <a:ea typeface="Calibri" panose="020F0502020204030204" pitchFamily="34" charset="0"/>
                <a:cs typeface="Times New Roman" panose="02020603050405020304" pitchFamily="18" charset="0"/>
              </a:rPr>
              <a:t>different CPU governors</a:t>
            </a:r>
            <a:r>
              <a:rPr lang="en-US" sz="2800" dirty="0">
                <a:effectLst/>
                <a:ea typeface="Calibri" panose="020F0502020204030204" pitchFamily="34" charset="0"/>
                <a:cs typeface="Times New Roman" panose="02020603050405020304" pitchFamily="18" charset="0"/>
              </a:rPr>
              <a:t>. </a:t>
            </a:r>
            <a:r>
              <a:rPr lang="en-US" sz="4000" dirty="0">
                <a:effectLst/>
                <a:ea typeface="Calibri" panose="020F0502020204030204" pitchFamily="34" charset="0"/>
                <a:cs typeface="Calibri" panose="020F0502020204030204" pitchFamily="34" charset="0"/>
              </a:rPr>
              <a:t>CPU governors are used to adjust the frequency of each core depending on its load and temperature. Several options exist: </a:t>
            </a:r>
            <a:endParaRPr lang="it-IT" sz="4000" dirty="0">
              <a:effectLst/>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4000" b="1" dirty="0" err="1">
                <a:ea typeface="Calibri" panose="020F0502020204030204" pitchFamily="34" charset="0"/>
                <a:cs typeface="Calibri" panose="020F0502020204030204" pitchFamily="34" charset="0"/>
              </a:rPr>
              <a:t>P</a:t>
            </a:r>
            <a:r>
              <a:rPr lang="en-US" sz="4000" b="1" dirty="0" err="1">
                <a:effectLst/>
                <a:ea typeface="Calibri" panose="020F0502020204030204" pitchFamily="34" charset="0"/>
                <a:cs typeface="Calibri" panose="020F0502020204030204" pitchFamily="34" charset="0"/>
              </a:rPr>
              <a:t>owersave</a:t>
            </a:r>
            <a:r>
              <a:rPr lang="en-US" sz="4000" dirty="0">
                <a:effectLst/>
                <a:ea typeface="Calibri" panose="020F0502020204030204" pitchFamily="34" charset="0"/>
                <a:cs typeface="Calibri" panose="020F0502020204030204" pitchFamily="34" charset="0"/>
              </a:rPr>
              <a:t> and </a:t>
            </a:r>
            <a:r>
              <a:rPr lang="en-US" sz="4000" b="1" dirty="0">
                <a:effectLst/>
                <a:ea typeface="Calibri" panose="020F0502020204030204" pitchFamily="34" charset="0"/>
                <a:cs typeface="Calibri" panose="020F0502020204030204" pitchFamily="34" charset="0"/>
              </a:rPr>
              <a:t>performance</a:t>
            </a:r>
            <a:r>
              <a:rPr lang="en-US" sz="4000" dirty="0">
                <a:effectLst/>
                <a:ea typeface="Calibri" panose="020F0502020204030204" pitchFamily="34" charset="0"/>
                <a:cs typeface="Calibri" panose="020F0502020204030204" pitchFamily="34" charset="0"/>
              </a:rPr>
              <a:t> for minimum and maximum operating frequency</a:t>
            </a:r>
            <a:endParaRPr lang="it-IT" sz="4000" dirty="0">
              <a:effectLst/>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4000" b="1" dirty="0" err="1">
                <a:ea typeface="Calibri" panose="020F0502020204030204" pitchFamily="34" charset="0"/>
                <a:cs typeface="Calibri" panose="020F0502020204030204" pitchFamily="34" charset="0"/>
              </a:rPr>
              <a:t>O</a:t>
            </a:r>
            <a:r>
              <a:rPr lang="en-US" sz="4000" b="1" dirty="0" err="1">
                <a:effectLst/>
                <a:ea typeface="Calibri" panose="020F0502020204030204" pitchFamily="34" charset="0"/>
                <a:cs typeface="Calibri" panose="020F0502020204030204" pitchFamily="34" charset="0"/>
              </a:rPr>
              <a:t>ndemand</a:t>
            </a:r>
            <a:r>
              <a:rPr lang="en-US" sz="4000" dirty="0">
                <a:effectLst/>
                <a:ea typeface="Calibri" panose="020F0502020204030204" pitchFamily="34" charset="0"/>
                <a:cs typeface="Calibri" panose="020F0502020204030204" pitchFamily="34" charset="0"/>
              </a:rPr>
              <a:t> toggles between the previous two</a:t>
            </a:r>
            <a:endParaRPr lang="it-IT" sz="4000" dirty="0">
              <a:effectLs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800" dirty="0">
              <a:effectLs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ea typeface="Calibri" panose="020F0502020204030204" pitchFamily="34" charset="0"/>
                <a:cs typeface="Times New Roman" panose="02020603050405020304" pitchFamily="18" charset="0"/>
              </a:rPr>
              <a:t>Secure boot and hardware separation of memory and peripherals haven’t not been evaluated. </a:t>
            </a:r>
            <a:endParaRPr lang="it-IT" sz="4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800" dirty="0">
              <a:effectLs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measurements have been also compared the hardware experiments against a modified version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Qemu</a:t>
            </a:r>
            <a:r>
              <a:rPr lang="en-US" sz="1800" dirty="0">
                <a:effectLst/>
                <a:latin typeface="Calibri" panose="020F0502020204030204" pitchFamily="34" charset="0"/>
                <a:ea typeface="Calibri" panose="020F0502020204030204" pitchFamily="34" charset="0"/>
                <a:cs typeface="Times New Roman" panose="02020603050405020304" pitchFamily="18" charset="0"/>
              </a:rPr>
              <a:t> emulator that uses the Cortex A53 emulation profile on an Ubuntu host residing on a VMWare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ESXi</a:t>
            </a:r>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equipped with an i7 6820HQ running at 2.7GHz. Raspberry Pi 3B lacks support for secure boot and hardware separation of memory and peripherals, hence these aspects of the TRUSTZONE ecosystem could not be evaluated.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24</a:t>
            </a:fld>
            <a:endParaRPr lang="it-IT"/>
          </a:p>
        </p:txBody>
      </p:sp>
    </p:spTree>
    <p:extLst>
      <p:ext uri="{BB962C8B-B14F-4D97-AF65-F5344CB8AC3E}">
        <p14:creationId xmlns:p14="http://schemas.microsoft.com/office/powerpoint/2010/main" val="398030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l">
              <a:buAutoNum type="arabicPeriod"/>
            </a:pPr>
            <a:r>
              <a:rPr lang="en-US" b="1" i="0">
                <a:solidFill>
                  <a:srgbClr val="000000"/>
                </a:solidFill>
                <a:effectLst/>
                <a:latin typeface="Samsung One"/>
              </a:rPr>
              <a:t>Secure Booting</a:t>
            </a:r>
          </a:p>
          <a:p>
            <a:pPr marL="0" indent="0" algn="l">
              <a:buNone/>
            </a:pPr>
            <a:r>
              <a:rPr lang="en-US">
                <a:effectLst/>
              </a:rPr>
              <a:t>Secure booting traces a path between the hardware and the operating system, and requires all loaded software is digitally signed by an approved author.</a:t>
            </a:r>
            <a:endParaRPr lang="en-US" b="1" i="0">
              <a:solidFill>
                <a:srgbClr val="000000"/>
              </a:solidFill>
              <a:effectLst/>
              <a:latin typeface="Samsung One"/>
            </a:endParaRPr>
          </a:p>
          <a:p>
            <a:pPr algn="l"/>
            <a:r>
              <a:rPr lang="en-US" b="0" i="0">
                <a:solidFill>
                  <a:srgbClr val="000000"/>
                </a:solidFill>
                <a:effectLst/>
                <a:latin typeface="Samsung One"/>
              </a:rPr>
              <a:t>Secure booting traces a path between the hardware and the operating system, and requires all loaded software is digitally signed by an approved author. Some versions of this process, such as </a:t>
            </a:r>
            <a:r>
              <a:rPr lang="en-US" b="0" i="0" u="none" strike="noStrike">
                <a:solidFill>
                  <a:srgbClr val="000000"/>
                </a:solidFill>
                <a:effectLst/>
                <a:latin typeface="Samsung One"/>
                <a:hlinkClick r:id="rId3"/>
              </a:rPr>
              <a:t>Samsung Knox</a:t>
            </a:r>
            <a:r>
              <a:rPr lang="en-US" b="0" i="0">
                <a:solidFill>
                  <a:srgbClr val="000000"/>
                </a:solidFill>
                <a:effectLst/>
                <a:latin typeface="Samsung One"/>
              </a:rPr>
              <a:t>, have additional hardware-based protections, like operating system rollback protection and tamper protection.</a:t>
            </a:r>
          </a:p>
          <a:p>
            <a:pPr algn="l"/>
            <a:r>
              <a:rPr lang="en-US" b="0" i="0">
                <a:solidFill>
                  <a:srgbClr val="000000"/>
                </a:solidFill>
                <a:effectLst/>
                <a:latin typeface="Samsung One"/>
              </a:rPr>
              <a:t>This method involves knowledge of what relevant digital certificates need to be burned into the hardware. Each startup step is verified, from base hardware to the software. When properly implemented, attackers can’t get “under” the operating system, which is a popular technique for evading operating system protections.</a:t>
            </a:r>
          </a:p>
          <a:p>
            <a:pPr algn="l"/>
            <a:endParaRPr lang="en-US" b="1" i="0">
              <a:solidFill>
                <a:srgbClr val="000000"/>
              </a:solidFill>
              <a:effectLst/>
              <a:latin typeface="Samsung One"/>
            </a:endParaRPr>
          </a:p>
          <a:p>
            <a:pPr algn="l"/>
            <a:r>
              <a:rPr lang="en-US" b="1" i="0">
                <a:solidFill>
                  <a:srgbClr val="000000"/>
                </a:solidFill>
                <a:effectLst/>
                <a:latin typeface="Samsung One"/>
              </a:rPr>
              <a:t>2. Trusted Execution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a:t>
            </a:r>
            <a:r>
              <a:rPr lang="en-US">
                <a:effectLst/>
              </a:rPr>
              <a:t>ince keying and authentication materials need to be protected from exposure, even if the software is completely compromised TEE provide a hardware-separated processor, effectively running a different operating system, that cannot be affected by  the main CPU.</a:t>
            </a:r>
            <a:endParaRPr lang="it-IT">
              <a:effectLst/>
            </a:endParaRPr>
          </a:p>
          <a:p>
            <a:pPr algn="l"/>
            <a:endParaRPr lang="en-US" b="1" i="0">
              <a:solidFill>
                <a:srgbClr val="000000"/>
              </a:solidFill>
              <a:effectLst/>
              <a:latin typeface="Samsung One"/>
            </a:endParaRPr>
          </a:p>
          <a:p>
            <a:pPr algn="l"/>
            <a:r>
              <a:rPr lang="en-US" b="0" i="0">
                <a:solidFill>
                  <a:srgbClr val="000000"/>
                </a:solidFill>
                <a:effectLst/>
                <a:latin typeface="Samsung One"/>
              </a:rPr>
              <a:t>It’s also important to consider trusted execution environments (TEEs), since keying and authentication materials need to be protected from exposure, even if the software is completely compromised. These provide a hardware-separated processor, effectively running a different operating system, that cannot be affected by the main CPU.</a:t>
            </a:r>
          </a:p>
          <a:p>
            <a:pPr algn="l"/>
            <a:r>
              <a:rPr lang="en-US" b="0" i="0">
                <a:solidFill>
                  <a:srgbClr val="000000"/>
                </a:solidFill>
                <a:effectLst/>
                <a:latin typeface="Samsung One"/>
              </a:rPr>
              <a:t>TEEs can be used to store keying material and take charge of disk encryption and decryption. They may also manage other credential information that can’t be tampered with, such as a burned-in unique system ID. These small applications running inside of the TEE are called </a:t>
            </a:r>
            <a:r>
              <a:rPr lang="en-US" b="0" i="0" err="1">
                <a:solidFill>
                  <a:srgbClr val="000000"/>
                </a:solidFill>
                <a:effectLst/>
                <a:latin typeface="Samsung One"/>
              </a:rPr>
              <a:t>trustlets</a:t>
            </a:r>
            <a:r>
              <a:rPr lang="en-US" b="0" i="0">
                <a:solidFill>
                  <a:srgbClr val="000000"/>
                </a:solidFill>
                <a:effectLst/>
                <a:latin typeface="Samsung One"/>
              </a:rPr>
              <a:t>.</a:t>
            </a:r>
          </a:p>
          <a:p>
            <a:pPr algn="l"/>
            <a:endParaRPr lang="en-US" b="0" i="0">
              <a:solidFill>
                <a:srgbClr val="000000"/>
              </a:solidFill>
              <a:effectLst/>
              <a:latin typeface="Samsung One"/>
            </a:endParaRPr>
          </a:p>
          <a:p>
            <a:pPr algn="l"/>
            <a:r>
              <a:rPr lang="en-US" b="1" i="0">
                <a:solidFill>
                  <a:srgbClr val="000000"/>
                </a:solidFill>
                <a:effectLst/>
                <a:latin typeface="Samsung One"/>
              </a:rPr>
              <a:t>3. Posture Checking</a:t>
            </a:r>
          </a:p>
          <a:p>
            <a:pPr algn="l"/>
            <a:r>
              <a:rPr lang="en-US">
                <a:effectLst/>
              </a:rPr>
              <a:t>It is a protocol inside of the TEE that is constantly confirming that the device has not been compromised through system integrity checking</a:t>
            </a:r>
            <a:endParaRPr lang="en-US" b="1" i="0">
              <a:solidFill>
                <a:srgbClr val="000000"/>
              </a:solidFill>
              <a:effectLst/>
              <a:latin typeface="Samsung One"/>
            </a:endParaRPr>
          </a:p>
          <a:p>
            <a:pPr algn="l"/>
            <a:r>
              <a:rPr lang="en-US" b="0" i="0">
                <a:solidFill>
                  <a:srgbClr val="000000"/>
                </a:solidFill>
                <a:effectLst/>
                <a:latin typeface="Samsung One"/>
              </a:rPr>
              <a:t>All of these security advancements make it easier for enterprises to monitor their devices. Hardware-assisted smartphone monitoring, or posture checking, is particularly helpful for this. It is a protocol inside of the TEE that is constantly confirming that the device has not been compromised through </a:t>
            </a:r>
            <a:r>
              <a:rPr lang="en-US" b="0" i="0" u="none" strike="noStrike">
                <a:solidFill>
                  <a:srgbClr val="000000"/>
                </a:solidFill>
                <a:effectLst/>
                <a:latin typeface="Samsung One"/>
                <a:hlinkClick r:id="rId4" tooltip="system integrity checking"/>
              </a:rPr>
              <a:t>system integrity checking.</a:t>
            </a:r>
            <a:endParaRPr lang="en-US" b="0" i="0">
              <a:solidFill>
                <a:srgbClr val="000000"/>
              </a:solidFill>
              <a:effectLst/>
              <a:latin typeface="Samsung One"/>
            </a:endParaRPr>
          </a:p>
          <a:p>
            <a:pPr algn="l"/>
            <a:endParaRPr lang="en-US" b="0" i="0">
              <a:solidFill>
                <a:srgbClr val="000000"/>
              </a:solidFill>
              <a:effectLst/>
              <a:latin typeface="Samsung One"/>
            </a:endParaRPr>
          </a:p>
          <a:p>
            <a:pPr algn="l"/>
            <a:endParaRPr lang="en-US" b="0" i="0">
              <a:solidFill>
                <a:srgbClr val="000000"/>
              </a:solidFill>
              <a:effectLst/>
              <a:latin typeface="Samsung One"/>
            </a:endParaRPr>
          </a:p>
        </p:txBody>
      </p:sp>
      <p:sp>
        <p:nvSpPr>
          <p:cNvPr id="4" name="Segnaposto numero diapositiva 3"/>
          <p:cNvSpPr>
            <a:spLocks noGrp="1"/>
          </p:cNvSpPr>
          <p:nvPr>
            <p:ph type="sldNum" sz="quarter" idx="5"/>
          </p:nvPr>
        </p:nvSpPr>
        <p:spPr/>
        <p:txBody>
          <a:bodyPr/>
          <a:lstStyle/>
          <a:p>
            <a:fld id="{0784D7B4-00FB-4B1B-B2CE-7F969318B122}" type="slidenum">
              <a:rPr lang="it-IT" smtClean="0"/>
              <a:t>4</a:t>
            </a:fld>
            <a:endParaRPr lang="it-IT"/>
          </a:p>
        </p:txBody>
      </p:sp>
    </p:spTree>
    <p:extLst>
      <p:ext uri="{BB962C8B-B14F-4D97-AF65-F5344CB8AC3E}">
        <p14:creationId xmlns:p14="http://schemas.microsoft.com/office/powerpoint/2010/main" val="2239336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[GRAPH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Measure of the idle and under-stress (burn) power consumption of our hardware unit for three different CPU governors (</a:t>
            </a:r>
            <a:r>
              <a:rPr kumimoji="0" lang="en-US" altLang="it-IT"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ondemand</a:t>
            </a: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performance, and </a:t>
            </a:r>
            <a:r>
              <a:rPr kumimoji="0" lang="en-US" altLang="it-IT"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powersave</a:t>
            </a: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idle measurements use the standard REE kernel, without any user-intensive applications nor trusted application running. Burn measurements run a single-threaded trusted application which computes the first 20000 prime numbers before exiting. We can observe higher power consumption using the performance governor even in idle. Overall, the board’s power consumption is very low, in particular below 1W in idle mode. </a:t>
            </a:r>
            <a:r>
              <a:rPr kumimoji="0" lang="en-US" altLang="it-IT" sz="2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observe higher power consumption using the performance governor even in idle. </a:t>
            </a:r>
            <a:endParaRPr kumimoji="0" lang="en-US" altLang="it-IT" sz="1800" b="0" i="0" u="none" strike="noStrike" cap="none" normalizeH="0" baseline="0">
              <a:ln>
                <a:noFill/>
              </a:ln>
              <a:solidFill>
                <a:schemeClr val="tx1"/>
              </a:solidFill>
              <a:effectLst/>
              <a:latin typeface="Arial" panose="020B0604020202020204" pitchFamily="34" charset="0"/>
            </a:endParaRPr>
          </a:p>
          <a:p>
            <a:endParaRPr lang="it-IT"/>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25</a:t>
            </a:fld>
            <a:endParaRPr lang="it-IT"/>
          </a:p>
        </p:txBody>
      </p:sp>
    </p:spTree>
    <p:extLst>
      <p:ext uri="{BB962C8B-B14F-4D97-AF65-F5344CB8AC3E}">
        <p14:creationId xmlns:p14="http://schemas.microsoft.com/office/powerpoint/2010/main" val="3192888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Measure of the time required to load and unload a trusted application inside the </a:t>
            </a:r>
            <a:r>
              <a:rPr lang="en-US" sz="1200" dirty="0" err="1">
                <a:effectLst/>
                <a:ea typeface="Calibri" panose="020F0502020204030204" pitchFamily="34" charset="0"/>
                <a:cs typeface="Times New Roman" panose="02020603050405020304" pitchFamily="18" charset="0"/>
              </a:rPr>
              <a:t>TrustZone</a:t>
            </a:r>
            <a:r>
              <a:rPr lang="en-US" sz="1200" dirty="0">
                <a:effectLst/>
                <a:ea typeface="Calibri" panose="020F0502020204030204" pitchFamily="34" charset="0"/>
                <a:cs typeface="Times New Roman" panose="02020603050405020304" pitchFamily="18" charset="0"/>
              </a:rPr>
              <a:t>. The left graph shows the results obtained with 2 different trusted applications, one of a small size and one of a large size. The experiments show no significant difference between TAs of different sizes.</a:t>
            </a:r>
            <a:endParaRPr lang="it-IT" dirty="0"/>
          </a:p>
          <a:p>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26</a:t>
            </a:fld>
            <a:endParaRPr lang="it-IT"/>
          </a:p>
        </p:txBody>
      </p:sp>
    </p:spTree>
    <p:extLst>
      <p:ext uri="{BB962C8B-B14F-4D97-AF65-F5344CB8AC3E}">
        <p14:creationId xmlns:p14="http://schemas.microsoft.com/office/powerpoint/2010/main" val="675327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ea typeface="Calibri" panose="020F0502020204030204" pitchFamily="34" charset="0"/>
                <a:cs typeface="Times New Roman" panose="02020603050405020304" pitchFamily="18" charset="0"/>
              </a:rPr>
              <a:t>Instrumentation delay </a:t>
            </a:r>
            <a:r>
              <a:rPr lang="en-US" dirty="0">
                <a:effectLst/>
                <a:ea typeface="Wingdings" panose="05000000000000000000" pitchFamily="2" charset="2"/>
                <a:cs typeface="Wingdings" panose="05000000000000000000" pitchFamily="2" charset="2"/>
                <a:sym typeface="Wingdings" panose="05000000000000000000" pitchFamily="2" charset="2"/>
              </a:rPr>
              <a:t></a:t>
            </a:r>
            <a:r>
              <a:rPr lang="en-US" dirty="0">
                <a:effectLst/>
                <a:ea typeface="Calibri" panose="020F0502020204030204" pitchFamily="34" charset="0"/>
                <a:cs typeface="Times New Roman" panose="02020603050405020304" pitchFamily="18" charset="0"/>
              </a:rPr>
              <a:t> difference between 2 consecutive calls to the time measurement functions.</a:t>
            </a:r>
            <a:endParaRPr lang="it-IT" dirty="0">
              <a:effectLst/>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27</a:t>
            </a:fld>
            <a:endParaRPr lang="it-IT"/>
          </a:p>
        </p:txBody>
      </p:sp>
    </p:spTree>
    <p:extLst>
      <p:ext uri="{BB962C8B-B14F-4D97-AF65-F5344CB8AC3E}">
        <p14:creationId xmlns:p14="http://schemas.microsoft.com/office/powerpoint/2010/main" val="833229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Calibri" panose="020F0502020204030204" pitchFamily="34" charset="0"/>
                <a:ea typeface="Calibri" panose="020F0502020204030204" pitchFamily="34" charset="0"/>
                <a:cs typeface="Times New Roman" panose="02020603050405020304" pitchFamily="18" charset="0"/>
              </a:rPr>
              <a:t>In term of execution time it is more time-consuming to switch from the REE to the TEE. </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Calibri"/>
                <a:ea typeface="Calibri" panose="020F0502020204030204" pitchFamily="34" charset="0"/>
                <a:cs typeface="Times New Roman"/>
              </a:rPr>
              <a:t>For instrumentation delay, delay is higher in the TEE compared to the REE, due to the additional world switch.</a:t>
            </a:r>
            <a:r>
              <a:rPr lang="en-US" dirty="0">
                <a:latin typeface="Calibri"/>
                <a:ea typeface="Calibri" panose="020F0502020204030204" pitchFamily="34" charset="0"/>
                <a:cs typeface="Times New Roman"/>
              </a:rPr>
              <a:t> </a:t>
            </a:r>
            <a:endParaRPr lang="it-IT" dirty="0"/>
          </a:p>
          <a:p>
            <a:pPr marL="285750" indent="-285750" algn="just">
              <a:lnSpc>
                <a:spcPct val="107000"/>
              </a:lnSpc>
              <a:spcAft>
                <a:spcPts val="800"/>
              </a:spcAft>
              <a:buFont typeface="Arial" panose="020B0604020202020204" pitchFamily="34" charset="0"/>
              <a:buChar char="•"/>
            </a:pPr>
            <a:r>
              <a:rPr lang="en-US" dirty="0">
                <a:effectLst/>
                <a:latin typeface="Calibri"/>
                <a:ea typeface="Calibri" panose="020F0502020204030204" pitchFamily="34" charset="0"/>
                <a:cs typeface="Times New Roman"/>
              </a:rPr>
              <a:t>In terms of energy, it was also </a:t>
            </a:r>
            <a:r>
              <a:rPr lang="en-US" dirty="0">
                <a:latin typeface="Calibri"/>
                <a:ea typeface="Calibri" panose="020F0502020204030204" pitchFamily="34" charset="0"/>
                <a:cs typeface="Times New Roman"/>
              </a:rPr>
              <a:t>evaluated</a:t>
            </a:r>
            <a:r>
              <a:rPr lang="en-US" dirty="0">
                <a:effectLst/>
                <a:latin typeface="Calibri"/>
                <a:ea typeface="Calibri" panose="020F0502020204030204" pitchFamily="34" charset="0"/>
                <a:cs typeface="Times New Roman"/>
              </a:rPr>
              <a:t> the energy spent for calling an empty TA function from the REE. The timer starts and stops when leaving and re-entering the REE, respectively. </a:t>
            </a:r>
            <a:endParaRPr lang="it-IT" dirty="0">
              <a:latin typeface="Calibri"/>
              <a:ea typeface="Calibri" panose="020F0502020204030204" pitchFamily="34" charset="0"/>
              <a:cs typeface="Times New Roman"/>
            </a:endParaRPr>
          </a:p>
          <a:p>
            <a:pPr marL="742950" lvl="1" indent="-285750" algn="just">
              <a:lnSpc>
                <a:spcPct val="107000"/>
              </a:lnSpc>
              <a:spcAft>
                <a:spcPts val="800"/>
              </a:spcAft>
              <a:buFont typeface="Wingdings" panose="020B0604020202020204" pitchFamily="34" charset="0"/>
              <a:buChar char="ü"/>
            </a:pPr>
            <a:r>
              <a:rPr lang="en-US" dirty="0">
                <a:effectLst/>
                <a:latin typeface="Calibri"/>
                <a:ea typeface="Calibri" panose="020F0502020204030204" pitchFamily="34" charset="0"/>
                <a:cs typeface="Times New Roman"/>
              </a:rPr>
              <a:t>The </a:t>
            </a:r>
            <a:r>
              <a:rPr lang="en-US" dirty="0" err="1">
                <a:latin typeface="Calibri"/>
                <a:ea typeface="Calibri" panose="020F0502020204030204" pitchFamily="34" charset="0"/>
                <a:cs typeface="Times New Roman"/>
              </a:rPr>
              <a:t>ondemand</a:t>
            </a:r>
            <a:r>
              <a:rPr lang="en-US" dirty="0">
                <a:effectLst/>
                <a:latin typeface="Calibri"/>
                <a:ea typeface="Calibri" panose="020F0502020204030204" pitchFamily="34" charset="0"/>
                <a:cs typeface="Times New Roman"/>
              </a:rPr>
              <a:t> governor is the most energy-eager, while </a:t>
            </a:r>
            <a:r>
              <a:rPr lang="en-US" dirty="0" err="1">
                <a:effectLst/>
                <a:latin typeface="Calibri"/>
                <a:ea typeface="Calibri" panose="020F0502020204030204" pitchFamily="34" charset="0"/>
                <a:cs typeface="Times New Roman"/>
              </a:rPr>
              <a:t>powersave</a:t>
            </a:r>
            <a:r>
              <a:rPr lang="en-US" dirty="0">
                <a:effectLst/>
                <a:latin typeface="Calibri"/>
                <a:ea typeface="Calibri" panose="020F0502020204030204" pitchFamily="34" charset="0"/>
                <a:cs typeface="Times New Roman"/>
              </a:rPr>
              <a:t> is the most energy efficient.</a:t>
            </a:r>
            <a:endParaRPr lang="it-IT" dirty="0">
              <a:effectLst/>
              <a:latin typeface="Calibri"/>
              <a:ea typeface="Calibri" panose="020F0502020204030204" pitchFamily="34" charset="0"/>
              <a:cs typeface="Times New Roman"/>
            </a:endParaRPr>
          </a:p>
          <a:p>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28</a:t>
            </a:fld>
            <a:endParaRPr lang="it-IT"/>
          </a:p>
        </p:txBody>
      </p:sp>
    </p:spTree>
    <p:extLst>
      <p:ext uri="{BB962C8B-B14F-4D97-AF65-F5344CB8AC3E}">
        <p14:creationId xmlns:p14="http://schemas.microsoft.com/office/powerpoint/2010/main" val="3008967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Here we will present performance of the system for operations like creating, writing, reading and closing objects inside the secure storage area, for two different object sizes (100KB and 1MB).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0784D7B4-00FB-4B1B-B2CE-7F969318B122}" type="slidenum">
              <a:rPr lang="it-IT" smtClean="0"/>
              <a:t>29</a:t>
            </a:fld>
            <a:endParaRPr lang="it-IT"/>
          </a:p>
        </p:txBody>
      </p:sp>
    </p:spTree>
    <p:extLst>
      <p:ext uri="{BB962C8B-B14F-4D97-AF65-F5344CB8AC3E}">
        <p14:creationId xmlns:p14="http://schemas.microsoft.com/office/powerpoint/2010/main" val="1710954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Here we will present performance of the system for operations like creating, writing, reading and closing objects inside the secure storage area, for two different object sizes (100KB and 1MB).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a:effectLst/>
                <a:latin typeface="Calibri" panose="020F0502020204030204" pitchFamily="34" charset="0"/>
                <a:ea typeface="Calibri" panose="020F0502020204030204" pitchFamily="34" charset="0"/>
                <a:cs typeface="Times New Roman" panose="02020603050405020304" pitchFamily="18" charset="0"/>
              </a:rPr>
              <a:t>[GRAPH 1]</a:t>
            </a:r>
          </a:p>
          <a:p>
            <a:r>
              <a:rPr lang="en-US" sz="1200">
                <a:effectLst/>
                <a:latin typeface="Calibri" panose="020F0502020204030204" pitchFamily="34" charset="0"/>
                <a:ea typeface="Calibri" panose="020F0502020204030204" pitchFamily="34" charset="0"/>
                <a:cs typeface="Times New Roman" panose="02020603050405020304" pitchFamily="18" charset="0"/>
              </a:rPr>
              <a:t>The graph (one at left) shows that closing and deleting objects are fast operations while opening and writing are the slowest ones. Iterating over objects in the secure storage (e.g., the execution of a find operation) is slow, up to a few hours in the worst case (the right graph). Adding more objects in secure storage degrade the results even more. </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30</a:t>
            </a:fld>
            <a:endParaRPr lang="it-IT"/>
          </a:p>
        </p:txBody>
      </p:sp>
    </p:spTree>
    <p:extLst>
      <p:ext uri="{BB962C8B-B14F-4D97-AF65-F5344CB8AC3E}">
        <p14:creationId xmlns:p14="http://schemas.microsoft.com/office/powerpoint/2010/main" val="2571812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sz="1200"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These functions are atomic and are surrounded by a monitor (mutex) which adds a considerable delay (but it wasn’t shown in the graph for </a:t>
            </a:r>
            <a:r>
              <a:rPr lang="en-US" sz="1200" dirty="0" err="1">
                <a:effectLst/>
                <a:ea typeface="Calibri" panose="020F0502020204030204" pitchFamily="34" charset="0"/>
                <a:cs typeface="Times New Roman" panose="02020603050405020304" pitchFamily="18" charset="0"/>
              </a:rPr>
              <a:t>semplicity</a:t>
            </a:r>
            <a:r>
              <a:rPr lang="en-US" sz="1200" dirty="0">
                <a:effectLst/>
                <a:ea typeface="Calibri" panose="020F0502020204030204" pitchFamily="34" charset="0"/>
                <a:cs typeface="Times New Roman" panose="02020603050405020304" pitchFamily="18" charset="0"/>
              </a:rPr>
              <a:t>)</a:t>
            </a:r>
            <a:endParaRPr lang="it-IT" sz="1100" dirty="0">
              <a:effectLst/>
              <a:ea typeface="Calibri" panose="020F0502020204030204" pitchFamily="34" charset="0"/>
              <a:cs typeface="Times New Roman" panose="02020603050405020304" pitchFamily="18" charset="0"/>
            </a:endParaRPr>
          </a:p>
          <a:p>
            <a:endParaRPr lang="en-US" sz="1200" dirty="0">
              <a:effectLst/>
              <a:ea typeface="Calibri" panose="020F0502020204030204" pitchFamily="34" charset="0"/>
              <a:cs typeface="Times New Roman" panose="02020603050405020304" pitchFamily="18" charset="0"/>
            </a:endParaRPr>
          </a:p>
          <a:p>
            <a:r>
              <a:rPr lang="en-US" sz="1200" dirty="0">
                <a:effectLst/>
                <a:ea typeface="Calibri" panose="020F0502020204030204" pitchFamily="34" charset="0"/>
                <a:cs typeface="Times New Roman" panose="02020603050405020304" pitchFamily="18" charset="0"/>
              </a:rPr>
              <a:t>From the graph we can notice how opening the file and setting the filename are the most expensive ones</a:t>
            </a:r>
            <a:r>
              <a:rPr lang="en-US" sz="1100" dirty="0">
                <a:effectLst/>
                <a:ea typeface="Calibri" panose="020F0502020204030204" pitchFamily="34" charset="0"/>
                <a:cs typeface="Times New Roman" panose="02020603050405020304" pitchFamily="18" charset="0"/>
              </a:rPr>
              <a:t>. </a:t>
            </a:r>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31</a:t>
            </a:fld>
            <a:endParaRPr lang="it-IT"/>
          </a:p>
        </p:txBody>
      </p:sp>
    </p:spTree>
    <p:extLst>
      <p:ext uri="{BB962C8B-B14F-4D97-AF65-F5344CB8AC3E}">
        <p14:creationId xmlns:p14="http://schemas.microsoft.com/office/powerpoint/2010/main" val="3513019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[GRAPH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In particular </a:t>
            </a:r>
            <a:r>
              <a:rPr lang="en-US" sz="1200" dirty="0">
                <a:effectLst/>
                <a:latin typeface="Calibri" panose="020F0502020204030204" pitchFamily="34" charset="0"/>
                <a:ea typeface="Calibri" panose="020F0502020204030204" pitchFamily="34" charset="0"/>
                <a:cs typeface="Times New Roman" panose="02020603050405020304" pitchFamily="18" charset="0"/>
              </a:rPr>
              <a:t>the</a:t>
            </a:r>
            <a:r>
              <a:rPr lang="en-US" sz="1200">
                <a:effectLst/>
                <a:latin typeface="Calibri" panose="020F0502020204030204" pitchFamily="34" charset="0"/>
                <a:ea typeface="Calibri" panose="020F0502020204030204" pitchFamily="34" charset="0"/>
                <a:cs typeface="Times New Roman" panose="02020603050405020304" pitchFamily="18" charset="0"/>
              </a:rPr>
              <a:t> graph shows how creating a new object is the most energy-demanding one, irrelevant of the size of the object, while the second one shows the energy </a:t>
            </a:r>
            <a:r>
              <a:rPr lang="en-US" sz="1200" err="1">
                <a:effectLst/>
                <a:latin typeface="Calibri" panose="020F0502020204030204" pitchFamily="34" charset="0"/>
                <a:ea typeface="Calibri" panose="020F0502020204030204" pitchFamily="34" charset="0"/>
                <a:cs typeface="Times New Roman" panose="02020603050405020304" pitchFamily="18" charset="0"/>
              </a:rPr>
              <a:t>requiremements</a:t>
            </a:r>
            <a:r>
              <a:rPr lang="en-US" sz="1200">
                <a:effectLst/>
                <a:latin typeface="Calibri" panose="020F0502020204030204" pitchFamily="34" charset="0"/>
                <a:ea typeface="Calibri" panose="020F0502020204030204" pitchFamily="34" charset="0"/>
                <a:cs typeface="Times New Roman" panose="02020603050405020304" pitchFamily="18" charset="0"/>
              </a:rPr>
              <a:t> to iterate over a single stored object during enumeration of all stored objects in secure storage or </a:t>
            </a:r>
            <a:r>
              <a:rPr lang="en-US" sz="1200" err="1">
                <a:effectLst/>
                <a:latin typeface="Calibri" panose="020F0502020204030204" pitchFamily="34" charset="0"/>
                <a:ea typeface="Calibri" panose="020F0502020204030204" pitchFamily="34" charset="0"/>
                <a:cs typeface="Times New Roman" panose="02020603050405020304" pitchFamily="18" charset="0"/>
              </a:rPr>
              <a:t>ranme</a:t>
            </a:r>
            <a:r>
              <a:rPr lang="en-US" sz="1200">
                <a:effectLst/>
                <a:latin typeface="Calibri" panose="020F0502020204030204" pitchFamily="34" charset="0"/>
                <a:ea typeface="Calibri" panose="020F0502020204030204" pitchFamily="34" charset="0"/>
                <a:cs typeface="Times New Roman" panose="02020603050405020304" pitchFamily="18" charset="0"/>
              </a:rPr>
              <a:t> a single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32</a:t>
            </a:fld>
            <a:endParaRPr lang="it-IT"/>
          </a:p>
        </p:txBody>
      </p:sp>
    </p:spTree>
    <p:extLst>
      <p:ext uri="{BB962C8B-B14F-4D97-AF65-F5344CB8AC3E}">
        <p14:creationId xmlns:p14="http://schemas.microsoft.com/office/powerpoint/2010/main" val="1657902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panose="020F0502020204030204" pitchFamily="34" charset="0"/>
                <a:cs typeface="Times New Roman" panose="02020603050405020304" pitchFamily="18" charset="0"/>
              </a:rPr>
              <a:t>The energy </a:t>
            </a:r>
            <a:r>
              <a:rPr lang="en-US" sz="1200" dirty="0">
                <a:effectLst/>
                <a:ea typeface="Calibri" panose="020F0502020204030204" pitchFamily="34" charset="0"/>
                <a:cs typeface="Times New Roman" panose="02020603050405020304" pitchFamily="18" charset="0"/>
              </a:rPr>
              <a:t>required to iterate over a single object depends on the number of objects stored whereas the size of the object is irrelevant.</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[GRAPH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We can observe from the graph that the energy required to iterate over a single object depends on the number of objects stored whereas the size of the object is irrelevant.</a:t>
            </a:r>
            <a:endParaRPr lang="it-IT" dirty="0"/>
          </a:p>
          <a:p>
            <a:endParaRPr lang="it-IT" dirty="0"/>
          </a:p>
        </p:txBody>
      </p:sp>
      <p:sp>
        <p:nvSpPr>
          <p:cNvPr id="4" name="Segnaposto numero diapositiva 3"/>
          <p:cNvSpPr>
            <a:spLocks noGrp="1"/>
          </p:cNvSpPr>
          <p:nvPr>
            <p:ph type="sldNum" sz="quarter" idx="5"/>
          </p:nvPr>
        </p:nvSpPr>
        <p:spPr/>
        <p:txBody>
          <a:bodyPr/>
          <a:lstStyle/>
          <a:p>
            <a:fld id="{0784D7B4-00FB-4B1B-B2CE-7F969318B122}" type="slidenum">
              <a:rPr lang="it-IT" smtClean="0"/>
              <a:t>33</a:t>
            </a:fld>
            <a:endParaRPr lang="it-IT"/>
          </a:p>
        </p:txBody>
      </p:sp>
    </p:spTree>
    <p:extLst>
      <p:ext uri="{BB962C8B-B14F-4D97-AF65-F5344CB8AC3E}">
        <p14:creationId xmlns:p14="http://schemas.microsoft.com/office/powerpoint/2010/main" val="233914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venir Next LT Pro"/>
                <a:ea typeface="+mn-ea"/>
                <a:cs typeface="Arial"/>
              </a:rPr>
              <a:t>Basically, these security chips are microcomputer computers that have microprocessors, native memory and run their own tiny operating systems. They work independently of other devices in the phone</a:t>
            </a:r>
            <a:endParaRPr lang="it-I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rPr>
              <a:t> Crypto chips can resist Specter-style attacks that allow the application to read the memory that does not belong to it because the memory chip is completely separate from the system's main memory.</a:t>
            </a:r>
            <a:endParaRPr kumimoji="0" lang="en-US" b="0" i="0" u="none" strike="noStrike" cap="none" spc="0" normalizeH="0" baseline="0" noProof="0">
              <a:ln>
                <a:noFill/>
              </a:ln>
              <a:effectLst/>
              <a:uLnTx/>
              <a:uFillTx/>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5</a:t>
            </a:fld>
            <a:endParaRPr lang="it-IT"/>
          </a:p>
        </p:txBody>
      </p:sp>
    </p:spTree>
    <p:extLst>
      <p:ext uri="{BB962C8B-B14F-4D97-AF65-F5344CB8AC3E}">
        <p14:creationId xmlns:p14="http://schemas.microsoft.com/office/powerpoint/2010/main" val="318045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effectLst/>
              </a:rPr>
              <a:t>ARM’s </a:t>
            </a:r>
            <a:r>
              <a:rPr lang="en-US" b="1" i="0" err="1">
                <a:effectLst/>
              </a:rPr>
              <a:t>TrustZone</a:t>
            </a:r>
            <a:r>
              <a:rPr lang="en-US" b="1" i="0">
                <a:effectLst/>
              </a:rPr>
              <a:t> </a:t>
            </a:r>
            <a:r>
              <a:rPr lang="en-US"/>
              <a:t>is</a:t>
            </a:r>
            <a:r>
              <a:rPr lang="en-US" b="0" i="0">
                <a:effectLst/>
              </a:rPr>
              <a:t> a stand-alone processor integrated directly into the device's main </a:t>
            </a:r>
            <a:r>
              <a:rPr lang="en-US" b="0" i="0" err="1">
                <a:effectLst/>
              </a:rPr>
              <a:t>SoC.</a:t>
            </a:r>
            <a:r>
              <a:rPr lang="en-US" b="0" i="0">
                <a:effectLst/>
              </a:rPr>
              <a:t> Although it is not a separate chip, it still has a processor and a separate memory area. </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6</a:t>
            </a:fld>
            <a:endParaRPr lang="it-IT"/>
          </a:p>
        </p:txBody>
      </p:sp>
    </p:spTree>
    <p:extLst>
      <p:ext uri="{BB962C8B-B14F-4D97-AF65-F5344CB8AC3E}">
        <p14:creationId xmlns:p14="http://schemas.microsoft.com/office/powerpoint/2010/main" val="71063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Secure Enclave: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mn-lt"/>
                <a:cs typeface="+mn-lt"/>
              </a:rPr>
              <a:t>The </a:t>
            </a:r>
            <a:r>
              <a:rPr lang="en-US" b="1">
                <a:ea typeface="+mn-lt"/>
                <a:cs typeface="+mn-lt"/>
              </a:rPr>
              <a:t>Secure Enclave </a:t>
            </a:r>
            <a:r>
              <a:rPr lang="en-US">
                <a:ea typeface="+mn-lt"/>
                <a:cs typeface="+mn-lt"/>
              </a:rPr>
              <a:t>is part of the A7 and newer chips used for </a:t>
            </a:r>
            <a:r>
              <a:rPr lang="en-US" b="1">
                <a:ea typeface="+mn-lt"/>
                <a:cs typeface="+mn-lt"/>
              </a:rPr>
              <a:t>data protection</a:t>
            </a:r>
            <a:r>
              <a:rPr lang="en-US">
                <a:ea typeface="+mn-lt"/>
                <a:cs typeface="+mn-lt"/>
              </a:rPr>
              <a:t>, </a:t>
            </a:r>
            <a:r>
              <a:rPr lang="en-US" b="1" err="1">
                <a:ea typeface="+mn-lt"/>
                <a:cs typeface="+mn-lt"/>
              </a:rPr>
              <a:t>TouchID</a:t>
            </a:r>
            <a:r>
              <a:rPr lang="en-US">
                <a:ea typeface="+mn-lt"/>
                <a:cs typeface="+mn-lt"/>
              </a:rPr>
              <a:t>, and </a:t>
            </a:r>
            <a:r>
              <a:rPr lang="en-US" b="1" err="1">
                <a:ea typeface="+mn-lt"/>
                <a:cs typeface="+mn-lt"/>
              </a:rPr>
              <a:t>FaceID</a:t>
            </a:r>
            <a:r>
              <a:rPr lang="en-US">
                <a:ea typeface="+mn-lt"/>
                <a:cs typeface="+mn-lt"/>
              </a:rPr>
              <a:t>. The purpose of the Secure Enclave is to handle keys and other info such as biometrics that is sensitive enough to not be handled by the Application Processor (AP).</a:t>
            </a:r>
          </a:p>
          <a:p>
            <a:pPr marL="228600" indent="-228600">
              <a:buAutoNum type="arabicPeriod"/>
            </a:pPr>
            <a:endParaRPr lang="en-US"/>
          </a:p>
          <a:p>
            <a:pPr marL="0" indent="0">
              <a:buNone/>
            </a:pPr>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7</a:t>
            </a:fld>
            <a:endParaRPr lang="it-IT"/>
          </a:p>
        </p:txBody>
      </p:sp>
    </p:spTree>
    <p:extLst>
      <p:ext uri="{BB962C8B-B14F-4D97-AF65-F5344CB8AC3E}">
        <p14:creationId xmlns:p14="http://schemas.microsoft.com/office/powerpoint/2010/main" val="2517784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2. </a:t>
            </a:r>
            <a:r>
              <a:rPr lang="en-US" err="1"/>
              <a:t>TrustZone</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mn-lt"/>
                <a:cs typeface="+mn-lt"/>
              </a:rPr>
              <a:t>The main idea of </a:t>
            </a:r>
            <a:r>
              <a:rPr lang="en-US" err="1">
                <a:ea typeface="+mn-lt"/>
                <a:cs typeface="+mn-lt"/>
              </a:rPr>
              <a:t>TrustZone</a:t>
            </a:r>
            <a:r>
              <a:rPr lang="en-US">
                <a:ea typeface="+mn-lt"/>
                <a:cs typeface="+mn-lt"/>
              </a:rPr>
              <a:t> is to implement </a:t>
            </a:r>
            <a:r>
              <a:rPr lang="en-US" b="1">
                <a:ea typeface="+mn-lt"/>
                <a:cs typeface="+mn-lt"/>
              </a:rPr>
              <a:t>two separate execution modes</a:t>
            </a:r>
            <a:r>
              <a:rPr lang="en-US">
                <a:ea typeface="+mn-lt"/>
                <a:cs typeface="+mn-lt"/>
              </a:rPr>
              <a:t> on the main CPU. All </a:t>
            </a:r>
            <a:r>
              <a:rPr lang="en-US" b="1">
                <a:ea typeface="+mn-lt"/>
                <a:cs typeface="+mn-lt"/>
              </a:rPr>
              <a:t>untrusted software </a:t>
            </a:r>
            <a:r>
              <a:rPr lang="en-US">
                <a:ea typeface="+mn-lt"/>
                <a:cs typeface="+mn-lt"/>
              </a:rPr>
              <a:t>is executed in the </a:t>
            </a:r>
            <a:r>
              <a:rPr lang="en-US" b="1">
                <a:ea typeface="+mn-lt"/>
                <a:cs typeface="+mn-lt"/>
              </a:rPr>
              <a:t>normal world</a:t>
            </a:r>
            <a:r>
              <a:rPr lang="en-US">
                <a:ea typeface="+mn-lt"/>
                <a:cs typeface="+mn-lt"/>
              </a:rPr>
              <a:t>, while applications that need protection run in a separate execution mode called the </a:t>
            </a:r>
            <a:r>
              <a:rPr lang="en-US" b="1">
                <a:ea typeface="+mn-lt"/>
                <a:cs typeface="+mn-lt"/>
              </a:rPr>
              <a:t>secure world</a:t>
            </a:r>
            <a:r>
              <a:rPr lang="en-US">
                <a:ea typeface="+mn-lt"/>
                <a:cs typeface="+mn-lt"/>
              </a:rPr>
              <a:t>. </a:t>
            </a:r>
            <a:endParaRPr lang="en-US" b="1">
              <a:ea typeface="+mn-lt"/>
              <a:cs typeface="+mn-lt"/>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8</a:t>
            </a:fld>
            <a:endParaRPr lang="it-IT"/>
          </a:p>
        </p:txBody>
      </p:sp>
    </p:spTree>
    <p:extLst>
      <p:ext uri="{BB962C8B-B14F-4D97-AF65-F5344CB8AC3E}">
        <p14:creationId xmlns:p14="http://schemas.microsoft.com/office/powerpoint/2010/main" val="406019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The idea is to </a:t>
            </a:r>
            <a:r>
              <a:rPr lang="en-US" sz="1200" b="1">
                <a:ea typeface="+mn-lt"/>
                <a:cs typeface="+mn-lt"/>
              </a:rPr>
              <a:t>reduce the amount of software and hardware</a:t>
            </a:r>
            <a:r>
              <a:rPr lang="en-US" sz="1200">
                <a:ea typeface="+mn-lt"/>
                <a:cs typeface="+mn-lt"/>
              </a:rPr>
              <a:t> that needs to be trusted for the secure operation of a particular application in order to </a:t>
            </a:r>
            <a:r>
              <a:rPr lang="en-US" sz="1200" b="1">
                <a:ea typeface="+mn-lt"/>
                <a:cs typeface="+mn-lt"/>
              </a:rPr>
              <a:t>minimize attack surface</a:t>
            </a:r>
            <a:r>
              <a:rPr lang="en-US" sz="1200">
                <a:ea typeface="+mn-lt"/>
                <a:cs typeface="+mn-lt"/>
              </a:rPr>
              <a:t>.</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9</a:t>
            </a:fld>
            <a:endParaRPr lang="it-IT"/>
          </a:p>
        </p:txBody>
      </p:sp>
    </p:spTree>
    <p:extLst>
      <p:ext uri="{BB962C8B-B14F-4D97-AF65-F5344CB8AC3E}">
        <p14:creationId xmlns:p14="http://schemas.microsoft.com/office/powerpoint/2010/main" val="224597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The Secure Enclave itself follows the same principle of design as the SoC does, containing its own </a:t>
            </a:r>
            <a:r>
              <a:rPr lang="en-US" sz="1200" b="1">
                <a:ea typeface="+mn-lt"/>
                <a:cs typeface="+mn-lt"/>
              </a:rPr>
              <a:t>discrete boot ROM</a:t>
            </a:r>
            <a:r>
              <a:rPr lang="en-US" sz="1200">
                <a:ea typeface="+mn-lt"/>
                <a:cs typeface="+mn-lt"/>
              </a:rPr>
              <a:t> and </a:t>
            </a:r>
            <a:r>
              <a:rPr lang="en-US" sz="1200" b="1">
                <a:ea typeface="+mn-lt"/>
                <a:cs typeface="+mn-lt"/>
              </a:rPr>
              <a:t>AES engine</a:t>
            </a:r>
            <a:r>
              <a:rPr lang="en-US" sz="1200">
                <a:ea typeface="+mn-lt"/>
                <a:cs typeface="+mn-lt"/>
              </a:rPr>
              <a:t>. The Secure Enclave also provides the foundation for the </a:t>
            </a:r>
            <a:r>
              <a:rPr lang="en-US" sz="1200" b="1">
                <a:ea typeface="+mn-lt"/>
                <a:cs typeface="+mn-lt"/>
              </a:rPr>
              <a:t>secure generation and storage of the keys</a:t>
            </a:r>
            <a:r>
              <a:rPr lang="en-US" sz="1200">
                <a:ea typeface="+mn-lt"/>
                <a:cs typeface="+mn-lt"/>
              </a:rPr>
              <a:t> necessary for encrypting data at rest.</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10</a:t>
            </a:fld>
            <a:endParaRPr lang="it-IT"/>
          </a:p>
        </p:txBody>
      </p:sp>
    </p:spTree>
    <p:extLst>
      <p:ext uri="{BB962C8B-B14F-4D97-AF65-F5344CB8AC3E}">
        <p14:creationId xmlns:p14="http://schemas.microsoft.com/office/powerpoint/2010/main" val="272852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The Secure Enclave Processor </a:t>
            </a:r>
            <a:r>
              <a:rPr lang="it-IT" sz="1200" err="1">
                <a:ea typeface="+mn-lt"/>
                <a:cs typeface="+mn-lt"/>
              </a:rPr>
              <a:t>is</a:t>
            </a:r>
            <a:r>
              <a:rPr lang="it-IT" sz="1200">
                <a:ea typeface="+mn-lt"/>
                <a:cs typeface="+mn-lt"/>
              </a:rPr>
              <a:t> </a:t>
            </a:r>
            <a:r>
              <a:rPr lang="it-IT" sz="1200" b="1" err="1">
                <a:ea typeface="+mn-lt"/>
                <a:cs typeface="+mn-lt"/>
              </a:rPr>
              <a:t>dedicated</a:t>
            </a:r>
            <a:r>
              <a:rPr lang="it-IT" sz="1200" b="1">
                <a:ea typeface="+mn-lt"/>
                <a:cs typeface="+mn-lt"/>
              </a:rPr>
              <a:t> </a:t>
            </a:r>
            <a:r>
              <a:rPr lang="it-IT" sz="1200" b="1" err="1">
                <a:ea typeface="+mn-lt"/>
                <a:cs typeface="+mn-lt"/>
              </a:rPr>
              <a:t>solely</a:t>
            </a:r>
            <a:r>
              <a:rPr lang="it-IT" sz="1200" b="1">
                <a:ea typeface="+mn-lt"/>
                <a:cs typeface="+mn-lt"/>
              </a:rPr>
              <a:t> for Secure Enclave use</a:t>
            </a:r>
            <a:r>
              <a:rPr lang="it-IT" sz="1200">
                <a:ea typeface="+mn-lt"/>
                <a:cs typeface="+mn-lt"/>
              </a:rPr>
              <a:t>. </a:t>
            </a:r>
            <a:r>
              <a:rPr lang="it-IT" sz="1200" err="1">
                <a:ea typeface="+mn-lt"/>
                <a:cs typeface="+mn-lt"/>
              </a:rPr>
              <a:t>This</a:t>
            </a:r>
            <a:r>
              <a:rPr lang="it-IT" sz="1200">
                <a:ea typeface="+mn-lt"/>
                <a:cs typeface="+mn-lt"/>
              </a:rPr>
              <a:t> helps </a:t>
            </a:r>
            <a:r>
              <a:rPr lang="it-IT" sz="1200" b="1" err="1">
                <a:ea typeface="+mn-lt"/>
                <a:cs typeface="+mn-lt"/>
              </a:rPr>
              <a:t>prevent</a:t>
            </a:r>
            <a:r>
              <a:rPr lang="it-IT" sz="1200" b="1">
                <a:ea typeface="+mn-lt"/>
                <a:cs typeface="+mn-lt"/>
              </a:rPr>
              <a:t> side-</a:t>
            </a:r>
            <a:r>
              <a:rPr lang="it-IT" sz="1200" b="1" err="1">
                <a:ea typeface="+mn-lt"/>
                <a:cs typeface="+mn-lt"/>
              </a:rPr>
              <a:t>channel</a:t>
            </a:r>
            <a:r>
              <a:rPr lang="it-IT" sz="1200" b="1">
                <a:ea typeface="+mn-lt"/>
                <a:cs typeface="+mn-lt"/>
              </a:rPr>
              <a:t> </a:t>
            </a:r>
            <a:r>
              <a:rPr lang="it-IT" sz="1200" b="1" err="1">
                <a:ea typeface="+mn-lt"/>
                <a:cs typeface="+mn-lt"/>
              </a:rPr>
              <a:t>attacks</a:t>
            </a:r>
            <a:r>
              <a:rPr lang="it-IT" sz="1200">
                <a:ea typeface="+mn-lt"/>
                <a:cs typeface="+mn-lt"/>
              </a:rPr>
              <a:t> </a:t>
            </a:r>
            <a:r>
              <a:rPr lang="it-IT" sz="1200" err="1">
                <a:ea typeface="+mn-lt"/>
                <a:cs typeface="+mn-lt"/>
              </a:rPr>
              <a:t>that</a:t>
            </a:r>
            <a:r>
              <a:rPr lang="it-IT" sz="1200">
                <a:ea typeface="+mn-lt"/>
                <a:cs typeface="+mn-lt"/>
              </a:rPr>
              <a:t> </a:t>
            </a:r>
            <a:r>
              <a:rPr lang="it-IT" sz="1200" err="1">
                <a:ea typeface="+mn-lt"/>
                <a:cs typeface="+mn-lt"/>
              </a:rPr>
              <a:t>depend</a:t>
            </a:r>
            <a:r>
              <a:rPr lang="it-IT" sz="1200">
                <a:ea typeface="+mn-lt"/>
                <a:cs typeface="+mn-lt"/>
              </a:rPr>
              <a:t> on </a:t>
            </a:r>
            <a:r>
              <a:rPr lang="it-IT" sz="1200" err="1">
                <a:ea typeface="+mn-lt"/>
                <a:cs typeface="+mn-lt"/>
              </a:rPr>
              <a:t>malicious</a:t>
            </a:r>
            <a:r>
              <a:rPr lang="it-IT" sz="1200">
                <a:ea typeface="+mn-lt"/>
                <a:cs typeface="+mn-lt"/>
              </a:rPr>
              <a:t> software sharing the </a:t>
            </a:r>
            <a:r>
              <a:rPr lang="it-IT" sz="1200" err="1">
                <a:ea typeface="+mn-lt"/>
                <a:cs typeface="+mn-lt"/>
              </a:rPr>
              <a:t>same</a:t>
            </a:r>
            <a:r>
              <a:rPr lang="it-IT" sz="1200">
                <a:ea typeface="+mn-lt"/>
                <a:cs typeface="+mn-lt"/>
              </a:rPr>
              <a:t> </a:t>
            </a:r>
            <a:r>
              <a:rPr lang="it-IT" sz="1200" err="1">
                <a:ea typeface="+mn-lt"/>
                <a:cs typeface="+mn-lt"/>
              </a:rPr>
              <a:t>execution</a:t>
            </a:r>
            <a:r>
              <a:rPr lang="it-IT" sz="1200">
                <a:ea typeface="+mn-lt"/>
                <a:cs typeface="+mn-lt"/>
              </a:rPr>
              <a:t> core </a:t>
            </a:r>
            <a:r>
              <a:rPr lang="it-IT" sz="1200" err="1">
                <a:ea typeface="+mn-lt"/>
                <a:cs typeface="+mn-lt"/>
              </a:rPr>
              <a:t>as</a:t>
            </a:r>
            <a:r>
              <a:rPr lang="it-IT" sz="1200">
                <a:ea typeface="+mn-lt"/>
                <a:cs typeface="+mn-lt"/>
              </a:rPr>
              <a:t> the target software under </a:t>
            </a:r>
            <a:r>
              <a:rPr lang="it-IT" sz="1200" err="1">
                <a:ea typeface="+mn-lt"/>
                <a:cs typeface="+mn-lt"/>
              </a:rPr>
              <a:t>attack</a:t>
            </a:r>
            <a:r>
              <a:rPr lang="it-IT" sz="12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The Secure Enclave Processor </a:t>
            </a:r>
            <a:r>
              <a:rPr lang="it-IT" sz="1200" b="1" err="1">
                <a:ea typeface="+mn-lt"/>
                <a:cs typeface="+mn-lt"/>
              </a:rPr>
              <a:t>runs</a:t>
            </a:r>
            <a:r>
              <a:rPr lang="it-IT" sz="1200" b="1">
                <a:ea typeface="+mn-lt"/>
                <a:cs typeface="+mn-lt"/>
              </a:rPr>
              <a:t> an Apple-</a:t>
            </a:r>
            <a:r>
              <a:rPr lang="it-IT" sz="1200" b="1" err="1">
                <a:ea typeface="+mn-lt"/>
                <a:cs typeface="+mn-lt"/>
              </a:rPr>
              <a:t>customized</a:t>
            </a:r>
            <a:r>
              <a:rPr lang="it-IT" sz="1200" b="1">
                <a:ea typeface="+mn-lt"/>
                <a:cs typeface="+mn-lt"/>
              </a:rPr>
              <a:t> </a:t>
            </a:r>
            <a:r>
              <a:rPr lang="it-IT" sz="1200" b="1" err="1">
                <a:ea typeface="+mn-lt"/>
                <a:cs typeface="+mn-lt"/>
              </a:rPr>
              <a:t>version</a:t>
            </a:r>
            <a:r>
              <a:rPr lang="it-IT" sz="1200" b="1">
                <a:ea typeface="+mn-lt"/>
                <a:cs typeface="+mn-lt"/>
              </a:rPr>
              <a:t> of the L4 microkernel</a:t>
            </a:r>
            <a:r>
              <a:rPr lang="it-IT" sz="1200">
                <a:ea typeface="+mn-lt"/>
                <a:cs typeface="+mn-lt"/>
              </a:rPr>
              <a:t>. </a:t>
            </a:r>
            <a:r>
              <a:rPr lang="it-IT" sz="1200" err="1">
                <a:ea typeface="+mn-lt"/>
                <a:cs typeface="+mn-lt"/>
              </a:rPr>
              <a:t>It’s</a:t>
            </a:r>
            <a:r>
              <a:rPr lang="it-IT" sz="1200">
                <a:ea typeface="+mn-lt"/>
                <a:cs typeface="+mn-lt"/>
              </a:rPr>
              <a:t> </a:t>
            </a:r>
            <a:r>
              <a:rPr lang="it-IT" sz="1200" err="1">
                <a:ea typeface="+mn-lt"/>
                <a:cs typeface="+mn-lt"/>
              </a:rPr>
              <a:t>designed</a:t>
            </a:r>
            <a:r>
              <a:rPr lang="it-IT" sz="1200">
                <a:ea typeface="+mn-lt"/>
                <a:cs typeface="+mn-lt"/>
              </a:rPr>
              <a:t> to operate </a:t>
            </a:r>
            <a:r>
              <a:rPr lang="it-IT" sz="1200" err="1">
                <a:ea typeface="+mn-lt"/>
                <a:cs typeface="+mn-lt"/>
              </a:rPr>
              <a:t>efficiently</a:t>
            </a:r>
            <a:r>
              <a:rPr lang="it-IT" sz="1200">
                <a:ea typeface="+mn-lt"/>
                <a:cs typeface="+mn-lt"/>
              </a:rPr>
              <a:t> </a:t>
            </a:r>
            <a:r>
              <a:rPr lang="it-IT" sz="1200" err="1">
                <a:ea typeface="+mn-lt"/>
                <a:cs typeface="+mn-lt"/>
              </a:rPr>
              <a:t>at</a:t>
            </a:r>
            <a:r>
              <a:rPr lang="it-IT" sz="1200">
                <a:ea typeface="+mn-lt"/>
                <a:cs typeface="+mn-lt"/>
              </a:rPr>
              <a:t> a </a:t>
            </a:r>
            <a:r>
              <a:rPr lang="it-IT" sz="1200" err="1">
                <a:ea typeface="+mn-lt"/>
                <a:cs typeface="+mn-lt"/>
              </a:rPr>
              <a:t>lower</a:t>
            </a:r>
            <a:r>
              <a:rPr lang="it-IT" sz="1200">
                <a:ea typeface="+mn-lt"/>
                <a:cs typeface="+mn-lt"/>
              </a:rPr>
              <a:t> clock speed </a:t>
            </a:r>
            <a:r>
              <a:rPr lang="it-IT" sz="1200" err="1">
                <a:ea typeface="+mn-lt"/>
                <a:cs typeface="+mn-lt"/>
              </a:rPr>
              <a:t>that</a:t>
            </a:r>
            <a:r>
              <a:rPr lang="it-IT" sz="1200">
                <a:ea typeface="+mn-lt"/>
                <a:cs typeface="+mn-lt"/>
              </a:rPr>
              <a:t> helps to </a:t>
            </a:r>
            <a:r>
              <a:rPr lang="it-IT" sz="1200" b="1" err="1">
                <a:ea typeface="+mn-lt"/>
                <a:cs typeface="+mn-lt"/>
              </a:rPr>
              <a:t>protect</a:t>
            </a:r>
            <a:r>
              <a:rPr lang="it-IT" sz="1200" b="1">
                <a:ea typeface="+mn-lt"/>
                <a:cs typeface="+mn-lt"/>
              </a:rPr>
              <a:t> </a:t>
            </a:r>
            <a:r>
              <a:rPr lang="it-IT" sz="1200" b="1" err="1">
                <a:ea typeface="+mn-lt"/>
                <a:cs typeface="+mn-lt"/>
              </a:rPr>
              <a:t>it</a:t>
            </a:r>
            <a:r>
              <a:rPr lang="it-IT" sz="1200" b="1">
                <a:ea typeface="+mn-lt"/>
                <a:cs typeface="+mn-lt"/>
              </a:rPr>
              <a:t> </a:t>
            </a:r>
            <a:r>
              <a:rPr lang="it-IT" sz="1200" b="1" err="1">
                <a:ea typeface="+mn-lt"/>
                <a:cs typeface="+mn-lt"/>
              </a:rPr>
              <a:t>against</a:t>
            </a:r>
            <a:r>
              <a:rPr lang="it-IT" sz="1200" b="1">
                <a:ea typeface="+mn-lt"/>
                <a:cs typeface="+mn-lt"/>
              </a:rPr>
              <a:t> clock and power </a:t>
            </a:r>
            <a:r>
              <a:rPr lang="it-IT" sz="1200" b="1" err="1">
                <a:ea typeface="+mn-lt"/>
                <a:cs typeface="+mn-lt"/>
              </a:rPr>
              <a:t>attacks</a:t>
            </a:r>
            <a:r>
              <a:rPr lang="it-IT" sz="1200">
                <a:ea typeface="+mn-lt"/>
                <a:cs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Secure Enclave Processor, </a:t>
            </a:r>
            <a:r>
              <a:rPr lang="it-IT" sz="1200" err="1">
                <a:ea typeface="+mn-lt"/>
                <a:cs typeface="+mn-lt"/>
              </a:rPr>
              <a:t>starting</a:t>
            </a:r>
            <a:r>
              <a:rPr lang="it-IT" sz="1200">
                <a:ea typeface="+mn-lt"/>
                <a:cs typeface="+mn-lt"/>
              </a:rPr>
              <a:t> with the A11 and S4, </a:t>
            </a:r>
            <a:r>
              <a:rPr lang="it-IT" sz="1200" err="1">
                <a:ea typeface="+mn-lt"/>
                <a:cs typeface="+mn-lt"/>
              </a:rPr>
              <a:t>includes</a:t>
            </a:r>
            <a:r>
              <a:rPr lang="it-IT" sz="1200">
                <a:ea typeface="+mn-lt"/>
                <a:cs typeface="+mn-lt"/>
              </a:rPr>
              <a:t> a </a:t>
            </a:r>
            <a:r>
              <a:rPr lang="it-IT" sz="1200" b="1" err="1">
                <a:ea typeface="+mn-lt"/>
                <a:cs typeface="+mn-lt"/>
              </a:rPr>
              <a:t>memory-protected</a:t>
            </a:r>
            <a:r>
              <a:rPr lang="it-IT" sz="1200" b="1">
                <a:ea typeface="+mn-lt"/>
                <a:cs typeface="+mn-lt"/>
              </a:rPr>
              <a:t> </a:t>
            </a:r>
            <a:r>
              <a:rPr lang="it-IT" sz="1200" b="1" err="1">
                <a:ea typeface="+mn-lt"/>
                <a:cs typeface="+mn-lt"/>
              </a:rPr>
              <a:t>engine</a:t>
            </a:r>
            <a:r>
              <a:rPr lang="it-IT" sz="1200" b="1">
                <a:ea typeface="+mn-lt"/>
                <a:cs typeface="+mn-lt"/>
              </a:rPr>
              <a:t> and </a:t>
            </a:r>
            <a:r>
              <a:rPr lang="it-IT" sz="1200" b="1" err="1">
                <a:ea typeface="+mn-lt"/>
                <a:cs typeface="+mn-lt"/>
              </a:rPr>
              <a:t>encrypted</a:t>
            </a:r>
            <a:r>
              <a:rPr lang="it-IT" sz="1200" b="1">
                <a:ea typeface="+mn-lt"/>
                <a:cs typeface="+mn-lt"/>
              </a:rPr>
              <a:t> </a:t>
            </a:r>
            <a:r>
              <a:rPr lang="it-IT" sz="1200" b="1" err="1">
                <a:ea typeface="+mn-lt"/>
                <a:cs typeface="+mn-lt"/>
              </a:rPr>
              <a:t>memory</a:t>
            </a:r>
            <a:r>
              <a:rPr lang="it-IT" sz="1200">
                <a:ea typeface="+mn-lt"/>
                <a:cs typeface="+mn-lt"/>
              </a:rPr>
              <a:t> with </a:t>
            </a:r>
            <a:r>
              <a:rPr lang="it-IT" sz="1200" b="1">
                <a:ea typeface="+mn-lt"/>
                <a:cs typeface="+mn-lt"/>
              </a:rPr>
              <a:t>anti-replay capabilities</a:t>
            </a:r>
            <a:r>
              <a:rPr lang="it-IT" sz="1200">
                <a:ea typeface="+mn-lt"/>
                <a:cs typeface="+mn-lt"/>
              </a:rPr>
              <a:t>, </a:t>
            </a:r>
            <a:r>
              <a:rPr lang="it-IT" sz="1200" b="1">
                <a:ea typeface="+mn-lt"/>
                <a:cs typeface="+mn-lt"/>
              </a:rPr>
              <a:t>secure boot</a:t>
            </a:r>
            <a:r>
              <a:rPr lang="it-IT" sz="1200">
                <a:ea typeface="+mn-lt"/>
                <a:cs typeface="+mn-lt"/>
              </a:rPr>
              <a:t>, a </a:t>
            </a:r>
            <a:r>
              <a:rPr lang="it-IT" sz="1200" b="1" err="1">
                <a:ea typeface="+mn-lt"/>
                <a:cs typeface="+mn-lt"/>
              </a:rPr>
              <a:t>dedicated</a:t>
            </a:r>
            <a:r>
              <a:rPr lang="it-IT" sz="1200" b="1">
                <a:ea typeface="+mn-lt"/>
                <a:cs typeface="+mn-lt"/>
              </a:rPr>
              <a:t> random </a:t>
            </a:r>
            <a:r>
              <a:rPr lang="it-IT" sz="1200" b="1" err="1">
                <a:ea typeface="+mn-lt"/>
                <a:cs typeface="+mn-lt"/>
              </a:rPr>
              <a:t>number</a:t>
            </a:r>
            <a:r>
              <a:rPr lang="it-IT" sz="1200" b="1">
                <a:ea typeface="+mn-lt"/>
                <a:cs typeface="+mn-lt"/>
              </a:rPr>
              <a:t> generator</a:t>
            </a:r>
            <a:r>
              <a:rPr lang="it-IT" sz="1200">
                <a:ea typeface="+mn-lt"/>
                <a:cs typeface="+mn-lt"/>
              </a:rPr>
              <a:t>, and </a:t>
            </a:r>
            <a:r>
              <a:rPr lang="it-IT" sz="1200" b="1" err="1">
                <a:ea typeface="+mn-lt"/>
                <a:cs typeface="+mn-lt"/>
              </a:rPr>
              <a:t>its</a:t>
            </a:r>
            <a:r>
              <a:rPr lang="it-IT" sz="1200" b="1">
                <a:ea typeface="+mn-lt"/>
                <a:cs typeface="+mn-lt"/>
              </a:rPr>
              <a:t> </a:t>
            </a:r>
            <a:r>
              <a:rPr lang="it-IT" sz="1200" b="1" err="1">
                <a:ea typeface="+mn-lt"/>
                <a:cs typeface="+mn-lt"/>
              </a:rPr>
              <a:t>own</a:t>
            </a:r>
            <a:r>
              <a:rPr lang="it-IT" sz="1200" b="1">
                <a:ea typeface="+mn-lt"/>
                <a:cs typeface="+mn-lt"/>
              </a:rPr>
              <a:t> AES </a:t>
            </a:r>
            <a:r>
              <a:rPr lang="it-IT" sz="1200" b="1" err="1">
                <a:ea typeface="+mn-lt"/>
                <a:cs typeface="+mn-lt"/>
              </a:rPr>
              <a:t>engine</a:t>
            </a:r>
            <a:r>
              <a:rPr lang="it-IT" sz="1200">
                <a:ea typeface="+mn-lt"/>
                <a:cs typeface="+mn-lt"/>
              </a:rPr>
              <a:t>.</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11</a:t>
            </a:fld>
            <a:endParaRPr lang="it-IT"/>
          </a:p>
        </p:txBody>
      </p:sp>
    </p:spTree>
    <p:extLst>
      <p:ext uri="{BB962C8B-B14F-4D97-AF65-F5344CB8AC3E}">
        <p14:creationId xmlns:p14="http://schemas.microsoft.com/office/powerpoint/2010/main" val="426977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6316730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9466984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0588549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6316730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444177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9172497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7524781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sz="80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62244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0078280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19996831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598689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4441775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56736144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94669845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0588549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9172497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752478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sz="80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62244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0078280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1999683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59868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98624D31-43A5-475A-80CF-332C9F6DCF35}" type="datetimeFigureOut">
              <a:rPr lang="en-US" smtClean="0"/>
              <a:t>3/29/2021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567361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694700946"/>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ransition>
    <p:fade thruBlk="1"/>
  </p:transition>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98624D31-43A5-475A-80CF-332C9F6DCF35}" type="datetimeFigureOut">
              <a:rPr lang="en-US" smtClean="0"/>
              <a:t>3/29/2021</a:t>
            </a:fld>
            <a:endParaRPr lang="en-US"/>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694700946"/>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p:fade thruBlk="1"/>
  </p:transition>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6">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F181E-A418-4FD0-A061-97670E16DA6E}"/>
              </a:ext>
            </a:extLst>
          </p:cNvPr>
          <p:cNvSpPr>
            <a:spLocks noGrp="1"/>
          </p:cNvSpPr>
          <p:nvPr>
            <p:ph type="ctrTitle"/>
          </p:nvPr>
        </p:nvSpPr>
        <p:spPr>
          <a:xfrm>
            <a:off x="703385" y="1228550"/>
            <a:ext cx="5019085" cy="2947210"/>
          </a:xfrm>
        </p:spPr>
        <p:txBody>
          <a:bodyPr vert="horz" lIns="91440" tIns="45720" rIns="91440" bIns="45720" rtlCol="0" anchor="t">
            <a:normAutofit/>
          </a:bodyPr>
          <a:lstStyle/>
          <a:p>
            <a:pPr algn="l">
              <a:lnSpc>
                <a:spcPct val="90000"/>
              </a:lnSpc>
            </a:pPr>
            <a:br>
              <a:rPr lang="en-US" sz="3100" b="1" i="0" kern="1200" cap="all" baseline="0">
                <a:latin typeface="+mj-lt"/>
                <a:ea typeface="+mj-ea"/>
                <a:cs typeface="+mj-cs"/>
              </a:rPr>
            </a:br>
            <a:r>
              <a:rPr lang="en-US" sz="3100" b="1" i="0" kern="1200" cap="all" baseline="0">
                <a:latin typeface="+mj-lt"/>
                <a:ea typeface="+mj-ea"/>
                <a:cs typeface="+mj-cs"/>
              </a:rPr>
              <a:t>Security</a:t>
            </a:r>
            <a:r>
              <a:rPr lang="en-US" sz="3100" b="1" i="0" kern="1200" cap="all">
                <a:latin typeface="+mj-lt"/>
                <a:ea typeface="+mj-ea"/>
                <a:cs typeface="+mj-cs"/>
              </a:rPr>
              <a:t> </a:t>
            </a:r>
            <a:r>
              <a:rPr lang="en-US" sz="3100" b="1" i="0" kern="1200" cap="all" baseline="0">
                <a:latin typeface="+mj-lt"/>
                <a:ea typeface="+mj-ea"/>
                <a:cs typeface="+mj-cs"/>
              </a:rPr>
              <a:t>chip on smartphones</a:t>
            </a:r>
          </a:p>
        </p:txBody>
      </p:sp>
      <p:sp>
        <p:nvSpPr>
          <p:cNvPr id="3" name="Subtitle 2">
            <a:extLst>
              <a:ext uri="{FF2B5EF4-FFF2-40B4-BE49-F238E27FC236}">
                <a16:creationId xmlns:a16="http://schemas.microsoft.com/office/drawing/2014/main" id="{A07A16EC-0EEC-497F-90DC-99C64E5C4E90}"/>
              </a:ext>
            </a:extLst>
          </p:cNvPr>
          <p:cNvSpPr>
            <a:spLocks noGrp="1"/>
          </p:cNvSpPr>
          <p:nvPr>
            <p:ph type="subTitle" idx="1"/>
          </p:nvPr>
        </p:nvSpPr>
        <p:spPr>
          <a:xfrm>
            <a:off x="1371600" y="4389120"/>
            <a:ext cx="4210167" cy="1192815"/>
          </a:xfrm>
        </p:spPr>
        <p:txBody>
          <a:bodyPr vert="horz" lIns="91440" tIns="45720" rIns="91440" bIns="45720" rtlCol="0" anchor="b">
            <a:normAutofit/>
          </a:bodyPr>
          <a:lstStyle/>
          <a:p>
            <a:pPr algn="l">
              <a:lnSpc>
                <a:spcPct val="140000"/>
              </a:lnSpc>
            </a:pPr>
            <a:r>
              <a:rPr lang="en-US" sz="1300" kern="1200">
                <a:latin typeface="+mn-lt"/>
                <a:ea typeface="+mn-ea"/>
                <a:cs typeface="+mn-cs"/>
              </a:rPr>
              <a:t>Gaia Anastasi</a:t>
            </a:r>
          </a:p>
          <a:p>
            <a:pPr algn="l">
              <a:lnSpc>
                <a:spcPct val="140000"/>
              </a:lnSpc>
            </a:pPr>
            <a:r>
              <a:rPr lang="en-US" sz="1300" kern="1200">
                <a:latin typeface="+mn-lt"/>
                <a:ea typeface="+mn-ea"/>
                <a:cs typeface="+mn-cs"/>
              </a:rPr>
              <a:t>Clarissa Polidori</a:t>
            </a:r>
          </a:p>
          <a:p>
            <a:pPr algn="l">
              <a:lnSpc>
                <a:spcPct val="140000"/>
              </a:lnSpc>
            </a:pPr>
            <a:r>
              <a:rPr lang="en-US" sz="1300" kern="1200">
                <a:latin typeface="+mn-lt"/>
                <a:ea typeface="+mn-ea"/>
                <a:cs typeface="+mn-cs"/>
              </a:rPr>
              <a:t>Leonardo Poggiani</a:t>
            </a:r>
          </a:p>
        </p:txBody>
      </p:sp>
      <p:sp>
        <p:nvSpPr>
          <p:cNvPr id="48" name="Rectangle 3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Logo&#10;&#10;Description automatically generated">
            <a:extLst>
              <a:ext uri="{FF2B5EF4-FFF2-40B4-BE49-F238E27FC236}">
                <a16:creationId xmlns:a16="http://schemas.microsoft.com/office/drawing/2014/main" id="{8F3FC4CF-3FF5-44FF-BE25-C0D715E5279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24" name="Subtitle 2">
            <a:extLst>
              <a:ext uri="{FF2B5EF4-FFF2-40B4-BE49-F238E27FC236}">
                <a16:creationId xmlns:a16="http://schemas.microsoft.com/office/drawing/2014/main" id="{7859FAF4-BCAA-4500-B0ED-D4822ED22058}"/>
              </a:ext>
            </a:extLst>
          </p:cNvPr>
          <p:cNvSpPr txBox="1">
            <a:spLocks/>
          </p:cNvSpPr>
          <p:nvPr/>
        </p:nvSpPr>
        <p:spPr>
          <a:xfrm>
            <a:off x="1450841" y="3626043"/>
            <a:ext cx="3611504" cy="295212"/>
          </a:xfrm>
          <a:prstGeom prst="rect">
            <a:avLst/>
          </a:prstGeom>
        </p:spPr>
        <p:txBody>
          <a:bodyPr vert="horz" lIns="0" tIns="0" rIns="0" bIns="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1600" kern="1200" cap="all" spc="6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40000"/>
              </a:lnSpc>
            </a:pPr>
            <a:r>
              <a:rPr lang="en-GB" sz="1100">
                <a:solidFill>
                  <a:srgbClr val="002060"/>
                </a:solidFill>
              </a:rPr>
              <a:t>Computer Architecture</a:t>
            </a:r>
          </a:p>
        </p:txBody>
      </p:sp>
    </p:spTree>
    <p:extLst>
      <p:ext uri="{BB962C8B-B14F-4D97-AF65-F5344CB8AC3E}">
        <p14:creationId xmlns:p14="http://schemas.microsoft.com/office/powerpoint/2010/main" val="363217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8D24650-AFCF-48DF-9385-C30FBAEBDB41}"/>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What we have </a:t>
            </a:r>
            <a:br>
              <a:rPr lang="en-US" sz="3200" spc="750">
                <a:solidFill>
                  <a:schemeClr val="bg1"/>
                </a:solidFill>
              </a:rPr>
            </a:br>
            <a:r>
              <a:rPr lang="en-US" sz="3200" spc="750">
                <a:solidFill>
                  <a:schemeClr val="bg1"/>
                </a:solidFill>
              </a:rPr>
              <a:t>inside a </a:t>
            </a:r>
            <a:br>
              <a:rPr lang="en-US" sz="3200" spc="750">
                <a:solidFill>
                  <a:schemeClr val="bg1"/>
                </a:solidFill>
              </a:rPr>
            </a:br>
            <a:r>
              <a:rPr lang="en-US" sz="3200" spc="750">
                <a:solidFill>
                  <a:schemeClr val="bg1"/>
                </a:solidFill>
              </a:rPr>
              <a:t>secure enclave?</a:t>
            </a:r>
          </a:p>
        </p:txBody>
      </p:sp>
      <p:pic>
        <p:nvPicPr>
          <p:cNvPr id="10" name="Picture 13" descr="Diagram&#10;&#10;Description automatically generated">
            <a:extLst>
              <a:ext uri="{FF2B5EF4-FFF2-40B4-BE49-F238E27FC236}">
                <a16:creationId xmlns:a16="http://schemas.microsoft.com/office/drawing/2014/main" id="{F91D4C4C-3215-4C76-B734-75AF0E596EE5}"/>
              </a:ext>
            </a:extLst>
          </p:cNvPr>
          <p:cNvPicPr>
            <a:picLocks noChangeAspect="1"/>
          </p:cNvPicPr>
          <p:nvPr/>
        </p:nvPicPr>
        <p:blipFill>
          <a:blip r:embed="rId3"/>
          <a:stretch>
            <a:fillRect/>
          </a:stretch>
        </p:blipFill>
        <p:spPr>
          <a:xfrm>
            <a:off x="5640976" y="457200"/>
            <a:ext cx="4939423" cy="5951114"/>
          </a:xfrm>
          <a:prstGeom prst="rect">
            <a:avLst/>
          </a:prstGeom>
        </p:spPr>
      </p:pic>
      <p:sp>
        <p:nvSpPr>
          <p:cNvPr id="9" name="TextBox 8">
            <a:extLst>
              <a:ext uri="{FF2B5EF4-FFF2-40B4-BE49-F238E27FC236}">
                <a16:creationId xmlns:a16="http://schemas.microsoft.com/office/drawing/2014/main" id="{D158F2A4-9874-4230-9A57-B884DEE59CE2}"/>
              </a:ext>
            </a:extLst>
          </p:cNvPr>
          <p:cNvSpPr txBox="1"/>
          <p:nvPr/>
        </p:nvSpPr>
        <p:spPr>
          <a:xfrm>
            <a:off x="5480859" y="2855396"/>
            <a:ext cx="5785658" cy="2760031"/>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120000"/>
              </a:lnSpc>
              <a:spcAft>
                <a:spcPts val="600"/>
              </a:spcAft>
            </a:pPr>
            <a:endParaRPr lang="en-US" sz="1600"/>
          </a:p>
        </p:txBody>
      </p:sp>
    </p:spTree>
    <p:extLst>
      <p:ext uri="{BB962C8B-B14F-4D97-AF65-F5344CB8AC3E}">
        <p14:creationId xmlns:p14="http://schemas.microsoft.com/office/powerpoint/2010/main" val="261696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24650-AFCF-48DF-9385-C30FBAEBDB41}"/>
              </a:ext>
            </a:extLst>
          </p:cNvPr>
          <p:cNvSpPr>
            <a:spLocks noGrp="1"/>
          </p:cNvSpPr>
          <p:nvPr>
            <p:ph type="title"/>
          </p:nvPr>
        </p:nvSpPr>
        <p:spPr>
          <a:xfrm>
            <a:off x="1371601" y="457199"/>
            <a:ext cx="9448800" cy="1061357"/>
          </a:xfrm>
        </p:spPr>
        <p:txBody>
          <a:bodyPr>
            <a:normAutofit/>
          </a:bodyPr>
          <a:lstStyle/>
          <a:p>
            <a:pPr>
              <a:lnSpc>
                <a:spcPct val="90000"/>
              </a:lnSpc>
            </a:pPr>
            <a:r>
              <a:rPr lang="it-IT" sz="3100"/>
              <a:t>How secure enclave protects my biometrics data?</a:t>
            </a:r>
          </a:p>
        </p:txBody>
      </p:sp>
      <p:graphicFrame>
        <p:nvGraphicFramePr>
          <p:cNvPr id="25" name="Segnaposto contenuto 2">
            <a:extLst>
              <a:ext uri="{FF2B5EF4-FFF2-40B4-BE49-F238E27FC236}">
                <a16:creationId xmlns:a16="http://schemas.microsoft.com/office/drawing/2014/main" id="{2C65B2BC-5EDF-4C7E-B4E4-D9A404C73DEA}"/>
              </a:ext>
            </a:extLst>
          </p:cNvPr>
          <p:cNvGraphicFramePr>
            <a:graphicFrameLocks noGrp="1"/>
          </p:cNvGraphicFramePr>
          <p:nvPr>
            <p:ph idx="1"/>
            <p:extLst>
              <p:ext uri="{D42A27DB-BD31-4B8C-83A1-F6EECF244321}">
                <p14:modId xmlns:p14="http://schemas.microsoft.com/office/powerpoint/2010/main" val="1898911290"/>
              </p:ext>
            </p:extLst>
          </p:nvPr>
        </p:nvGraphicFramePr>
        <p:xfrm>
          <a:off x="1371601" y="2185334"/>
          <a:ext cx="9448800" cy="3180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21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D5A3-4EA1-48FA-8CA8-BBE2662BF410}"/>
              </a:ext>
            </a:extLst>
          </p:cNvPr>
          <p:cNvSpPr>
            <a:spLocks noGrp="1"/>
          </p:cNvSpPr>
          <p:nvPr>
            <p:ph type="title"/>
          </p:nvPr>
        </p:nvSpPr>
        <p:spPr>
          <a:xfrm>
            <a:off x="1371600" y="457200"/>
            <a:ext cx="7448843" cy="1062111"/>
          </a:xfrm>
        </p:spPr>
        <p:txBody>
          <a:bodyPr vert="horz" lIns="0" tIns="0" rIns="0" bIns="0" rtlCol="0" anchor="b">
            <a:normAutofit/>
          </a:bodyPr>
          <a:lstStyle/>
          <a:p>
            <a:r>
              <a:rPr lang="en-US" b="1" spc="750">
                <a:solidFill>
                  <a:schemeClr val="tx1"/>
                </a:solidFill>
                <a:latin typeface="Avenir Next LT Pro (Corpo)"/>
              </a:rPr>
              <a:t>How it works?</a:t>
            </a:r>
          </a:p>
        </p:txBody>
      </p:sp>
      <p:pic>
        <p:nvPicPr>
          <p:cNvPr id="2050" name="Picture 2">
            <a:extLst>
              <a:ext uri="{FF2B5EF4-FFF2-40B4-BE49-F238E27FC236}">
                <a16:creationId xmlns:a16="http://schemas.microsoft.com/office/drawing/2014/main" id="{21B8C2A0-2C10-4442-B5DE-2B74A9B6E5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2151080"/>
            <a:ext cx="9737387" cy="389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24650-AFCF-48DF-9385-C30FBAEBDB41}"/>
              </a:ext>
            </a:extLst>
          </p:cNvPr>
          <p:cNvSpPr>
            <a:spLocks noGrp="1"/>
          </p:cNvSpPr>
          <p:nvPr>
            <p:ph type="title"/>
          </p:nvPr>
        </p:nvSpPr>
        <p:spPr>
          <a:xfrm>
            <a:off x="544960" y="462815"/>
            <a:ext cx="9791363" cy="428990"/>
          </a:xfrm>
        </p:spPr>
        <p:txBody>
          <a:bodyPr vert="horz" lIns="0" tIns="0" rIns="0" bIns="0" rtlCol="0" anchor="b">
            <a:noAutofit/>
          </a:bodyPr>
          <a:lstStyle/>
          <a:p>
            <a:pPr>
              <a:lnSpc>
                <a:spcPct val="90000"/>
              </a:lnSpc>
            </a:pPr>
            <a:r>
              <a:rPr kumimoji="0" lang="it-IT" sz="3200" b="1" i="0" u="none" strike="noStrike" kern="1200" cap="all" spc="700" normalizeH="0" baseline="0" noProof="0">
                <a:ln>
                  <a:noFill/>
                </a:ln>
                <a:solidFill>
                  <a:prstClr val="black"/>
                </a:solidFill>
                <a:effectLst/>
                <a:uLnTx/>
                <a:uFillTx/>
                <a:latin typeface="Avenir Next LT Pro"/>
                <a:ea typeface="+mj-ea"/>
                <a:cs typeface="+mj-cs"/>
              </a:rPr>
              <a:t>Memory </a:t>
            </a:r>
            <a:r>
              <a:rPr kumimoji="0" lang="it-IT" sz="3200" b="1" i="0" u="none" strike="noStrike" kern="1200" cap="all" spc="700" normalizeH="0" baseline="0" noProof="0" err="1">
                <a:ln>
                  <a:noFill/>
                </a:ln>
                <a:solidFill>
                  <a:prstClr val="black"/>
                </a:solidFill>
                <a:effectLst/>
                <a:uLnTx/>
                <a:uFillTx/>
                <a:latin typeface="Avenir Next LT Pro"/>
                <a:ea typeface="+mj-ea"/>
                <a:cs typeface="+mj-cs"/>
              </a:rPr>
              <a:t>Protection</a:t>
            </a:r>
            <a:r>
              <a:rPr kumimoji="0" lang="it-IT" sz="3200" b="1" i="0" u="none" strike="noStrike" kern="1200" cap="all" spc="700" normalizeH="0" baseline="0" noProof="0">
                <a:ln>
                  <a:noFill/>
                </a:ln>
                <a:solidFill>
                  <a:prstClr val="black"/>
                </a:solidFill>
                <a:effectLst/>
                <a:uLnTx/>
                <a:uFillTx/>
                <a:latin typeface="Avenir Next LT Pro"/>
                <a:ea typeface="+mj-ea"/>
                <a:cs typeface="+mj-cs"/>
              </a:rPr>
              <a:t> Engine (1)</a:t>
            </a:r>
            <a:endParaRPr lang="it-IT" sz="3200"/>
          </a:p>
        </p:txBody>
      </p:sp>
      <p:pic>
        <p:nvPicPr>
          <p:cNvPr id="5" name="Picture 5" descr="Text&#10;&#10;Description automatically generated">
            <a:extLst>
              <a:ext uri="{FF2B5EF4-FFF2-40B4-BE49-F238E27FC236}">
                <a16:creationId xmlns:a16="http://schemas.microsoft.com/office/drawing/2014/main" id="{1C1BC802-AE13-43D1-A629-545E7D3D667A}"/>
              </a:ext>
            </a:extLst>
          </p:cNvPr>
          <p:cNvPicPr>
            <a:picLocks noChangeAspect="1"/>
          </p:cNvPicPr>
          <p:nvPr/>
        </p:nvPicPr>
        <p:blipFill>
          <a:blip r:embed="rId3"/>
          <a:stretch>
            <a:fillRect/>
          </a:stretch>
        </p:blipFill>
        <p:spPr>
          <a:xfrm>
            <a:off x="1878066" y="1505566"/>
            <a:ext cx="9433168" cy="3609238"/>
          </a:xfrm>
          <a:prstGeom prst="rect">
            <a:avLst/>
          </a:prstGeom>
        </p:spPr>
      </p:pic>
      <p:sp>
        <p:nvSpPr>
          <p:cNvPr id="6" name="TextBox 5">
            <a:extLst>
              <a:ext uri="{FF2B5EF4-FFF2-40B4-BE49-F238E27FC236}">
                <a16:creationId xmlns:a16="http://schemas.microsoft.com/office/drawing/2014/main" id="{A06375E9-E617-42A7-B561-8124FDF2A490}"/>
              </a:ext>
            </a:extLst>
          </p:cNvPr>
          <p:cNvSpPr txBox="1"/>
          <p:nvPr/>
        </p:nvSpPr>
        <p:spPr>
          <a:xfrm>
            <a:off x="184925" y="5438607"/>
            <a:ext cx="11822150" cy="64633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rPr>
              <a:t>Secure Enclave reads and writes memory as if it were regular unencrypted DRAM, whereas an observer outside  the Secure Enclave sees only the encrypted and authenticated version of the memory.</a:t>
            </a:r>
            <a:endParaRPr lang="en-US">
              <a:solidFill>
                <a:schemeClr val="tx1"/>
              </a:solidFill>
            </a:endParaRPr>
          </a:p>
        </p:txBody>
      </p:sp>
    </p:spTree>
    <p:extLst>
      <p:ext uri="{BB962C8B-B14F-4D97-AF65-F5344CB8AC3E}">
        <p14:creationId xmlns:p14="http://schemas.microsoft.com/office/powerpoint/2010/main" val="359925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8D5BFF-B58E-4C86-A2FD-3DA8BBBE74A5}"/>
              </a:ext>
            </a:extLst>
          </p:cNvPr>
          <p:cNvSpPr txBox="1"/>
          <p:nvPr/>
        </p:nvSpPr>
        <p:spPr>
          <a:xfrm>
            <a:off x="1174595" y="4997413"/>
            <a:ext cx="9842810" cy="923330"/>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cs typeface="Segoe UI"/>
              </a:rPr>
              <a:t>The Memory </a:t>
            </a:r>
            <a:r>
              <a:rPr lang="it-IT" err="1">
                <a:solidFill>
                  <a:schemeClr val="tx1"/>
                </a:solidFill>
                <a:cs typeface="Segoe UI"/>
              </a:rPr>
              <a:t>Protection</a:t>
            </a:r>
            <a:r>
              <a:rPr lang="it-IT">
                <a:solidFill>
                  <a:schemeClr val="tx1"/>
                </a:solidFill>
                <a:cs typeface="Segoe UI"/>
              </a:rPr>
              <a:t> Engine </a:t>
            </a:r>
            <a:r>
              <a:rPr lang="it-IT" err="1">
                <a:solidFill>
                  <a:schemeClr val="tx1"/>
                </a:solidFill>
                <a:cs typeface="Segoe UI"/>
              </a:rPr>
              <a:t>adds</a:t>
            </a:r>
            <a:r>
              <a:rPr lang="it-IT">
                <a:solidFill>
                  <a:schemeClr val="tx1"/>
                </a:solidFill>
                <a:cs typeface="Segoe UI"/>
              </a:rPr>
              <a:t> </a:t>
            </a:r>
            <a:r>
              <a:rPr lang="it-IT" b="1">
                <a:solidFill>
                  <a:schemeClr val="tx1"/>
                </a:solidFill>
                <a:cs typeface="Segoe UI"/>
              </a:rPr>
              <a:t>replay </a:t>
            </a:r>
            <a:r>
              <a:rPr lang="it-IT" b="1" err="1">
                <a:solidFill>
                  <a:schemeClr val="tx1"/>
                </a:solidFill>
                <a:cs typeface="Segoe UI"/>
              </a:rPr>
              <a:t>protection</a:t>
            </a:r>
            <a:r>
              <a:rPr lang="it-IT" b="1">
                <a:solidFill>
                  <a:schemeClr val="tx1"/>
                </a:solidFill>
                <a:cs typeface="Segoe UI"/>
              </a:rPr>
              <a:t> for Secure Enclave </a:t>
            </a:r>
            <a:r>
              <a:rPr lang="it-IT" b="1" err="1">
                <a:solidFill>
                  <a:schemeClr val="tx1"/>
                </a:solidFill>
                <a:cs typeface="Segoe UI"/>
              </a:rPr>
              <a:t>memory</a:t>
            </a:r>
            <a:r>
              <a:rPr lang="it-IT">
                <a:solidFill>
                  <a:schemeClr val="tx1"/>
                </a:solidFill>
                <a:cs typeface="Segoe UI"/>
              </a:rPr>
              <a:t>. To </a:t>
            </a:r>
            <a:r>
              <a:rPr lang="it-IT" err="1">
                <a:solidFill>
                  <a:schemeClr val="tx1"/>
                </a:solidFill>
                <a:cs typeface="Segoe UI"/>
              </a:rPr>
              <a:t>prevent</a:t>
            </a:r>
            <a:r>
              <a:rPr lang="it-IT">
                <a:solidFill>
                  <a:schemeClr val="tx1"/>
                </a:solidFill>
                <a:cs typeface="Segoe UI"/>
              </a:rPr>
              <a:t> replay of security-</a:t>
            </a:r>
            <a:r>
              <a:rPr lang="it-IT" err="1">
                <a:solidFill>
                  <a:schemeClr val="tx1"/>
                </a:solidFill>
                <a:cs typeface="Segoe UI"/>
              </a:rPr>
              <a:t>critical</a:t>
            </a:r>
            <a:r>
              <a:rPr lang="it-IT">
                <a:solidFill>
                  <a:schemeClr val="tx1"/>
                </a:solidFill>
                <a:cs typeface="Segoe UI"/>
              </a:rPr>
              <a:t> data, the </a:t>
            </a:r>
            <a:r>
              <a:rPr lang="it-IT" b="1">
                <a:solidFill>
                  <a:schemeClr val="tx1"/>
                </a:solidFill>
                <a:cs typeface="Segoe UI"/>
              </a:rPr>
              <a:t>Memory </a:t>
            </a:r>
            <a:r>
              <a:rPr lang="it-IT" b="1" err="1">
                <a:solidFill>
                  <a:schemeClr val="tx1"/>
                </a:solidFill>
                <a:cs typeface="Segoe UI"/>
              </a:rPr>
              <a:t>Protection</a:t>
            </a:r>
            <a:r>
              <a:rPr lang="it-IT" b="1">
                <a:solidFill>
                  <a:schemeClr val="tx1"/>
                </a:solidFill>
                <a:cs typeface="Segoe UI"/>
              </a:rPr>
              <a:t> Engine stores a </a:t>
            </a:r>
            <a:r>
              <a:rPr lang="it-IT" b="1" err="1">
                <a:solidFill>
                  <a:schemeClr val="tx1"/>
                </a:solidFill>
                <a:cs typeface="Segoe UI"/>
              </a:rPr>
              <a:t>nonce</a:t>
            </a:r>
            <a:r>
              <a:rPr lang="it-IT" b="1">
                <a:solidFill>
                  <a:schemeClr val="tx1"/>
                </a:solidFill>
                <a:cs typeface="Segoe UI"/>
              </a:rPr>
              <a:t> for the </a:t>
            </a:r>
            <a:r>
              <a:rPr lang="it-IT" b="1" err="1">
                <a:solidFill>
                  <a:schemeClr val="tx1"/>
                </a:solidFill>
                <a:cs typeface="Segoe UI"/>
              </a:rPr>
              <a:t>block</a:t>
            </a:r>
            <a:r>
              <a:rPr lang="it-IT" b="1">
                <a:solidFill>
                  <a:schemeClr val="tx1"/>
                </a:solidFill>
                <a:cs typeface="Segoe UI"/>
              </a:rPr>
              <a:t> of </a:t>
            </a:r>
            <a:r>
              <a:rPr lang="it-IT" b="1" err="1">
                <a:solidFill>
                  <a:schemeClr val="tx1"/>
                </a:solidFill>
                <a:cs typeface="Segoe UI"/>
              </a:rPr>
              <a:t>memory</a:t>
            </a:r>
            <a:r>
              <a:rPr lang="it-IT" b="1">
                <a:solidFill>
                  <a:schemeClr val="tx1"/>
                </a:solidFill>
                <a:cs typeface="Segoe UI"/>
              </a:rPr>
              <a:t> </a:t>
            </a:r>
            <a:r>
              <a:rPr lang="it-IT" b="1" err="1">
                <a:solidFill>
                  <a:schemeClr val="tx1"/>
                </a:solidFill>
                <a:cs typeface="Segoe UI"/>
              </a:rPr>
              <a:t>alongside</a:t>
            </a:r>
            <a:r>
              <a:rPr lang="it-IT" b="1">
                <a:solidFill>
                  <a:schemeClr val="tx1"/>
                </a:solidFill>
                <a:cs typeface="Segoe UI"/>
              </a:rPr>
              <a:t> the authentication tag.</a:t>
            </a:r>
            <a:endParaRPr lang="it-IT">
              <a:solidFill>
                <a:schemeClr val="tx1"/>
              </a:solidFill>
              <a:cs typeface="Segoe UI"/>
            </a:endParaRPr>
          </a:p>
        </p:txBody>
      </p:sp>
      <p:pic>
        <p:nvPicPr>
          <p:cNvPr id="4" name="Picture 5" descr="Diagram&#10;&#10;Description automatically generated">
            <a:extLst>
              <a:ext uri="{FF2B5EF4-FFF2-40B4-BE49-F238E27FC236}">
                <a16:creationId xmlns:a16="http://schemas.microsoft.com/office/drawing/2014/main" id="{BC0CAC00-F840-43D1-BBE1-C8CEE8D68ED3}"/>
              </a:ext>
            </a:extLst>
          </p:cNvPr>
          <p:cNvPicPr>
            <a:picLocks noChangeAspect="1"/>
          </p:cNvPicPr>
          <p:nvPr/>
        </p:nvPicPr>
        <p:blipFill>
          <a:blip r:embed="rId3"/>
          <a:stretch>
            <a:fillRect/>
          </a:stretch>
        </p:blipFill>
        <p:spPr>
          <a:xfrm>
            <a:off x="209550" y="937257"/>
            <a:ext cx="11772900" cy="3572158"/>
          </a:xfrm>
          <a:prstGeom prst="rect">
            <a:avLst/>
          </a:prstGeom>
        </p:spPr>
      </p:pic>
      <p:sp>
        <p:nvSpPr>
          <p:cNvPr id="9" name="Titolo 1">
            <a:extLst>
              <a:ext uri="{FF2B5EF4-FFF2-40B4-BE49-F238E27FC236}">
                <a16:creationId xmlns:a16="http://schemas.microsoft.com/office/drawing/2014/main" id="{C8B0523A-E4F5-4D66-B21F-386CFEDB6FDF}"/>
              </a:ext>
            </a:extLst>
          </p:cNvPr>
          <p:cNvSpPr>
            <a:spLocks noGrp="1"/>
          </p:cNvSpPr>
          <p:nvPr>
            <p:ph type="title"/>
          </p:nvPr>
        </p:nvSpPr>
        <p:spPr>
          <a:xfrm>
            <a:off x="774221" y="508055"/>
            <a:ext cx="10243184" cy="428990"/>
          </a:xfrm>
        </p:spPr>
        <p:txBody>
          <a:bodyPr vert="horz" lIns="0" tIns="0" rIns="0" bIns="0" rtlCol="0" anchor="b">
            <a:noAutofit/>
          </a:bodyPr>
          <a:lstStyle/>
          <a:p>
            <a:pPr>
              <a:lnSpc>
                <a:spcPct val="90000"/>
              </a:lnSpc>
            </a:pPr>
            <a:r>
              <a:rPr kumimoji="0" lang="it-IT" sz="3200" b="1" i="0" u="none" strike="noStrike" kern="1200" cap="all" spc="700" normalizeH="0" baseline="0" noProof="0">
                <a:ln>
                  <a:noFill/>
                </a:ln>
                <a:solidFill>
                  <a:prstClr val="black"/>
                </a:solidFill>
                <a:effectLst/>
                <a:uLnTx/>
                <a:uFillTx/>
                <a:latin typeface="Avenir Next LT Pro"/>
                <a:ea typeface="+mj-ea"/>
                <a:cs typeface="+mj-cs"/>
              </a:rPr>
              <a:t>Memory </a:t>
            </a:r>
            <a:r>
              <a:rPr kumimoji="0" lang="it-IT" sz="3200" b="1" i="0" u="none" strike="noStrike" kern="1200" cap="all" spc="700" normalizeH="0" baseline="0" noProof="0" err="1">
                <a:ln>
                  <a:noFill/>
                </a:ln>
                <a:solidFill>
                  <a:prstClr val="black"/>
                </a:solidFill>
                <a:effectLst/>
                <a:uLnTx/>
                <a:uFillTx/>
                <a:latin typeface="Avenir Next LT Pro"/>
                <a:ea typeface="+mj-ea"/>
                <a:cs typeface="+mj-cs"/>
              </a:rPr>
              <a:t>Protection</a:t>
            </a:r>
            <a:r>
              <a:rPr kumimoji="0" lang="it-IT" sz="3200" b="1" i="0" u="none" strike="noStrike" kern="1200" cap="all" spc="700" normalizeH="0" baseline="0" noProof="0">
                <a:ln>
                  <a:noFill/>
                </a:ln>
                <a:solidFill>
                  <a:prstClr val="black"/>
                </a:solidFill>
                <a:effectLst/>
                <a:uLnTx/>
                <a:uFillTx/>
                <a:latin typeface="Avenir Next LT Pro"/>
                <a:ea typeface="+mj-ea"/>
                <a:cs typeface="+mj-cs"/>
              </a:rPr>
              <a:t> Engine (2)</a:t>
            </a:r>
            <a:endParaRPr lang="it-IT" sz="3200"/>
          </a:p>
        </p:txBody>
      </p:sp>
    </p:spTree>
    <p:extLst>
      <p:ext uri="{BB962C8B-B14F-4D97-AF65-F5344CB8AC3E}">
        <p14:creationId xmlns:p14="http://schemas.microsoft.com/office/powerpoint/2010/main" val="418033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6BA50A-C563-47C2-B8CD-EB63CA692581}"/>
              </a:ext>
            </a:extLst>
          </p:cNvPr>
          <p:cNvSpPr txBox="1">
            <a:spLocks/>
          </p:cNvSpPr>
          <p:nvPr/>
        </p:nvSpPr>
        <p:spPr>
          <a:xfrm>
            <a:off x="253639" y="285542"/>
            <a:ext cx="11612880" cy="575441"/>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3200">
                <a:latin typeface="Avenir Next LT Pro (Corpo)"/>
              </a:rPr>
              <a:t>How much secure is secure enclave?</a:t>
            </a:r>
          </a:p>
        </p:txBody>
      </p:sp>
      <p:sp>
        <p:nvSpPr>
          <p:cNvPr id="5" name="TextBox 4">
            <a:extLst>
              <a:ext uri="{FF2B5EF4-FFF2-40B4-BE49-F238E27FC236}">
                <a16:creationId xmlns:a16="http://schemas.microsoft.com/office/drawing/2014/main" id="{1A0D83B8-2C07-437B-B8F9-35452664EECA}"/>
              </a:ext>
            </a:extLst>
          </p:cNvPr>
          <p:cNvSpPr txBox="1"/>
          <p:nvPr/>
        </p:nvSpPr>
        <p:spPr>
          <a:xfrm>
            <a:off x="253639" y="1110505"/>
            <a:ext cx="6458057" cy="369332"/>
          </a:xfrm>
          <a:prstGeom prst="rect">
            <a:avLst/>
          </a:prstGeom>
          <a:solidFill>
            <a:srgbClr val="91DDA3"/>
          </a:solid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549818"/>
                      <a:gd name="connsiteY0" fmla="*/ 0 h 646331"/>
                      <a:gd name="connsiteX1" fmla="*/ 692989 w 11549818"/>
                      <a:gd name="connsiteY1" fmla="*/ 0 h 646331"/>
                      <a:gd name="connsiteX2" fmla="*/ 1154982 w 11549818"/>
                      <a:gd name="connsiteY2" fmla="*/ 0 h 646331"/>
                      <a:gd name="connsiteX3" fmla="*/ 1385978 w 11549818"/>
                      <a:gd name="connsiteY3" fmla="*/ 0 h 646331"/>
                      <a:gd name="connsiteX4" fmla="*/ 1963469 w 11549818"/>
                      <a:gd name="connsiteY4" fmla="*/ 0 h 646331"/>
                      <a:gd name="connsiteX5" fmla="*/ 2309964 w 11549818"/>
                      <a:gd name="connsiteY5" fmla="*/ 0 h 646331"/>
                      <a:gd name="connsiteX6" fmla="*/ 2656458 w 11549818"/>
                      <a:gd name="connsiteY6" fmla="*/ 0 h 646331"/>
                      <a:gd name="connsiteX7" fmla="*/ 2887455 w 11549818"/>
                      <a:gd name="connsiteY7" fmla="*/ 0 h 646331"/>
                      <a:gd name="connsiteX8" fmla="*/ 3118451 w 11549818"/>
                      <a:gd name="connsiteY8" fmla="*/ 0 h 646331"/>
                      <a:gd name="connsiteX9" fmla="*/ 3926938 w 11549818"/>
                      <a:gd name="connsiteY9" fmla="*/ 0 h 646331"/>
                      <a:gd name="connsiteX10" fmla="*/ 4273433 w 11549818"/>
                      <a:gd name="connsiteY10" fmla="*/ 0 h 646331"/>
                      <a:gd name="connsiteX11" fmla="*/ 4966422 w 11549818"/>
                      <a:gd name="connsiteY11" fmla="*/ 0 h 646331"/>
                      <a:gd name="connsiteX12" fmla="*/ 5312916 w 11549818"/>
                      <a:gd name="connsiteY12" fmla="*/ 0 h 646331"/>
                      <a:gd name="connsiteX13" fmla="*/ 5543913 w 11549818"/>
                      <a:gd name="connsiteY13" fmla="*/ 0 h 646331"/>
                      <a:gd name="connsiteX14" fmla="*/ 6005905 w 11549818"/>
                      <a:gd name="connsiteY14" fmla="*/ 0 h 646331"/>
                      <a:gd name="connsiteX15" fmla="*/ 6236902 w 11549818"/>
                      <a:gd name="connsiteY15" fmla="*/ 0 h 646331"/>
                      <a:gd name="connsiteX16" fmla="*/ 6698894 w 11549818"/>
                      <a:gd name="connsiteY16" fmla="*/ 0 h 646331"/>
                      <a:gd name="connsiteX17" fmla="*/ 7391884 w 11549818"/>
                      <a:gd name="connsiteY17" fmla="*/ 0 h 646331"/>
                      <a:gd name="connsiteX18" fmla="*/ 8200371 w 11549818"/>
                      <a:gd name="connsiteY18" fmla="*/ 0 h 646331"/>
                      <a:gd name="connsiteX19" fmla="*/ 8662364 w 11549818"/>
                      <a:gd name="connsiteY19" fmla="*/ 0 h 646331"/>
                      <a:gd name="connsiteX20" fmla="*/ 8893360 w 11549818"/>
                      <a:gd name="connsiteY20" fmla="*/ 0 h 646331"/>
                      <a:gd name="connsiteX21" fmla="*/ 9586349 w 11549818"/>
                      <a:gd name="connsiteY21" fmla="*/ 0 h 646331"/>
                      <a:gd name="connsiteX22" fmla="*/ 9932843 w 11549818"/>
                      <a:gd name="connsiteY22" fmla="*/ 0 h 646331"/>
                      <a:gd name="connsiteX23" fmla="*/ 10741331 w 11549818"/>
                      <a:gd name="connsiteY23" fmla="*/ 0 h 646331"/>
                      <a:gd name="connsiteX24" fmla="*/ 10972327 w 11549818"/>
                      <a:gd name="connsiteY24" fmla="*/ 0 h 646331"/>
                      <a:gd name="connsiteX25" fmla="*/ 11549818 w 11549818"/>
                      <a:gd name="connsiteY25" fmla="*/ 0 h 646331"/>
                      <a:gd name="connsiteX26" fmla="*/ 11549818 w 11549818"/>
                      <a:gd name="connsiteY26" fmla="*/ 336092 h 646331"/>
                      <a:gd name="connsiteX27" fmla="*/ 11549818 w 11549818"/>
                      <a:gd name="connsiteY27" fmla="*/ 646331 h 646331"/>
                      <a:gd name="connsiteX28" fmla="*/ 11087825 w 11549818"/>
                      <a:gd name="connsiteY28" fmla="*/ 646331 h 646331"/>
                      <a:gd name="connsiteX29" fmla="*/ 10279338 w 11549818"/>
                      <a:gd name="connsiteY29" fmla="*/ 646331 h 646331"/>
                      <a:gd name="connsiteX30" fmla="*/ 9701847 w 11549818"/>
                      <a:gd name="connsiteY30" fmla="*/ 646331 h 646331"/>
                      <a:gd name="connsiteX31" fmla="*/ 9355353 w 11549818"/>
                      <a:gd name="connsiteY31" fmla="*/ 646331 h 646331"/>
                      <a:gd name="connsiteX32" fmla="*/ 8777862 w 11549818"/>
                      <a:gd name="connsiteY32" fmla="*/ 646331 h 646331"/>
                      <a:gd name="connsiteX33" fmla="*/ 8315869 w 11549818"/>
                      <a:gd name="connsiteY33" fmla="*/ 646331 h 646331"/>
                      <a:gd name="connsiteX34" fmla="*/ 7507382 w 11549818"/>
                      <a:gd name="connsiteY34" fmla="*/ 646331 h 646331"/>
                      <a:gd name="connsiteX35" fmla="*/ 6698894 w 11549818"/>
                      <a:gd name="connsiteY35" fmla="*/ 646331 h 646331"/>
                      <a:gd name="connsiteX36" fmla="*/ 6352400 w 11549818"/>
                      <a:gd name="connsiteY36" fmla="*/ 646331 h 646331"/>
                      <a:gd name="connsiteX37" fmla="*/ 5774909 w 11549818"/>
                      <a:gd name="connsiteY37" fmla="*/ 646331 h 646331"/>
                      <a:gd name="connsiteX38" fmla="*/ 5312916 w 11549818"/>
                      <a:gd name="connsiteY38" fmla="*/ 646331 h 646331"/>
                      <a:gd name="connsiteX39" fmla="*/ 5081920 w 11549818"/>
                      <a:gd name="connsiteY39" fmla="*/ 646331 h 646331"/>
                      <a:gd name="connsiteX40" fmla="*/ 4504429 w 11549818"/>
                      <a:gd name="connsiteY40" fmla="*/ 646331 h 646331"/>
                      <a:gd name="connsiteX41" fmla="*/ 3926938 w 11549818"/>
                      <a:gd name="connsiteY41" fmla="*/ 646331 h 646331"/>
                      <a:gd name="connsiteX42" fmla="*/ 3695942 w 11549818"/>
                      <a:gd name="connsiteY42" fmla="*/ 646331 h 646331"/>
                      <a:gd name="connsiteX43" fmla="*/ 3233949 w 11549818"/>
                      <a:gd name="connsiteY43" fmla="*/ 646331 h 646331"/>
                      <a:gd name="connsiteX44" fmla="*/ 2425462 w 11549818"/>
                      <a:gd name="connsiteY44" fmla="*/ 646331 h 646331"/>
                      <a:gd name="connsiteX45" fmla="*/ 2194465 w 11549818"/>
                      <a:gd name="connsiteY45" fmla="*/ 646331 h 646331"/>
                      <a:gd name="connsiteX46" fmla="*/ 1385978 w 11549818"/>
                      <a:gd name="connsiteY46" fmla="*/ 646331 h 646331"/>
                      <a:gd name="connsiteX47" fmla="*/ 808487 w 11549818"/>
                      <a:gd name="connsiteY47" fmla="*/ 646331 h 646331"/>
                      <a:gd name="connsiteX48" fmla="*/ 0 w 11549818"/>
                      <a:gd name="connsiteY48" fmla="*/ 646331 h 646331"/>
                      <a:gd name="connsiteX49" fmla="*/ 0 w 11549818"/>
                      <a:gd name="connsiteY49" fmla="*/ 329629 h 646331"/>
                      <a:gd name="connsiteX50" fmla="*/ 0 w 11549818"/>
                      <a:gd name="connsiteY5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549818" h="646331" fill="none" extrusionOk="0">
                        <a:moveTo>
                          <a:pt x="0" y="0"/>
                        </a:moveTo>
                        <a:cubicBezTo>
                          <a:pt x="219586" y="-54197"/>
                          <a:pt x="539620" y="57405"/>
                          <a:pt x="692989" y="0"/>
                        </a:cubicBezTo>
                        <a:cubicBezTo>
                          <a:pt x="846358" y="-57405"/>
                          <a:pt x="1021277" y="39186"/>
                          <a:pt x="1154982" y="0"/>
                        </a:cubicBezTo>
                        <a:cubicBezTo>
                          <a:pt x="1288687" y="-39186"/>
                          <a:pt x="1280047" y="18554"/>
                          <a:pt x="1385978" y="0"/>
                        </a:cubicBezTo>
                        <a:cubicBezTo>
                          <a:pt x="1491909" y="-18554"/>
                          <a:pt x="1760533" y="27026"/>
                          <a:pt x="1963469" y="0"/>
                        </a:cubicBezTo>
                        <a:cubicBezTo>
                          <a:pt x="2166405" y="-27026"/>
                          <a:pt x="2164723" y="21382"/>
                          <a:pt x="2309964" y="0"/>
                        </a:cubicBezTo>
                        <a:cubicBezTo>
                          <a:pt x="2455206" y="-21382"/>
                          <a:pt x="2502688" y="32305"/>
                          <a:pt x="2656458" y="0"/>
                        </a:cubicBezTo>
                        <a:cubicBezTo>
                          <a:pt x="2810228" y="-32305"/>
                          <a:pt x="2782635" y="4720"/>
                          <a:pt x="2887455" y="0"/>
                        </a:cubicBezTo>
                        <a:cubicBezTo>
                          <a:pt x="2992275" y="-4720"/>
                          <a:pt x="3017671" y="4558"/>
                          <a:pt x="3118451" y="0"/>
                        </a:cubicBezTo>
                        <a:cubicBezTo>
                          <a:pt x="3219231" y="-4558"/>
                          <a:pt x="3571169" y="15602"/>
                          <a:pt x="3926938" y="0"/>
                        </a:cubicBezTo>
                        <a:cubicBezTo>
                          <a:pt x="4282707" y="-15602"/>
                          <a:pt x="4156242" y="23357"/>
                          <a:pt x="4273433" y="0"/>
                        </a:cubicBezTo>
                        <a:cubicBezTo>
                          <a:pt x="4390624" y="-23357"/>
                          <a:pt x="4755903" y="79934"/>
                          <a:pt x="4966422" y="0"/>
                        </a:cubicBezTo>
                        <a:cubicBezTo>
                          <a:pt x="5176941" y="-79934"/>
                          <a:pt x="5176307" y="8119"/>
                          <a:pt x="5312916" y="0"/>
                        </a:cubicBezTo>
                        <a:cubicBezTo>
                          <a:pt x="5449525" y="-8119"/>
                          <a:pt x="5447425" y="25264"/>
                          <a:pt x="5543913" y="0"/>
                        </a:cubicBezTo>
                        <a:cubicBezTo>
                          <a:pt x="5640401" y="-25264"/>
                          <a:pt x="5884693" y="39680"/>
                          <a:pt x="6005905" y="0"/>
                        </a:cubicBezTo>
                        <a:cubicBezTo>
                          <a:pt x="6127117" y="-39680"/>
                          <a:pt x="6168297" y="20667"/>
                          <a:pt x="6236902" y="0"/>
                        </a:cubicBezTo>
                        <a:cubicBezTo>
                          <a:pt x="6305507" y="-20667"/>
                          <a:pt x="6596372" y="21495"/>
                          <a:pt x="6698894" y="0"/>
                        </a:cubicBezTo>
                        <a:cubicBezTo>
                          <a:pt x="6801416" y="-21495"/>
                          <a:pt x="7057361" y="31846"/>
                          <a:pt x="7391884" y="0"/>
                        </a:cubicBezTo>
                        <a:cubicBezTo>
                          <a:pt x="7726407" y="-31846"/>
                          <a:pt x="7831789" y="86314"/>
                          <a:pt x="8200371" y="0"/>
                        </a:cubicBezTo>
                        <a:cubicBezTo>
                          <a:pt x="8568953" y="-86314"/>
                          <a:pt x="8518116" y="33381"/>
                          <a:pt x="8662364" y="0"/>
                        </a:cubicBezTo>
                        <a:cubicBezTo>
                          <a:pt x="8806612" y="-33381"/>
                          <a:pt x="8800042" y="25129"/>
                          <a:pt x="8893360" y="0"/>
                        </a:cubicBezTo>
                        <a:cubicBezTo>
                          <a:pt x="8986678" y="-25129"/>
                          <a:pt x="9251024" y="4891"/>
                          <a:pt x="9586349" y="0"/>
                        </a:cubicBezTo>
                        <a:cubicBezTo>
                          <a:pt x="9921674" y="-4891"/>
                          <a:pt x="9855586" y="17587"/>
                          <a:pt x="9932843" y="0"/>
                        </a:cubicBezTo>
                        <a:cubicBezTo>
                          <a:pt x="10010100" y="-17587"/>
                          <a:pt x="10564943" y="66191"/>
                          <a:pt x="10741331" y="0"/>
                        </a:cubicBezTo>
                        <a:cubicBezTo>
                          <a:pt x="10917719" y="-66191"/>
                          <a:pt x="10879061" y="13128"/>
                          <a:pt x="10972327" y="0"/>
                        </a:cubicBezTo>
                        <a:cubicBezTo>
                          <a:pt x="11065593" y="-13128"/>
                          <a:pt x="11316603" y="56791"/>
                          <a:pt x="11549818" y="0"/>
                        </a:cubicBezTo>
                        <a:cubicBezTo>
                          <a:pt x="11581478" y="75120"/>
                          <a:pt x="11533897" y="170082"/>
                          <a:pt x="11549818" y="336092"/>
                        </a:cubicBezTo>
                        <a:cubicBezTo>
                          <a:pt x="11565739" y="502102"/>
                          <a:pt x="11544374" y="541100"/>
                          <a:pt x="11549818" y="646331"/>
                        </a:cubicBezTo>
                        <a:cubicBezTo>
                          <a:pt x="11319045" y="682849"/>
                          <a:pt x="11196028" y="630424"/>
                          <a:pt x="11087825" y="646331"/>
                        </a:cubicBezTo>
                        <a:cubicBezTo>
                          <a:pt x="10979622" y="662238"/>
                          <a:pt x="10608179" y="619642"/>
                          <a:pt x="10279338" y="646331"/>
                        </a:cubicBezTo>
                        <a:cubicBezTo>
                          <a:pt x="9950497" y="673020"/>
                          <a:pt x="9870629" y="595947"/>
                          <a:pt x="9701847" y="646331"/>
                        </a:cubicBezTo>
                        <a:cubicBezTo>
                          <a:pt x="9533065" y="696715"/>
                          <a:pt x="9473958" y="614464"/>
                          <a:pt x="9355353" y="646331"/>
                        </a:cubicBezTo>
                        <a:cubicBezTo>
                          <a:pt x="9236748" y="678198"/>
                          <a:pt x="8909001" y="632958"/>
                          <a:pt x="8777862" y="646331"/>
                        </a:cubicBezTo>
                        <a:cubicBezTo>
                          <a:pt x="8646723" y="659704"/>
                          <a:pt x="8447235" y="626327"/>
                          <a:pt x="8315869" y="646331"/>
                        </a:cubicBezTo>
                        <a:cubicBezTo>
                          <a:pt x="8184503" y="666335"/>
                          <a:pt x="7818213" y="549543"/>
                          <a:pt x="7507382" y="646331"/>
                        </a:cubicBezTo>
                        <a:cubicBezTo>
                          <a:pt x="7196551" y="743119"/>
                          <a:pt x="7000349" y="580952"/>
                          <a:pt x="6698894" y="646331"/>
                        </a:cubicBezTo>
                        <a:cubicBezTo>
                          <a:pt x="6397439" y="711710"/>
                          <a:pt x="6475499" y="631907"/>
                          <a:pt x="6352400" y="646331"/>
                        </a:cubicBezTo>
                        <a:cubicBezTo>
                          <a:pt x="6229301" y="660755"/>
                          <a:pt x="6002171" y="608709"/>
                          <a:pt x="5774909" y="646331"/>
                        </a:cubicBezTo>
                        <a:cubicBezTo>
                          <a:pt x="5547647" y="683953"/>
                          <a:pt x="5520025" y="607774"/>
                          <a:pt x="5312916" y="646331"/>
                        </a:cubicBezTo>
                        <a:cubicBezTo>
                          <a:pt x="5105807" y="684888"/>
                          <a:pt x="5160765" y="644566"/>
                          <a:pt x="5081920" y="646331"/>
                        </a:cubicBezTo>
                        <a:cubicBezTo>
                          <a:pt x="5003075" y="648096"/>
                          <a:pt x="4662142" y="626605"/>
                          <a:pt x="4504429" y="646331"/>
                        </a:cubicBezTo>
                        <a:cubicBezTo>
                          <a:pt x="4346716" y="666057"/>
                          <a:pt x="4129709" y="635146"/>
                          <a:pt x="3926938" y="646331"/>
                        </a:cubicBezTo>
                        <a:cubicBezTo>
                          <a:pt x="3724167" y="657516"/>
                          <a:pt x="3760952" y="620415"/>
                          <a:pt x="3695942" y="646331"/>
                        </a:cubicBezTo>
                        <a:cubicBezTo>
                          <a:pt x="3630932" y="672247"/>
                          <a:pt x="3426484" y="608175"/>
                          <a:pt x="3233949" y="646331"/>
                        </a:cubicBezTo>
                        <a:cubicBezTo>
                          <a:pt x="3041414" y="684487"/>
                          <a:pt x="2645254" y="611715"/>
                          <a:pt x="2425462" y="646331"/>
                        </a:cubicBezTo>
                        <a:cubicBezTo>
                          <a:pt x="2205670" y="680947"/>
                          <a:pt x="2273779" y="639679"/>
                          <a:pt x="2194465" y="646331"/>
                        </a:cubicBezTo>
                        <a:cubicBezTo>
                          <a:pt x="2115151" y="652983"/>
                          <a:pt x="1720968" y="641331"/>
                          <a:pt x="1385978" y="646331"/>
                        </a:cubicBezTo>
                        <a:cubicBezTo>
                          <a:pt x="1050988" y="651331"/>
                          <a:pt x="1055357" y="589019"/>
                          <a:pt x="808487" y="646331"/>
                        </a:cubicBezTo>
                        <a:cubicBezTo>
                          <a:pt x="561617" y="703643"/>
                          <a:pt x="376202" y="603928"/>
                          <a:pt x="0" y="646331"/>
                        </a:cubicBezTo>
                        <a:cubicBezTo>
                          <a:pt x="-26087" y="532452"/>
                          <a:pt x="4985" y="475889"/>
                          <a:pt x="0" y="329629"/>
                        </a:cubicBezTo>
                        <a:cubicBezTo>
                          <a:pt x="-4985" y="183369"/>
                          <a:pt x="2992" y="67831"/>
                          <a:pt x="0" y="0"/>
                        </a:cubicBezTo>
                        <a:close/>
                      </a:path>
                      <a:path w="11549818" h="646331" stroke="0" extrusionOk="0">
                        <a:moveTo>
                          <a:pt x="0" y="0"/>
                        </a:moveTo>
                        <a:cubicBezTo>
                          <a:pt x="122160" y="-39803"/>
                          <a:pt x="199652" y="5916"/>
                          <a:pt x="346495" y="0"/>
                        </a:cubicBezTo>
                        <a:cubicBezTo>
                          <a:pt x="493339" y="-5916"/>
                          <a:pt x="482317" y="725"/>
                          <a:pt x="577491" y="0"/>
                        </a:cubicBezTo>
                        <a:cubicBezTo>
                          <a:pt x="672665" y="-725"/>
                          <a:pt x="784932" y="19738"/>
                          <a:pt x="923985" y="0"/>
                        </a:cubicBezTo>
                        <a:cubicBezTo>
                          <a:pt x="1063038" y="-19738"/>
                          <a:pt x="1347175" y="44330"/>
                          <a:pt x="1501476" y="0"/>
                        </a:cubicBezTo>
                        <a:cubicBezTo>
                          <a:pt x="1655777" y="-44330"/>
                          <a:pt x="2055388" y="78007"/>
                          <a:pt x="2309964" y="0"/>
                        </a:cubicBezTo>
                        <a:cubicBezTo>
                          <a:pt x="2564540" y="-78007"/>
                          <a:pt x="2550107" y="4630"/>
                          <a:pt x="2656458" y="0"/>
                        </a:cubicBezTo>
                        <a:cubicBezTo>
                          <a:pt x="2762809" y="-4630"/>
                          <a:pt x="3090682" y="41317"/>
                          <a:pt x="3349447" y="0"/>
                        </a:cubicBezTo>
                        <a:cubicBezTo>
                          <a:pt x="3608212" y="-41317"/>
                          <a:pt x="3508449" y="16009"/>
                          <a:pt x="3580444" y="0"/>
                        </a:cubicBezTo>
                        <a:cubicBezTo>
                          <a:pt x="3652439" y="-16009"/>
                          <a:pt x="3971718" y="35821"/>
                          <a:pt x="4273433" y="0"/>
                        </a:cubicBezTo>
                        <a:cubicBezTo>
                          <a:pt x="4575148" y="-35821"/>
                          <a:pt x="4628218" y="53487"/>
                          <a:pt x="4735425" y="0"/>
                        </a:cubicBezTo>
                        <a:cubicBezTo>
                          <a:pt x="4842632" y="-53487"/>
                          <a:pt x="5006725" y="21407"/>
                          <a:pt x="5081920" y="0"/>
                        </a:cubicBezTo>
                        <a:cubicBezTo>
                          <a:pt x="5157116" y="-21407"/>
                          <a:pt x="5454340" y="66720"/>
                          <a:pt x="5774909" y="0"/>
                        </a:cubicBezTo>
                        <a:cubicBezTo>
                          <a:pt x="6095478" y="-66720"/>
                          <a:pt x="5926209" y="21466"/>
                          <a:pt x="6005905" y="0"/>
                        </a:cubicBezTo>
                        <a:cubicBezTo>
                          <a:pt x="6085601" y="-21466"/>
                          <a:pt x="6321877" y="34236"/>
                          <a:pt x="6467898" y="0"/>
                        </a:cubicBezTo>
                        <a:cubicBezTo>
                          <a:pt x="6613919" y="-34236"/>
                          <a:pt x="6940021" y="53852"/>
                          <a:pt x="7160887" y="0"/>
                        </a:cubicBezTo>
                        <a:cubicBezTo>
                          <a:pt x="7381753" y="-53852"/>
                          <a:pt x="7771692" y="25096"/>
                          <a:pt x="7969374" y="0"/>
                        </a:cubicBezTo>
                        <a:cubicBezTo>
                          <a:pt x="8167056" y="-25096"/>
                          <a:pt x="8289444" y="52487"/>
                          <a:pt x="8546865" y="0"/>
                        </a:cubicBezTo>
                        <a:cubicBezTo>
                          <a:pt x="8804286" y="-52487"/>
                          <a:pt x="8819034" y="20522"/>
                          <a:pt x="9008858" y="0"/>
                        </a:cubicBezTo>
                        <a:cubicBezTo>
                          <a:pt x="9198682" y="-20522"/>
                          <a:pt x="9181778" y="1893"/>
                          <a:pt x="9239854" y="0"/>
                        </a:cubicBezTo>
                        <a:cubicBezTo>
                          <a:pt x="9297930" y="-1893"/>
                          <a:pt x="9475865" y="27211"/>
                          <a:pt x="9701847" y="0"/>
                        </a:cubicBezTo>
                        <a:cubicBezTo>
                          <a:pt x="9927829" y="-27211"/>
                          <a:pt x="9928318" y="22996"/>
                          <a:pt x="10048342" y="0"/>
                        </a:cubicBezTo>
                        <a:cubicBezTo>
                          <a:pt x="10168366" y="-22996"/>
                          <a:pt x="10225176" y="23594"/>
                          <a:pt x="10394836" y="0"/>
                        </a:cubicBezTo>
                        <a:cubicBezTo>
                          <a:pt x="10564496" y="-23594"/>
                          <a:pt x="10637189" y="17507"/>
                          <a:pt x="10741331" y="0"/>
                        </a:cubicBezTo>
                        <a:cubicBezTo>
                          <a:pt x="10845473" y="-17507"/>
                          <a:pt x="11340905" y="326"/>
                          <a:pt x="11549818" y="0"/>
                        </a:cubicBezTo>
                        <a:cubicBezTo>
                          <a:pt x="11579655" y="94928"/>
                          <a:pt x="11516397" y="164515"/>
                          <a:pt x="11549818" y="310239"/>
                        </a:cubicBezTo>
                        <a:cubicBezTo>
                          <a:pt x="11583239" y="455963"/>
                          <a:pt x="11540445" y="561068"/>
                          <a:pt x="11549818" y="646331"/>
                        </a:cubicBezTo>
                        <a:cubicBezTo>
                          <a:pt x="11250968" y="667115"/>
                          <a:pt x="10910512" y="630323"/>
                          <a:pt x="10741331" y="646331"/>
                        </a:cubicBezTo>
                        <a:cubicBezTo>
                          <a:pt x="10572150" y="662339"/>
                          <a:pt x="10386813" y="610920"/>
                          <a:pt x="10048342" y="646331"/>
                        </a:cubicBezTo>
                        <a:cubicBezTo>
                          <a:pt x="9709871" y="681742"/>
                          <a:pt x="9750993" y="643000"/>
                          <a:pt x="9586349" y="646331"/>
                        </a:cubicBezTo>
                        <a:cubicBezTo>
                          <a:pt x="9421705" y="649662"/>
                          <a:pt x="9122244" y="629458"/>
                          <a:pt x="8777862" y="646331"/>
                        </a:cubicBezTo>
                        <a:cubicBezTo>
                          <a:pt x="8433480" y="663204"/>
                          <a:pt x="8297153" y="640992"/>
                          <a:pt x="8084873" y="646331"/>
                        </a:cubicBezTo>
                        <a:cubicBezTo>
                          <a:pt x="7872593" y="651670"/>
                          <a:pt x="7694621" y="614542"/>
                          <a:pt x="7391884" y="646331"/>
                        </a:cubicBezTo>
                        <a:cubicBezTo>
                          <a:pt x="7089147" y="678120"/>
                          <a:pt x="7186669" y="616852"/>
                          <a:pt x="7045389" y="646331"/>
                        </a:cubicBezTo>
                        <a:cubicBezTo>
                          <a:pt x="6904109" y="675810"/>
                          <a:pt x="6468684" y="592052"/>
                          <a:pt x="6236902" y="646331"/>
                        </a:cubicBezTo>
                        <a:cubicBezTo>
                          <a:pt x="6005120" y="700610"/>
                          <a:pt x="5830521" y="608433"/>
                          <a:pt x="5428414" y="646331"/>
                        </a:cubicBezTo>
                        <a:cubicBezTo>
                          <a:pt x="5026307" y="684229"/>
                          <a:pt x="5162973" y="622411"/>
                          <a:pt x="5081920" y="646331"/>
                        </a:cubicBezTo>
                        <a:cubicBezTo>
                          <a:pt x="5000867" y="670251"/>
                          <a:pt x="4941257" y="639263"/>
                          <a:pt x="4850924" y="646331"/>
                        </a:cubicBezTo>
                        <a:cubicBezTo>
                          <a:pt x="4760591" y="653399"/>
                          <a:pt x="4429437" y="612835"/>
                          <a:pt x="4042436" y="646331"/>
                        </a:cubicBezTo>
                        <a:cubicBezTo>
                          <a:pt x="3655435" y="679827"/>
                          <a:pt x="3811943" y="620380"/>
                          <a:pt x="3695942" y="646331"/>
                        </a:cubicBezTo>
                        <a:cubicBezTo>
                          <a:pt x="3579941" y="672282"/>
                          <a:pt x="3347352" y="625815"/>
                          <a:pt x="3233949" y="646331"/>
                        </a:cubicBezTo>
                        <a:cubicBezTo>
                          <a:pt x="3120546" y="666847"/>
                          <a:pt x="2673478" y="630261"/>
                          <a:pt x="2425462" y="646331"/>
                        </a:cubicBezTo>
                        <a:cubicBezTo>
                          <a:pt x="2177446" y="662401"/>
                          <a:pt x="2219885" y="620922"/>
                          <a:pt x="2078967" y="646331"/>
                        </a:cubicBezTo>
                        <a:cubicBezTo>
                          <a:pt x="1938049" y="671740"/>
                          <a:pt x="1891658" y="605424"/>
                          <a:pt x="1732473" y="646331"/>
                        </a:cubicBezTo>
                        <a:cubicBezTo>
                          <a:pt x="1573288" y="687238"/>
                          <a:pt x="1524190" y="627047"/>
                          <a:pt x="1385978" y="646331"/>
                        </a:cubicBezTo>
                        <a:cubicBezTo>
                          <a:pt x="1247766" y="665615"/>
                          <a:pt x="1020031" y="620659"/>
                          <a:pt x="808487" y="646331"/>
                        </a:cubicBezTo>
                        <a:cubicBezTo>
                          <a:pt x="596943" y="672003"/>
                          <a:pt x="221878" y="612433"/>
                          <a:pt x="0" y="646331"/>
                        </a:cubicBezTo>
                        <a:cubicBezTo>
                          <a:pt x="-16998" y="558624"/>
                          <a:pt x="14534" y="455499"/>
                          <a:pt x="0" y="310239"/>
                        </a:cubicBezTo>
                        <a:cubicBezTo>
                          <a:pt x="-14534" y="164979"/>
                          <a:pt x="13488" y="137081"/>
                          <a:pt x="0" y="0"/>
                        </a:cubicBezTo>
                        <a:close/>
                      </a:path>
                    </a:pathLst>
                  </a:custGeom>
                  <ask:type>
                    <ask:lineSketchNone/>
                  </ask:type>
                </ask:lineSketchStyleProps>
              </a:ext>
            </a:extLst>
          </a:ln>
          <a:effectLst>
            <a:outerShdw blurRad="63500" sx="102000" sy="102000" algn="ctr" rotWithShape="0">
              <a:prstClr val="black">
                <a:alpha val="40000"/>
              </a:prstClr>
            </a:outerShdw>
          </a:effectLst>
        </p:spPr>
        <p:style>
          <a:lnRef idx="0">
            <a:scrgbClr r="0" g="0" b="0"/>
          </a:lnRef>
          <a:fillRef idx="1001">
            <a:schemeClr val="lt2"/>
          </a:fillRef>
          <a:effectRef idx="0">
            <a:scrgbClr r="0" g="0" b="0"/>
          </a:effectRef>
          <a:fontRef idx="minor">
            <a:schemeClr val="dk1"/>
          </a:fontRef>
        </p:style>
        <p:txBody>
          <a:bodyPr wrap="square" rtlCol="0">
            <a:spAutoFit/>
          </a:bodyPr>
          <a:lstStyle/>
          <a:p>
            <a:r>
              <a:rPr lang="en-US" i="0">
                <a:effectLst/>
                <a:latin typeface="Avenir Next LT Pro (Corpo)"/>
              </a:rPr>
              <a:t>All </a:t>
            </a:r>
            <a:r>
              <a:rPr lang="en-US">
                <a:latin typeface="Avenir Next LT Pro (Corpo)"/>
              </a:rPr>
              <a:t>data inside chips are </a:t>
            </a:r>
            <a:r>
              <a:rPr lang="en-US" i="0">
                <a:effectLst/>
                <a:latin typeface="Avenir Next LT Pro (Corpo)"/>
              </a:rPr>
              <a:t>encrypted with random private keys</a:t>
            </a:r>
            <a:endParaRPr lang="en-US">
              <a:latin typeface="Avenir Next LT Pro (Corpo)"/>
            </a:endParaRPr>
          </a:p>
        </p:txBody>
      </p:sp>
      <p:sp>
        <p:nvSpPr>
          <p:cNvPr id="6" name="TextBox 5">
            <a:extLst>
              <a:ext uri="{FF2B5EF4-FFF2-40B4-BE49-F238E27FC236}">
                <a16:creationId xmlns:a16="http://schemas.microsoft.com/office/drawing/2014/main" id="{11DD06AA-4BA8-4E32-A02F-97E4771EF7F0}"/>
              </a:ext>
            </a:extLst>
          </p:cNvPr>
          <p:cNvSpPr txBox="1"/>
          <p:nvPr/>
        </p:nvSpPr>
        <p:spPr>
          <a:xfrm>
            <a:off x="253639" y="1797329"/>
            <a:ext cx="8900451" cy="369332"/>
          </a:xfrm>
          <a:prstGeom prst="rect">
            <a:avLst/>
          </a:prstGeom>
          <a:solidFill>
            <a:srgbClr val="92DEA7"/>
          </a:solid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549818"/>
                      <a:gd name="connsiteY0" fmla="*/ 0 h 923330"/>
                      <a:gd name="connsiteX1" fmla="*/ 692989 w 11549818"/>
                      <a:gd name="connsiteY1" fmla="*/ 0 h 923330"/>
                      <a:gd name="connsiteX2" fmla="*/ 1154982 w 11549818"/>
                      <a:gd name="connsiteY2" fmla="*/ 0 h 923330"/>
                      <a:gd name="connsiteX3" fmla="*/ 1385978 w 11549818"/>
                      <a:gd name="connsiteY3" fmla="*/ 0 h 923330"/>
                      <a:gd name="connsiteX4" fmla="*/ 1963469 w 11549818"/>
                      <a:gd name="connsiteY4" fmla="*/ 0 h 923330"/>
                      <a:gd name="connsiteX5" fmla="*/ 2309964 w 11549818"/>
                      <a:gd name="connsiteY5" fmla="*/ 0 h 923330"/>
                      <a:gd name="connsiteX6" fmla="*/ 2656458 w 11549818"/>
                      <a:gd name="connsiteY6" fmla="*/ 0 h 923330"/>
                      <a:gd name="connsiteX7" fmla="*/ 2887455 w 11549818"/>
                      <a:gd name="connsiteY7" fmla="*/ 0 h 923330"/>
                      <a:gd name="connsiteX8" fmla="*/ 3118451 w 11549818"/>
                      <a:gd name="connsiteY8" fmla="*/ 0 h 923330"/>
                      <a:gd name="connsiteX9" fmla="*/ 3926938 w 11549818"/>
                      <a:gd name="connsiteY9" fmla="*/ 0 h 923330"/>
                      <a:gd name="connsiteX10" fmla="*/ 4273433 w 11549818"/>
                      <a:gd name="connsiteY10" fmla="*/ 0 h 923330"/>
                      <a:gd name="connsiteX11" fmla="*/ 4966422 w 11549818"/>
                      <a:gd name="connsiteY11" fmla="*/ 0 h 923330"/>
                      <a:gd name="connsiteX12" fmla="*/ 5312916 w 11549818"/>
                      <a:gd name="connsiteY12" fmla="*/ 0 h 923330"/>
                      <a:gd name="connsiteX13" fmla="*/ 5543913 w 11549818"/>
                      <a:gd name="connsiteY13" fmla="*/ 0 h 923330"/>
                      <a:gd name="connsiteX14" fmla="*/ 6005905 w 11549818"/>
                      <a:gd name="connsiteY14" fmla="*/ 0 h 923330"/>
                      <a:gd name="connsiteX15" fmla="*/ 6236902 w 11549818"/>
                      <a:gd name="connsiteY15" fmla="*/ 0 h 923330"/>
                      <a:gd name="connsiteX16" fmla="*/ 6698894 w 11549818"/>
                      <a:gd name="connsiteY16" fmla="*/ 0 h 923330"/>
                      <a:gd name="connsiteX17" fmla="*/ 7391884 w 11549818"/>
                      <a:gd name="connsiteY17" fmla="*/ 0 h 923330"/>
                      <a:gd name="connsiteX18" fmla="*/ 8200371 w 11549818"/>
                      <a:gd name="connsiteY18" fmla="*/ 0 h 923330"/>
                      <a:gd name="connsiteX19" fmla="*/ 8662364 w 11549818"/>
                      <a:gd name="connsiteY19" fmla="*/ 0 h 923330"/>
                      <a:gd name="connsiteX20" fmla="*/ 8893360 w 11549818"/>
                      <a:gd name="connsiteY20" fmla="*/ 0 h 923330"/>
                      <a:gd name="connsiteX21" fmla="*/ 9586349 w 11549818"/>
                      <a:gd name="connsiteY21" fmla="*/ 0 h 923330"/>
                      <a:gd name="connsiteX22" fmla="*/ 9932843 w 11549818"/>
                      <a:gd name="connsiteY22" fmla="*/ 0 h 923330"/>
                      <a:gd name="connsiteX23" fmla="*/ 10741331 w 11549818"/>
                      <a:gd name="connsiteY23" fmla="*/ 0 h 923330"/>
                      <a:gd name="connsiteX24" fmla="*/ 10972327 w 11549818"/>
                      <a:gd name="connsiteY24" fmla="*/ 0 h 923330"/>
                      <a:gd name="connsiteX25" fmla="*/ 11549818 w 11549818"/>
                      <a:gd name="connsiteY25" fmla="*/ 0 h 923330"/>
                      <a:gd name="connsiteX26" fmla="*/ 11549818 w 11549818"/>
                      <a:gd name="connsiteY26" fmla="*/ 480132 h 923330"/>
                      <a:gd name="connsiteX27" fmla="*/ 11549818 w 11549818"/>
                      <a:gd name="connsiteY27" fmla="*/ 923330 h 923330"/>
                      <a:gd name="connsiteX28" fmla="*/ 11087825 w 11549818"/>
                      <a:gd name="connsiteY28" fmla="*/ 923330 h 923330"/>
                      <a:gd name="connsiteX29" fmla="*/ 10279338 w 11549818"/>
                      <a:gd name="connsiteY29" fmla="*/ 923330 h 923330"/>
                      <a:gd name="connsiteX30" fmla="*/ 9701847 w 11549818"/>
                      <a:gd name="connsiteY30" fmla="*/ 923330 h 923330"/>
                      <a:gd name="connsiteX31" fmla="*/ 9355353 w 11549818"/>
                      <a:gd name="connsiteY31" fmla="*/ 923330 h 923330"/>
                      <a:gd name="connsiteX32" fmla="*/ 8777862 w 11549818"/>
                      <a:gd name="connsiteY32" fmla="*/ 923330 h 923330"/>
                      <a:gd name="connsiteX33" fmla="*/ 8315869 w 11549818"/>
                      <a:gd name="connsiteY33" fmla="*/ 923330 h 923330"/>
                      <a:gd name="connsiteX34" fmla="*/ 7507382 w 11549818"/>
                      <a:gd name="connsiteY34" fmla="*/ 923330 h 923330"/>
                      <a:gd name="connsiteX35" fmla="*/ 6698894 w 11549818"/>
                      <a:gd name="connsiteY35" fmla="*/ 923330 h 923330"/>
                      <a:gd name="connsiteX36" fmla="*/ 6352400 w 11549818"/>
                      <a:gd name="connsiteY36" fmla="*/ 923330 h 923330"/>
                      <a:gd name="connsiteX37" fmla="*/ 5774909 w 11549818"/>
                      <a:gd name="connsiteY37" fmla="*/ 923330 h 923330"/>
                      <a:gd name="connsiteX38" fmla="*/ 5312916 w 11549818"/>
                      <a:gd name="connsiteY38" fmla="*/ 923330 h 923330"/>
                      <a:gd name="connsiteX39" fmla="*/ 5081920 w 11549818"/>
                      <a:gd name="connsiteY39" fmla="*/ 923330 h 923330"/>
                      <a:gd name="connsiteX40" fmla="*/ 4504429 w 11549818"/>
                      <a:gd name="connsiteY40" fmla="*/ 923330 h 923330"/>
                      <a:gd name="connsiteX41" fmla="*/ 3926938 w 11549818"/>
                      <a:gd name="connsiteY41" fmla="*/ 923330 h 923330"/>
                      <a:gd name="connsiteX42" fmla="*/ 3695942 w 11549818"/>
                      <a:gd name="connsiteY42" fmla="*/ 923330 h 923330"/>
                      <a:gd name="connsiteX43" fmla="*/ 3233949 w 11549818"/>
                      <a:gd name="connsiteY43" fmla="*/ 923330 h 923330"/>
                      <a:gd name="connsiteX44" fmla="*/ 2425462 w 11549818"/>
                      <a:gd name="connsiteY44" fmla="*/ 923330 h 923330"/>
                      <a:gd name="connsiteX45" fmla="*/ 2194465 w 11549818"/>
                      <a:gd name="connsiteY45" fmla="*/ 923330 h 923330"/>
                      <a:gd name="connsiteX46" fmla="*/ 1385978 w 11549818"/>
                      <a:gd name="connsiteY46" fmla="*/ 923330 h 923330"/>
                      <a:gd name="connsiteX47" fmla="*/ 808487 w 11549818"/>
                      <a:gd name="connsiteY47" fmla="*/ 923330 h 923330"/>
                      <a:gd name="connsiteX48" fmla="*/ 0 w 11549818"/>
                      <a:gd name="connsiteY48" fmla="*/ 923330 h 923330"/>
                      <a:gd name="connsiteX49" fmla="*/ 0 w 11549818"/>
                      <a:gd name="connsiteY49" fmla="*/ 470898 h 923330"/>
                      <a:gd name="connsiteX50" fmla="*/ 0 w 11549818"/>
                      <a:gd name="connsiteY5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549818" h="923330" fill="none" extrusionOk="0">
                        <a:moveTo>
                          <a:pt x="0" y="0"/>
                        </a:moveTo>
                        <a:cubicBezTo>
                          <a:pt x="219586" y="-54197"/>
                          <a:pt x="539620" y="57405"/>
                          <a:pt x="692989" y="0"/>
                        </a:cubicBezTo>
                        <a:cubicBezTo>
                          <a:pt x="846358" y="-57405"/>
                          <a:pt x="1021277" y="39186"/>
                          <a:pt x="1154982" y="0"/>
                        </a:cubicBezTo>
                        <a:cubicBezTo>
                          <a:pt x="1288687" y="-39186"/>
                          <a:pt x="1280047" y="18554"/>
                          <a:pt x="1385978" y="0"/>
                        </a:cubicBezTo>
                        <a:cubicBezTo>
                          <a:pt x="1491909" y="-18554"/>
                          <a:pt x="1760533" y="27026"/>
                          <a:pt x="1963469" y="0"/>
                        </a:cubicBezTo>
                        <a:cubicBezTo>
                          <a:pt x="2166405" y="-27026"/>
                          <a:pt x="2164723" y="21382"/>
                          <a:pt x="2309964" y="0"/>
                        </a:cubicBezTo>
                        <a:cubicBezTo>
                          <a:pt x="2455206" y="-21382"/>
                          <a:pt x="2502688" y="32305"/>
                          <a:pt x="2656458" y="0"/>
                        </a:cubicBezTo>
                        <a:cubicBezTo>
                          <a:pt x="2810228" y="-32305"/>
                          <a:pt x="2782635" y="4720"/>
                          <a:pt x="2887455" y="0"/>
                        </a:cubicBezTo>
                        <a:cubicBezTo>
                          <a:pt x="2992275" y="-4720"/>
                          <a:pt x="3017671" y="4558"/>
                          <a:pt x="3118451" y="0"/>
                        </a:cubicBezTo>
                        <a:cubicBezTo>
                          <a:pt x="3219231" y="-4558"/>
                          <a:pt x="3571169" y="15602"/>
                          <a:pt x="3926938" y="0"/>
                        </a:cubicBezTo>
                        <a:cubicBezTo>
                          <a:pt x="4282707" y="-15602"/>
                          <a:pt x="4156242" y="23357"/>
                          <a:pt x="4273433" y="0"/>
                        </a:cubicBezTo>
                        <a:cubicBezTo>
                          <a:pt x="4390624" y="-23357"/>
                          <a:pt x="4755903" y="79934"/>
                          <a:pt x="4966422" y="0"/>
                        </a:cubicBezTo>
                        <a:cubicBezTo>
                          <a:pt x="5176941" y="-79934"/>
                          <a:pt x="5176307" y="8119"/>
                          <a:pt x="5312916" y="0"/>
                        </a:cubicBezTo>
                        <a:cubicBezTo>
                          <a:pt x="5449525" y="-8119"/>
                          <a:pt x="5447425" y="25264"/>
                          <a:pt x="5543913" y="0"/>
                        </a:cubicBezTo>
                        <a:cubicBezTo>
                          <a:pt x="5640401" y="-25264"/>
                          <a:pt x="5884693" y="39680"/>
                          <a:pt x="6005905" y="0"/>
                        </a:cubicBezTo>
                        <a:cubicBezTo>
                          <a:pt x="6127117" y="-39680"/>
                          <a:pt x="6168297" y="20667"/>
                          <a:pt x="6236902" y="0"/>
                        </a:cubicBezTo>
                        <a:cubicBezTo>
                          <a:pt x="6305507" y="-20667"/>
                          <a:pt x="6596372" y="21495"/>
                          <a:pt x="6698894" y="0"/>
                        </a:cubicBezTo>
                        <a:cubicBezTo>
                          <a:pt x="6801416" y="-21495"/>
                          <a:pt x="7057361" y="31846"/>
                          <a:pt x="7391884" y="0"/>
                        </a:cubicBezTo>
                        <a:cubicBezTo>
                          <a:pt x="7726407" y="-31846"/>
                          <a:pt x="7831789" y="86314"/>
                          <a:pt x="8200371" y="0"/>
                        </a:cubicBezTo>
                        <a:cubicBezTo>
                          <a:pt x="8568953" y="-86314"/>
                          <a:pt x="8518116" y="33381"/>
                          <a:pt x="8662364" y="0"/>
                        </a:cubicBezTo>
                        <a:cubicBezTo>
                          <a:pt x="8806612" y="-33381"/>
                          <a:pt x="8800042" y="25129"/>
                          <a:pt x="8893360" y="0"/>
                        </a:cubicBezTo>
                        <a:cubicBezTo>
                          <a:pt x="8986678" y="-25129"/>
                          <a:pt x="9251024" y="4891"/>
                          <a:pt x="9586349" y="0"/>
                        </a:cubicBezTo>
                        <a:cubicBezTo>
                          <a:pt x="9921674" y="-4891"/>
                          <a:pt x="9855586" y="17587"/>
                          <a:pt x="9932843" y="0"/>
                        </a:cubicBezTo>
                        <a:cubicBezTo>
                          <a:pt x="10010100" y="-17587"/>
                          <a:pt x="10564943" y="66191"/>
                          <a:pt x="10741331" y="0"/>
                        </a:cubicBezTo>
                        <a:cubicBezTo>
                          <a:pt x="10917719" y="-66191"/>
                          <a:pt x="10879061" y="13128"/>
                          <a:pt x="10972327" y="0"/>
                        </a:cubicBezTo>
                        <a:cubicBezTo>
                          <a:pt x="11065593" y="-13128"/>
                          <a:pt x="11316603" y="56791"/>
                          <a:pt x="11549818" y="0"/>
                        </a:cubicBezTo>
                        <a:cubicBezTo>
                          <a:pt x="11582865" y="125313"/>
                          <a:pt x="11495828" y="335552"/>
                          <a:pt x="11549818" y="480132"/>
                        </a:cubicBezTo>
                        <a:cubicBezTo>
                          <a:pt x="11603808" y="624712"/>
                          <a:pt x="11548758" y="796468"/>
                          <a:pt x="11549818" y="923330"/>
                        </a:cubicBezTo>
                        <a:cubicBezTo>
                          <a:pt x="11319045" y="959848"/>
                          <a:pt x="11196028" y="907423"/>
                          <a:pt x="11087825" y="923330"/>
                        </a:cubicBezTo>
                        <a:cubicBezTo>
                          <a:pt x="10979622" y="939237"/>
                          <a:pt x="10608179" y="896641"/>
                          <a:pt x="10279338" y="923330"/>
                        </a:cubicBezTo>
                        <a:cubicBezTo>
                          <a:pt x="9950497" y="950019"/>
                          <a:pt x="9870629" y="872946"/>
                          <a:pt x="9701847" y="923330"/>
                        </a:cubicBezTo>
                        <a:cubicBezTo>
                          <a:pt x="9533065" y="973714"/>
                          <a:pt x="9473958" y="891463"/>
                          <a:pt x="9355353" y="923330"/>
                        </a:cubicBezTo>
                        <a:cubicBezTo>
                          <a:pt x="9236748" y="955197"/>
                          <a:pt x="8909001" y="909957"/>
                          <a:pt x="8777862" y="923330"/>
                        </a:cubicBezTo>
                        <a:cubicBezTo>
                          <a:pt x="8646723" y="936703"/>
                          <a:pt x="8447235" y="903326"/>
                          <a:pt x="8315869" y="923330"/>
                        </a:cubicBezTo>
                        <a:cubicBezTo>
                          <a:pt x="8184503" y="943334"/>
                          <a:pt x="7818213" y="826542"/>
                          <a:pt x="7507382" y="923330"/>
                        </a:cubicBezTo>
                        <a:cubicBezTo>
                          <a:pt x="7196551" y="1020118"/>
                          <a:pt x="7000349" y="857951"/>
                          <a:pt x="6698894" y="923330"/>
                        </a:cubicBezTo>
                        <a:cubicBezTo>
                          <a:pt x="6397439" y="988709"/>
                          <a:pt x="6475499" y="908906"/>
                          <a:pt x="6352400" y="923330"/>
                        </a:cubicBezTo>
                        <a:cubicBezTo>
                          <a:pt x="6229301" y="937754"/>
                          <a:pt x="6002171" y="885708"/>
                          <a:pt x="5774909" y="923330"/>
                        </a:cubicBezTo>
                        <a:cubicBezTo>
                          <a:pt x="5547647" y="960952"/>
                          <a:pt x="5520025" y="884773"/>
                          <a:pt x="5312916" y="923330"/>
                        </a:cubicBezTo>
                        <a:cubicBezTo>
                          <a:pt x="5105807" y="961887"/>
                          <a:pt x="5160765" y="921565"/>
                          <a:pt x="5081920" y="923330"/>
                        </a:cubicBezTo>
                        <a:cubicBezTo>
                          <a:pt x="5003075" y="925095"/>
                          <a:pt x="4662142" y="903604"/>
                          <a:pt x="4504429" y="923330"/>
                        </a:cubicBezTo>
                        <a:cubicBezTo>
                          <a:pt x="4346716" y="943056"/>
                          <a:pt x="4129709" y="912145"/>
                          <a:pt x="3926938" y="923330"/>
                        </a:cubicBezTo>
                        <a:cubicBezTo>
                          <a:pt x="3724167" y="934515"/>
                          <a:pt x="3760952" y="897414"/>
                          <a:pt x="3695942" y="923330"/>
                        </a:cubicBezTo>
                        <a:cubicBezTo>
                          <a:pt x="3630932" y="949246"/>
                          <a:pt x="3426484" y="885174"/>
                          <a:pt x="3233949" y="923330"/>
                        </a:cubicBezTo>
                        <a:cubicBezTo>
                          <a:pt x="3041414" y="961486"/>
                          <a:pt x="2645254" y="888714"/>
                          <a:pt x="2425462" y="923330"/>
                        </a:cubicBezTo>
                        <a:cubicBezTo>
                          <a:pt x="2205670" y="957946"/>
                          <a:pt x="2273779" y="916678"/>
                          <a:pt x="2194465" y="923330"/>
                        </a:cubicBezTo>
                        <a:cubicBezTo>
                          <a:pt x="2115151" y="929982"/>
                          <a:pt x="1720968" y="918330"/>
                          <a:pt x="1385978" y="923330"/>
                        </a:cubicBezTo>
                        <a:cubicBezTo>
                          <a:pt x="1050988" y="928330"/>
                          <a:pt x="1055357" y="866018"/>
                          <a:pt x="808487" y="923330"/>
                        </a:cubicBezTo>
                        <a:cubicBezTo>
                          <a:pt x="561617" y="980642"/>
                          <a:pt x="376202" y="880927"/>
                          <a:pt x="0" y="923330"/>
                        </a:cubicBezTo>
                        <a:cubicBezTo>
                          <a:pt x="-39819" y="733695"/>
                          <a:pt x="43826" y="670729"/>
                          <a:pt x="0" y="470898"/>
                        </a:cubicBezTo>
                        <a:cubicBezTo>
                          <a:pt x="-43826" y="271067"/>
                          <a:pt x="5909" y="136395"/>
                          <a:pt x="0" y="0"/>
                        </a:cubicBezTo>
                        <a:close/>
                      </a:path>
                      <a:path w="11549818" h="923330" stroke="0" extrusionOk="0">
                        <a:moveTo>
                          <a:pt x="0" y="0"/>
                        </a:moveTo>
                        <a:cubicBezTo>
                          <a:pt x="122160" y="-39803"/>
                          <a:pt x="199652" y="5916"/>
                          <a:pt x="346495" y="0"/>
                        </a:cubicBezTo>
                        <a:cubicBezTo>
                          <a:pt x="493339" y="-5916"/>
                          <a:pt x="482317" y="725"/>
                          <a:pt x="577491" y="0"/>
                        </a:cubicBezTo>
                        <a:cubicBezTo>
                          <a:pt x="672665" y="-725"/>
                          <a:pt x="784932" y="19738"/>
                          <a:pt x="923985" y="0"/>
                        </a:cubicBezTo>
                        <a:cubicBezTo>
                          <a:pt x="1063038" y="-19738"/>
                          <a:pt x="1347175" y="44330"/>
                          <a:pt x="1501476" y="0"/>
                        </a:cubicBezTo>
                        <a:cubicBezTo>
                          <a:pt x="1655777" y="-44330"/>
                          <a:pt x="2055388" y="78007"/>
                          <a:pt x="2309964" y="0"/>
                        </a:cubicBezTo>
                        <a:cubicBezTo>
                          <a:pt x="2564540" y="-78007"/>
                          <a:pt x="2550107" y="4630"/>
                          <a:pt x="2656458" y="0"/>
                        </a:cubicBezTo>
                        <a:cubicBezTo>
                          <a:pt x="2762809" y="-4630"/>
                          <a:pt x="3090682" y="41317"/>
                          <a:pt x="3349447" y="0"/>
                        </a:cubicBezTo>
                        <a:cubicBezTo>
                          <a:pt x="3608212" y="-41317"/>
                          <a:pt x="3508449" y="16009"/>
                          <a:pt x="3580444" y="0"/>
                        </a:cubicBezTo>
                        <a:cubicBezTo>
                          <a:pt x="3652439" y="-16009"/>
                          <a:pt x="3971718" y="35821"/>
                          <a:pt x="4273433" y="0"/>
                        </a:cubicBezTo>
                        <a:cubicBezTo>
                          <a:pt x="4575148" y="-35821"/>
                          <a:pt x="4628218" y="53487"/>
                          <a:pt x="4735425" y="0"/>
                        </a:cubicBezTo>
                        <a:cubicBezTo>
                          <a:pt x="4842632" y="-53487"/>
                          <a:pt x="5006725" y="21407"/>
                          <a:pt x="5081920" y="0"/>
                        </a:cubicBezTo>
                        <a:cubicBezTo>
                          <a:pt x="5157116" y="-21407"/>
                          <a:pt x="5454340" y="66720"/>
                          <a:pt x="5774909" y="0"/>
                        </a:cubicBezTo>
                        <a:cubicBezTo>
                          <a:pt x="6095478" y="-66720"/>
                          <a:pt x="5926209" y="21466"/>
                          <a:pt x="6005905" y="0"/>
                        </a:cubicBezTo>
                        <a:cubicBezTo>
                          <a:pt x="6085601" y="-21466"/>
                          <a:pt x="6321877" y="34236"/>
                          <a:pt x="6467898" y="0"/>
                        </a:cubicBezTo>
                        <a:cubicBezTo>
                          <a:pt x="6613919" y="-34236"/>
                          <a:pt x="6940021" y="53852"/>
                          <a:pt x="7160887" y="0"/>
                        </a:cubicBezTo>
                        <a:cubicBezTo>
                          <a:pt x="7381753" y="-53852"/>
                          <a:pt x="7771692" y="25096"/>
                          <a:pt x="7969374" y="0"/>
                        </a:cubicBezTo>
                        <a:cubicBezTo>
                          <a:pt x="8167056" y="-25096"/>
                          <a:pt x="8289444" y="52487"/>
                          <a:pt x="8546865" y="0"/>
                        </a:cubicBezTo>
                        <a:cubicBezTo>
                          <a:pt x="8804286" y="-52487"/>
                          <a:pt x="8819034" y="20522"/>
                          <a:pt x="9008858" y="0"/>
                        </a:cubicBezTo>
                        <a:cubicBezTo>
                          <a:pt x="9198682" y="-20522"/>
                          <a:pt x="9181778" y="1893"/>
                          <a:pt x="9239854" y="0"/>
                        </a:cubicBezTo>
                        <a:cubicBezTo>
                          <a:pt x="9297930" y="-1893"/>
                          <a:pt x="9475865" y="27211"/>
                          <a:pt x="9701847" y="0"/>
                        </a:cubicBezTo>
                        <a:cubicBezTo>
                          <a:pt x="9927829" y="-27211"/>
                          <a:pt x="9928318" y="22996"/>
                          <a:pt x="10048342" y="0"/>
                        </a:cubicBezTo>
                        <a:cubicBezTo>
                          <a:pt x="10168366" y="-22996"/>
                          <a:pt x="10225176" y="23594"/>
                          <a:pt x="10394836" y="0"/>
                        </a:cubicBezTo>
                        <a:cubicBezTo>
                          <a:pt x="10564496" y="-23594"/>
                          <a:pt x="10637189" y="17507"/>
                          <a:pt x="10741331" y="0"/>
                        </a:cubicBezTo>
                        <a:cubicBezTo>
                          <a:pt x="10845473" y="-17507"/>
                          <a:pt x="11340905" y="326"/>
                          <a:pt x="11549818" y="0"/>
                        </a:cubicBezTo>
                        <a:cubicBezTo>
                          <a:pt x="11553431" y="172873"/>
                          <a:pt x="11533786" y="261336"/>
                          <a:pt x="11549818" y="443198"/>
                        </a:cubicBezTo>
                        <a:cubicBezTo>
                          <a:pt x="11565850" y="625060"/>
                          <a:pt x="11507731" y="700409"/>
                          <a:pt x="11549818" y="923330"/>
                        </a:cubicBezTo>
                        <a:cubicBezTo>
                          <a:pt x="11250968" y="944114"/>
                          <a:pt x="10910512" y="907322"/>
                          <a:pt x="10741331" y="923330"/>
                        </a:cubicBezTo>
                        <a:cubicBezTo>
                          <a:pt x="10572150" y="939338"/>
                          <a:pt x="10386813" y="887919"/>
                          <a:pt x="10048342" y="923330"/>
                        </a:cubicBezTo>
                        <a:cubicBezTo>
                          <a:pt x="9709871" y="958741"/>
                          <a:pt x="9750993" y="919999"/>
                          <a:pt x="9586349" y="923330"/>
                        </a:cubicBezTo>
                        <a:cubicBezTo>
                          <a:pt x="9421705" y="926661"/>
                          <a:pt x="9122244" y="906457"/>
                          <a:pt x="8777862" y="923330"/>
                        </a:cubicBezTo>
                        <a:cubicBezTo>
                          <a:pt x="8433480" y="940203"/>
                          <a:pt x="8297153" y="917991"/>
                          <a:pt x="8084873" y="923330"/>
                        </a:cubicBezTo>
                        <a:cubicBezTo>
                          <a:pt x="7872593" y="928669"/>
                          <a:pt x="7694621" y="891541"/>
                          <a:pt x="7391884" y="923330"/>
                        </a:cubicBezTo>
                        <a:cubicBezTo>
                          <a:pt x="7089147" y="955119"/>
                          <a:pt x="7186669" y="893851"/>
                          <a:pt x="7045389" y="923330"/>
                        </a:cubicBezTo>
                        <a:cubicBezTo>
                          <a:pt x="6904109" y="952809"/>
                          <a:pt x="6468684" y="869051"/>
                          <a:pt x="6236902" y="923330"/>
                        </a:cubicBezTo>
                        <a:cubicBezTo>
                          <a:pt x="6005120" y="977609"/>
                          <a:pt x="5830521" y="885432"/>
                          <a:pt x="5428414" y="923330"/>
                        </a:cubicBezTo>
                        <a:cubicBezTo>
                          <a:pt x="5026307" y="961228"/>
                          <a:pt x="5162973" y="899410"/>
                          <a:pt x="5081920" y="923330"/>
                        </a:cubicBezTo>
                        <a:cubicBezTo>
                          <a:pt x="5000867" y="947250"/>
                          <a:pt x="4941257" y="916262"/>
                          <a:pt x="4850924" y="923330"/>
                        </a:cubicBezTo>
                        <a:cubicBezTo>
                          <a:pt x="4760591" y="930398"/>
                          <a:pt x="4429437" y="889834"/>
                          <a:pt x="4042436" y="923330"/>
                        </a:cubicBezTo>
                        <a:cubicBezTo>
                          <a:pt x="3655435" y="956826"/>
                          <a:pt x="3811943" y="897379"/>
                          <a:pt x="3695942" y="923330"/>
                        </a:cubicBezTo>
                        <a:cubicBezTo>
                          <a:pt x="3579941" y="949281"/>
                          <a:pt x="3347352" y="902814"/>
                          <a:pt x="3233949" y="923330"/>
                        </a:cubicBezTo>
                        <a:cubicBezTo>
                          <a:pt x="3120546" y="943846"/>
                          <a:pt x="2673478" y="907260"/>
                          <a:pt x="2425462" y="923330"/>
                        </a:cubicBezTo>
                        <a:cubicBezTo>
                          <a:pt x="2177446" y="939400"/>
                          <a:pt x="2219885" y="897921"/>
                          <a:pt x="2078967" y="923330"/>
                        </a:cubicBezTo>
                        <a:cubicBezTo>
                          <a:pt x="1938049" y="948739"/>
                          <a:pt x="1891658" y="882423"/>
                          <a:pt x="1732473" y="923330"/>
                        </a:cubicBezTo>
                        <a:cubicBezTo>
                          <a:pt x="1573288" y="964237"/>
                          <a:pt x="1524190" y="904046"/>
                          <a:pt x="1385978" y="923330"/>
                        </a:cubicBezTo>
                        <a:cubicBezTo>
                          <a:pt x="1247766" y="942614"/>
                          <a:pt x="1020031" y="897658"/>
                          <a:pt x="808487" y="923330"/>
                        </a:cubicBezTo>
                        <a:cubicBezTo>
                          <a:pt x="596943" y="949002"/>
                          <a:pt x="221878" y="889432"/>
                          <a:pt x="0" y="923330"/>
                        </a:cubicBezTo>
                        <a:cubicBezTo>
                          <a:pt x="-12251" y="716809"/>
                          <a:pt x="44399" y="540313"/>
                          <a:pt x="0" y="443198"/>
                        </a:cubicBezTo>
                        <a:cubicBezTo>
                          <a:pt x="-44399" y="346083"/>
                          <a:pt x="3537" y="96027"/>
                          <a:pt x="0" y="0"/>
                        </a:cubicBezTo>
                        <a:close/>
                      </a:path>
                    </a:pathLst>
                  </a:custGeom>
                  <ask:type>
                    <ask:lineSketchNone/>
                  </ask:type>
                </ask:lineSketchStyleProps>
              </a:ext>
            </a:extLst>
          </a:ln>
          <a:effectLst>
            <a:outerShdw blurRad="63500" sx="102000" sy="102000" algn="ctr" rotWithShape="0">
              <a:prstClr val="black">
                <a:alpha val="40000"/>
              </a:prstClr>
            </a:outerShdw>
          </a:effectLst>
        </p:spPr>
        <p:style>
          <a:lnRef idx="0">
            <a:scrgbClr r="0" g="0" b="0"/>
          </a:lnRef>
          <a:fillRef idx="1001">
            <a:schemeClr val="lt2"/>
          </a:fillRef>
          <a:effectRef idx="0">
            <a:scrgbClr r="0" g="0" b="0"/>
          </a:effectRef>
          <a:fontRef idx="minor">
            <a:schemeClr val="dk1"/>
          </a:fontRef>
        </p:style>
        <p:txBody>
          <a:bodyPr wrap="square" rtlCol="0">
            <a:spAutoFit/>
          </a:bodyPr>
          <a:lstStyle/>
          <a:p>
            <a:r>
              <a:rPr lang="en-US" i="0">
                <a:solidFill>
                  <a:schemeClr val="tx1"/>
                </a:solidFill>
                <a:effectLst/>
                <a:latin typeface="Avenir Next LT Pro (Corpo)"/>
              </a:rPr>
              <a:t>Secure Enclave is also responsible for storing the keys that manage sensitive data</a:t>
            </a:r>
            <a:endParaRPr lang="en-US">
              <a:solidFill>
                <a:schemeClr val="tx1"/>
              </a:solidFill>
              <a:latin typeface="Avenir Next LT Pro (Corpo)"/>
            </a:endParaRPr>
          </a:p>
        </p:txBody>
      </p:sp>
      <p:sp>
        <p:nvSpPr>
          <p:cNvPr id="7" name="TextBox 6">
            <a:extLst>
              <a:ext uri="{FF2B5EF4-FFF2-40B4-BE49-F238E27FC236}">
                <a16:creationId xmlns:a16="http://schemas.microsoft.com/office/drawing/2014/main" id="{08DB3D2F-40A2-40AD-B90D-73543B220903}"/>
              </a:ext>
            </a:extLst>
          </p:cNvPr>
          <p:cNvSpPr txBox="1"/>
          <p:nvPr/>
        </p:nvSpPr>
        <p:spPr>
          <a:xfrm>
            <a:off x="253639" y="2484154"/>
            <a:ext cx="10748053" cy="369332"/>
          </a:xfrm>
          <a:prstGeom prst="rect">
            <a:avLst/>
          </a:prstGeom>
          <a:solidFill>
            <a:srgbClr val="91DDA4"/>
          </a:solid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549818"/>
                      <a:gd name="connsiteY0" fmla="*/ 0 h 923330"/>
                      <a:gd name="connsiteX1" fmla="*/ 692989 w 11549818"/>
                      <a:gd name="connsiteY1" fmla="*/ 0 h 923330"/>
                      <a:gd name="connsiteX2" fmla="*/ 1154982 w 11549818"/>
                      <a:gd name="connsiteY2" fmla="*/ 0 h 923330"/>
                      <a:gd name="connsiteX3" fmla="*/ 1385978 w 11549818"/>
                      <a:gd name="connsiteY3" fmla="*/ 0 h 923330"/>
                      <a:gd name="connsiteX4" fmla="*/ 1963469 w 11549818"/>
                      <a:gd name="connsiteY4" fmla="*/ 0 h 923330"/>
                      <a:gd name="connsiteX5" fmla="*/ 2309964 w 11549818"/>
                      <a:gd name="connsiteY5" fmla="*/ 0 h 923330"/>
                      <a:gd name="connsiteX6" fmla="*/ 2656458 w 11549818"/>
                      <a:gd name="connsiteY6" fmla="*/ 0 h 923330"/>
                      <a:gd name="connsiteX7" fmla="*/ 2887455 w 11549818"/>
                      <a:gd name="connsiteY7" fmla="*/ 0 h 923330"/>
                      <a:gd name="connsiteX8" fmla="*/ 3118451 w 11549818"/>
                      <a:gd name="connsiteY8" fmla="*/ 0 h 923330"/>
                      <a:gd name="connsiteX9" fmla="*/ 3926938 w 11549818"/>
                      <a:gd name="connsiteY9" fmla="*/ 0 h 923330"/>
                      <a:gd name="connsiteX10" fmla="*/ 4273433 w 11549818"/>
                      <a:gd name="connsiteY10" fmla="*/ 0 h 923330"/>
                      <a:gd name="connsiteX11" fmla="*/ 4966422 w 11549818"/>
                      <a:gd name="connsiteY11" fmla="*/ 0 h 923330"/>
                      <a:gd name="connsiteX12" fmla="*/ 5312916 w 11549818"/>
                      <a:gd name="connsiteY12" fmla="*/ 0 h 923330"/>
                      <a:gd name="connsiteX13" fmla="*/ 5543913 w 11549818"/>
                      <a:gd name="connsiteY13" fmla="*/ 0 h 923330"/>
                      <a:gd name="connsiteX14" fmla="*/ 6005905 w 11549818"/>
                      <a:gd name="connsiteY14" fmla="*/ 0 h 923330"/>
                      <a:gd name="connsiteX15" fmla="*/ 6236902 w 11549818"/>
                      <a:gd name="connsiteY15" fmla="*/ 0 h 923330"/>
                      <a:gd name="connsiteX16" fmla="*/ 6698894 w 11549818"/>
                      <a:gd name="connsiteY16" fmla="*/ 0 h 923330"/>
                      <a:gd name="connsiteX17" fmla="*/ 7391884 w 11549818"/>
                      <a:gd name="connsiteY17" fmla="*/ 0 h 923330"/>
                      <a:gd name="connsiteX18" fmla="*/ 8200371 w 11549818"/>
                      <a:gd name="connsiteY18" fmla="*/ 0 h 923330"/>
                      <a:gd name="connsiteX19" fmla="*/ 8662364 w 11549818"/>
                      <a:gd name="connsiteY19" fmla="*/ 0 h 923330"/>
                      <a:gd name="connsiteX20" fmla="*/ 8893360 w 11549818"/>
                      <a:gd name="connsiteY20" fmla="*/ 0 h 923330"/>
                      <a:gd name="connsiteX21" fmla="*/ 9586349 w 11549818"/>
                      <a:gd name="connsiteY21" fmla="*/ 0 h 923330"/>
                      <a:gd name="connsiteX22" fmla="*/ 9932843 w 11549818"/>
                      <a:gd name="connsiteY22" fmla="*/ 0 h 923330"/>
                      <a:gd name="connsiteX23" fmla="*/ 10741331 w 11549818"/>
                      <a:gd name="connsiteY23" fmla="*/ 0 h 923330"/>
                      <a:gd name="connsiteX24" fmla="*/ 10972327 w 11549818"/>
                      <a:gd name="connsiteY24" fmla="*/ 0 h 923330"/>
                      <a:gd name="connsiteX25" fmla="*/ 11549818 w 11549818"/>
                      <a:gd name="connsiteY25" fmla="*/ 0 h 923330"/>
                      <a:gd name="connsiteX26" fmla="*/ 11549818 w 11549818"/>
                      <a:gd name="connsiteY26" fmla="*/ 480132 h 923330"/>
                      <a:gd name="connsiteX27" fmla="*/ 11549818 w 11549818"/>
                      <a:gd name="connsiteY27" fmla="*/ 923330 h 923330"/>
                      <a:gd name="connsiteX28" fmla="*/ 11087825 w 11549818"/>
                      <a:gd name="connsiteY28" fmla="*/ 923330 h 923330"/>
                      <a:gd name="connsiteX29" fmla="*/ 10279338 w 11549818"/>
                      <a:gd name="connsiteY29" fmla="*/ 923330 h 923330"/>
                      <a:gd name="connsiteX30" fmla="*/ 9701847 w 11549818"/>
                      <a:gd name="connsiteY30" fmla="*/ 923330 h 923330"/>
                      <a:gd name="connsiteX31" fmla="*/ 9355353 w 11549818"/>
                      <a:gd name="connsiteY31" fmla="*/ 923330 h 923330"/>
                      <a:gd name="connsiteX32" fmla="*/ 8777862 w 11549818"/>
                      <a:gd name="connsiteY32" fmla="*/ 923330 h 923330"/>
                      <a:gd name="connsiteX33" fmla="*/ 8315869 w 11549818"/>
                      <a:gd name="connsiteY33" fmla="*/ 923330 h 923330"/>
                      <a:gd name="connsiteX34" fmla="*/ 7507382 w 11549818"/>
                      <a:gd name="connsiteY34" fmla="*/ 923330 h 923330"/>
                      <a:gd name="connsiteX35" fmla="*/ 6698894 w 11549818"/>
                      <a:gd name="connsiteY35" fmla="*/ 923330 h 923330"/>
                      <a:gd name="connsiteX36" fmla="*/ 6352400 w 11549818"/>
                      <a:gd name="connsiteY36" fmla="*/ 923330 h 923330"/>
                      <a:gd name="connsiteX37" fmla="*/ 5774909 w 11549818"/>
                      <a:gd name="connsiteY37" fmla="*/ 923330 h 923330"/>
                      <a:gd name="connsiteX38" fmla="*/ 5312916 w 11549818"/>
                      <a:gd name="connsiteY38" fmla="*/ 923330 h 923330"/>
                      <a:gd name="connsiteX39" fmla="*/ 5081920 w 11549818"/>
                      <a:gd name="connsiteY39" fmla="*/ 923330 h 923330"/>
                      <a:gd name="connsiteX40" fmla="*/ 4504429 w 11549818"/>
                      <a:gd name="connsiteY40" fmla="*/ 923330 h 923330"/>
                      <a:gd name="connsiteX41" fmla="*/ 3926938 w 11549818"/>
                      <a:gd name="connsiteY41" fmla="*/ 923330 h 923330"/>
                      <a:gd name="connsiteX42" fmla="*/ 3695942 w 11549818"/>
                      <a:gd name="connsiteY42" fmla="*/ 923330 h 923330"/>
                      <a:gd name="connsiteX43" fmla="*/ 3233949 w 11549818"/>
                      <a:gd name="connsiteY43" fmla="*/ 923330 h 923330"/>
                      <a:gd name="connsiteX44" fmla="*/ 2425462 w 11549818"/>
                      <a:gd name="connsiteY44" fmla="*/ 923330 h 923330"/>
                      <a:gd name="connsiteX45" fmla="*/ 2194465 w 11549818"/>
                      <a:gd name="connsiteY45" fmla="*/ 923330 h 923330"/>
                      <a:gd name="connsiteX46" fmla="*/ 1385978 w 11549818"/>
                      <a:gd name="connsiteY46" fmla="*/ 923330 h 923330"/>
                      <a:gd name="connsiteX47" fmla="*/ 808487 w 11549818"/>
                      <a:gd name="connsiteY47" fmla="*/ 923330 h 923330"/>
                      <a:gd name="connsiteX48" fmla="*/ 0 w 11549818"/>
                      <a:gd name="connsiteY48" fmla="*/ 923330 h 923330"/>
                      <a:gd name="connsiteX49" fmla="*/ 0 w 11549818"/>
                      <a:gd name="connsiteY49" fmla="*/ 470898 h 923330"/>
                      <a:gd name="connsiteX50" fmla="*/ 0 w 11549818"/>
                      <a:gd name="connsiteY5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549818" h="923330" fill="none" extrusionOk="0">
                        <a:moveTo>
                          <a:pt x="0" y="0"/>
                        </a:moveTo>
                        <a:cubicBezTo>
                          <a:pt x="219586" y="-54197"/>
                          <a:pt x="539620" y="57405"/>
                          <a:pt x="692989" y="0"/>
                        </a:cubicBezTo>
                        <a:cubicBezTo>
                          <a:pt x="846358" y="-57405"/>
                          <a:pt x="1021277" y="39186"/>
                          <a:pt x="1154982" y="0"/>
                        </a:cubicBezTo>
                        <a:cubicBezTo>
                          <a:pt x="1288687" y="-39186"/>
                          <a:pt x="1280047" y="18554"/>
                          <a:pt x="1385978" y="0"/>
                        </a:cubicBezTo>
                        <a:cubicBezTo>
                          <a:pt x="1491909" y="-18554"/>
                          <a:pt x="1760533" y="27026"/>
                          <a:pt x="1963469" y="0"/>
                        </a:cubicBezTo>
                        <a:cubicBezTo>
                          <a:pt x="2166405" y="-27026"/>
                          <a:pt x="2164723" y="21382"/>
                          <a:pt x="2309964" y="0"/>
                        </a:cubicBezTo>
                        <a:cubicBezTo>
                          <a:pt x="2455206" y="-21382"/>
                          <a:pt x="2502688" y="32305"/>
                          <a:pt x="2656458" y="0"/>
                        </a:cubicBezTo>
                        <a:cubicBezTo>
                          <a:pt x="2810228" y="-32305"/>
                          <a:pt x="2782635" y="4720"/>
                          <a:pt x="2887455" y="0"/>
                        </a:cubicBezTo>
                        <a:cubicBezTo>
                          <a:pt x="2992275" y="-4720"/>
                          <a:pt x="3017671" y="4558"/>
                          <a:pt x="3118451" y="0"/>
                        </a:cubicBezTo>
                        <a:cubicBezTo>
                          <a:pt x="3219231" y="-4558"/>
                          <a:pt x="3571169" y="15602"/>
                          <a:pt x="3926938" y="0"/>
                        </a:cubicBezTo>
                        <a:cubicBezTo>
                          <a:pt x="4282707" y="-15602"/>
                          <a:pt x="4156242" y="23357"/>
                          <a:pt x="4273433" y="0"/>
                        </a:cubicBezTo>
                        <a:cubicBezTo>
                          <a:pt x="4390624" y="-23357"/>
                          <a:pt x="4755903" y="79934"/>
                          <a:pt x="4966422" y="0"/>
                        </a:cubicBezTo>
                        <a:cubicBezTo>
                          <a:pt x="5176941" y="-79934"/>
                          <a:pt x="5176307" y="8119"/>
                          <a:pt x="5312916" y="0"/>
                        </a:cubicBezTo>
                        <a:cubicBezTo>
                          <a:pt x="5449525" y="-8119"/>
                          <a:pt x="5447425" y="25264"/>
                          <a:pt x="5543913" y="0"/>
                        </a:cubicBezTo>
                        <a:cubicBezTo>
                          <a:pt x="5640401" y="-25264"/>
                          <a:pt x="5884693" y="39680"/>
                          <a:pt x="6005905" y="0"/>
                        </a:cubicBezTo>
                        <a:cubicBezTo>
                          <a:pt x="6127117" y="-39680"/>
                          <a:pt x="6168297" y="20667"/>
                          <a:pt x="6236902" y="0"/>
                        </a:cubicBezTo>
                        <a:cubicBezTo>
                          <a:pt x="6305507" y="-20667"/>
                          <a:pt x="6596372" y="21495"/>
                          <a:pt x="6698894" y="0"/>
                        </a:cubicBezTo>
                        <a:cubicBezTo>
                          <a:pt x="6801416" y="-21495"/>
                          <a:pt x="7057361" y="31846"/>
                          <a:pt x="7391884" y="0"/>
                        </a:cubicBezTo>
                        <a:cubicBezTo>
                          <a:pt x="7726407" y="-31846"/>
                          <a:pt x="7831789" y="86314"/>
                          <a:pt x="8200371" y="0"/>
                        </a:cubicBezTo>
                        <a:cubicBezTo>
                          <a:pt x="8568953" y="-86314"/>
                          <a:pt x="8518116" y="33381"/>
                          <a:pt x="8662364" y="0"/>
                        </a:cubicBezTo>
                        <a:cubicBezTo>
                          <a:pt x="8806612" y="-33381"/>
                          <a:pt x="8800042" y="25129"/>
                          <a:pt x="8893360" y="0"/>
                        </a:cubicBezTo>
                        <a:cubicBezTo>
                          <a:pt x="8986678" y="-25129"/>
                          <a:pt x="9251024" y="4891"/>
                          <a:pt x="9586349" y="0"/>
                        </a:cubicBezTo>
                        <a:cubicBezTo>
                          <a:pt x="9921674" y="-4891"/>
                          <a:pt x="9855586" y="17587"/>
                          <a:pt x="9932843" y="0"/>
                        </a:cubicBezTo>
                        <a:cubicBezTo>
                          <a:pt x="10010100" y="-17587"/>
                          <a:pt x="10564943" y="66191"/>
                          <a:pt x="10741331" y="0"/>
                        </a:cubicBezTo>
                        <a:cubicBezTo>
                          <a:pt x="10917719" y="-66191"/>
                          <a:pt x="10879061" y="13128"/>
                          <a:pt x="10972327" y="0"/>
                        </a:cubicBezTo>
                        <a:cubicBezTo>
                          <a:pt x="11065593" y="-13128"/>
                          <a:pt x="11316603" y="56791"/>
                          <a:pt x="11549818" y="0"/>
                        </a:cubicBezTo>
                        <a:cubicBezTo>
                          <a:pt x="11582865" y="125313"/>
                          <a:pt x="11495828" y="335552"/>
                          <a:pt x="11549818" y="480132"/>
                        </a:cubicBezTo>
                        <a:cubicBezTo>
                          <a:pt x="11603808" y="624712"/>
                          <a:pt x="11548758" y="796468"/>
                          <a:pt x="11549818" y="923330"/>
                        </a:cubicBezTo>
                        <a:cubicBezTo>
                          <a:pt x="11319045" y="959848"/>
                          <a:pt x="11196028" y="907423"/>
                          <a:pt x="11087825" y="923330"/>
                        </a:cubicBezTo>
                        <a:cubicBezTo>
                          <a:pt x="10979622" y="939237"/>
                          <a:pt x="10608179" y="896641"/>
                          <a:pt x="10279338" y="923330"/>
                        </a:cubicBezTo>
                        <a:cubicBezTo>
                          <a:pt x="9950497" y="950019"/>
                          <a:pt x="9870629" y="872946"/>
                          <a:pt x="9701847" y="923330"/>
                        </a:cubicBezTo>
                        <a:cubicBezTo>
                          <a:pt x="9533065" y="973714"/>
                          <a:pt x="9473958" y="891463"/>
                          <a:pt x="9355353" y="923330"/>
                        </a:cubicBezTo>
                        <a:cubicBezTo>
                          <a:pt x="9236748" y="955197"/>
                          <a:pt x="8909001" y="909957"/>
                          <a:pt x="8777862" y="923330"/>
                        </a:cubicBezTo>
                        <a:cubicBezTo>
                          <a:pt x="8646723" y="936703"/>
                          <a:pt x="8447235" y="903326"/>
                          <a:pt x="8315869" y="923330"/>
                        </a:cubicBezTo>
                        <a:cubicBezTo>
                          <a:pt x="8184503" y="943334"/>
                          <a:pt x="7818213" y="826542"/>
                          <a:pt x="7507382" y="923330"/>
                        </a:cubicBezTo>
                        <a:cubicBezTo>
                          <a:pt x="7196551" y="1020118"/>
                          <a:pt x="7000349" y="857951"/>
                          <a:pt x="6698894" y="923330"/>
                        </a:cubicBezTo>
                        <a:cubicBezTo>
                          <a:pt x="6397439" y="988709"/>
                          <a:pt x="6475499" y="908906"/>
                          <a:pt x="6352400" y="923330"/>
                        </a:cubicBezTo>
                        <a:cubicBezTo>
                          <a:pt x="6229301" y="937754"/>
                          <a:pt x="6002171" y="885708"/>
                          <a:pt x="5774909" y="923330"/>
                        </a:cubicBezTo>
                        <a:cubicBezTo>
                          <a:pt x="5547647" y="960952"/>
                          <a:pt x="5520025" y="884773"/>
                          <a:pt x="5312916" y="923330"/>
                        </a:cubicBezTo>
                        <a:cubicBezTo>
                          <a:pt x="5105807" y="961887"/>
                          <a:pt x="5160765" y="921565"/>
                          <a:pt x="5081920" y="923330"/>
                        </a:cubicBezTo>
                        <a:cubicBezTo>
                          <a:pt x="5003075" y="925095"/>
                          <a:pt x="4662142" y="903604"/>
                          <a:pt x="4504429" y="923330"/>
                        </a:cubicBezTo>
                        <a:cubicBezTo>
                          <a:pt x="4346716" y="943056"/>
                          <a:pt x="4129709" y="912145"/>
                          <a:pt x="3926938" y="923330"/>
                        </a:cubicBezTo>
                        <a:cubicBezTo>
                          <a:pt x="3724167" y="934515"/>
                          <a:pt x="3760952" y="897414"/>
                          <a:pt x="3695942" y="923330"/>
                        </a:cubicBezTo>
                        <a:cubicBezTo>
                          <a:pt x="3630932" y="949246"/>
                          <a:pt x="3426484" y="885174"/>
                          <a:pt x="3233949" y="923330"/>
                        </a:cubicBezTo>
                        <a:cubicBezTo>
                          <a:pt x="3041414" y="961486"/>
                          <a:pt x="2645254" y="888714"/>
                          <a:pt x="2425462" y="923330"/>
                        </a:cubicBezTo>
                        <a:cubicBezTo>
                          <a:pt x="2205670" y="957946"/>
                          <a:pt x="2273779" y="916678"/>
                          <a:pt x="2194465" y="923330"/>
                        </a:cubicBezTo>
                        <a:cubicBezTo>
                          <a:pt x="2115151" y="929982"/>
                          <a:pt x="1720968" y="918330"/>
                          <a:pt x="1385978" y="923330"/>
                        </a:cubicBezTo>
                        <a:cubicBezTo>
                          <a:pt x="1050988" y="928330"/>
                          <a:pt x="1055357" y="866018"/>
                          <a:pt x="808487" y="923330"/>
                        </a:cubicBezTo>
                        <a:cubicBezTo>
                          <a:pt x="561617" y="980642"/>
                          <a:pt x="376202" y="880927"/>
                          <a:pt x="0" y="923330"/>
                        </a:cubicBezTo>
                        <a:cubicBezTo>
                          <a:pt x="-39819" y="733695"/>
                          <a:pt x="43826" y="670729"/>
                          <a:pt x="0" y="470898"/>
                        </a:cubicBezTo>
                        <a:cubicBezTo>
                          <a:pt x="-43826" y="271067"/>
                          <a:pt x="5909" y="136395"/>
                          <a:pt x="0" y="0"/>
                        </a:cubicBezTo>
                        <a:close/>
                      </a:path>
                      <a:path w="11549818" h="923330" stroke="0" extrusionOk="0">
                        <a:moveTo>
                          <a:pt x="0" y="0"/>
                        </a:moveTo>
                        <a:cubicBezTo>
                          <a:pt x="122160" y="-39803"/>
                          <a:pt x="199652" y="5916"/>
                          <a:pt x="346495" y="0"/>
                        </a:cubicBezTo>
                        <a:cubicBezTo>
                          <a:pt x="493339" y="-5916"/>
                          <a:pt x="482317" y="725"/>
                          <a:pt x="577491" y="0"/>
                        </a:cubicBezTo>
                        <a:cubicBezTo>
                          <a:pt x="672665" y="-725"/>
                          <a:pt x="784932" y="19738"/>
                          <a:pt x="923985" y="0"/>
                        </a:cubicBezTo>
                        <a:cubicBezTo>
                          <a:pt x="1063038" y="-19738"/>
                          <a:pt x="1347175" y="44330"/>
                          <a:pt x="1501476" y="0"/>
                        </a:cubicBezTo>
                        <a:cubicBezTo>
                          <a:pt x="1655777" y="-44330"/>
                          <a:pt x="2055388" y="78007"/>
                          <a:pt x="2309964" y="0"/>
                        </a:cubicBezTo>
                        <a:cubicBezTo>
                          <a:pt x="2564540" y="-78007"/>
                          <a:pt x="2550107" y="4630"/>
                          <a:pt x="2656458" y="0"/>
                        </a:cubicBezTo>
                        <a:cubicBezTo>
                          <a:pt x="2762809" y="-4630"/>
                          <a:pt x="3090682" y="41317"/>
                          <a:pt x="3349447" y="0"/>
                        </a:cubicBezTo>
                        <a:cubicBezTo>
                          <a:pt x="3608212" y="-41317"/>
                          <a:pt x="3508449" y="16009"/>
                          <a:pt x="3580444" y="0"/>
                        </a:cubicBezTo>
                        <a:cubicBezTo>
                          <a:pt x="3652439" y="-16009"/>
                          <a:pt x="3971718" y="35821"/>
                          <a:pt x="4273433" y="0"/>
                        </a:cubicBezTo>
                        <a:cubicBezTo>
                          <a:pt x="4575148" y="-35821"/>
                          <a:pt x="4628218" y="53487"/>
                          <a:pt x="4735425" y="0"/>
                        </a:cubicBezTo>
                        <a:cubicBezTo>
                          <a:pt x="4842632" y="-53487"/>
                          <a:pt x="5006725" y="21407"/>
                          <a:pt x="5081920" y="0"/>
                        </a:cubicBezTo>
                        <a:cubicBezTo>
                          <a:pt x="5157116" y="-21407"/>
                          <a:pt x="5454340" y="66720"/>
                          <a:pt x="5774909" y="0"/>
                        </a:cubicBezTo>
                        <a:cubicBezTo>
                          <a:pt x="6095478" y="-66720"/>
                          <a:pt x="5926209" y="21466"/>
                          <a:pt x="6005905" y="0"/>
                        </a:cubicBezTo>
                        <a:cubicBezTo>
                          <a:pt x="6085601" y="-21466"/>
                          <a:pt x="6321877" y="34236"/>
                          <a:pt x="6467898" y="0"/>
                        </a:cubicBezTo>
                        <a:cubicBezTo>
                          <a:pt x="6613919" y="-34236"/>
                          <a:pt x="6940021" y="53852"/>
                          <a:pt x="7160887" y="0"/>
                        </a:cubicBezTo>
                        <a:cubicBezTo>
                          <a:pt x="7381753" y="-53852"/>
                          <a:pt x="7771692" y="25096"/>
                          <a:pt x="7969374" y="0"/>
                        </a:cubicBezTo>
                        <a:cubicBezTo>
                          <a:pt x="8167056" y="-25096"/>
                          <a:pt x="8289444" y="52487"/>
                          <a:pt x="8546865" y="0"/>
                        </a:cubicBezTo>
                        <a:cubicBezTo>
                          <a:pt x="8804286" y="-52487"/>
                          <a:pt x="8819034" y="20522"/>
                          <a:pt x="9008858" y="0"/>
                        </a:cubicBezTo>
                        <a:cubicBezTo>
                          <a:pt x="9198682" y="-20522"/>
                          <a:pt x="9181778" y="1893"/>
                          <a:pt x="9239854" y="0"/>
                        </a:cubicBezTo>
                        <a:cubicBezTo>
                          <a:pt x="9297930" y="-1893"/>
                          <a:pt x="9475865" y="27211"/>
                          <a:pt x="9701847" y="0"/>
                        </a:cubicBezTo>
                        <a:cubicBezTo>
                          <a:pt x="9927829" y="-27211"/>
                          <a:pt x="9928318" y="22996"/>
                          <a:pt x="10048342" y="0"/>
                        </a:cubicBezTo>
                        <a:cubicBezTo>
                          <a:pt x="10168366" y="-22996"/>
                          <a:pt x="10225176" y="23594"/>
                          <a:pt x="10394836" y="0"/>
                        </a:cubicBezTo>
                        <a:cubicBezTo>
                          <a:pt x="10564496" y="-23594"/>
                          <a:pt x="10637189" y="17507"/>
                          <a:pt x="10741331" y="0"/>
                        </a:cubicBezTo>
                        <a:cubicBezTo>
                          <a:pt x="10845473" y="-17507"/>
                          <a:pt x="11340905" y="326"/>
                          <a:pt x="11549818" y="0"/>
                        </a:cubicBezTo>
                        <a:cubicBezTo>
                          <a:pt x="11553431" y="172873"/>
                          <a:pt x="11533786" y="261336"/>
                          <a:pt x="11549818" y="443198"/>
                        </a:cubicBezTo>
                        <a:cubicBezTo>
                          <a:pt x="11565850" y="625060"/>
                          <a:pt x="11507731" y="700409"/>
                          <a:pt x="11549818" y="923330"/>
                        </a:cubicBezTo>
                        <a:cubicBezTo>
                          <a:pt x="11250968" y="944114"/>
                          <a:pt x="10910512" y="907322"/>
                          <a:pt x="10741331" y="923330"/>
                        </a:cubicBezTo>
                        <a:cubicBezTo>
                          <a:pt x="10572150" y="939338"/>
                          <a:pt x="10386813" y="887919"/>
                          <a:pt x="10048342" y="923330"/>
                        </a:cubicBezTo>
                        <a:cubicBezTo>
                          <a:pt x="9709871" y="958741"/>
                          <a:pt x="9750993" y="919999"/>
                          <a:pt x="9586349" y="923330"/>
                        </a:cubicBezTo>
                        <a:cubicBezTo>
                          <a:pt x="9421705" y="926661"/>
                          <a:pt x="9122244" y="906457"/>
                          <a:pt x="8777862" y="923330"/>
                        </a:cubicBezTo>
                        <a:cubicBezTo>
                          <a:pt x="8433480" y="940203"/>
                          <a:pt x="8297153" y="917991"/>
                          <a:pt x="8084873" y="923330"/>
                        </a:cubicBezTo>
                        <a:cubicBezTo>
                          <a:pt x="7872593" y="928669"/>
                          <a:pt x="7694621" y="891541"/>
                          <a:pt x="7391884" y="923330"/>
                        </a:cubicBezTo>
                        <a:cubicBezTo>
                          <a:pt x="7089147" y="955119"/>
                          <a:pt x="7186669" y="893851"/>
                          <a:pt x="7045389" y="923330"/>
                        </a:cubicBezTo>
                        <a:cubicBezTo>
                          <a:pt x="6904109" y="952809"/>
                          <a:pt x="6468684" y="869051"/>
                          <a:pt x="6236902" y="923330"/>
                        </a:cubicBezTo>
                        <a:cubicBezTo>
                          <a:pt x="6005120" y="977609"/>
                          <a:pt x="5830521" y="885432"/>
                          <a:pt x="5428414" y="923330"/>
                        </a:cubicBezTo>
                        <a:cubicBezTo>
                          <a:pt x="5026307" y="961228"/>
                          <a:pt x="5162973" y="899410"/>
                          <a:pt x="5081920" y="923330"/>
                        </a:cubicBezTo>
                        <a:cubicBezTo>
                          <a:pt x="5000867" y="947250"/>
                          <a:pt x="4941257" y="916262"/>
                          <a:pt x="4850924" y="923330"/>
                        </a:cubicBezTo>
                        <a:cubicBezTo>
                          <a:pt x="4760591" y="930398"/>
                          <a:pt x="4429437" y="889834"/>
                          <a:pt x="4042436" y="923330"/>
                        </a:cubicBezTo>
                        <a:cubicBezTo>
                          <a:pt x="3655435" y="956826"/>
                          <a:pt x="3811943" y="897379"/>
                          <a:pt x="3695942" y="923330"/>
                        </a:cubicBezTo>
                        <a:cubicBezTo>
                          <a:pt x="3579941" y="949281"/>
                          <a:pt x="3347352" y="902814"/>
                          <a:pt x="3233949" y="923330"/>
                        </a:cubicBezTo>
                        <a:cubicBezTo>
                          <a:pt x="3120546" y="943846"/>
                          <a:pt x="2673478" y="907260"/>
                          <a:pt x="2425462" y="923330"/>
                        </a:cubicBezTo>
                        <a:cubicBezTo>
                          <a:pt x="2177446" y="939400"/>
                          <a:pt x="2219885" y="897921"/>
                          <a:pt x="2078967" y="923330"/>
                        </a:cubicBezTo>
                        <a:cubicBezTo>
                          <a:pt x="1938049" y="948739"/>
                          <a:pt x="1891658" y="882423"/>
                          <a:pt x="1732473" y="923330"/>
                        </a:cubicBezTo>
                        <a:cubicBezTo>
                          <a:pt x="1573288" y="964237"/>
                          <a:pt x="1524190" y="904046"/>
                          <a:pt x="1385978" y="923330"/>
                        </a:cubicBezTo>
                        <a:cubicBezTo>
                          <a:pt x="1247766" y="942614"/>
                          <a:pt x="1020031" y="897658"/>
                          <a:pt x="808487" y="923330"/>
                        </a:cubicBezTo>
                        <a:cubicBezTo>
                          <a:pt x="596943" y="949002"/>
                          <a:pt x="221878" y="889432"/>
                          <a:pt x="0" y="923330"/>
                        </a:cubicBezTo>
                        <a:cubicBezTo>
                          <a:pt x="-12251" y="716809"/>
                          <a:pt x="44399" y="540313"/>
                          <a:pt x="0" y="443198"/>
                        </a:cubicBezTo>
                        <a:cubicBezTo>
                          <a:pt x="-44399" y="346083"/>
                          <a:pt x="3537" y="96027"/>
                          <a:pt x="0" y="0"/>
                        </a:cubicBezTo>
                        <a:close/>
                      </a:path>
                    </a:pathLst>
                  </a:custGeom>
                  <ask:type>
                    <ask:lineSketchNone/>
                  </ask:type>
                </ask:lineSketchStyleProps>
              </a:ext>
            </a:extLst>
          </a:ln>
          <a:effectLst>
            <a:outerShdw blurRad="63500" sx="102000" sy="102000" algn="ctr" rotWithShape="0">
              <a:prstClr val="black">
                <a:alpha val="40000"/>
              </a:prstClr>
            </a:outerShdw>
          </a:effectLst>
        </p:spPr>
        <p:style>
          <a:lnRef idx="0">
            <a:scrgbClr r="0" g="0" b="0"/>
          </a:lnRef>
          <a:fillRef idx="1001">
            <a:schemeClr val="lt2"/>
          </a:fillRef>
          <a:effectRef idx="0">
            <a:scrgbClr r="0" g="0" b="0"/>
          </a:effectRef>
          <a:fontRef idx="minor">
            <a:schemeClr val="dk1"/>
          </a:fontRef>
        </p:style>
        <p:txBody>
          <a:bodyPr wrap="square" rtlCol="0">
            <a:spAutoFit/>
          </a:bodyPr>
          <a:lstStyle/>
          <a:p>
            <a:r>
              <a:rPr lang="en-US" i="0">
                <a:solidFill>
                  <a:schemeClr val="tx1"/>
                </a:solidFill>
                <a:effectLst/>
                <a:latin typeface="Avenir Next LT Pro (Corpo)"/>
              </a:rPr>
              <a:t>Secure Enclave chip is built into the device, it works completely separately from the rest of the system</a:t>
            </a:r>
            <a:endParaRPr lang="en-US">
              <a:solidFill>
                <a:schemeClr val="tx1"/>
              </a:solidFill>
              <a:latin typeface="Avenir Next LT Pro (Corpo)"/>
            </a:endParaRPr>
          </a:p>
        </p:txBody>
      </p:sp>
      <p:pic>
        <p:nvPicPr>
          <p:cNvPr id="8" name="Picture 7" descr="Graphical user interface, diagram&#10;&#10;Description automatically generated">
            <a:extLst>
              <a:ext uri="{FF2B5EF4-FFF2-40B4-BE49-F238E27FC236}">
                <a16:creationId xmlns:a16="http://schemas.microsoft.com/office/drawing/2014/main" id="{E4D155C0-58B2-41EF-89C1-EFA731669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9" y="2668820"/>
            <a:ext cx="10182882" cy="3794202"/>
          </a:xfrm>
          <a:prstGeom prst="rect">
            <a:avLst/>
          </a:prstGeom>
        </p:spPr>
      </p:pic>
    </p:spTree>
    <p:extLst>
      <p:ext uri="{BB962C8B-B14F-4D97-AF65-F5344CB8AC3E}">
        <p14:creationId xmlns:p14="http://schemas.microsoft.com/office/powerpoint/2010/main" val="203641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50F3-96F2-4338-9E97-37BB1A478B0C}"/>
              </a:ext>
            </a:extLst>
          </p:cNvPr>
          <p:cNvSpPr>
            <a:spLocks noGrp="1"/>
          </p:cNvSpPr>
          <p:nvPr>
            <p:ph type="title"/>
          </p:nvPr>
        </p:nvSpPr>
        <p:spPr>
          <a:xfrm>
            <a:off x="759750" y="377201"/>
            <a:ext cx="10241280" cy="492998"/>
          </a:xfrm>
        </p:spPr>
        <p:txBody>
          <a:bodyPr>
            <a:normAutofit/>
          </a:bodyPr>
          <a:lstStyle/>
          <a:p>
            <a:r>
              <a:rPr lang="en-US" sz="3200"/>
              <a:t>Possible threats</a:t>
            </a:r>
          </a:p>
        </p:txBody>
      </p:sp>
      <p:sp>
        <p:nvSpPr>
          <p:cNvPr id="4" name="TextBox 3">
            <a:extLst>
              <a:ext uri="{FF2B5EF4-FFF2-40B4-BE49-F238E27FC236}">
                <a16:creationId xmlns:a16="http://schemas.microsoft.com/office/drawing/2014/main" id="{AD792D29-04D0-4D60-ADD1-017DD928E1BC}"/>
              </a:ext>
            </a:extLst>
          </p:cNvPr>
          <p:cNvSpPr txBox="1"/>
          <p:nvPr/>
        </p:nvSpPr>
        <p:spPr>
          <a:xfrm>
            <a:off x="480848" y="1830899"/>
            <a:ext cx="11248959" cy="646331"/>
          </a:xfrm>
          <a:prstGeom prst="rect">
            <a:avLst/>
          </a:prstGeom>
          <a:solidFill>
            <a:srgbClr val="E9F577"/>
          </a:solid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248959"/>
                      <a:gd name="connsiteY0" fmla="*/ 0 h 923330"/>
                      <a:gd name="connsiteX1" fmla="*/ 592050 w 11248959"/>
                      <a:gd name="connsiteY1" fmla="*/ 0 h 923330"/>
                      <a:gd name="connsiteX2" fmla="*/ 846632 w 11248959"/>
                      <a:gd name="connsiteY2" fmla="*/ 0 h 923330"/>
                      <a:gd name="connsiteX3" fmla="*/ 1326193 w 11248959"/>
                      <a:gd name="connsiteY3" fmla="*/ 0 h 923330"/>
                      <a:gd name="connsiteX4" fmla="*/ 1805754 w 11248959"/>
                      <a:gd name="connsiteY4" fmla="*/ 0 h 923330"/>
                      <a:gd name="connsiteX5" fmla="*/ 2285315 w 11248959"/>
                      <a:gd name="connsiteY5" fmla="*/ 0 h 923330"/>
                      <a:gd name="connsiteX6" fmla="*/ 2539897 w 11248959"/>
                      <a:gd name="connsiteY6" fmla="*/ 0 h 923330"/>
                      <a:gd name="connsiteX7" fmla="*/ 3131947 w 11248959"/>
                      <a:gd name="connsiteY7" fmla="*/ 0 h 923330"/>
                      <a:gd name="connsiteX8" fmla="*/ 3499018 w 11248959"/>
                      <a:gd name="connsiteY8" fmla="*/ 0 h 923330"/>
                      <a:gd name="connsiteX9" fmla="*/ 3866090 w 11248959"/>
                      <a:gd name="connsiteY9" fmla="*/ 0 h 923330"/>
                      <a:gd name="connsiteX10" fmla="*/ 4120671 w 11248959"/>
                      <a:gd name="connsiteY10" fmla="*/ 0 h 923330"/>
                      <a:gd name="connsiteX11" fmla="*/ 4375253 w 11248959"/>
                      <a:gd name="connsiteY11" fmla="*/ 0 h 923330"/>
                      <a:gd name="connsiteX12" fmla="*/ 5192283 w 11248959"/>
                      <a:gd name="connsiteY12" fmla="*/ 0 h 923330"/>
                      <a:gd name="connsiteX13" fmla="*/ 5559354 w 11248959"/>
                      <a:gd name="connsiteY13" fmla="*/ 0 h 923330"/>
                      <a:gd name="connsiteX14" fmla="*/ 6263894 w 11248959"/>
                      <a:gd name="connsiteY14" fmla="*/ 0 h 923330"/>
                      <a:gd name="connsiteX15" fmla="*/ 6630965 w 11248959"/>
                      <a:gd name="connsiteY15" fmla="*/ 0 h 923330"/>
                      <a:gd name="connsiteX16" fmla="*/ 6885547 w 11248959"/>
                      <a:gd name="connsiteY16" fmla="*/ 0 h 923330"/>
                      <a:gd name="connsiteX17" fmla="*/ 7365108 w 11248959"/>
                      <a:gd name="connsiteY17" fmla="*/ 0 h 923330"/>
                      <a:gd name="connsiteX18" fmla="*/ 7619690 w 11248959"/>
                      <a:gd name="connsiteY18" fmla="*/ 0 h 923330"/>
                      <a:gd name="connsiteX19" fmla="*/ 8099250 w 11248959"/>
                      <a:gd name="connsiteY19" fmla="*/ 0 h 923330"/>
                      <a:gd name="connsiteX20" fmla="*/ 8803791 w 11248959"/>
                      <a:gd name="connsiteY20" fmla="*/ 0 h 923330"/>
                      <a:gd name="connsiteX21" fmla="*/ 9620820 w 11248959"/>
                      <a:gd name="connsiteY21" fmla="*/ 0 h 923330"/>
                      <a:gd name="connsiteX22" fmla="*/ 10100381 w 11248959"/>
                      <a:gd name="connsiteY22" fmla="*/ 0 h 923330"/>
                      <a:gd name="connsiteX23" fmla="*/ 10354963 w 11248959"/>
                      <a:gd name="connsiteY23" fmla="*/ 0 h 923330"/>
                      <a:gd name="connsiteX24" fmla="*/ 11248959 w 11248959"/>
                      <a:gd name="connsiteY24" fmla="*/ 0 h 923330"/>
                      <a:gd name="connsiteX25" fmla="*/ 11248959 w 11248959"/>
                      <a:gd name="connsiteY25" fmla="*/ 443198 h 923330"/>
                      <a:gd name="connsiteX26" fmla="*/ 11248959 w 11248959"/>
                      <a:gd name="connsiteY26" fmla="*/ 923330 h 923330"/>
                      <a:gd name="connsiteX27" fmla="*/ 10431929 w 11248959"/>
                      <a:gd name="connsiteY27" fmla="*/ 923330 h 923330"/>
                      <a:gd name="connsiteX28" fmla="*/ 9839879 w 11248959"/>
                      <a:gd name="connsiteY28" fmla="*/ 923330 h 923330"/>
                      <a:gd name="connsiteX29" fmla="*/ 9585297 w 11248959"/>
                      <a:gd name="connsiteY29" fmla="*/ 923330 h 923330"/>
                      <a:gd name="connsiteX30" fmla="*/ 9105736 w 11248959"/>
                      <a:gd name="connsiteY30" fmla="*/ 923330 h 923330"/>
                      <a:gd name="connsiteX31" fmla="*/ 8851155 w 11248959"/>
                      <a:gd name="connsiteY31" fmla="*/ 923330 h 923330"/>
                      <a:gd name="connsiteX32" fmla="*/ 8034125 w 11248959"/>
                      <a:gd name="connsiteY32" fmla="*/ 923330 h 923330"/>
                      <a:gd name="connsiteX33" fmla="*/ 7442074 w 11248959"/>
                      <a:gd name="connsiteY33" fmla="*/ 923330 h 923330"/>
                      <a:gd name="connsiteX34" fmla="*/ 7075003 w 11248959"/>
                      <a:gd name="connsiteY34" fmla="*/ 923330 h 923330"/>
                      <a:gd name="connsiteX35" fmla="*/ 6482953 w 11248959"/>
                      <a:gd name="connsiteY35" fmla="*/ 923330 h 923330"/>
                      <a:gd name="connsiteX36" fmla="*/ 6003392 w 11248959"/>
                      <a:gd name="connsiteY36" fmla="*/ 923330 h 923330"/>
                      <a:gd name="connsiteX37" fmla="*/ 5186362 w 11248959"/>
                      <a:gd name="connsiteY37" fmla="*/ 923330 h 923330"/>
                      <a:gd name="connsiteX38" fmla="*/ 4369332 w 11248959"/>
                      <a:gd name="connsiteY38" fmla="*/ 923330 h 923330"/>
                      <a:gd name="connsiteX39" fmla="*/ 4002261 w 11248959"/>
                      <a:gd name="connsiteY39" fmla="*/ 923330 h 923330"/>
                      <a:gd name="connsiteX40" fmla="*/ 3410211 w 11248959"/>
                      <a:gd name="connsiteY40" fmla="*/ 923330 h 923330"/>
                      <a:gd name="connsiteX41" fmla="*/ 2930650 w 11248959"/>
                      <a:gd name="connsiteY41" fmla="*/ 923330 h 923330"/>
                      <a:gd name="connsiteX42" fmla="*/ 2676068 w 11248959"/>
                      <a:gd name="connsiteY42" fmla="*/ 923330 h 923330"/>
                      <a:gd name="connsiteX43" fmla="*/ 2084018 w 11248959"/>
                      <a:gd name="connsiteY43" fmla="*/ 923330 h 923330"/>
                      <a:gd name="connsiteX44" fmla="*/ 1491967 w 11248959"/>
                      <a:gd name="connsiteY44" fmla="*/ 923330 h 923330"/>
                      <a:gd name="connsiteX45" fmla="*/ 1237385 w 11248959"/>
                      <a:gd name="connsiteY45" fmla="*/ 923330 h 923330"/>
                      <a:gd name="connsiteX46" fmla="*/ 757825 w 11248959"/>
                      <a:gd name="connsiteY46" fmla="*/ 923330 h 923330"/>
                      <a:gd name="connsiteX47" fmla="*/ 0 w 11248959"/>
                      <a:gd name="connsiteY47" fmla="*/ 923330 h 923330"/>
                      <a:gd name="connsiteX48" fmla="*/ 0 w 11248959"/>
                      <a:gd name="connsiteY48" fmla="*/ 489365 h 923330"/>
                      <a:gd name="connsiteX49" fmla="*/ 0 w 11248959"/>
                      <a:gd name="connsiteY49"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248959" h="923330" fill="none" extrusionOk="0">
                        <a:moveTo>
                          <a:pt x="0" y="0"/>
                        </a:moveTo>
                        <a:cubicBezTo>
                          <a:pt x="191299" y="-31069"/>
                          <a:pt x="393327" y="8708"/>
                          <a:pt x="592050" y="0"/>
                        </a:cubicBezTo>
                        <a:cubicBezTo>
                          <a:pt x="790773" y="-8708"/>
                          <a:pt x="748253" y="25010"/>
                          <a:pt x="846632" y="0"/>
                        </a:cubicBezTo>
                        <a:cubicBezTo>
                          <a:pt x="945011" y="-25010"/>
                          <a:pt x="1158213" y="48213"/>
                          <a:pt x="1326193" y="0"/>
                        </a:cubicBezTo>
                        <a:cubicBezTo>
                          <a:pt x="1494173" y="-48213"/>
                          <a:pt x="1679448" y="26197"/>
                          <a:pt x="1805754" y="0"/>
                        </a:cubicBezTo>
                        <a:cubicBezTo>
                          <a:pt x="1932060" y="-26197"/>
                          <a:pt x="2055399" y="27547"/>
                          <a:pt x="2285315" y="0"/>
                        </a:cubicBezTo>
                        <a:cubicBezTo>
                          <a:pt x="2515231" y="-27547"/>
                          <a:pt x="2431638" y="30110"/>
                          <a:pt x="2539897" y="0"/>
                        </a:cubicBezTo>
                        <a:cubicBezTo>
                          <a:pt x="2648156" y="-30110"/>
                          <a:pt x="3007569" y="16934"/>
                          <a:pt x="3131947" y="0"/>
                        </a:cubicBezTo>
                        <a:cubicBezTo>
                          <a:pt x="3256325" y="-16934"/>
                          <a:pt x="3338065" y="29351"/>
                          <a:pt x="3499018" y="0"/>
                        </a:cubicBezTo>
                        <a:cubicBezTo>
                          <a:pt x="3659971" y="-29351"/>
                          <a:pt x="3682826" y="40538"/>
                          <a:pt x="3866090" y="0"/>
                        </a:cubicBezTo>
                        <a:cubicBezTo>
                          <a:pt x="4049354" y="-40538"/>
                          <a:pt x="4017328" y="26377"/>
                          <a:pt x="4120671" y="0"/>
                        </a:cubicBezTo>
                        <a:cubicBezTo>
                          <a:pt x="4224014" y="-26377"/>
                          <a:pt x="4266974" y="3313"/>
                          <a:pt x="4375253" y="0"/>
                        </a:cubicBezTo>
                        <a:cubicBezTo>
                          <a:pt x="4483532" y="-3313"/>
                          <a:pt x="4807215" y="59695"/>
                          <a:pt x="5192283" y="0"/>
                        </a:cubicBezTo>
                        <a:cubicBezTo>
                          <a:pt x="5577351" y="-59695"/>
                          <a:pt x="5481086" y="4194"/>
                          <a:pt x="5559354" y="0"/>
                        </a:cubicBezTo>
                        <a:cubicBezTo>
                          <a:pt x="5637622" y="-4194"/>
                          <a:pt x="5927297" y="77793"/>
                          <a:pt x="6263894" y="0"/>
                        </a:cubicBezTo>
                        <a:cubicBezTo>
                          <a:pt x="6600491" y="-77793"/>
                          <a:pt x="6547329" y="23281"/>
                          <a:pt x="6630965" y="0"/>
                        </a:cubicBezTo>
                        <a:cubicBezTo>
                          <a:pt x="6714601" y="-23281"/>
                          <a:pt x="6796599" y="10117"/>
                          <a:pt x="6885547" y="0"/>
                        </a:cubicBezTo>
                        <a:cubicBezTo>
                          <a:pt x="6974495" y="-10117"/>
                          <a:pt x="7202757" y="26388"/>
                          <a:pt x="7365108" y="0"/>
                        </a:cubicBezTo>
                        <a:cubicBezTo>
                          <a:pt x="7527459" y="-26388"/>
                          <a:pt x="7506456" y="6513"/>
                          <a:pt x="7619690" y="0"/>
                        </a:cubicBezTo>
                        <a:cubicBezTo>
                          <a:pt x="7732924" y="-6513"/>
                          <a:pt x="7923902" y="21167"/>
                          <a:pt x="8099250" y="0"/>
                        </a:cubicBezTo>
                        <a:cubicBezTo>
                          <a:pt x="8274598" y="-21167"/>
                          <a:pt x="8468403" y="77370"/>
                          <a:pt x="8803791" y="0"/>
                        </a:cubicBezTo>
                        <a:cubicBezTo>
                          <a:pt x="9139179" y="-77370"/>
                          <a:pt x="9331085" y="12290"/>
                          <a:pt x="9620820" y="0"/>
                        </a:cubicBezTo>
                        <a:cubicBezTo>
                          <a:pt x="9910555" y="-12290"/>
                          <a:pt x="9939693" y="18353"/>
                          <a:pt x="10100381" y="0"/>
                        </a:cubicBezTo>
                        <a:cubicBezTo>
                          <a:pt x="10261069" y="-18353"/>
                          <a:pt x="10276109" y="164"/>
                          <a:pt x="10354963" y="0"/>
                        </a:cubicBezTo>
                        <a:cubicBezTo>
                          <a:pt x="10433817" y="-164"/>
                          <a:pt x="10958126" y="99128"/>
                          <a:pt x="11248959" y="0"/>
                        </a:cubicBezTo>
                        <a:cubicBezTo>
                          <a:pt x="11282653" y="143198"/>
                          <a:pt x="11229230" y="303949"/>
                          <a:pt x="11248959" y="443198"/>
                        </a:cubicBezTo>
                        <a:cubicBezTo>
                          <a:pt x="11268688" y="582447"/>
                          <a:pt x="11213326" y="699574"/>
                          <a:pt x="11248959" y="923330"/>
                        </a:cubicBezTo>
                        <a:cubicBezTo>
                          <a:pt x="10954276" y="955446"/>
                          <a:pt x="10671900" y="851522"/>
                          <a:pt x="10431929" y="923330"/>
                        </a:cubicBezTo>
                        <a:cubicBezTo>
                          <a:pt x="10191958" y="995138"/>
                          <a:pt x="10116700" y="878541"/>
                          <a:pt x="9839879" y="923330"/>
                        </a:cubicBezTo>
                        <a:cubicBezTo>
                          <a:pt x="9563058" y="968119"/>
                          <a:pt x="9698037" y="907475"/>
                          <a:pt x="9585297" y="923330"/>
                        </a:cubicBezTo>
                        <a:cubicBezTo>
                          <a:pt x="9472557" y="939185"/>
                          <a:pt x="9229783" y="869793"/>
                          <a:pt x="9105736" y="923330"/>
                        </a:cubicBezTo>
                        <a:cubicBezTo>
                          <a:pt x="8981689" y="976867"/>
                          <a:pt x="8918439" y="897807"/>
                          <a:pt x="8851155" y="923330"/>
                        </a:cubicBezTo>
                        <a:cubicBezTo>
                          <a:pt x="8783871" y="948853"/>
                          <a:pt x="8338771" y="849832"/>
                          <a:pt x="8034125" y="923330"/>
                        </a:cubicBezTo>
                        <a:cubicBezTo>
                          <a:pt x="7729479" y="996828"/>
                          <a:pt x="7729279" y="898332"/>
                          <a:pt x="7442074" y="923330"/>
                        </a:cubicBezTo>
                        <a:cubicBezTo>
                          <a:pt x="7154869" y="948328"/>
                          <a:pt x="7196540" y="890307"/>
                          <a:pt x="7075003" y="923330"/>
                        </a:cubicBezTo>
                        <a:cubicBezTo>
                          <a:pt x="6953466" y="956353"/>
                          <a:pt x="6769930" y="887588"/>
                          <a:pt x="6482953" y="923330"/>
                        </a:cubicBezTo>
                        <a:cubicBezTo>
                          <a:pt x="6195976" y="959072"/>
                          <a:pt x="6239359" y="884146"/>
                          <a:pt x="6003392" y="923330"/>
                        </a:cubicBezTo>
                        <a:cubicBezTo>
                          <a:pt x="5767425" y="962514"/>
                          <a:pt x="5441393" y="849524"/>
                          <a:pt x="5186362" y="923330"/>
                        </a:cubicBezTo>
                        <a:cubicBezTo>
                          <a:pt x="4931331" y="997136"/>
                          <a:pt x="4603029" y="850261"/>
                          <a:pt x="4369332" y="923330"/>
                        </a:cubicBezTo>
                        <a:cubicBezTo>
                          <a:pt x="4135635" y="996399"/>
                          <a:pt x="4156880" y="897215"/>
                          <a:pt x="4002261" y="923330"/>
                        </a:cubicBezTo>
                        <a:cubicBezTo>
                          <a:pt x="3847642" y="949445"/>
                          <a:pt x="3584414" y="905391"/>
                          <a:pt x="3410211" y="923330"/>
                        </a:cubicBezTo>
                        <a:cubicBezTo>
                          <a:pt x="3236008" y="941269"/>
                          <a:pt x="3077288" y="872476"/>
                          <a:pt x="2930650" y="923330"/>
                        </a:cubicBezTo>
                        <a:cubicBezTo>
                          <a:pt x="2784012" y="974184"/>
                          <a:pt x="2769584" y="916252"/>
                          <a:pt x="2676068" y="923330"/>
                        </a:cubicBezTo>
                        <a:cubicBezTo>
                          <a:pt x="2582552" y="930408"/>
                          <a:pt x="2224993" y="896653"/>
                          <a:pt x="2084018" y="923330"/>
                        </a:cubicBezTo>
                        <a:cubicBezTo>
                          <a:pt x="1943043" y="950007"/>
                          <a:pt x="1614023" y="891832"/>
                          <a:pt x="1491967" y="923330"/>
                        </a:cubicBezTo>
                        <a:cubicBezTo>
                          <a:pt x="1369911" y="954828"/>
                          <a:pt x="1297038" y="894138"/>
                          <a:pt x="1237385" y="923330"/>
                        </a:cubicBezTo>
                        <a:cubicBezTo>
                          <a:pt x="1177732" y="952522"/>
                          <a:pt x="862406" y="870933"/>
                          <a:pt x="757825" y="923330"/>
                        </a:cubicBezTo>
                        <a:cubicBezTo>
                          <a:pt x="653244" y="975727"/>
                          <a:pt x="256153" y="832552"/>
                          <a:pt x="0" y="923330"/>
                        </a:cubicBezTo>
                        <a:cubicBezTo>
                          <a:pt x="-40940" y="718503"/>
                          <a:pt x="19506" y="616768"/>
                          <a:pt x="0" y="489365"/>
                        </a:cubicBezTo>
                        <a:cubicBezTo>
                          <a:pt x="-19506" y="361963"/>
                          <a:pt x="2897" y="154934"/>
                          <a:pt x="0" y="0"/>
                        </a:cubicBezTo>
                        <a:close/>
                      </a:path>
                      <a:path w="11248959" h="923330" stroke="0" extrusionOk="0">
                        <a:moveTo>
                          <a:pt x="0" y="0"/>
                        </a:moveTo>
                        <a:cubicBezTo>
                          <a:pt x="118024" y="-13497"/>
                          <a:pt x="212045" y="4730"/>
                          <a:pt x="367071" y="0"/>
                        </a:cubicBezTo>
                        <a:cubicBezTo>
                          <a:pt x="522097" y="-4730"/>
                          <a:pt x="567867" y="7579"/>
                          <a:pt x="621653" y="0"/>
                        </a:cubicBezTo>
                        <a:cubicBezTo>
                          <a:pt x="675439" y="-7579"/>
                          <a:pt x="892452" y="713"/>
                          <a:pt x="988724" y="0"/>
                        </a:cubicBezTo>
                        <a:cubicBezTo>
                          <a:pt x="1084996" y="-713"/>
                          <a:pt x="1369403" y="36231"/>
                          <a:pt x="1580775" y="0"/>
                        </a:cubicBezTo>
                        <a:cubicBezTo>
                          <a:pt x="1792147" y="-36231"/>
                          <a:pt x="2137887" y="37450"/>
                          <a:pt x="2397804" y="0"/>
                        </a:cubicBezTo>
                        <a:cubicBezTo>
                          <a:pt x="2657721" y="-37450"/>
                          <a:pt x="2590108" y="13305"/>
                          <a:pt x="2764876" y="0"/>
                        </a:cubicBezTo>
                        <a:cubicBezTo>
                          <a:pt x="2939644" y="-13305"/>
                          <a:pt x="3235489" y="8020"/>
                          <a:pt x="3469416" y="0"/>
                        </a:cubicBezTo>
                        <a:cubicBezTo>
                          <a:pt x="3703343" y="-8020"/>
                          <a:pt x="3647143" y="7398"/>
                          <a:pt x="3723997" y="0"/>
                        </a:cubicBezTo>
                        <a:cubicBezTo>
                          <a:pt x="3800851" y="-7398"/>
                          <a:pt x="4258539" y="44279"/>
                          <a:pt x="4428538" y="0"/>
                        </a:cubicBezTo>
                        <a:cubicBezTo>
                          <a:pt x="4598537" y="-44279"/>
                          <a:pt x="4740249" y="30906"/>
                          <a:pt x="4908098" y="0"/>
                        </a:cubicBezTo>
                        <a:cubicBezTo>
                          <a:pt x="5075947" y="-30906"/>
                          <a:pt x="5129849" y="24583"/>
                          <a:pt x="5275170" y="0"/>
                        </a:cubicBezTo>
                        <a:cubicBezTo>
                          <a:pt x="5420491" y="-24583"/>
                          <a:pt x="5823023" y="20195"/>
                          <a:pt x="5979710" y="0"/>
                        </a:cubicBezTo>
                        <a:cubicBezTo>
                          <a:pt x="6136397" y="-20195"/>
                          <a:pt x="6125165" y="17885"/>
                          <a:pt x="6234291" y="0"/>
                        </a:cubicBezTo>
                        <a:cubicBezTo>
                          <a:pt x="6343417" y="-17885"/>
                          <a:pt x="6523194" y="54542"/>
                          <a:pt x="6713852" y="0"/>
                        </a:cubicBezTo>
                        <a:cubicBezTo>
                          <a:pt x="6904510" y="-54542"/>
                          <a:pt x="7209741" y="21114"/>
                          <a:pt x="7418392" y="0"/>
                        </a:cubicBezTo>
                        <a:cubicBezTo>
                          <a:pt x="7627043" y="-21114"/>
                          <a:pt x="7834582" y="53429"/>
                          <a:pt x="8235422" y="0"/>
                        </a:cubicBezTo>
                        <a:cubicBezTo>
                          <a:pt x="8636262" y="-53429"/>
                          <a:pt x="8556520" y="69333"/>
                          <a:pt x="8827473" y="0"/>
                        </a:cubicBezTo>
                        <a:cubicBezTo>
                          <a:pt x="9098426" y="-69333"/>
                          <a:pt x="9103123" y="51455"/>
                          <a:pt x="9307033" y="0"/>
                        </a:cubicBezTo>
                        <a:cubicBezTo>
                          <a:pt x="9510943" y="-51455"/>
                          <a:pt x="9447803" y="4547"/>
                          <a:pt x="9561615" y="0"/>
                        </a:cubicBezTo>
                        <a:cubicBezTo>
                          <a:pt x="9675427" y="-4547"/>
                          <a:pt x="9902383" y="31601"/>
                          <a:pt x="10041176" y="0"/>
                        </a:cubicBezTo>
                        <a:cubicBezTo>
                          <a:pt x="10179969" y="-31601"/>
                          <a:pt x="10316957" y="7097"/>
                          <a:pt x="10408247" y="0"/>
                        </a:cubicBezTo>
                        <a:cubicBezTo>
                          <a:pt x="10499537" y="-7097"/>
                          <a:pt x="11034304" y="95431"/>
                          <a:pt x="11248959" y="0"/>
                        </a:cubicBezTo>
                        <a:cubicBezTo>
                          <a:pt x="11281041" y="135492"/>
                          <a:pt x="11228392" y="286476"/>
                          <a:pt x="11248959" y="443198"/>
                        </a:cubicBezTo>
                        <a:cubicBezTo>
                          <a:pt x="11269526" y="599920"/>
                          <a:pt x="11225370" y="825337"/>
                          <a:pt x="11248959" y="923330"/>
                        </a:cubicBezTo>
                        <a:cubicBezTo>
                          <a:pt x="11161860" y="966062"/>
                          <a:pt x="10972303" y="896369"/>
                          <a:pt x="10881888" y="923330"/>
                        </a:cubicBezTo>
                        <a:cubicBezTo>
                          <a:pt x="10791473" y="950291"/>
                          <a:pt x="10319974" y="911841"/>
                          <a:pt x="10064858" y="923330"/>
                        </a:cubicBezTo>
                        <a:cubicBezTo>
                          <a:pt x="9809742" y="934819"/>
                          <a:pt x="9708629" y="910042"/>
                          <a:pt x="9472808" y="923330"/>
                        </a:cubicBezTo>
                        <a:cubicBezTo>
                          <a:pt x="9236987" y="936618"/>
                          <a:pt x="8932711" y="884771"/>
                          <a:pt x="8768268" y="923330"/>
                        </a:cubicBezTo>
                        <a:cubicBezTo>
                          <a:pt x="8603825" y="961889"/>
                          <a:pt x="8425933" y="894851"/>
                          <a:pt x="8288707" y="923330"/>
                        </a:cubicBezTo>
                        <a:cubicBezTo>
                          <a:pt x="8151481" y="951809"/>
                          <a:pt x="7855048" y="861045"/>
                          <a:pt x="7471677" y="923330"/>
                        </a:cubicBezTo>
                        <a:cubicBezTo>
                          <a:pt x="7088306" y="985615"/>
                          <a:pt x="7074444" y="851801"/>
                          <a:pt x="6767137" y="923330"/>
                        </a:cubicBezTo>
                        <a:cubicBezTo>
                          <a:pt x="6459830" y="994859"/>
                          <a:pt x="6378649" y="911219"/>
                          <a:pt x="6062597" y="923330"/>
                        </a:cubicBezTo>
                        <a:cubicBezTo>
                          <a:pt x="5746545" y="935441"/>
                          <a:pt x="5814943" y="892623"/>
                          <a:pt x="5695526" y="923330"/>
                        </a:cubicBezTo>
                        <a:cubicBezTo>
                          <a:pt x="5576109" y="954037"/>
                          <a:pt x="5097982" y="882457"/>
                          <a:pt x="4878496" y="923330"/>
                        </a:cubicBezTo>
                        <a:cubicBezTo>
                          <a:pt x="4659010" y="964203"/>
                          <a:pt x="4320955" y="913118"/>
                          <a:pt x="4061466" y="923330"/>
                        </a:cubicBezTo>
                        <a:cubicBezTo>
                          <a:pt x="3801977" y="933542"/>
                          <a:pt x="3837520" y="888378"/>
                          <a:pt x="3694395" y="923330"/>
                        </a:cubicBezTo>
                        <a:cubicBezTo>
                          <a:pt x="3551270" y="958282"/>
                          <a:pt x="3551650" y="909855"/>
                          <a:pt x="3439813" y="923330"/>
                        </a:cubicBezTo>
                        <a:cubicBezTo>
                          <a:pt x="3327976" y="936805"/>
                          <a:pt x="2877884" y="889891"/>
                          <a:pt x="2622784" y="923330"/>
                        </a:cubicBezTo>
                        <a:cubicBezTo>
                          <a:pt x="2367684" y="956769"/>
                          <a:pt x="2425709" y="899119"/>
                          <a:pt x="2255712" y="923330"/>
                        </a:cubicBezTo>
                        <a:cubicBezTo>
                          <a:pt x="2085715" y="947541"/>
                          <a:pt x="1909384" y="902389"/>
                          <a:pt x="1776151" y="923330"/>
                        </a:cubicBezTo>
                        <a:cubicBezTo>
                          <a:pt x="1642918" y="944271"/>
                          <a:pt x="1248776" y="830013"/>
                          <a:pt x="959122" y="923330"/>
                        </a:cubicBezTo>
                        <a:cubicBezTo>
                          <a:pt x="669468" y="1016647"/>
                          <a:pt x="677877" y="888271"/>
                          <a:pt x="592050" y="923330"/>
                        </a:cubicBezTo>
                        <a:cubicBezTo>
                          <a:pt x="506223" y="958389"/>
                          <a:pt x="272584" y="903578"/>
                          <a:pt x="0" y="923330"/>
                        </a:cubicBezTo>
                        <a:cubicBezTo>
                          <a:pt x="-4288" y="821112"/>
                          <a:pt x="43218" y="671739"/>
                          <a:pt x="0" y="480132"/>
                        </a:cubicBezTo>
                        <a:cubicBezTo>
                          <a:pt x="-43218" y="288525"/>
                          <a:pt x="27813" y="135640"/>
                          <a:pt x="0" y="0"/>
                        </a:cubicBezTo>
                        <a:close/>
                      </a:path>
                    </a:pathLst>
                  </a:custGeom>
                  <ask:type>
                    <ask:lineSketchNone/>
                  </ask:type>
                </ask:lineSketchStyleProps>
              </a:ext>
            </a:extLst>
          </a:ln>
          <a:effectLst>
            <a:outerShdw blurRad="63500" sx="102000" sy="102000" algn="ctr" rotWithShape="0">
              <a:prstClr val="black">
                <a:alpha val="40000"/>
              </a:prstClr>
            </a:outerShdw>
          </a:effectLst>
        </p:spPr>
        <p:style>
          <a:lnRef idx="0">
            <a:scrgbClr r="0" g="0" b="0"/>
          </a:lnRef>
          <a:fillRef idx="1001">
            <a:schemeClr val="lt2"/>
          </a:fillRef>
          <a:effectRef idx="0">
            <a:scrgbClr r="0" g="0" b="0"/>
          </a:effectRef>
          <a:fontRef idx="minor">
            <a:schemeClr val="dk1"/>
          </a:fontRef>
        </p:style>
        <p:txBody>
          <a:bodyPr wrap="square" rtlCol="0">
            <a:spAutoFit/>
          </a:bodyPr>
          <a:lstStyle/>
          <a:p>
            <a:r>
              <a:rPr lang="en-US" b="0" i="0">
                <a:solidFill>
                  <a:schemeClr val="tx1"/>
                </a:solidFill>
                <a:effectLst/>
                <a:latin typeface="Roboto" panose="020B0604020202020204" charset="0"/>
              </a:rPr>
              <a:t>In 2017, a group of hackers was able to decrypt the Secure Enclave firmware to explore how the component works. However, they were unable to gain access to the private keys, so there wasn’t any risk to users.</a:t>
            </a:r>
            <a:endParaRPr lang="en-US">
              <a:solidFill>
                <a:schemeClr val="tx1"/>
              </a:solidFill>
            </a:endParaRPr>
          </a:p>
        </p:txBody>
      </p:sp>
      <p:pic>
        <p:nvPicPr>
          <p:cNvPr id="5" name="Graphic 4" descr="Comment Important with solid fill">
            <a:extLst>
              <a:ext uri="{FF2B5EF4-FFF2-40B4-BE49-F238E27FC236}">
                <a16:creationId xmlns:a16="http://schemas.microsoft.com/office/drawing/2014/main" id="{3FACB642-0271-4D90-A7D6-BCB9931893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3" y="1222714"/>
            <a:ext cx="914400" cy="914400"/>
          </a:xfrm>
          <a:prstGeom prst="rect">
            <a:avLst/>
          </a:prstGeom>
        </p:spPr>
      </p:pic>
      <p:sp>
        <p:nvSpPr>
          <p:cNvPr id="6" name="TextBox 5">
            <a:extLst>
              <a:ext uri="{FF2B5EF4-FFF2-40B4-BE49-F238E27FC236}">
                <a16:creationId xmlns:a16="http://schemas.microsoft.com/office/drawing/2014/main" id="{5DE40616-BF8A-459A-9277-EB7A8F50A9D4}"/>
              </a:ext>
            </a:extLst>
          </p:cNvPr>
          <p:cNvSpPr txBox="1"/>
          <p:nvPr/>
        </p:nvSpPr>
        <p:spPr>
          <a:xfrm>
            <a:off x="480848" y="4103772"/>
            <a:ext cx="11248959" cy="646331"/>
          </a:xfrm>
          <a:prstGeom prst="rect">
            <a:avLst/>
          </a:prstGeom>
          <a:solidFill>
            <a:srgbClr val="E9F577"/>
          </a:solid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248959"/>
                      <a:gd name="connsiteY0" fmla="*/ 0 h 1200329"/>
                      <a:gd name="connsiteX1" fmla="*/ 704540 w 11248959"/>
                      <a:gd name="connsiteY1" fmla="*/ 0 h 1200329"/>
                      <a:gd name="connsiteX2" fmla="*/ 1184101 w 11248959"/>
                      <a:gd name="connsiteY2" fmla="*/ 0 h 1200329"/>
                      <a:gd name="connsiteX3" fmla="*/ 1438683 w 11248959"/>
                      <a:gd name="connsiteY3" fmla="*/ 0 h 1200329"/>
                      <a:gd name="connsiteX4" fmla="*/ 2030733 w 11248959"/>
                      <a:gd name="connsiteY4" fmla="*/ 0 h 1200329"/>
                      <a:gd name="connsiteX5" fmla="*/ 2397804 w 11248959"/>
                      <a:gd name="connsiteY5" fmla="*/ 0 h 1200329"/>
                      <a:gd name="connsiteX6" fmla="*/ 2764876 w 11248959"/>
                      <a:gd name="connsiteY6" fmla="*/ 0 h 1200329"/>
                      <a:gd name="connsiteX7" fmla="*/ 3019457 w 11248959"/>
                      <a:gd name="connsiteY7" fmla="*/ 0 h 1200329"/>
                      <a:gd name="connsiteX8" fmla="*/ 3274039 w 11248959"/>
                      <a:gd name="connsiteY8" fmla="*/ 0 h 1200329"/>
                      <a:gd name="connsiteX9" fmla="*/ 4091069 w 11248959"/>
                      <a:gd name="connsiteY9" fmla="*/ 0 h 1200329"/>
                      <a:gd name="connsiteX10" fmla="*/ 4458140 w 11248959"/>
                      <a:gd name="connsiteY10" fmla="*/ 0 h 1200329"/>
                      <a:gd name="connsiteX11" fmla="*/ 5162680 w 11248959"/>
                      <a:gd name="connsiteY11" fmla="*/ 0 h 1200329"/>
                      <a:gd name="connsiteX12" fmla="*/ 5529751 w 11248959"/>
                      <a:gd name="connsiteY12" fmla="*/ 0 h 1200329"/>
                      <a:gd name="connsiteX13" fmla="*/ 5784333 w 11248959"/>
                      <a:gd name="connsiteY13" fmla="*/ 0 h 1200329"/>
                      <a:gd name="connsiteX14" fmla="*/ 6263894 w 11248959"/>
                      <a:gd name="connsiteY14" fmla="*/ 0 h 1200329"/>
                      <a:gd name="connsiteX15" fmla="*/ 6518476 w 11248959"/>
                      <a:gd name="connsiteY15" fmla="*/ 0 h 1200329"/>
                      <a:gd name="connsiteX16" fmla="*/ 6998037 w 11248959"/>
                      <a:gd name="connsiteY16" fmla="*/ 0 h 1200329"/>
                      <a:gd name="connsiteX17" fmla="*/ 7702577 w 11248959"/>
                      <a:gd name="connsiteY17" fmla="*/ 0 h 1200329"/>
                      <a:gd name="connsiteX18" fmla="*/ 8519606 w 11248959"/>
                      <a:gd name="connsiteY18" fmla="*/ 0 h 1200329"/>
                      <a:gd name="connsiteX19" fmla="*/ 8999167 w 11248959"/>
                      <a:gd name="connsiteY19" fmla="*/ 0 h 1200329"/>
                      <a:gd name="connsiteX20" fmla="*/ 9253749 w 11248959"/>
                      <a:gd name="connsiteY20" fmla="*/ 0 h 1200329"/>
                      <a:gd name="connsiteX21" fmla="*/ 9958289 w 11248959"/>
                      <a:gd name="connsiteY21" fmla="*/ 0 h 1200329"/>
                      <a:gd name="connsiteX22" fmla="*/ 10325360 w 11248959"/>
                      <a:gd name="connsiteY22" fmla="*/ 0 h 1200329"/>
                      <a:gd name="connsiteX23" fmla="*/ 11248959 w 11248959"/>
                      <a:gd name="connsiteY23" fmla="*/ 0 h 1200329"/>
                      <a:gd name="connsiteX24" fmla="*/ 11248959 w 11248959"/>
                      <a:gd name="connsiteY24" fmla="*/ 364100 h 1200329"/>
                      <a:gd name="connsiteX25" fmla="*/ 11248959 w 11248959"/>
                      <a:gd name="connsiteY25" fmla="*/ 728200 h 1200329"/>
                      <a:gd name="connsiteX26" fmla="*/ 11248959 w 11248959"/>
                      <a:gd name="connsiteY26" fmla="*/ 1200329 h 1200329"/>
                      <a:gd name="connsiteX27" fmla="*/ 10881888 w 11248959"/>
                      <a:gd name="connsiteY27" fmla="*/ 1200329 h 1200329"/>
                      <a:gd name="connsiteX28" fmla="*/ 10627306 w 11248959"/>
                      <a:gd name="connsiteY28" fmla="*/ 1200329 h 1200329"/>
                      <a:gd name="connsiteX29" fmla="*/ 9810276 w 11248959"/>
                      <a:gd name="connsiteY29" fmla="*/ 1200329 h 1200329"/>
                      <a:gd name="connsiteX30" fmla="*/ 9218226 w 11248959"/>
                      <a:gd name="connsiteY30" fmla="*/ 1200329 h 1200329"/>
                      <a:gd name="connsiteX31" fmla="*/ 8851155 w 11248959"/>
                      <a:gd name="connsiteY31" fmla="*/ 1200329 h 1200329"/>
                      <a:gd name="connsiteX32" fmla="*/ 8259104 w 11248959"/>
                      <a:gd name="connsiteY32" fmla="*/ 1200329 h 1200329"/>
                      <a:gd name="connsiteX33" fmla="*/ 7779543 w 11248959"/>
                      <a:gd name="connsiteY33" fmla="*/ 1200329 h 1200329"/>
                      <a:gd name="connsiteX34" fmla="*/ 6962514 w 11248959"/>
                      <a:gd name="connsiteY34" fmla="*/ 1200329 h 1200329"/>
                      <a:gd name="connsiteX35" fmla="*/ 6145484 w 11248959"/>
                      <a:gd name="connsiteY35" fmla="*/ 1200329 h 1200329"/>
                      <a:gd name="connsiteX36" fmla="*/ 5778413 w 11248959"/>
                      <a:gd name="connsiteY36" fmla="*/ 1200329 h 1200329"/>
                      <a:gd name="connsiteX37" fmla="*/ 5186362 w 11248959"/>
                      <a:gd name="connsiteY37" fmla="*/ 1200329 h 1200329"/>
                      <a:gd name="connsiteX38" fmla="*/ 4706801 w 11248959"/>
                      <a:gd name="connsiteY38" fmla="*/ 1200329 h 1200329"/>
                      <a:gd name="connsiteX39" fmla="*/ 4452220 w 11248959"/>
                      <a:gd name="connsiteY39" fmla="*/ 1200329 h 1200329"/>
                      <a:gd name="connsiteX40" fmla="*/ 3860169 w 11248959"/>
                      <a:gd name="connsiteY40" fmla="*/ 1200329 h 1200329"/>
                      <a:gd name="connsiteX41" fmla="*/ 3268119 w 11248959"/>
                      <a:gd name="connsiteY41" fmla="*/ 1200329 h 1200329"/>
                      <a:gd name="connsiteX42" fmla="*/ 3013537 w 11248959"/>
                      <a:gd name="connsiteY42" fmla="*/ 1200329 h 1200329"/>
                      <a:gd name="connsiteX43" fmla="*/ 2533976 w 11248959"/>
                      <a:gd name="connsiteY43" fmla="*/ 1200329 h 1200329"/>
                      <a:gd name="connsiteX44" fmla="*/ 1716946 w 11248959"/>
                      <a:gd name="connsiteY44" fmla="*/ 1200329 h 1200329"/>
                      <a:gd name="connsiteX45" fmla="*/ 1462365 w 11248959"/>
                      <a:gd name="connsiteY45" fmla="*/ 1200329 h 1200329"/>
                      <a:gd name="connsiteX46" fmla="*/ 645335 w 11248959"/>
                      <a:gd name="connsiteY46" fmla="*/ 1200329 h 1200329"/>
                      <a:gd name="connsiteX47" fmla="*/ 0 w 11248959"/>
                      <a:gd name="connsiteY47" fmla="*/ 1200329 h 1200329"/>
                      <a:gd name="connsiteX48" fmla="*/ 0 w 11248959"/>
                      <a:gd name="connsiteY48" fmla="*/ 800219 h 1200329"/>
                      <a:gd name="connsiteX49" fmla="*/ 0 w 11248959"/>
                      <a:gd name="connsiteY49" fmla="*/ 388106 h 1200329"/>
                      <a:gd name="connsiteX50" fmla="*/ 0 w 11248959"/>
                      <a:gd name="connsiteY50"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248959" h="1200329" fill="none" extrusionOk="0">
                        <a:moveTo>
                          <a:pt x="0" y="0"/>
                        </a:moveTo>
                        <a:cubicBezTo>
                          <a:pt x="307487" y="-67779"/>
                          <a:pt x="432937" y="20157"/>
                          <a:pt x="704540" y="0"/>
                        </a:cubicBezTo>
                        <a:cubicBezTo>
                          <a:pt x="976143" y="-20157"/>
                          <a:pt x="954185" y="27547"/>
                          <a:pt x="1184101" y="0"/>
                        </a:cubicBezTo>
                        <a:cubicBezTo>
                          <a:pt x="1414017" y="-27547"/>
                          <a:pt x="1330424" y="30110"/>
                          <a:pt x="1438683" y="0"/>
                        </a:cubicBezTo>
                        <a:cubicBezTo>
                          <a:pt x="1546942" y="-30110"/>
                          <a:pt x="1906355" y="16934"/>
                          <a:pt x="2030733" y="0"/>
                        </a:cubicBezTo>
                        <a:cubicBezTo>
                          <a:pt x="2155111" y="-16934"/>
                          <a:pt x="2236851" y="29351"/>
                          <a:pt x="2397804" y="0"/>
                        </a:cubicBezTo>
                        <a:cubicBezTo>
                          <a:pt x="2558757" y="-29351"/>
                          <a:pt x="2581612" y="40538"/>
                          <a:pt x="2764876" y="0"/>
                        </a:cubicBezTo>
                        <a:cubicBezTo>
                          <a:pt x="2948140" y="-40538"/>
                          <a:pt x="2916114" y="26377"/>
                          <a:pt x="3019457" y="0"/>
                        </a:cubicBezTo>
                        <a:cubicBezTo>
                          <a:pt x="3122800" y="-26377"/>
                          <a:pt x="3165760" y="3313"/>
                          <a:pt x="3274039" y="0"/>
                        </a:cubicBezTo>
                        <a:cubicBezTo>
                          <a:pt x="3382318" y="-3313"/>
                          <a:pt x="3706001" y="59695"/>
                          <a:pt x="4091069" y="0"/>
                        </a:cubicBezTo>
                        <a:cubicBezTo>
                          <a:pt x="4476137" y="-59695"/>
                          <a:pt x="4379872" y="4194"/>
                          <a:pt x="4458140" y="0"/>
                        </a:cubicBezTo>
                        <a:cubicBezTo>
                          <a:pt x="4536408" y="-4194"/>
                          <a:pt x="4826083" y="77793"/>
                          <a:pt x="5162680" y="0"/>
                        </a:cubicBezTo>
                        <a:cubicBezTo>
                          <a:pt x="5499277" y="-77793"/>
                          <a:pt x="5446115" y="23281"/>
                          <a:pt x="5529751" y="0"/>
                        </a:cubicBezTo>
                        <a:cubicBezTo>
                          <a:pt x="5613387" y="-23281"/>
                          <a:pt x="5695385" y="10117"/>
                          <a:pt x="5784333" y="0"/>
                        </a:cubicBezTo>
                        <a:cubicBezTo>
                          <a:pt x="5873281" y="-10117"/>
                          <a:pt x="6101543" y="26388"/>
                          <a:pt x="6263894" y="0"/>
                        </a:cubicBezTo>
                        <a:cubicBezTo>
                          <a:pt x="6426245" y="-26388"/>
                          <a:pt x="6405242" y="6513"/>
                          <a:pt x="6518476" y="0"/>
                        </a:cubicBezTo>
                        <a:cubicBezTo>
                          <a:pt x="6631710" y="-6513"/>
                          <a:pt x="6816405" y="12499"/>
                          <a:pt x="6998037" y="0"/>
                        </a:cubicBezTo>
                        <a:cubicBezTo>
                          <a:pt x="7179669" y="-12499"/>
                          <a:pt x="7369007" y="82305"/>
                          <a:pt x="7702577" y="0"/>
                        </a:cubicBezTo>
                        <a:cubicBezTo>
                          <a:pt x="8036147" y="-82305"/>
                          <a:pt x="8229871" y="12290"/>
                          <a:pt x="8519606" y="0"/>
                        </a:cubicBezTo>
                        <a:cubicBezTo>
                          <a:pt x="8809341" y="-12290"/>
                          <a:pt x="8838479" y="18353"/>
                          <a:pt x="8999167" y="0"/>
                        </a:cubicBezTo>
                        <a:cubicBezTo>
                          <a:pt x="9159855" y="-18353"/>
                          <a:pt x="9174895" y="164"/>
                          <a:pt x="9253749" y="0"/>
                        </a:cubicBezTo>
                        <a:cubicBezTo>
                          <a:pt x="9332603" y="-164"/>
                          <a:pt x="9757033" y="24144"/>
                          <a:pt x="9958289" y="0"/>
                        </a:cubicBezTo>
                        <a:cubicBezTo>
                          <a:pt x="10159545" y="-24144"/>
                          <a:pt x="10176431" y="32140"/>
                          <a:pt x="10325360" y="0"/>
                        </a:cubicBezTo>
                        <a:cubicBezTo>
                          <a:pt x="10474289" y="-32140"/>
                          <a:pt x="10874589" y="33903"/>
                          <a:pt x="11248959" y="0"/>
                        </a:cubicBezTo>
                        <a:cubicBezTo>
                          <a:pt x="11260318" y="141537"/>
                          <a:pt x="11218801" y="272392"/>
                          <a:pt x="11248959" y="364100"/>
                        </a:cubicBezTo>
                        <a:cubicBezTo>
                          <a:pt x="11279117" y="455808"/>
                          <a:pt x="11239464" y="557732"/>
                          <a:pt x="11248959" y="728200"/>
                        </a:cubicBezTo>
                        <a:cubicBezTo>
                          <a:pt x="11258454" y="898668"/>
                          <a:pt x="11232079" y="1070756"/>
                          <a:pt x="11248959" y="1200329"/>
                        </a:cubicBezTo>
                        <a:cubicBezTo>
                          <a:pt x="11080491" y="1218621"/>
                          <a:pt x="10963204" y="1187787"/>
                          <a:pt x="10881888" y="1200329"/>
                        </a:cubicBezTo>
                        <a:cubicBezTo>
                          <a:pt x="10800572" y="1212871"/>
                          <a:pt x="10711306" y="1175437"/>
                          <a:pt x="10627306" y="1200329"/>
                        </a:cubicBezTo>
                        <a:cubicBezTo>
                          <a:pt x="10543306" y="1225221"/>
                          <a:pt x="10114922" y="1126831"/>
                          <a:pt x="9810276" y="1200329"/>
                        </a:cubicBezTo>
                        <a:cubicBezTo>
                          <a:pt x="9505630" y="1273827"/>
                          <a:pt x="9500640" y="1173840"/>
                          <a:pt x="9218226" y="1200329"/>
                        </a:cubicBezTo>
                        <a:cubicBezTo>
                          <a:pt x="8935812" y="1226818"/>
                          <a:pt x="8972692" y="1167306"/>
                          <a:pt x="8851155" y="1200329"/>
                        </a:cubicBezTo>
                        <a:cubicBezTo>
                          <a:pt x="8729618" y="1233352"/>
                          <a:pt x="8546270" y="1166880"/>
                          <a:pt x="8259104" y="1200329"/>
                        </a:cubicBezTo>
                        <a:cubicBezTo>
                          <a:pt x="7971938" y="1233778"/>
                          <a:pt x="8015510" y="1161145"/>
                          <a:pt x="7779543" y="1200329"/>
                        </a:cubicBezTo>
                        <a:cubicBezTo>
                          <a:pt x="7543576" y="1239513"/>
                          <a:pt x="7216018" y="1125066"/>
                          <a:pt x="6962514" y="1200329"/>
                        </a:cubicBezTo>
                        <a:cubicBezTo>
                          <a:pt x="6709010" y="1275592"/>
                          <a:pt x="6379181" y="1127260"/>
                          <a:pt x="6145484" y="1200329"/>
                        </a:cubicBezTo>
                        <a:cubicBezTo>
                          <a:pt x="5911787" y="1273398"/>
                          <a:pt x="5933032" y="1174214"/>
                          <a:pt x="5778413" y="1200329"/>
                        </a:cubicBezTo>
                        <a:cubicBezTo>
                          <a:pt x="5623794" y="1226444"/>
                          <a:pt x="5363096" y="1187875"/>
                          <a:pt x="5186362" y="1200329"/>
                        </a:cubicBezTo>
                        <a:cubicBezTo>
                          <a:pt x="5009628" y="1212783"/>
                          <a:pt x="4853439" y="1149475"/>
                          <a:pt x="4706801" y="1200329"/>
                        </a:cubicBezTo>
                        <a:cubicBezTo>
                          <a:pt x="4560163" y="1251183"/>
                          <a:pt x="4531145" y="1192020"/>
                          <a:pt x="4452220" y="1200329"/>
                        </a:cubicBezTo>
                        <a:cubicBezTo>
                          <a:pt x="4373295" y="1208638"/>
                          <a:pt x="4007997" y="1175189"/>
                          <a:pt x="3860169" y="1200329"/>
                        </a:cubicBezTo>
                        <a:cubicBezTo>
                          <a:pt x="3712341" y="1225469"/>
                          <a:pt x="3388455" y="1167952"/>
                          <a:pt x="3268119" y="1200329"/>
                        </a:cubicBezTo>
                        <a:cubicBezTo>
                          <a:pt x="3147783" y="1232706"/>
                          <a:pt x="3073190" y="1171137"/>
                          <a:pt x="3013537" y="1200329"/>
                        </a:cubicBezTo>
                        <a:cubicBezTo>
                          <a:pt x="2953884" y="1229521"/>
                          <a:pt x="2640698" y="1148932"/>
                          <a:pt x="2533976" y="1200329"/>
                        </a:cubicBezTo>
                        <a:cubicBezTo>
                          <a:pt x="2427254" y="1251726"/>
                          <a:pt x="1895989" y="1170636"/>
                          <a:pt x="1716946" y="1200329"/>
                        </a:cubicBezTo>
                        <a:cubicBezTo>
                          <a:pt x="1537903" y="1230022"/>
                          <a:pt x="1525540" y="1196633"/>
                          <a:pt x="1462365" y="1200329"/>
                        </a:cubicBezTo>
                        <a:cubicBezTo>
                          <a:pt x="1399190" y="1204025"/>
                          <a:pt x="1046616" y="1112719"/>
                          <a:pt x="645335" y="1200329"/>
                        </a:cubicBezTo>
                        <a:cubicBezTo>
                          <a:pt x="244054" y="1287939"/>
                          <a:pt x="140650" y="1188371"/>
                          <a:pt x="0" y="1200329"/>
                        </a:cubicBezTo>
                        <a:cubicBezTo>
                          <a:pt x="-40658" y="1088955"/>
                          <a:pt x="22945" y="952980"/>
                          <a:pt x="0" y="800219"/>
                        </a:cubicBezTo>
                        <a:cubicBezTo>
                          <a:pt x="-22945" y="647458"/>
                          <a:pt x="48551" y="551589"/>
                          <a:pt x="0" y="388106"/>
                        </a:cubicBezTo>
                        <a:cubicBezTo>
                          <a:pt x="-48551" y="224623"/>
                          <a:pt x="8741" y="90807"/>
                          <a:pt x="0" y="0"/>
                        </a:cubicBezTo>
                        <a:close/>
                      </a:path>
                      <a:path w="11248959" h="1200329" stroke="0" extrusionOk="0">
                        <a:moveTo>
                          <a:pt x="0" y="0"/>
                        </a:moveTo>
                        <a:cubicBezTo>
                          <a:pt x="118024" y="-13497"/>
                          <a:pt x="212045" y="4730"/>
                          <a:pt x="367071" y="0"/>
                        </a:cubicBezTo>
                        <a:cubicBezTo>
                          <a:pt x="522097" y="-4730"/>
                          <a:pt x="567867" y="7579"/>
                          <a:pt x="621653" y="0"/>
                        </a:cubicBezTo>
                        <a:cubicBezTo>
                          <a:pt x="675439" y="-7579"/>
                          <a:pt x="892452" y="713"/>
                          <a:pt x="988724" y="0"/>
                        </a:cubicBezTo>
                        <a:cubicBezTo>
                          <a:pt x="1084996" y="-713"/>
                          <a:pt x="1369403" y="36231"/>
                          <a:pt x="1580775" y="0"/>
                        </a:cubicBezTo>
                        <a:cubicBezTo>
                          <a:pt x="1792147" y="-36231"/>
                          <a:pt x="2137887" y="37450"/>
                          <a:pt x="2397804" y="0"/>
                        </a:cubicBezTo>
                        <a:cubicBezTo>
                          <a:pt x="2657721" y="-37450"/>
                          <a:pt x="2590108" y="13305"/>
                          <a:pt x="2764876" y="0"/>
                        </a:cubicBezTo>
                        <a:cubicBezTo>
                          <a:pt x="2939644" y="-13305"/>
                          <a:pt x="3235489" y="8020"/>
                          <a:pt x="3469416" y="0"/>
                        </a:cubicBezTo>
                        <a:cubicBezTo>
                          <a:pt x="3703343" y="-8020"/>
                          <a:pt x="3647143" y="7398"/>
                          <a:pt x="3723997" y="0"/>
                        </a:cubicBezTo>
                        <a:cubicBezTo>
                          <a:pt x="3800851" y="-7398"/>
                          <a:pt x="4258539" y="44279"/>
                          <a:pt x="4428538" y="0"/>
                        </a:cubicBezTo>
                        <a:cubicBezTo>
                          <a:pt x="4598537" y="-44279"/>
                          <a:pt x="4740249" y="30906"/>
                          <a:pt x="4908098" y="0"/>
                        </a:cubicBezTo>
                        <a:cubicBezTo>
                          <a:pt x="5075947" y="-30906"/>
                          <a:pt x="5129849" y="24583"/>
                          <a:pt x="5275170" y="0"/>
                        </a:cubicBezTo>
                        <a:cubicBezTo>
                          <a:pt x="5420491" y="-24583"/>
                          <a:pt x="5823023" y="20195"/>
                          <a:pt x="5979710" y="0"/>
                        </a:cubicBezTo>
                        <a:cubicBezTo>
                          <a:pt x="6136397" y="-20195"/>
                          <a:pt x="6125165" y="17885"/>
                          <a:pt x="6234291" y="0"/>
                        </a:cubicBezTo>
                        <a:cubicBezTo>
                          <a:pt x="6343417" y="-17885"/>
                          <a:pt x="6523194" y="54542"/>
                          <a:pt x="6713852" y="0"/>
                        </a:cubicBezTo>
                        <a:cubicBezTo>
                          <a:pt x="6904510" y="-54542"/>
                          <a:pt x="7209741" y="21114"/>
                          <a:pt x="7418392" y="0"/>
                        </a:cubicBezTo>
                        <a:cubicBezTo>
                          <a:pt x="7627043" y="-21114"/>
                          <a:pt x="7834582" y="53429"/>
                          <a:pt x="8235422" y="0"/>
                        </a:cubicBezTo>
                        <a:cubicBezTo>
                          <a:pt x="8636262" y="-53429"/>
                          <a:pt x="8556520" y="69333"/>
                          <a:pt x="8827473" y="0"/>
                        </a:cubicBezTo>
                        <a:cubicBezTo>
                          <a:pt x="9098426" y="-69333"/>
                          <a:pt x="9103123" y="51455"/>
                          <a:pt x="9307033" y="0"/>
                        </a:cubicBezTo>
                        <a:cubicBezTo>
                          <a:pt x="9510943" y="-51455"/>
                          <a:pt x="9447803" y="4547"/>
                          <a:pt x="9561615" y="0"/>
                        </a:cubicBezTo>
                        <a:cubicBezTo>
                          <a:pt x="9675427" y="-4547"/>
                          <a:pt x="9902383" y="31601"/>
                          <a:pt x="10041176" y="0"/>
                        </a:cubicBezTo>
                        <a:cubicBezTo>
                          <a:pt x="10179969" y="-31601"/>
                          <a:pt x="10316957" y="7097"/>
                          <a:pt x="10408247" y="0"/>
                        </a:cubicBezTo>
                        <a:cubicBezTo>
                          <a:pt x="10499537" y="-7097"/>
                          <a:pt x="11034304" y="95431"/>
                          <a:pt x="11248959" y="0"/>
                        </a:cubicBezTo>
                        <a:cubicBezTo>
                          <a:pt x="11255662" y="117551"/>
                          <a:pt x="11212741" y="199003"/>
                          <a:pt x="11248959" y="376103"/>
                        </a:cubicBezTo>
                        <a:cubicBezTo>
                          <a:pt x="11285177" y="553203"/>
                          <a:pt x="11201610" y="656511"/>
                          <a:pt x="11248959" y="800219"/>
                        </a:cubicBezTo>
                        <a:cubicBezTo>
                          <a:pt x="11296308" y="943927"/>
                          <a:pt x="11201223" y="1021276"/>
                          <a:pt x="11248959" y="1200329"/>
                        </a:cubicBezTo>
                        <a:cubicBezTo>
                          <a:pt x="11114974" y="1215026"/>
                          <a:pt x="10976621" y="1180249"/>
                          <a:pt x="10881888" y="1200329"/>
                        </a:cubicBezTo>
                        <a:cubicBezTo>
                          <a:pt x="10787155" y="1220409"/>
                          <a:pt x="10527222" y="1189108"/>
                          <a:pt x="10289837" y="1200329"/>
                        </a:cubicBezTo>
                        <a:cubicBezTo>
                          <a:pt x="10052452" y="1211550"/>
                          <a:pt x="9749740" y="1161770"/>
                          <a:pt x="9585297" y="1200329"/>
                        </a:cubicBezTo>
                        <a:cubicBezTo>
                          <a:pt x="9420854" y="1238888"/>
                          <a:pt x="9242962" y="1171850"/>
                          <a:pt x="9105736" y="1200329"/>
                        </a:cubicBezTo>
                        <a:cubicBezTo>
                          <a:pt x="8968510" y="1228808"/>
                          <a:pt x="8670228" y="1136744"/>
                          <a:pt x="8288707" y="1200329"/>
                        </a:cubicBezTo>
                        <a:cubicBezTo>
                          <a:pt x="7907186" y="1263914"/>
                          <a:pt x="7891474" y="1128800"/>
                          <a:pt x="7584167" y="1200329"/>
                        </a:cubicBezTo>
                        <a:cubicBezTo>
                          <a:pt x="7276860" y="1271858"/>
                          <a:pt x="7195679" y="1188218"/>
                          <a:pt x="6879627" y="1200329"/>
                        </a:cubicBezTo>
                        <a:cubicBezTo>
                          <a:pt x="6563575" y="1212440"/>
                          <a:pt x="6639665" y="1174281"/>
                          <a:pt x="6512555" y="1200329"/>
                        </a:cubicBezTo>
                        <a:cubicBezTo>
                          <a:pt x="6385445" y="1226377"/>
                          <a:pt x="5914815" y="1158262"/>
                          <a:pt x="5695526" y="1200329"/>
                        </a:cubicBezTo>
                        <a:cubicBezTo>
                          <a:pt x="5476237" y="1242396"/>
                          <a:pt x="5137985" y="1190117"/>
                          <a:pt x="4878496" y="1200329"/>
                        </a:cubicBezTo>
                        <a:cubicBezTo>
                          <a:pt x="4619007" y="1210541"/>
                          <a:pt x="4654550" y="1165377"/>
                          <a:pt x="4511425" y="1200329"/>
                        </a:cubicBezTo>
                        <a:cubicBezTo>
                          <a:pt x="4368300" y="1235281"/>
                          <a:pt x="4368680" y="1186854"/>
                          <a:pt x="4256843" y="1200329"/>
                        </a:cubicBezTo>
                        <a:cubicBezTo>
                          <a:pt x="4145006" y="1213804"/>
                          <a:pt x="3698561" y="1171831"/>
                          <a:pt x="3439813" y="1200329"/>
                        </a:cubicBezTo>
                        <a:cubicBezTo>
                          <a:pt x="3181065" y="1228827"/>
                          <a:pt x="3235958" y="1170032"/>
                          <a:pt x="3072742" y="1200329"/>
                        </a:cubicBezTo>
                        <a:cubicBezTo>
                          <a:pt x="2909526" y="1230626"/>
                          <a:pt x="2726414" y="1179388"/>
                          <a:pt x="2593181" y="1200329"/>
                        </a:cubicBezTo>
                        <a:cubicBezTo>
                          <a:pt x="2459948" y="1221270"/>
                          <a:pt x="2067798" y="1108025"/>
                          <a:pt x="1776151" y="1200329"/>
                        </a:cubicBezTo>
                        <a:cubicBezTo>
                          <a:pt x="1484504" y="1292633"/>
                          <a:pt x="1489873" y="1158343"/>
                          <a:pt x="1409080" y="1200329"/>
                        </a:cubicBezTo>
                        <a:cubicBezTo>
                          <a:pt x="1328287" y="1242315"/>
                          <a:pt x="1220000" y="1157842"/>
                          <a:pt x="1042009" y="1200329"/>
                        </a:cubicBezTo>
                        <a:cubicBezTo>
                          <a:pt x="864018" y="1242816"/>
                          <a:pt x="756071" y="1193461"/>
                          <a:pt x="674938" y="1200329"/>
                        </a:cubicBezTo>
                        <a:cubicBezTo>
                          <a:pt x="593805" y="1207197"/>
                          <a:pt x="336844" y="1178637"/>
                          <a:pt x="0" y="1200329"/>
                        </a:cubicBezTo>
                        <a:cubicBezTo>
                          <a:pt x="-20346" y="1057249"/>
                          <a:pt x="39172" y="973271"/>
                          <a:pt x="0" y="824226"/>
                        </a:cubicBezTo>
                        <a:cubicBezTo>
                          <a:pt x="-39172" y="675181"/>
                          <a:pt x="5505" y="604810"/>
                          <a:pt x="0" y="412113"/>
                        </a:cubicBezTo>
                        <a:cubicBezTo>
                          <a:pt x="-5505" y="219416"/>
                          <a:pt x="39934" y="154020"/>
                          <a:pt x="0" y="0"/>
                        </a:cubicBezTo>
                        <a:close/>
                      </a:path>
                    </a:pathLst>
                  </a:custGeom>
                  <ask:type>
                    <ask:lineSketchNone/>
                  </ask:type>
                </ask:lineSketchStyleProps>
              </a:ext>
            </a:extLst>
          </a:ln>
          <a:effectLst>
            <a:outerShdw blurRad="63500" sx="102000" sy="102000" algn="ctr" rotWithShape="0">
              <a:prstClr val="black">
                <a:alpha val="40000"/>
              </a:prstClr>
            </a:outerShdw>
          </a:effectLst>
        </p:spPr>
        <p:style>
          <a:lnRef idx="0">
            <a:scrgbClr r="0" g="0" b="0"/>
          </a:lnRef>
          <a:fillRef idx="1001">
            <a:schemeClr val="lt2"/>
          </a:fillRef>
          <a:effectRef idx="0">
            <a:scrgbClr r="0" g="0" b="0"/>
          </a:effectRef>
          <a:fontRef idx="minor">
            <a:schemeClr val="dk1"/>
          </a:fontRef>
        </p:style>
        <p:txBody>
          <a:bodyPr wrap="square" rtlCol="0">
            <a:spAutoFit/>
          </a:bodyPr>
          <a:lstStyle/>
          <a:p>
            <a:r>
              <a:rPr lang="en-US" b="0" i="0">
                <a:solidFill>
                  <a:schemeClr val="tx1"/>
                </a:solidFill>
                <a:effectLst/>
                <a:latin typeface="Roboto" panose="020B0604020202020204" charset="0"/>
              </a:rPr>
              <a:t>Chinese hackers from the </a:t>
            </a:r>
            <a:r>
              <a:rPr lang="en-US" b="0" i="0" err="1">
                <a:solidFill>
                  <a:schemeClr val="tx1"/>
                </a:solidFill>
                <a:effectLst/>
                <a:latin typeface="Roboto" panose="020B0604020202020204" charset="0"/>
              </a:rPr>
              <a:t>Pangu</a:t>
            </a:r>
            <a:r>
              <a:rPr lang="en-US" b="0" i="0">
                <a:solidFill>
                  <a:schemeClr val="tx1"/>
                </a:solidFill>
                <a:effectLst/>
                <a:latin typeface="Roboto" panose="020B0604020202020204" charset="0"/>
              </a:rPr>
              <a:t> Team have reportedly found an “</a:t>
            </a:r>
            <a:r>
              <a:rPr lang="en-US" b="0" i="0" err="1">
                <a:solidFill>
                  <a:schemeClr val="tx1"/>
                </a:solidFill>
                <a:effectLst/>
                <a:latin typeface="Roboto" panose="020B0604020202020204" charset="0"/>
              </a:rPr>
              <a:t>unpatchable</a:t>
            </a:r>
            <a:r>
              <a:rPr lang="en-US" b="0" i="0">
                <a:solidFill>
                  <a:schemeClr val="tx1"/>
                </a:solidFill>
                <a:effectLst/>
                <a:latin typeface="Roboto" panose="020B0604020202020204" charset="0"/>
              </a:rPr>
              <a:t>” exploit on Apple’s Secure Enclave chip that could lead to breaking the encryption of private security keys. </a:t>
            </a:r>
            <a:endParaRPr lang="en-US">
              <a:solidFill>
                <a:schemeClr val="tx1"/>
              </a:solidFill>
            </a:endParaRPr>
          </a:p>
        </p:txBody>
      </p:sp>
      <p:pic>
        <p:nvPicPr>
          <p:cNvPr id="7" name="Graphic 6" descr="Comment Important with solid fill">
            <a:extLst>
              <a:ext uri="{FF2B5EF4-FFF2-40B4-BE49-F238E27FC236}">
                <a16:creationId xmlns:a16="http://schemas.microsoft.com/office/drawing/2014/main" id="{DD05DD68-FE76-459E-BAF2-EF898B1B9D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48" y="3429001"/>
            <a:ext cx="914400" cy="914400"/>
          </a:xfrm>
          <a:prstGeom prst="rect">
            <a:avLst/>
          </a:prstGeom>
        </p:spPr>
      </p:pic>
    </p:spTree>
    <p:extLst>
      <p:ext uri="{BB962C8B-B14F-4D97-AF65-F5344CB8AC3E}">
        <p14:creationId xmlns:p14="http://schemas.microsoft.com/office/powerpoint/2010/main" val="355662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3F96B-9066-4F78-B935-66204D96BDC0}"/>
              </a:ext>
            </a:extLst>
          </p:cNvPr>
          <p:cNvSpPr>
            <a:spLocks noGrp="1"/>
          </p:cNvSpPr>
          <p:nvPr>
            <p:ph type="title"/>
          </p:nvPr>
        </p:nvSpPr>
        <p:spPr>
          <a:xfrm>
            <a:off x="501588" y="342767"/>
            <a:ext cx="10241280" cy="624899"/>
          </a:xfrm>
        </p:spPr>
        <p:txBody>
          <a:bodyPr>
            <a:normAutofit/>
          </a:bodyPr>
          <a:lstStyle/>
          <a:p>
            <a:r>
              <a:rPr lang="it-IT" err="1"/>
              <a:t>Arm</a:t>
            </a:r>
            <a:r>
              <a:rPr lang="it-IT"/>
              <a:t> </a:t>
            </a:r>
            <a:r>
              <a:rPr lang="it-IT" err="1"/>
              <a:t>TrustZone</a:t>
            </a:r>
            <a:r>
              <a:rPr lang="it-IT"/>
              <a:t>: </a:t>
            </a:r>
            <a:r>
              <a:rPr lang="it-IT" err="1"/>
              <a:t>main</a:t>
            </a:r>
            <a:r>
              <a:rPr lang="it-IT"/>
              <a:t> idea</a:t>
            </a:r>
          </a:p>
        </p:txBody>
      </p:sp>
      <p:pic>
        <p:nvPicPr>
          <p:cNvPr id="1026" name="Picture 2">
            <a:extLst>
              <a:ext uri="{FF2B5EF4-FFF2-40B4-BE49-F238E27FC236}">
                <a16:creationId xmlns:a16="http://schemas.microsoft.com/office/drawing/2014/main" id="{66E7B639-CE3B-4558-8F18-CC852377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09" y="1982871"/>
            <a:ext cx="3552062" cy="3401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A57815-49FD-4E4C-BCA2-72209A0B46F8}"/>
              </a:ext>
            </a:extLst>
          </p:cNvPr>
          <p:cNvSpPr txBox="1"/>
          <p:nvPr/>
        </p:nvSpPr>
        <p:spPr>
          <a:xfrm>
            <a:off x="4617846" y="2136338"/>
            <a:ext cx="6994145" cy="2585323"/>
          </a:xfrm>
          <a:prstGeom prst="rect">
            <a:avLst/>
          </a:prstGeom>
          <a:noFill/>
        </p:spPr>
        <p:txBody>
          <a:bodyPr wrap="square">
            <a:spAutoFit/>
          </a:bodyPr>
          <a:lstStyle/>
          <a:p>
            <a:endParaRPr lang="en-US"/>
          </a:p>
          <a:p>
            <a:pPr marL="285750" indent="-285750">
              <a:buFont typeface="Arial" panose="020B0604020202020204" pitchFamily="34" charset="0"/>
              <a:buChar char="•"/>
            </a:pPr>
            <a:r>
              <a:rPr lang="en-US"/>
              <a:t>World switch is done via a special instruction called the </a:t>
            </a:r>
            <a:r>
              <a:rPr lang="en-US" b="1"/>
              <a:t>Secure Monitor Call (</a:t>
            </a:r>
            <a:r>
              <a:rPr lang="en-US" b="1" err="1"/>
              <a:t>smc</a:t>
            </a:r>
            <a:r>
              <a:rPr lang="en-US" b="1"/>
              <a:t>)</a:t>
            </a:r>
          </a:p>
          <a:p>
            <a:endParaRPr lang="en-US" b="1"/>
          </a:p>
          <a:p>
            <a:pPr marL="285750" indent="-285750">
              <a:buFont typeface="Arial" panose="020B0604020202020204" pitchFamily="34" charset="0"/>
              <a:buChar char="•"/>
            </a:pPr>
            <a:r>
              <a:rPr lang="en-US"/>
              <a:t>When the CPU executes the </a:t>
            </a:r>
            <a:r>
              <a:rPr lang="en-US" b="1" err="1"/>
              <a:t>smc</a:t>
            </a:r>
            <a:r>
              <a:rPr lang="en-US" b="1"/>
              <a:t> </a:t>
            </a:r>
            <a:r>
              <a:rPr lang="en-US"/>
              <a:t>instruction, the hardware switches into the secure monitor, which:</a:t>
            </a:r>
          </a:p>
          <a:p>
            <a:endParaRPr lang="en-US"/>
          </a:p>
          <a:p>
            <a:pPr marL="742950" lvl="1" indent="-285750">
              <a:buFont typeface="Wingdings" panose="05000000000000000000" pitchFamily="2" charset="2"/>
              <a:buChar char="ü"/>
            </a:pPr>
            <a:r>
              <a:rPr lang="en-US"/>
              <a:t>Performs a secure context switch into the secure world</a:t>
            </a:r>
          </a:p>
          <a:p>
            <a:pPr marL="742950" lvl="1" indent="-285750">
              <a:buFont typeface="Wingdings" panose="05000000000000000000" pitchFamily="2" charset="2"/>
              <a:buChar char="ü"/>
            </a:pPr>
            <a:r>
              <a:rPr lang="en-US"/>
              <a:t> Enables sharing data by copying data across worlds.</a:t>
            </a:r>
          </a:p>
        </p:txBody>
      </p:sp>
    </p:spTree>
    <p:extLst>
      <p:ext uri="{BB962C8B-B14F-4D97-AF65-F5344CB8AC3E}">
        <p14:creationId xmlns:p14="http://schemas.microsoft.com/office/powerpoint/2010/main" val="374697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0A19721-CC5A-4596-BE18-F8343E9E64BD}"/>
              </a:ext>
            </a:extLst>
          </p:cNvPr>
          <p:cNvSpPr>
            <a:spLocks noGrp="1"/>
          </p:cNvSpPr>
          <p:nvPr>
            <p:ph type="title"/>
          </p:nvPr>
        </p:nvSpPr>
        <p:spPr>
          <a:xfrm>
            <a:off x="683976" y="416496"/>
            <a:ext cx="10241280" cy="758064"/>
          </a:xfrm>
        </p:spPr>
        <p:txBody>
          <a:bodyPr>
            <a:normAutofit/>
          </a:bodyPr>
          <a:lstStyle/>
          <a:p>
            <a:r>
              <a:rPr lang="it-IT" err="1"/>
              <a:t>architecture</a:t>
            </a:r>
            <a:r>
              <a:rPr lang="it-IT"/>
              <a:t> features (1)</a:t>
            </a:r>
          </a:p>
        </p:txBody>
      </p:sp>
      <p:sp>
        <p:nvSpPr>
          <p:cNvPr id="3" name="Segnaposto contenuto 2">
            <a:extLst>
              <a:ext uri="{FF2B5EF4-FFF2-40B4-BE49-F238E27FC236}">
                <a16:creationId xmlns:a16="http://schemas.microsoft.com/office/drawing/2014/main" id="{73B0328C-8ACF-4DCA-B2FF-2133775FEAE5}"/>
              </a:ext>
            </a:extLst>
          </p:cNvPr>
          <p:cNvSpPr>
            <a:spLocks noGrp="1"/>
          </p:cNvSpPr>
          <p:nvPr>
            <p:ph idx="1"/>
          </p:nvPr>
        </p:nvSpPr>
        <p:spPr>
          <a:xfrm>
            <a:off x="830424" y="3947793"/>
            <a:ext cx="9647854" cy="2114679"/>
          </a:xfrm>
        </p:spPr>
        <p:txBody>
          <a:bodyPr>
            <a:normAutofit lnSpcReduction="10000"/>
          </a:bodyPr>
          <a:lstStyle/>
          <a:p>
            <a:pPr marL="0" indent="0" algn="just" rtl="0" fontAlgn="base">
              <a:buNone/>
            </a:pPr>
            <a:r>
              <a:rPr lang="en-US" sz="1800" b="0" i="0">
                <a:solidFill>
                  <a:srgbClr val="000000"/>
                </a:solidFill>
                <a:effectLst/>
                <a:latin typeface="Calibri" panose="020F0502020204030204" pitchFamily="34" charset="0"/>
              </a:rPr>
              <a:t>Depending on the trusted program that runs in the secure world we distinguish 2 types of TEE architectures: </a:t>
            </a:r>
            <a:endParaRPr lang="en-US" b="0" i="0">
              <a:solidFill>
                <a:srgbClr val="000000"/>
              </a:solidFill>
              <a:effectLst/>
              <a:latin typeface="Calibri" panose="020F0502020204030204" pitchFamily="34" charset="0"/>
            </a:endParaRPr>
          </a:p>
          <a:p>
            <a:pPr algn="just" rtl="0" fontAlgn="base">
              <a:buFont typeface="Arial" panose="020B0604020202020204" pitchFamily="34" charset="0"/>
              <a:buChar char="•"/>
            </a:pPr>
            <a:r>
              <a:rPr lang="en-US" sz="1800" b="1" i="0">
                <a:solidFill>
                  <a:srgbClr val="000000"/>
                </a:solidFill>
                <a:effectLst/>
                <a:latin typeface="Calibri" panose="020F0502020204030204" pitchFamily="34" charset="0"/>
              </a:rPr>
              <a:t>TEE kernel </a:t>
            </a:r>
            <a:r>
              <a:rPr lang="en-US" sz="1800" b="0" i="0">
                <a:solidFill>
                  <a:srgbClr val="000000"/>
                </a:solidFill>
                <a:effectLst/>
                <a:latin typeface="Wingdings" panose="05000000000000000000" pitchFamily="2" charset="2"/>
              </a:rPr>
              <a:t>à</a:t>
            </a:r>
            <a:r>
              <a:rPr lang="en-US" sz="1800" b="0" i="0">
                <a:solidFill>
                  <a:srgbClr val="000000"/>
                </a:solidFill>
                <a:effectLst/>
                <a:latin typeface="Calibri" panose="020F0502020204030204" pitchFamily="34" charset="0"/>
              </a:rPr>
              <a:t> trusted program implements a basic set of OS functions to manage multiple TEE instances each of them hosting a particular application</a:t>
            </a:r>
          </a:p>
          <a:p>
            <a:pPr algn="just" rtl="0" fontAlgn="base">
              <a:buFont typeface="Arial" panose="020B0604020202020204" pitchFamily="34" charset="0"/>
              <a:buChar char="•"/>
            </a:pPr>
            <a:r>
              <a:rPr lang="en-US" sz="1800" b="1" i="0">
                <a:solidFill>
                  <a:srgbClr val="000000"/>
                </a:solidFill>
                <a:effectLst/>
                <a:latin typeface="Calibri" panose="020F0502020204030204" pitchFamily="34" charset="0"/>
              </a:rPr>
              <a:t>TEE service </a:t>
            </a:r>
            <a:r>
              <a:rPr lang="en-US" sz="1800" b="0" i="0">
                <a:solidFill>
                  <a:srgbClr val="000000"/>
                </a:solidFill>
                <a:effectLst/>
                <a:latin typeface="Wingdings" panose="05000000000000000000" pitchFamily="2" charset="2"/>
              </a:rPr>
              <a:t>à</a:t>
            </a:r>
            <a:r>
              <a:rPr lang="en-US" sz="1800" b="0" i="0">
                <a:solidFill>
                  <a:srgbClr val="000000"/>
                </a:solidFill>
                <a:effectLst/>
                <a:latin typeface="Calibri" panose="020F0502020204030204" pitchFamily="34" charset="0"/>
              </a:rPr>
              <a:t> implement a specific function and do not require any low-level OS logic to manage their own memory and cross-world communication.</a:t>
            </a:r>
            <a:endParaRPr lang="it-IT"/>
          </a:p>
        </p:txBody>
      </p:sp>
      <p:sp>
        <p:nvSpPr>
          <p:cNvPr id="27" name="Rettangolo con angoli arrotondati 26">
            <a:extLst>
              <a:ext uri="{FF2B5EF4-FFF2-40B4-BE49-F238E27FC236}">
                <a16:creationId xmlns:a16="http://schemas.microsoft.com/office/drawing/2014/main" id="{64DF383D-01D4-4DFA-91D7-8C01C53790E9}"/>
              </a:ext>
            </a:extLst>
          </p:cNvPr>
          <p:cNvSpPr/>
          <p:nvPr/>
        </p:nvSpPr>
        <p:spPr>
          <a:xfrm>
            <a:off x="802433" y="1932572"/>
            <a:ext cx="4851918" cy="1257208"/>
          </a:xfrm>
          <a:prstGeom prst="roundRect">
            <a:avLst>
              <a:gd name="adj" fmla="val 10000"/>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R="0" lvl="0" algn="ctr" defTabSz="914400" rtl="0" eaLnBrk="1" fontAlgn="base" latinLnBrk="0" hangingPunct="1">
              <a:lnSpc>
                <a:spcPct val="120000"/>
              </a:lnSpc>
              <a:spcBef>
                <a:spcPts val="1000"/>
              </a:spcBef>
              <a:spcAft>
                <a:spcPts val="0"/>
              </a:spcAft>
              <a:buClrTx/>
              <a:buSzTx/>
              <a:tabLst/>
              <a:defRPr/>
            </a:pPr>
            <a:endParaRPr kumimoji="0" lang="en-US" sz="1400" b="1" i="0" u="none" strike="noStrike" kern="1200" cap="none" spc="0" normalizeH="0" baseline="0" noProof="0">
              <a:ln>
                <a:noFill/>
              </a:ln>
              <a:solidFill>
                <a:schemeClr val="bg1"/>
              </a:solidFill>
              <a:effectLst/>
              <a:uLnTx/>
              <a:uFillTx/>
              <a:ea typeface="+mn-ea"/>
              <a:cs typeface="+mn-cs"/>
            </a:endParaRPr>
          </a:p>
          <a:p>
            <a:pPr marR="0" lvl="0" algn="ctr" defTabSz="914400" rtl="0" eaLnBrk="1" fontAlgn="base" latinLnBrk="0" hangingPunct="1">
              <a:lnSpc>
                <a:spcPct val="120000"/>
              </a:lnSpc>
              <a:spcBef>
                <a:spcPts val="1000"/>
              </a:spcBef>
              <a:spcAft>
                <a:spcPts val="0"/>
              </a:spcAft>
              <a:buClrTx/>
              <a:buSzTx/>
              <a:tabLst/>
              <a:defRPr/>
            </a:pPr>
            <a:r>
              <a:rPr kumimoji="0" lang="en-US" sz="1400" b="1" i="0" u="none" strike="noStrike" kern="1200" cap="none" spc="0" normalizeH="0" baseline="0" noProof="0">
                <a:ln>
                  <a:noFill/>
                </a:ln>
                <a:solidFill>
                  <a:schemeClr val="bg1"/>
                </a:solidFill>
                <a:effectLst/>
                <a:uLnTx/>
                <a:uFillTx/>
                <a:ea typeface="+mn-ea"/>
                <a:cs typeface="+mn-cs"/>
              </a:rPr>
              <a:t>TEE is isolated from REE </a:t>
            </a:r>
            <a:endParaRPr lang="en-US" sz="1400">
              <a:solidFill>
                <a:schemeClr val="bg1"/>
              </a:solidFill>
            </a:endParaRPr>
          </a:p>
          <a:p>
            <a:endParaRPr lang="en-US" sz="1400">
              <a:solidFill>
                <a:schemeClr val="bg1"/>
              </a:solidFill>
            </a:endParaRPr>
          </a:p>
        </p:txBody>
      </p:sp>
      <p:sp>
        <p:nvSpPr>
          <p:cNvPr id="30" name="Rettangolo con angoli arrotondati 29">
            <a:extLst>
              <a:ext uri="{FF2B5EF4-FFF2-40B4-BE49-F238E27FC236}">
                <a16:creationId xmlns:a16="http://schemas.microsoft.com/office/drawing/2014/main" id="{078746D7-01FF-42CE-BC32-4CAFD1C86D68}"/>
              </a:ext>
            </a:extLst>
          </p:cNvPr>
          <p:cNvSpPr/>
          <p:nvPr/>
        </p:nvSpPr>
        <p:spPr>
          <a:xfrm>
            <a:off x="6096000" y="1932572"/>
            <a:ext cx="4851918" cy="1257208"/>
          </a:xfrm>
          <a:prstGeom prst="roundRect">
            <a:avLst>
              <a:gd name="adj" fmla="val 10000"/>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R="0" lvl="0" algn="ctr" defTabSz="914400" rtl="0" eaLnBrk="1" fontAlgn="base" latinLnBrk="0" hangingPunct="1">
              <a:lnSpc>
                <a:spcPct val="120000"/>
              </a:lnSpc>
              <a:spcBef>
                <a:spcPts val="1000"/>
              </a:spcBef>
              <a:spcAft>
                <a:spcPts val="0"/>
              </a:spcAft>
              <a:buClrTx/>
              <a:buSzTx/>
              <a:tabLst/>
              <a:defRPr/>
            </a:pPr>
            <a:endParaRPr lang="en-US" sz="1400" b="1" i="0">
              <a:solidFill>
                <a:schemeClr val="bg1"/>
              </a:solidFill>
              <a:effectLst/>
            </a:endParaRPr>
          </a:p>
          <a:p>
            <a:pPr marR="0" lvl="0" algn="ctr" defTabSz="914400" rtl="0" eaLnBrk="1" fontAlgn="base" latinLnBrk="0" hangingPunct="1">
              <a:lnSpc>
                <a:spcPct val="120000"/>
              </a:lnSpc>
              <a:spcBef>
                <a:spcPts val="1000"/>
              </a:spcBef>
              <a:spcAft>
                <a:spcPts val="0"/>
              </a:spcAft>
              <a:buClrTx/>
              <a:buSzTx/>
              <a:tabLst/>
              <a:defRPr/>
            </a:pPr>
            <a:r>
              <a:rPr lang="en-US" sz="1400" b="1" i="0" err="1">
                <a:solidFill>
                  <a:schemeClr val="bg1"/>
                </a:solidFill>
                <a:effectLst/>
              </a:rPr>
              <a:t>TrustZone</a:t>
            </a:r>
            <a:r>
              <a:rPr lang="en-US" sz="1400" b="1" i="0">
                <a:solidFill>
                  <a:schemeClr val="bg1"/>
                </a:solidFill>
                <a:effectLst/>
              </a:rPr>
              <a:t> is a full-system feature </a:t>
            </a:r>
            <a:endParaRPr lang="en-US" sz="1400">
              <a:solidFill>
                <a:schemeClr val="bg1"/>
              </a:solidFill>
            </a:endParaRPr>
          </a:p>
          <a:p>
            <a:endParaRPr lang="en-US" sz="1400">
              <a:solidFill>
                <a:schemeClr val="bg1"/>
              </a:solidFill>
            </a:endParaRPr>
          </a:p>
        </p:txBody>
      </p:sp>
    </p:spTree>
    <p:extLst>
      <p:ext uri="{BB962C8B-B14F-4D97-AF65-F5344CB8AC3E}">
        <p14:creationId xmlns:p14="http://schemas.microsoft.com/office/powerpoint/2010/main" val="21834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15999-EA38-4A0D-870F-9EB2B2EC7C4A}"/>
              </a:ext>
            </a:extLst>
          </p:cNvPr>
          <p:cNvSpPr>
            <a:spLocks noGrp="1"/>
          </p:cNvSpPr>
          <p:nvPr>
            <p:ph type="title"/>
          </p:nvPr>
        </p:nvSpPr>
        <p:spPr>
          <a:xfrm>
            <a:off x="226776" y="68275"/>
            <a:ext cx="10241280" cy="758064"/>
          </a:xfrm>
        </p:spPr>
        <p:txBody>
          <a:bodyPr>
            <a:normAutofit/>
          </a:bodyPr>
          <a:lstStyle/>
          <a:p>
            <a:r>
              <a:rPr lang="it-IT" err="1">
                <a:latin typeface="+mn-lt"/>
              </a:rPr>
              <a:t>architecture</a:t>
            </a:r>
            <a:r>
              <a:rPr lang="it-IT">
                <a:latin typeface="+mn-lt"/>
              </a:rPr>
              <a:t> features (2)</a:t>
            </a:r>
          </a:p>
        </p:txBody>
      </p:sp>
      <p:sp>
        <p:nvSpPr>
          <p:cNvPr id="5" name="TextBox 4">
            <a:extLst>
              <a:ext uri="{FF2B5EF4-FFF2-40B4-BE49-F238E27FC236}">
                <a16:creationId xmlns:a16="http://schemas.microsoft.com/office/drawing/2014/main" id="{861FCD87-053F-48AF-945F-A0B5A9A9FC82}"/>
              </a:ext>
            </a:extLst>
          </p:cNvPr>
          <p:cNvSpPr txBox="1"/>
          <p:nvPr/>
        </p:nvSpPr>
        <p:spPr>
          <a:xfrm>
            <a:off x="9152008" y="254181"/>
            <a:ext cx="2936899" cy="954107"/>
          </a:xfrm>
          <a:prstGeom prst="rect">
            <a:avLst/>
          </a:prstGeom>
          <a:ln>
            <a:prstDash val="lgDashDot"/>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a:t>Many concepts are the same compared to Secure Enclave, for the sake of brevity we will only report the differences.</a:t>
            </a:r>
          </a:p>
        </p:txBody>
      </p:sp>
      <p:pic>
        <p:nvPicPr>
          <p:cNvPr id="7" name="Graphic 6" descr="Warning with solid fill">
            <a:extLst>
              <a:ext uri="{FF2B5EF4-FFF2-40B4-BE49-F238E27FC236}">
                <a16:creationId xmlns:a16="http://schemas.microsoft.com/office/drawing/2014/main" id="{CF205E7D-1821-4BF2-87AC-328A128A8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63340" y="-21371"/>
            <a:ext cx="377336" cy="377336"/>
          </a:xfrm>
          <a:prstGeom prst="rect">
            <a:avLst/>
          </a:prstGeom>
        </p:spPr>
      </p:pic>
      <p:pic>
        <p:nvPicPr>
          <p:cNvPr id="3074" name="Picture 2">
            <a:extLst>
              <a:ext uri="{FF2B5EF4-FFF2-40B4-BE49-F238E27FC236}">
                <a16:creationId xmlns:a16="http://schemas.microsoft.com/office/drawing/2014/main" id="{8ACCD15C-225D-4228-96D3-2F9B03E84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2900" y="1749669"/>
            <a:ext cx="5967836" cy="31393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D55552-0770-4CE9-916C-B7928B3CD69F}"/>
              </a:ext>
            </a:extLst>
          </p:cNvPr>
          <p:cNvSpPr txBox="1"/>
          <p:nvPr/>
        </p:nvSpPr>
        <p:spPr>
          <a:xfrm>
            <a:off x="226776" y="1854619"/>
            <a:ext cx="5178942" cy="3139321"/>
          </a:xfrm>
          <a:prstGeom prst="rect">
            <a:avLst/>
          </a:prstGeom>
          <a:noFill/>
        </p:spPr>
        <p:txBody>
          <a:bodyPr wrap="square">
            <a:spAutoFit/>
          </a:bodyPr>
          <a:lstStyle/>
          <a:p>
            <a:pPr marL="285750" indent="-285750">
              <a:buFont typeface="Arial" panose="020B0604020202020204" pitchFamily="34" charset="0"/>
              <a:buChar char="•"/>
            </a:pPr>
            <a:r>
              <a:rPr lang="en-US">
                <a:solidFill>
                  <a:srgbClr val="000000"/>
                </a:solidFill>
              </a:rPr>
              <a:t>P</a:t>
            </a:r>
            <a:r>
              <a:rPr lang="en-US" sz="1800" b="0" i="0">
                <a:solidFill>
                  <a:srgbClr val="000000"/>
                </a:solidFill>
                <a:effectLst/>
              </a:rPr>
              <a:t>artitioning of </a:t>
            </a:r>
            <a:r>
              <a:rPr lang="en-US" sz="1800" i="0">
                <a:solidFill>
                  <a:srgbClr val="000000"/>
                </a:solidFill>
                <a:effectLst/>
              </a:rPr>
              <a:t>DRAM</a:t>
            </a:r>
            <a:r>
              <a:rPr lang="en-US" sz="1800" b="0" i="0">
                <a:solidFill>
                  <a:srgbClr val="000000"/>
                </a:solidFill>
                <a:effectLst/>
              </a:rPr>
              <a:t>, </a:t>
            </a:r>
            <a:r>
              <a:rPr lang="en-US" sz="1800" i="0">
                <a:solidFill>
                  <a:srgbClr val="000000"/>
                </a:solidFill>
                <a:effectLst/>
              </a:rPr>
              <a:t>off-chip ROM </a:t>
            </a:r>
            <a:r>
              <a:rPr lang="en-US" sz="1800" b="0" i="0">
                <a:solidFill>
                  <a:srgbClr val="000000"/>
                </a:solidFill>
                <a:effectLst/>
              </a:rPr>
              <a:t>and </a:t>
            </a:r>
            <a:r>
              <a:rPr lang="en-US" sz="1800" i="0">
                <a:solidFill>
                  <a:srgbClr val="000000"/>
                </a:solidFill>
                <a:effectLst/>
              </a:rPr>
              <a:t>SRAM </a:t>
            </a:r>
            <a:r>
              <a:rPr lang="en-US" sz="1800" b="0" i="0">
                <a:solidFill>
                  <a:srgbClr val="000000"/>
                </a:solidFill>
                <a:effectLst/>
              </a:rPr>
              <a:t>in </a:t>
            </a:r>
            <a:r>
              <a:rPr lang="en-US" sz="1800" b="1" i="0">
                <a:solidFill>
                  <a:srgbClr val="000000"/>
                </a:solidFill>
                <a:effectLst/>
              </a:rPr>
              <a:t>different memory regions</a:t>
            </a:r>
            <a:r>
              <a:rPr lang="en-US" sz="1800" b="0" i="0">
                <a:solidFill>
                  <a:srgbClr val="000000"/>
                </a:solidFill>
                <a:effectLst/>
              </a:rPr>
              <a:t>. </a:t>
            </a:r>
          </a:p>
          <a:p>
            <a:endParaRPr lang="en-US" sz="1800" b="0" i="0">
              <a:solidFill>
                <a:srgbClr val="000000"/>
              </a:solidFill>
              <a:effectLst/>
            </a:endParaRPr>
          </a:p>
          <a:p>
            <a:pPr marL="285750" indent="-285750">
              <a:buFont typeface="Arial" panose="020B0604020202020204" pitchFamily="34" charset="0"/>
              <a:buChar char="•"/>
            </a:pPr>
            <a:r>
              <a:rPr lang="en-US" sz="1800" b="0" i="0">
                <a:solidFill>
                  <a:srgbClr val="000000"/>
                </a:solidFill>
                <a:effectLst/>
              </a:rPr>
              <a:t>MMU allows for </a:t>
            </a:r>
            <a:r>
              <a:rPr lang="en-US" sz="1800" b="1" i="0">
                <a:solidFill>
                  <a:srgbClr val="000000"/>
                </a:solidFill>
                <a:effectLst/>
              </a:rPr>
              <a:t>each world </a:t>
            </a:r>
            <a:r>
              <a:rPr lang="en-US" sz="1800" b="0" i="0">
                <a:solidFill>
                  <a:srgbClr val="000000"/>
                </a:solidFill>
                <a:effectLst/>
              </a:rPr>
              <a:t>to have its own virtual-to-physical memory address translation tables.</a:t>
            </a:r>
          </a:p>
          <a:p>
            <a:endParaRPr lang="en-US" sz="1800" b="0" i="0">
              <a:solidFill>
                <a:srgbClr val="000000"/>
              </a:solidFill>
              <a:effectLst/>
            </a:endParaRPr>
          </a:p>
          <a:p>
            <a:pPr marL="285750" indent="-285750">
              <a:buFont typeface="Arial" panose="020B0604020202020204" pitchFamily="34" charset="0"/>
              <a:buChar char="•"/>
            </a:pPr>
            <a:r>
              <a:rPr lang="en-US" sz="1800" b="0" i="0">
                <a:solidFill>
                  <a:srgbClr val="000000"/>
                </a:solidFill>
                <a:effectLst/>
              </a:rPr>
              <a:t>At cache level, each lines of the cache contains an </a:t>
            </a:r>
            <a:r>
              <a:rPr lang="en-US" sz="1800" b="1" i="0">
                <a:solidFill>
                  <a:srgbClr val="000000"/>
                </a:solidFill>
                <a:effectLst/>
              </a:rPr>
              <a:t>extra bit </a:t>
            </a:r>
            <a:r>
              <a:rPr lang="en-US" sz="1800" b="0" i="0">
                <a:solidFill>
                  <a:srgbClr val="000000"/>
                </a:solidFill>
                <a:effectLst/>
              </a:rPr>
              <a:t>that indicates under which world that cache line access has been performed.</a:t>
            </a:r>
            <a:endParaRPr lang="en-US"/>
          </a:p>
        </p:txBody>
      </p:sp>
      <p:sp>
        <p:nvSpPr>
          <p:cNvPr id="9" name="TextBox 8">
            <a:extLst>
              <a:ext uri="{FF2B5EF4-FFF2-40B4-BE49-F238E27FC236}">
                <a16:creationId xmlns:a16="http://schemas.microsoft.com/office/drawing/2014/main" id="{BC832A9B-0522-4B8B-B015-C111744A54DE}"/>
              </a:ext>
            </a:extLst>
          </p:cNvPr>
          <p:cNvSpPr txBox="1"/>
          <p:nvPr/>
        </p:nvSpPr>
        <p:spPr>
          <a:xfrm>
            <a:off x="7710024" y="4888990"/>
            <a:ext cx="2033587"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b="1" i="0">
                <a:solidFill>
                  <a:srgbClr val="073444"/>
                </a:solidFill>
                <a:effectLst/>
                <a:latin typeface="Archia"/>
              </a:rPr>
              <a:t>Not K.I.S.S, K.I.I.S.!</a:t>
            </a:r>
          </a:p>
        </p:txBody>
      </p:sp>
    </p:spTree>
    <p:extLst>
      <p:ext uri="{BB962C8B-B14F-4D97-AF65-F5344CB8AC3E}">
        <p14:creationId xmlns:p14="http://schemas.microsoft.com/office/powerpoint/2010/main" val="183194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6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6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CBD410E-3FA4-4BF3-9A52-376EC5AB15A3}"/>
              </a:ext>
            </a:extLst>
          </p:cNvPr>
          <p:cNvSpPr>
            <a:spLocks noGrp="1"/>
          </p:cNvSpPr>
          <p:nvPr>
            <p:ph type="title"/>
          </p:nvPr>
        </p:nvSpPr>
        <p:spPr>
          <a:xfrm>
            <a:off x="872556" y="740563"/>
            <a:ext cx="4688488" cy="3232560"/>
          </a:xfrm>
        </p:spPr>
        <p:txBody>
          <a:bodyPr vert="horz" lIns="0" tIns="0" rIns="0" bIns="0" rtlCol="0" anchor="b">
            <a:normAutofit/>
          </a:bodyPr>
          <a:lstStyle/>
          <a:p>
            <a:pPr>
              <a:lnSpc>
                <a:spcPct val="90000"/>
              </a:lnSpc>
            </a:pPr>
            <a:r>
              <a:rPr lang="en-US" sz="3700" spc="750" dirty="0">
                <a:solidFill>
                  <a:schemeClr val="bg1"/>
                </a:solidFill>
                <a:effectLst/>
              </a:rPr>
              <a:t>Why does </a:t>
            </a:r>
            <a:br>
              <a:rPr lang="en-US" sz="3700" spc="750" dirty="0">
                <a:solidFill>
                  <a:schemeClr val="bg1"/>
                </a:solidFill>
                <a:effectLst/>
              </a:rPr>
            </a:br>
            <a:r>
              <a:rPr lang="en-US" sz="3700" spc="750" dirty="0">
                <a:solidFill>
                  <a:schemeClr val="bg1"/>
                </a:solidFill>
                <a:effectLst/>
              </a:rPr>
              <a:t>the smartphone need </a:t>
            </a:r>
            <a:br>
              <a:rPr lang="en-US" sz="3700" spc="750" dirty="0">
                <a:solidFill>
                  <a:schemeClr val="bg1"/>
                </a:solidFill>
                <a:effectLst/>
              </a:rPr>
            </a:br>
            <a:r>
              <a:rPr lang="en-US" sz="3700" spc="750" dirty="0">
                <a:solidFill>
                  <a:schemeClr val="bg1"/>
                </a:solidFill>
                <a:effectLst/>
              </a:rPr>
              <a:t>a security chip?</a:t>
            </a:r>
            <a:endParaRPr lang="en-US" sz="3700" spc="750" dirty="0">
              <a:solidFill>
                <a:schemeClr val="bg1"/>
              </a:solidFill>
            </a:endParaRPr>
          </a:p>
        </p:txBody>
      </p:sp>
      <p:sp>
        <p:nvSpPr>
          <p:cNvPr id="50" name="Segnaposto contenuto 2">
            <a:extLst>
              <a:ext uri="{FF2B5EF4-FFF2-40B4-BE49-F238E27FC236}">
                <a16:creationId xmlns:a16="http://schemas.microsoft.com/office/drawing/2014/main" id="{9FB1C089-8F4D-4FB1-AD71-099EE07894D8}"/>
              </a:ext>
            </a:extLst>
          </p:cNvPr>
          <p:cNvSpPr>
            <a:spLocks noGrp="1"/>
          </p:cNvSpPr>
          <p:nvPr>
            <p:ph idx="1"/>
          </p:nvPr>
        </p:nvSpPr>
        <p:spPr>
          <a:xfrm>
            <a:off x="6752493" y="1392702"/>
            <a:ext cx="4566951" cy="3844026"/>
          </a:xfrm>
        </p:spPr>
        <p:txBody>
          <a:bodyPr>
            <a:normAutofit/>
          </a:bodyPr>
          <a:lstStyle/>
          <a:p>
            <a:r>
              <a:rPr lang="en-US" sz="1800" dirty="0">
                <a:latin typeface="Avenir Next LT Pro (Corpo)"/>
              </a:rPr>
              <a:t>Performance improvement</a:t>
            </a:r>
          </a:p>
          <a:p>
            <a:r>
              <a:rPr kumimoji="0" lang="en-GB" sz="1800" b="0" i="0" u="none" strike="noStrike" kern="1200" cap="none" spc="0" normalizeH="0" baseline="0" noProof="0" dirty="0">
                <a:ln>
                  <a:noFill/>
                </a:ln>
                <a:effectLst/>
                <a:uLnTx/>
                <a:uFillTx/>
                <a:latin typeface="Avenir Next LT Pro (Corpo)"/>
                <a:ea typeface="+mn-lt"/>
                <a:cs typeface="+mn-lt"/>
              </a:rPr>
              <a:t>Protection against hardware attacks</a:t>
            </a:r>
          </a:p>
          <a:p>
            <a:r>
              <a:rPr lang="en-GB" sz="1800" dirty="0">
                <a:latin typeface="Avenir Next LT Pro (Corpo)"/>
                <a:ea typeface="+mn-lt"/>
                <a:cs typeface="+mn-lt"/>
              </a:rPr>
              <a:t>Protection against software malwares</a:t>
            </a:r>
          </a:p>
          <a:p>
            <a:r>
              <a:rPr lang="en-US" sz="1800" dirty="0">
                <a:latin typeface="Avenir Next LT Pro (Corpo)"/>
              </a:rPr>
              <a:t>P</a:t>
            </a:r>
            <a:r>
              <a:rPr lang="en-US" sz="1800" b="0" i="0" dirty="0">
                <a:effectLst/>
                <a:latin typeface="Avenir Next LT Pro (Corpo)"/>
              </a:rPr>
              <a:t>rotection of critical data of users such as encryption keys and payment information</a:t>
            </a:r>
            <a:r>
              <a:rPr kumimoji="0" lang="en-GB" sz="1800" b="0" i="0" u="none" strike="noStrike" kern="1200" cap="none" spc="0" normalizeH="0" baseline="0" noProof="0" dirty="0">
                <a:ln>
                  <a:noFill/>
                </a:ln>
                <a:effectLst/>
                <a:uLnTx/>
                <a:uFillTx/>
                <a:latin typeface="Avenir Next LT Pro (Corpo)"/>
                <a:ea typeface="+mn-lt"/>
                <a:cs typeface="+mn-lt"/>
              </a:rPr>
              <a:t>.</a:t>
            </a:r>
          </a:p>
          <a:p>
            <a:r>
              <a:rPr lang="en-US" sz="1800" b="0" i="0" dirty="0">
                <a:effectLst/>
              </a:rPr>
              <a:t>The security of </a:t>
            </a:r>
            <a:r>
              <a:rPr lang="en-US" sz="1800" b="1" i="0" dirty="0">
                <a:effectLst/>
              </a:rPr>
              <a:t>biometric authentication data</a:t>
            </a:r>
          </a:p>
          <a:p>
            <a:endParaRPr kumimoji="0" lang="en-US" sz="1800" b="1" u="none" strike="noStrike" kern="1200" cap="none" spc="0" normalizeH="0" baseline="0" noProof="0" dirty="0">
              <a:ln>
                <a:noFill/>
              </a:ln>
              <a:uLnTx/>
              <a:uFillTx/>
              <a:ea typeface="+mn-lt"/>
              <a:cs typeface="+mn-lt"/>
            </a:endParaRPr>
          </a:p>
          <a:p>
            <a:endParaRPr kumimoji="0" lang="en-GB" sz="1800" b="0" i="0" u="none" strike="noStrike" kern="1200" cap="none" spc="0" normalizeH="0" baseline="0" noProof="0" dirty="0">
              <a:ln>
                <a:noFill/>
              </a:ln>
              <a:effectLst/>
              <a:uLnTx/>
              <a:uFillTx/>
              <a:ea typeface="+mn-lt"/>
              <a:cs typeface="+mn-lt"/>
            </a:endParaRPr>
          </a:p>
          <a:p>
            <a:endParaRPr lang="it-IT" sz="1800" dirty="0"/>
          </a:p>
        </p:txBody>
      </p:sp>
    </p:spTree>
    <p:extLst>
      <p:ext uri="{BB962C8B-B14F-4D97-AF65-F5344CB8AC3E}">
        <p14:creationId xmlns:p14="http://schemas.microsoft.com/office/powerpoint/2010/main" val="2618046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964E4EF0-19F2-4E37-A15D-D66FA435719E}"/>
              </a:ext>
            </a:extLst>
          </p:cNvPr>
          <p:cNvSpPr>
            <a:spLocks noGrp="1"/>
          </p:cNvSpPr>
          <p:nvPr>
            <p:ph type="title"/>
          </p:nvPr>
        </p:nvSpPr>
        <p:spPr>
          <a:xfrm>
            <a:off x="776796" y="466077"/>
            <a:ext cx="5416475" cy="616998"/>
          </a:xfrm>
        </p:spPr>
        <p:txBody>
          <a:bodyPr anchor="b">
            <a:normAutofit/>
          </a:bodyPr>
          <a:lstStyle/>
          <a:p>
            <a:r>
              <a:rPr lang="it-IT"/>
              <a:t>Chain of trust</a:t>
            </a:r>
          </a:p>
        </p:txBody>
      </p:sp>
      <p:sp>
        <p:nvSpPr>
          <p:cNvPr id="4104" name="Segnaposto contenuto 2">
            <a:extLst>
              <a:ext uri="{FF2B5EF4-FFF2-40B4-BE49-F238E27FC236}">
                <a16:creationId xmlns:a16="http://schemas.microsoft.com/office/drawing/2014/main" id="{8378F2A4-E6F2-4EE6-90F0-B1528422DEEF}"/>
              </a:ext>
            </a:extLst>
          </p:cNvPr>
          <p:cNvSpPr>
            <a:spLocks noGrp="1"/>
          </p:cNvSpPr>
          <p:nvPr>
            <p:ph idx="1"/>
          </p:nvPr>
        </p:nvSpPr>
        <p:spPr>
          <a:xfrm>
            <a:off x="533324" y="1737043"/>
            <a:ext cx="4911392" cy="3583940"/>
          </a:xfrm>
        </p:spPr>
        <p:txBody>
          <a:bodyPr anchor="t">
            <a:normAutofit/>
          </a:bodyPr>
          <a:lstStyle/>
          <a:p>
            <a:pPr lvl="1">
              <a:buFont typeface="Wingdings" panose="05000000000000000000" pitchFamily="2" charset="2"/>
              <a:buChar char="ü"/>
            </a:pPr>
            <a:r>
              <a:rPr lang="en-US" sz="1600"/>
              <a:t>E</a:t>
            </a:r>
            <a:r>
              <a:rPr lang="en-US" sz="1600" b="0" i="0">
                <a:effectLst/>
              </a:rPr>
              <a:t>ach hash represents the hash of a segment of the ELF binary. </a:t>
            </a:r>
          </a:p>
          <a:p>
            <a:pPr lvl="1">
              <a:buFont typeface="Wingdings" panose="05000000000000000000" pitchFamily="2" charset="2"/>
              <a:buChar char="ü"/>
            </a:pPr>
            <a:r>
              <a:rPr lang="en-US" sz="1600" b="0" i="0">
                <a:effectLst/>
              </a:rPr>
              <a:t>This hash table is then signed by the </a:t>
            </a:r>
            <a:r>
              <a:rPr lang="en-US" sz="1600" b="0" i="0" err="1">
                <a:effectLst/>
              </a:rPr>
              <a:t>trustlet</a:t>
            </a:r>
            <a:r>
              <a:rPr lang="en-US" sz="1600" b="0" i="0">
                <a:effectLst/>
              </a:rPr>
              <a:t> issuer</a:t>
            </a:r>
          </a:p>
          <a:p>
            <a:pPr lvl="1">
              <a:buFont typeface="Wingdings" panose="05000000000000000000" pitchFamily="2" charset="2"/>
              <a:buChar char="ü"/>
            </a:pPr>
            <a:r>
              <a:rPr lang="en-US" sz="1600"/>
              <a:t>T</a:t>
            </a:r>
            <a:r>
              <a:rPr lang="en-US" sz="1600" b="0" i="0">
                <a:effectLst/>
              </a:rPr>
              <a:t>his signature can be verified through a certificate chain placed directly after the signature. </a:t>
            </a:r>
          </a:p>
          <a:p>
            <a:pPr lvl="1">
              <a:buFont typeface="Wingdings" panose="05000000000000000000" pitchFamily="2" charset="2"/>
              <a:buChar char="ü"/>
            </a:pPr>
            <a:r>
              <a:rPr lang="en-US" sz="1600" b="0" i="0">
                <a:effectLst/>
              </a:rPr>
              <a:t>This chain of trust can be validated thanks to the root certificate of which a SHA256 is placed in a fuse (</a:t>
            </a:r>
            <a:r>
              <a:rPr lang="en-US" sz="1600" b="1" i="0" err="1">
                <a:effectLst/>
              </a:rPr>
              <a:t>QFuse</a:t>
            </a:r>
            <a:r>
              <a:rPr lang="en-US" sz="1600" b="0" i="0">
                <a:effectLst/>
              </a:rPr>
              <a:t>), ensuring its integrity.</a:t>
            </a:r>
            <a:endParaRPr lang="it-IT" sz="1600"/>
          </a:p>
        </p:txBody>
      </p:sp>
      <p:pic>
        <p:nvPicPr>
          <p:cNvPr id="4098" name="Picture 2">
            <a:extLst>
              <a:ext uri="{FF2B5EF4-FFF2-40B4-BE49-F238E27FC236}">
                <a16:creationId xmlns:a16="http://schemas.microsoft.com/office/drawing/2014/main" id="{C52BB9FA-0B4E-42C5-BFB3-6EA8959570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1700" y="1737043"/>
            <a:ext cx="6032706" cy="309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6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B6D8D3D-A20E-4D5C-8305-0822E781C708}"/>
              </a:ext>
            </a:extLst>
          </p:cNvPr>
          <p:cNvSpPr txBox="1">
            <a:spLocks/>
          </p:cNvSpPr>
          <p:nvPr/>
        </p:nvSpPr>
        <p:spPr>
          <a:xfrm>
            <a:off x="191284" y="1278055"/>
            <a:ext cx="3650175" cy="3020785"/>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spcAft>
                <a:spcPts val="600"/>
              </a:spcAft>
            </a:pPr>
            <a:r>
              <a:rPr lang="en-US" sz="3200">
                <a:solidFill>
                  <a:schemeClr val="bg1"/>
                </a:solidFill>
              </a:rPr>
              <a:t>How much secure </a:t>
            </a:r>
          </a:p>
          <a:p>
            <a:pPr algn="r">
              <a:spcAft>
                <a:spcPts val="600"/>
              </a:spcAft>
            </a:pPr>
            <a:r>
              <a:rPr lang="en-US" sz="3200">
                <a:solidFill>
                  <a:schemeClr val="bg1"/>
                </a:solidFill>
              </a:rPr>
              <a:t>Is  </a:t>
            </a:r>
            <a:r>
              <a:rPr lang="en-US" sz="3200" err="1">
                <a:solidFill>
                  <a:schemeClr val="bg1"/>
                </a:solidFill>
              </a:rPr>
              <a:t>trustzone</a:t>
            </a:r>
            <a:r>
              <a:rPr lang="en-US" sz="3200">
                <a:solidFill>
                  <a:schemeClr val="bg1"/>
                </a:solidFill>
              </a:rPr>
              <a:t>?</a:t>
            </a:r>
          </a:p>
        </p:txBody>
      </p:sp>
      <p:sp>
        <p:nvSpPr>
          <p:cNvPr id="14" name="Segnaposto contenuto 2">
            <a:extLst>
              <a:ext uri="{FF2B5EF4-FFF2-40B4-BE49-F238E27FC236}">
                <a16:creationId xmlns:a16="http://schemas.microsoft.com/office/drawing/2014/main" id="{6695089F-BA4D-479B-A649-AFD435B02FB1}"/>
              </a:ext>
            </a:extLst>
          </p:cNvPr>
          <p:cNvSpPr>
            <a:spLocks noGrp="1"/>
          </p:cNvSpPr>
          <p:nvPr>
            <p:ph idx="1"/>
          </p:nvPr>
        </p:nvSpPr>
        <p:spPr>
          <a:xfrm>
            <a:off x="5018612" y="853403"/>
            <a:ext cx="6192878" cy="5778249"/>
          </a:xfrm>
        </p:spPr>
        <p:txBody>
          <a:bodyPr>
            <a:normAutofit/>
          </a:bodyPr>
          <a:lstStyle/>
          <a:p>
            <a:pPr marL="0" indent="0">
              <a:buNone/>
            </a:pPr>
            <a:r>
              <a:rPr lang="en-US" sz="1800" b="0" i="0">
                <a:solidFill>
                  <a:srgbClr val="000000"/>
                </a:solidFill>
                <a:effectLst/>
              </a:rPr>
              <a:t>According to the National Vulnerability Database (NVD) and several security bulletins (e.g., Qualcomm, Huawei, and Samsung), there are more than 130 vulnerabilities regarding </a:t>
            </a:r>
            <a:r>
              <a:rPr lang="en-US" sz="1800" b="1" i="0" err="1">
                <a:solidFill>
                  <a:srgbClr val="000000"/>
                </a:solidFill>
                <a:effectLst/>
              </a:rPr>
              <a:t>TrustZone</a:t>
            </a:r>
            <a:r>
              <a:rPr lang="en-US" sz="1800" b="0" i="0">
                <a:solidFill>
                  <a:srgbClr val="000000"/>
                </a:solidFill>
                <a:effectLst/>
              </a:rPr>
              <a:t> and </a:t>
            </a:r>
            <a:r>
              <a:rPr lang="en-US" sz="1800" b="1" i="0" err="1">
                <a:solidFill>
                  <a:srgbClr val="000000"/>
                </a:solidFill>
                <a:effectLst/>
              </a:rPr>
              <a:t>TrustZone</a:t>
            </a:r>
            <a:r>
              <a:rPr lang="en-US" sz="1800" b="1" i="0">
                <a:solidFill>
                  <a:srgbClr val="000000"/>
                </a:solidFill>
                <a:effectLst/>
              </a:rPr>
              <a:t>-based TEE</a:t>
            </a:r>
            <a:r>
              <a:rPr lang="en-US" sz="1800" b="0" i="0">
                <a:solidFill>
                  <a:srgbClr val="000000"/>
                </a:solidFill>
                <a:effectLst/>
              </a:rPr>
              <a:t>.</a:t>
            </a:r>
          </a:p>
          <a:p>
            <a:pPr marL="0" indent="0">
              <a:buNone/>
            </a:pPr>
            <a:endParaRPr lang="en-US" sz="1800" b="0" i="0">
              <a:solidFill>
                <a:srgbClr val="000000"/>
              </a:solidFill>
              <a:effectLst/>
            </a:endParaRPr>
          </a:p>
          <a:p>
            <a:pPr>
              <a:buFont typeface="Wingdings" panose="05000000000000000000" pitchFamily="2" charset="2"/>
              <a:buChar char="Ø"/>
            </a:pPr>
            <a:r>
              <a:rPr lang="en-US" sz="1800">
                <a:solidFill>
                  <a:srgbClr val="000000"/>
                </a:solidFill>
              </a:rPr>
              <a:t>B</a:t>
            </a:r>
            <a:r>
              <a:rPr lang="en-US" sz="1800" b="0" i="0">
                <a:solidFill>
                  <a:srgbClr val="000000"/>
                </a:solidFill>
                <a:effectLst/>
              </a:rPr>
              <a:t>ugs in the TEE kernel and TEE </a:t>
            </a:r>
            <a:r>
              <a:rPr lang="en-US" sz="1800">
                <a:solidFill>
                  <a:srgbClr val="000000"/>
                </a:solidFill>
              </a:rPr>
              <a:t>D</a:t>
            </a:r>
            <a:r>
              <a:rPr lang="en-US" sz="1800" b="0" i="0">
                <a:solidFill>
                  <a:srgbClr val="000000"/>
                </a:solidFill>
                <a:effectLst/>
              </a:rPr>
              <a:t>rivers implementation of some providers:</a:t>
            </a:r>
          </a:p>
          <a:p>
            <a:pPr>
              <a:buFont typeface="Wingdings" panose="05000000000000000000" pitchFamily="2" charset="2"/>
              <a:buChar char="Ø"/>
            </a:pPr>
            <a:endParaRPr lang="en-US" sz="1800" b="0" i="0">
              <a:solidFill>
                <a:srgbClr val="000000"/>
              </a:solidFill>
              <a:effectLst/>
            </a:endParaRPr>
          </a:p>
          <a:p>
            <a:pPr lvl="1"/>
            <a:r>
              <a:rPr lang="en-US" sz="1800">
                <a:solidFill>
                  <a:srgbClr val="000000"/>
                </a:solidFill>
              </a:rPr>
              <a:t>Lack </a:t>
            </a:r>
            <a:r>
              <a:rPr lang="en-US" sz="1800" b="0" i="0">
                <a:solidFill>
                  <a:srgbClr val="000000"/>
                </a:solidFill>
                <a:effectLst/>
              </a:rPr>
              <a:t>of input validation</a:t>
            </a:r>
          </a:p>
          <a:p>
            <a:pPr lvl="1"/>
            <a:r>
              <a:rPr lang="en-US" sz="1800">
                <a:solidFill>
                  <a:srgbClr val="000000"/>
                </a:solidFill>
              </a:rPr>
              <a:t>B</a:t>
            </a:r>
            <a:r>
              <a:rPr lang="en-US" sz="1800" b="0" i="0">
                <a:solidFill>
                  <a:srgbClr val="000000"/>
                </a:solidFill>
                <a:effectLst/>
              </a:rPr>
              <a:t>uffer overflows and over-reads</a:t>
            </a:r>
            <a:endParaRPr lang="en-US" sz="1800">
              <a:solidFill>
                <a:srgbClr val="000000"/>
              </a:solidFill>
            </a:endParaRPr>
          </a:p>
          <a:p>
            <a:pPr lvl="1"/>
            <a:r>
              <a:rPr lang="en-US" sz="1800">
                <a:solidFill>
                  <a:srgbClr val="000000"/>
                </a:solidFill>
              </a:rPr>
              <a:t>R</a:t>
            </a:r>
            <a:r>
              <a:rPr lang="en-US" sz="1800" b="0" i="0">
                <a:solidFill>
                  <a:srgbClr val="000000"/>
                </a:solidFill>
                <a:effectLst/>
              </a:rPr>
              <a:t>ace conditions </a:t>
            </a:r>
          </a:p>
          <a:p>
            <a:pPr lvl="1"/>
            <a:r>
              <a:rPr lang="en-US" sz="1800" b="0" i="0">
                <a:solidFill>
                  <a:srgbClr val="000000"/>
                </a:solidFill>
                <a:effectLst/>
              </a:rPr>
              <a:t>Boomerang attack</a:t>
            </a:r>
          </a:p>
        </p:txBody>
      </p:sp>
    </p:spTree>
    <p:extLst>
      <p:ext uri="{BB962C8B-B14F-4D97-AF65-F5344CB8AC3E}">
        <p14:creationId xmlns:p14="http://schemas.microsoft.com/office/powerpoint/2010/main" val="371761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23C6581-0D11-421B-939E-49725FA1BC1B}"/>
              </a:ext>
            </a:extLst>
          </p:cNvPr>
          <p:cNvSpPr>
            <a:spLocks noGrp="1"/>
          </p:cNvSpPr>
          <p:nvPr>
            <p:ph type="title"/>
          </p:nvPr>
        </p:nvSpPr>
        <p:spPr>
          <a:xfrm>
            <a:off x="1371601" y="457199"/>
            <a:ext cx="9448800" cy="1061357"/>
          </a:xfrm>
        </p:spPr>
        <p:txBody>
          <a:bodyPr>
            <a:normAutofit/>
          </a:bodyPr>
          <a:lstStyle/>
          <a:p>
            <a:r>
              <a:rPr lang="it-IT" sz="4000"/>
              <a:t>countermeasures</a:t>
            </a:r>
          </a:p>
        </p:txBody>
      </p:sp>
      <p:graphicFrame>
        <p:nvGraphicFramePr>
          <p:cNvPr id="49" name="Segnaposto contenuto 9">
            <a:extLst>
              <a:ext uri="{FF2B5EF4-FFF2-40B4-BE49-F238E27FC236}">
                <a16:creationId xmlns:a16="http://schemas.microsoft.com/office/drawing/2014/main" id="{B2B60CFC-5A31-4671-BE58-67274DBE5BF9}"/>
              </a:ext>
            </a:extLst>
          </p:cNvPr>
          <p:cNvGraphicFramePr>
            <a:graphicFrameLocks noGrp="1"/>
          </p:cNvGraphicFramePr>
          <p:nvPr>
            <p:ph idx="1"/>
            <p:extLst>
              <p:ext uri="{D42A27DB-BD31-4B8C-83A1-F6EECF244321}">
                <p14:modId xmlns:p14="http://schemas.microsoft.com/office/powerpoint/2010/main" val="4056880125"/>
              </p:ext>
            </p:extLst>
          </p:nvPr>
        </p:nvGraphicFramePr>
        <p:xfrm>
          <a:off x="1371601" y="1887968"/>
          <a:ext cx="9448800" cy="381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Rectangle 2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0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52AC8-CC5C-4570-B2CA-E2D556C599FA}"/>
              </a:ext>
            </a:extLst>
          </p:cNvPr>
          <p:cNvSpPr>
            <a:spLocks noGrp="1"/>
          </p:cNvSpPr>
          <p:nvPr>
            <p:ph type="title"/>
          </p:nvPr>
        </p:nvSpPr>
        <p:spPr>
          <a:xfrm>
            <a:off x="654449" y="403521"/>
            <a:ext cx="10883102" cy="1010093"/>
          </a:xfrm>
        </p:spPr>
        <p:txBody>
          <a:bodyPr anchor="b">
            <a:normAutofit fontScale="90000"/>
          </a:bodyPr>
          <a:lstStyle/>
          <a:p>
            <a:r>
              <a:rPr lang="en-US" b="1" i="0"/>
              <a:t>hardware-related vulnerabilities </a:t>
            </a:r>
            <a:br>
              <a:rPr lang="it-IT"/>
            </a:br>
            <a:endParaRPr lang="it-IT"/>
          </a:p>
        </p:txBody>
      </p:sp>
      <p:graphicFrame>
        <p:nvGraphicFramePr>
          <p:cNvPr id="21" name="Segnaposto contenuto 2">
            <a:extLst>
              <a:ext uri="{FF2B5EF4-FFF2-40B4-BE49-F238E27FC236}">
                <a16:creationId xmlns:a16="http://schemas.microsoft.com/office/drawing/2014/main" id="{5A15179D-7ADA-46BF-91E8-D39039618F0B}"/>
              </a:ext>
            </a:extLst>
          </p:cNvPr>
          <p:cNvGraphicFramePr>
            <a:graphicFrameLocks noGrp="1"/>
          </p:cNvGraphicFramePr>
          <p:nvPr>
            <p:ph idx="1"/>
            <p:extLst>
              <p:ext uri="{D42A27DB-BD31-4B8C-83A1-F6EECF244321}">
                <p14:modId xmlns:p14="http://schemas.microsoft.com/office/powerpoint/2010/main" val="165738236"/>
              </p:ext>
            </p:extLst>
          </p:nvPr>
        </p:nvGraphicFramePr>
        <p:xfrm>
          <a:off x="898451" y="1448972"/>
          <a:ext cx="10334847" cy="450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7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A483B-7E7C-437A-98F4-9BCB766D3A51}"/>
              </a:ext>
            </a:extLst>
          </p:cNvPr>
          <p:cNvSpPr>
            <a:spLocks noGrp="1"/>
          </p:cNvSpPr>
          <p:nvPr>
            <p:ph type="title"/>
          </p:nvPr>
        </p:nvSpPr>
        <p:spPr>
          <a:xfrm>
            <a:off x="431689" y="440829"/>
            <a:ext cx="9158140" cy="644228"/>
          </a:xfrm>
        </p:spPr>
        <p:txBody>
          <a:bodyPr>
            <a:normAutofit/>
          </a:bodyPr>
          <a:lstStyle/>
          <a:p>
            <a:r>
              <a:rPr lang="it-IT">
                <a:latin typeface="+mn-lt"/>
              </a:rPr>
              <a:t>Performance  </a:t>
            </a:r>
            <a:r>
              <a:rPr lang="it-IT" err="1">
                <a:latin typeface="+mn-lt"/>
              </a:rPr>
              <a:t>evaluation</a:t>
            </a:r>
            <a:endParaRPr lang="it-IT">
              <a:latin typeface="+mn-lt"/>
            </a:endParaRPr>
          </a:p>
        </p:txBody>
      </p:sp>
      <p:sp>
        <p:nvSpPr>
          <p:cNvPr id="7" name="CasellaDiTesto 6">
            <a:extLst>
              <a:ext uri="{FF2B5EF4-FFF2-40B4-BE49-F238E27FC236}">
                <a16:creationId xmlns:a16="http://schemas.microsoft.com/office/drawing/2014/main" id="{37E261A5-D7E5-449E-9FF4-23D88A6B3CA9}"/>
              </a:ext>
            </a:extLst>
          </p:cNvPr>
          <p:cNvSpPr txBox="1"/>
          <p:nvPr/>
        </p:nvSpPr>
        <p:spPr>
          <a:xfrm>
            <a:off x="431690" y="2317611"/>
            <a:ext cx="11375998" cy="371768"/>
          </a:xfrm>
          <a:prstGeom prst="rect">
            <a:avLst/>
          </a:prstGeom>
          <a:noFill/>
        </p:spPr>
        <p:txBody>
          <a:bodyPr wrap="square">
            <a:sp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The benchmarks used during the study will use </a:t>
            </a:r>
            <a:r>
              <a:rPr lang="en-US" sz="1800" b="1" dirty="0">
                <a:effectLst/>
                <a:ea typeface="Calibri" panose="020F0502020204030204" pitchFamily="34" charset="0"/>
                <a:cs typeface="Times New Roman" panose="02020603050405020304" pitchFamily="18" charset="0"/>
              </a:rPr>
              <a:t>different CPU governors</a:t>
            </a:r>
            <a:r>
              <a:rPr lang="en-US" dirty="0">
                <a:effectLst/>
                <a:ea typeface="Calibri" panose="020F0502020204030204" pitchFamily="34" charset="0"/>
                <a:cs typeface="Calibri" panose="020F0502020204030204" pitchFamily="34" charset="0"/>
              </a:rPr>
              <a:t>: </a:t>
            </a:r>
            <a:endParaRPr lang="it-IT" dirty="0">
              <a:effectLst/>
              <a:ea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ABE9E1A6-EA15-4D8D-B327-FDCFC4D69CFC}"/>
              </a:ext>
            </a:extLst>
          </p:cNvPr>
          <p:cNvSpPr txBox="1"/>
          <p:nvPr/>
        </p:nvSpPr>
        <p:spPr>
          <a:xfrm>
            <a:off x="431689" y="4767672"/>
            <a:ext cx="10940121" cy="369332"/>
          </a:xfrm>
          <a:prstGeom prst="rect">
            <a:avLst/>
          </a:prstGeom>
          <a:noFill/>
        </p:spPr>
        <p:txBody>
          <a:bodyPr wrap="square">
            <a:spAutoFit/>
          </a:bodyPr>
          <a:lstStyle/>
          <a:p>
            <a:r>
              <a:rPr lang="en-US" sz="1800" dirty="0">
                <a:effectLst/>
                <a:ea typeface="Calibri" panose="020F0502020204030204" pitchFamily="34" charset="0"/>
                <a:cs typeface="Times New Roman" panose="02020603050405020304" pitchFamily="18" charset="0"/>
              </a:rPr>
              <a:t>Secure boot and hardware separation of memory and peripherals haven’t not been evaluated. </a:t>
            </a:r>
            <a:endParaRPr lang="it-IT" dirty="0"/>
          </a:p>
        </p:txBody>
      </p:sp>
      <p:sp>
        <p:nvSpPr>
          <p:cNvPr id="8" name="CasellaDiTesto 7">
            <a:extLst>
              <a:ext uri="{FF2B5EF4-FFF2-40B4-BE49-F238E27FC236}">
                <a16:creationId xmlns:a16="http://schemas.microsoft.com/office/drawing/2014/main" id="{F99EAC06-E717-400D-9B14-F6023BD7BF9F}"/>
              </a:ext>
            </a:extLst>
          </p:cNvPr>
          <p:cNvSpPr txBox="1"/>
          <p:nvPr/>
        </p:nvSpPr>
        <p:spPr>
          <a:xfrm>
            <a:off x="1139687" y="2689379"/>
            <a:ext cx="6096000" cy="964495"/>
          </a:xfrm>
          <a:prstGeom prst="rect">
            <a:avLst/>
          </a:prstGeom>
          <a:noFill/>
        </p:spPr>
        <p:txBody>
          <a:bodyPr wrap="square">
            <a:spAutoFit/>
          </a:bodyPr>
          <a:lstStyle/>
          <a:p>
            <a:pPr marL="342900" lvl="0" indent="-342900">
              <a:lnSpc>
                <a:spcPct val="200000"/>
              </a:lnSpc>
              <a:buFont typeface="Symbol" panose="05050102010706020507" pitchFamily="18" charset="2"/>
              <a:buChar char=""/>
            </a:pPr>
            <a:r>
              <a:rPr lang="en-US" b="1" dirty="0" err="1">
                <a:ea typeface="Calibri" panose="020F0502020204030204" pitchFamily="34" charset="0"/>
                <a:cs typeface="Calibri" panose="020F0502020204030204" pitchFamily="34" charset="0"/>
              </a:rPr>
              <a:t>P</a:t>
            </a:r>
            <a:r>
              <a:rPr lang="en-US" b="1" dirty="0" err="1">
                <a:effectLst/>
                <a:ea typeface="Calibri" panose="020F0502020204030204" pitchFamily="34" charset="0"/>
                <a:cs typeface="Calibri" panose="020F0502020204030204" pitchFamily="34" charset="0"/>
              </a:rPr>
              <a:t>owersave</a:t>
            </a:r>
            <a:r>
              <a:rPr lang="en-US" dirty="0">
                <a:effectLst/>
                <a:ea typeface="Calibri" panose="020F0502020204030204" pitchFamily="34" charset="0"/>
                <a:cs typeface="Calibri" panose="020F0502020204030204" pitchFamily="34" charset="0"/>
              </a:rPr>
              <a:t> </a:t>
            </a:r>
          </a:p>
          <a:p>
            <a:pPr marL="342900" lvl="0" indent="-342900">
              <a:lnSpc>
                <a:spcPct val="200000"/>
              </a:lnSpc>
              <a:buFont typeface="Symbol" panose="05050102010706020507" pitchFamily="18" charset="2"/>
              <a:buChar char=""/>
            </a:pPr>
            <a:r>
              <a:rPr lang="en-US" b="1" dirty="0">
                <a:ea typeface="Calibri" panose="020F0502020204030204" pitchFamily="34" charset="0"/>
                <a:cs typeface="Calibri" panose="020F0502020204030204" pitchFamily="34" charset="0"/>
              </a:rPr>
              <a:t>P</a:t>
            </a:r>
            <a:r>
              <a:rPr lang="en-US" b="1" dirty="0">
                <a:effectLst/>
                <a:ea typeface="Calibri" panose="020F0502020204030204" pitchFamily="34" charset="0"/>
                <a:cs typeface="Calibri" panose="020F0502020204030204" pitchFamily="34" charset="0"/>
              </a:rPr>
              <a:t>erformance</a:t>
            </a:r>
            <a:endParaRPr lang="it-IT" dirty="0">
              <a:effectLst/>
              <a:ea typeface="Calibri" panose="020F0502020204030204" pitchFamily="34" charset="0"/>
              <a:cs typeface="Calibri" panose="020F0502020204030204" pitchFamily="34" charset="0"/>
            </a:endParaRPr>
          </a:p>
          <a:p>
            <a:pPr marL="342900" lvl="0" indent="-342900">
              <a:lnSpc>
                <a:spcPct val="200000"/>
              </a:lnSpc>
              <a:spcAft>
                <a:spcPts val="800"/>
              </a:spcAft>
              <a:buFont typeface="Symbol" panose="05050102010706020507" pitchFamily="18" charset="2"/>
              <a:buChar char=""/>
            </a:pPr>
            <a:r>
              <a:rPr lang="en-US" b="1" dirty="0" err="1">
                <a:ea typeface="Calibri" panose="020F0502020204030204" pitchFamily="34" charset="0"/>
                <a:cs typeface="Calibri" panose="020F0502020204030204" pitchFamily="34" charset="0"/>
              </a:rPr>
              <a:t>O</a:t>
            </a:r>
            <a:r>
              <a:rPr lang="en-US" b="1" dirty="0" err="1">
                <a:effectLst/>
                <a:ea typeface="Calibri" panose="020F0502020204030204" pitchFamily="34" charset="0"/>
                <a:cs typeface="Calibri" panose="020F0502020204030204" pitchFamily="34" charset="0"/>
              </a:rPr>
              <a:t>ndemand</a:t>
            </a:r>
            <a:r>
              <a:rPr lang="en-US" dirty="0">
                <a:effectLst/>
                <a:ea typeface="Calibri" panose="020F0502020204030204" pitchFamily="34" charset="0"/>
                <a:cs typeface="Calibri" panose="020F0502020204030204" pitchFamily="34" charset="0"/>
              </a:rPr>
              <a:t> </a:t>
            </a:r>
            <a:endParaRPr lang="it-IT"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902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48DD4A-2F41-4E34-B07D-C8271A3A1AF5}"/>
              </a:ext>
            </a:extLst>
          </p:cNvPr>
          <p:cNvSpPr>
            <a:spLocks noChangeArrowheads="1"/>
          </p:cNvSpPr>
          <p:nvPr/>
        </p:nvSpPr>
        <p:spPr bwMode="auto">
          <a:xfrm>
            <a:off x="1267326" y="14235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4">
            <a:extLst>
              <a:ext uri="{FF2B5EF4-FFF2-40B4-BE49-F238E27FC236}">
                <a16:creationId xmlns:a16="http://schemas.microsoft.com/office/drawing/2014/main" id="{C0D500AD-7440-4650-8CF2-1D3309632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511" y="1533733"/>
            <a:ext cx="7386195" cy="4749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FFD321C-7DE6-4D5A-A031-85C42FBCC06C}"/>
              </a:ext>
            </a:extLst>
          </p:cNvPr>
          <p:cNvSpPr>
            <a:spLocks noChangeArrowheads="1"/>
          </p:cNvSpPr>
          <p:nvPr/>
        </p:nvSpPr>
        <p:spPr bwMode="auto">
          <a:xfrm>
            <a:off x="240221" y="1533733"/>
            <a:ext cx="115517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it-IT" altLang="it-IT"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power </a:t>
            </a:r>
            <a:r>
              <a:rPr kumimoji="0" lang="it-IT" altLang="it-IT"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consumption</a:t>
            </a:r>
            <a:r>
              <a:rPr kumimoji="0" lang="it-IT" altLang="it-IT"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is</a:t>
            </a:r>
            <a:r>
              <a:rPr kumimoji="0" lang="it-IT" altLang="it-IT"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the </a:t>
            </a:r>
            <a:r>
              <a:rPr kumimoji="0" lang="it-IT" altLang="it-IT"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measure</a:t>
            </a:r>
            <a:r>
              <a:rPr kumimoji="0" lang="it-IT" altLang="it-IT"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t-IT"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of the idle and under-stress (burn) power consumption of the hardware unit: </a:t>
            </a:r>
            <a:r>
              <a:rPr kumimoji="0" lang="it-IT" altLang="it-IT"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endParaRPr lang="it-IT"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it-IT" b="0" i="0" u="none" strike="noStrike" cap="none" normalizeH="0" baseline="0" dirty="0">
              <a:ln>
                <a:noFill/>
              </a:ln>
              <a:solidFill>
                <a:schemeClr val="tx1"/>
              </a:solidFill>
              <a:effectLst/>
            </a:endParaRPr>
          </a:p>
        </p:txBody>
      </p:sp>
      <p:sp>
        <p:nvSpPr>
          <p:cNvPr id="8" name="CasellaDiTesto 7">
            <a:extLst>
              <a:ext uri="{FF2B5EF4-FFF2-40B4-BE49-F238E27FC236}">
                <a16:creationId xmlns:a16="http://schemas.microsoft.com/office/drawing/2014/main" id="{DE70BCC2-8E12-48D3-9238-2E871B734111}"/>
              </a:ext>
            </a:extLst>
          </p:cNvPr>
          <p:cNvSpPr txBox="1"/>
          <p:nvPr/>
        </p:nvSpPr>
        <p:spPr>
          <a:xfrm>
            <a:off x="240222" y="488840"/>
            <a:ext cx="4128578" cy="461665"/>
          </a:xfrm>
          <a:prstGeom prst="rect">
            <a:avLst/>
          </a:prstGeom>
          <a:noFill/>
        </p:spPr>
        <p:txBody>
          <a:bodyPr wrap="square">
            <a:spAutoFit/>
          </a:bodyPr>
          <a:lstStyle/>
          <a:p>
            <a:r>
              <a:rPr kumimoji="0" lang="en-US" altLang="it-IT" sz="2400" b="1" i="0" u="sng" strike="noStrike" cap="none" normalizeH="0" baseline="0">
                <a:ln>
                  <a:noFill/>
                </a:ln>
                <a:solidFill>
                  <a:schemeClr val="tx1"/>
                </a:solidFill>
                <a:effectLst/>
                <a:ea typeface="Calibri" panose="020F0502020204030204" pitchFamily="34" charset="0"/>
                <a:cs typeface="Times New Roman" panose="02020603050405020304" pitchFamily="18" charset="0"/>
              </a:rPr>
              <a:t>POWER CONSUMPTION: </a:t>
            </a:r>
            <a:endParaRPr lang="it-IT" sz="2400" b="1" u="sng"/>
          </a:p>
        </p:txBody>
      </p:sp>
    </p:spTree>
    <p:extLst>
      <p:ext uri="{BB962C8B-B14F-4D97-AF65-F5344CB8AC3E}">
        <p14:creationId xmlns:p14="http://schemas.microsoft.com/office/powerpoint/2010/main" val="379109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8">
            <a:extLst>
              <a:ext uri="{FF2B5EF4-FFF2-40B4-BE49-F238E27FC236}">
                <a16:creationId xmlns:a16="http://schemas.microsoft.com/office/drawing/2014/main" id="{2FB3CD71-CC37-4317-8119-9765949BE2E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7928" y="2130287"/>
            <a:ext cx="7398446" cy="3785703"/>
          </a:xfrm>
          <a:prstGeom prst="rect">
            <a:avLst/>
          </a:prstGeom>
          <a:noFill/>
          <a:ln>
            <a:noFill/>
          </a:ln>
        </p:spPr>
      </p:pic>
      <p:sp>
        <p:nvSpPr>
          <p:cNvPr id="6" name="TextBox 5">
            <a:extLst>
              <a:ext uri="{FF2B5EF4-FFF2-40B4-BE49-F238E27FC236}">
                <a16:creationId xmlns:a16="http://schemas.microsoft.com/office/drawing/2014/main" id="{1876D3F6-B437-4C32-B804-7C917EF9125E}"/>
              </a:ext>
            </a:extLst>
          </p:cNvPr>
          <p:cNvSpPr txBox="1"/>
          <p:nvPr/>
        </p:nvSpPr>
        <p:spPr>
          <a:xfrm>
            <a:off x="396080" y="515165"/>
            <a:ext cx="7567796" cy="461665"/>
          </a:xfrm>
          <a:prstGeom prst="rect">
            <a:avLst/>
          </a:prstGeom>
          <a:noFill/>
        </p:spPr>
        <p:txBody>
          <a:bodyPr wrap="square">
            <a:spAutoFit/>
          </a:bodyPr>
          <a:lstStyle/>
          <a:p>
            <a:r>
              <a:rPr lang="en-US" sz="2400" b="1" u="sng">
                <a:ea typeface="Calibri" panose="020F0502020204030204" pitchFamily="34" charset="0"/>
                <a:cs typeface="Times New Roman" panose="02020603050405020304" pitchFamily="18" charset="0"/>
              </a:rPr>
              <a:t>LOAD &amp; UNLOAD TRUSTED APPLICATION: </a:t>
            </a:r>
            <a:endParaRPr lang="it-IT" sz="2400" b="1" u="sng"/>
          </a:p>
        </p:txBody>
      </p:sp>
      <p:sp>
        <p:nvSpPr>
          <p:cNvPr id="7" name="CasellaDiTesto 11">
            <a:extLst>
              <a:ext uri="{FF2B5EF4-FFF2-40B4-BE49-F238E27FC236}">
                <a16:creationId xmlns:a16="http://schemas.microsoft.com/office/drawing/2014/main" id="{7679375C-1E15-471D-B785-E00D33B75278}"/>
              </a:ext>
            </a:extLst>
          </p:cNvPr>
          <p:cNvSpPr txBox="1"/>
          <p:nvPr/>
        </p:nvSpPr>
        <p:spPr>
          <a:xfrm>
            <a:off x="396080" y="1193224"/>
            <a:ext cx="11681619" cy="646331"/>
          </a:xfrm>
          <a:prstGeom prst="rect">
            <a:avLst/>
          </a:prstGeom>
          <a:noFill/>
        </p:spPr>
        <p:txBody>
          <a:bodyPr wrap="square">
            <a:spAutoFit/>
          </a:bodyPr>
          <a:lstStyle/>
          <a:p>
            <a:pPr algn="just"/>
            <a:r>
              <a:rPr lang="en-US" sz="1800" dirty="0">
                <a:effectLst/>
                <a:ea typeface="Calibri" panose="020F0502020204030204" pitchFamily="34" charset="0"/>
                <a:cs typeface="Times New Roman" panose="02020603050405020304" pitchFamily="18" charset="0"/>
              </a:rPr>
              <a:t>The load and unload trusted application is the measure </a:t>
            </a:r>
            <a:r>
              <a:rPr lang="en-US" sz="1800">
                <a:effectLst/>
                <a:ea typeface="Calibri" panose="020F0502020204030204" pitchFamily="34" charset="0"/>
                <a:cs typeface="Times New Roman" panose="02020603050405020304" pitchFamily="18" charset="0"/>
              </a:rPr>
              <a:t>of the time required to load and unload a trusted application inside the </a:t>
            </a:r>
            <a:r>
              <a:rPr lang="en-US" sz="1800" err="1">
                <a:effectLst/>
                <a:ea typeface="Calibri" panose="020F0502020204030204" pitchFamily="34" charset="0"/>
                <a:cs typeface="Times New Roman" panose="02020603050405020304" pitchFamily="18" charset="0"/>
              </a:rPr>
              <a:t>TrustZone</a:t>
            </a:r>
            <a:r>
              <a:rPr lang="en-US" sz="1800">
                <a:effectLst/>
                <a:ea typeface="Calibri" panose="020F0502020204030204" pitchFamily="34" charset="0"/>
                <a:cs typeface="Times New Roman" panose="02020603050405020304" pitchFamily="18" charset="0"/>
              </a:rPr>
              <a:t>. </a:t>
            </a:r>
            <a:endParaRPr lang="it-IT"/>
          </a:p>
        </p:txBody>
      </p:sp>
    </p:spTree>
    <p:extLst>
      <p:ext uri="{BB962C8B-B14F-4D97-AF65-F5344CB8AC3E}">
        <p14:creationId xmlns:p14="http://schemas.microsoft.com/office/powerpoint/2010/main" val="408292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127DFB8-6B6B-4AEC-92E1-352BECBBB1C9}"/>
              </a:ext>
            </a:extLst>
          </p:cNvPr>
          <p:cNvSpPr txBox="1"/>
          <p:nvPr/>
        </p:nvSpPr>
        <p:spPr>
          <a:xfrm>
            <a:off x="391827" y="497331"/>
            <a:ext cx="6729662" cy="461665"/>
          </a:xfrm>
          <a:prstGeom prst="rect">
            <a:avLst/>
          </a:prstGeom>
          <a:noFill/>
        </p:spPr>
        <p:txBody>
          <a:bodyPr wrap="square">
            <a:spAutoFit/>
          </a:bodyPr>
          <a:lstStyle/>
          <a:p>
            <a:r>
              <a:rPr kumimoji="0" lang="en-US" altLang="it-IT" sz="2400" b="1" i="0" u="sng" strike="noStrike" cap="none" normalizeH="0" baseline="0">
                <a:ln>
                  <a:noFill/>
                </a:ln>
                <a:solidFill>
                  <a:schemeClr val="tx1"/>
                </a:solidFill>
                <a:effectLst/>
                <a:ea typeface="Calibri" panose="020F0502020204030204" pitchFamily="34" charset="0"/>
                <a:cs typeface="Times New Roman" panose="02020603050405020304" pitchFamily="18" charset="0"/>
              </a:rPr>
              <a:t>CONTEXT SWITCHING (1): </a:t>
            </a:r>
            <a:endParaRPr lang="it-IT" sz="2400" b="1" u="sng"/>
          </a:p>
        </p:txBody>
      </p:sp>
      <p:sp>
        <p:nvSpPr>
          <p:cNvPr id="6" name="CasellaDiTesto 5">
            <a:extLst>
              <a:ext uri="{FF2B5EF4-FFF2-40B4-BE49-F238E27FC236}">
                <a16:creationId xmlns:a16="http://schemas.microsoft.com/office/drawing/2014/main" id="{74C01CCD-F904-4378-AED9-800BB7E1E962}"/>
              </a:ext>
            </a:extLst>
          </p:cNvPr>
          <p:cNvSpPr txBox="1"/>
          <p:nvPr/>
        </p:nvSpPr>
        <p:spPr>
          <a:xfrm>
            <a:off x="391827" y="1362987"/>
            <a:ext cx="6415373" cy="371768"/>
          </a:xfrm>
          <a:prstGeom prst="rect">
            <a:avLst/>
          </a:prstGeom>
          <a:noFill/>
        </p:spPr>
        <p:txBody>
          <a:bodyPr wrap="square">
            <a:spAutoFit/>
          </a:bodyPr>
          <a:lstStyle/>
          <a:p>
            <a:pPr algn="just">
              <a:lnSpc>
                <a:spcPct val="107000"/>
              </a:lnSpc>
              <a:spcAft>
                <a:spcPts val="800"/>
              </a:spcAft>
            </a:pPr>
            <a:r>
              <a:rPr lang="en-US">
                <a:effectLst/>
                <a:ea typeface="Calibri" panose="020F0502020204030204" pitchFamily="34" charset="0"/>
                <a:cs typeface="Times New Roman" panose="02020603050405020304" pitchFamily="18" charset="0"/>
              </a:rPr>
              <a:t>Time needed to switch from a </a:t>
            </a:r>
            <a:r>
              <a:rPr lang="en-US" err="1">
                <a:effectLst/>
                <a:ea typeface="Calibri" panose="020F0502020204030204" pitchFamily="34" charset="0"/>
                <a:cs typeface="Times New Roman" panose="02020603050405020304" pitchFamily="18" charset="0"/>
              </a:rPr>
              <a:t>TrustZone</a:t>
            </a:r>
            <a:r>
              <a:rPr lang="en-US">
                <a:effectLst/>
                <a:ea typeface="Calibri" panose="020F0502020204030204" pitchFamily="34" charset="0"/>
                <a:cs typeface="Times New Roman" panose="02020603050405020304" pitchFamily="18" charset="0"/>
              </a:rPr>
              <a:t> world to the other.</a:t>
            </a:r>
          </a:p>
        </p:txBody>
      </p:sp>
      <p:sp>
        <p:nvSpPr>
          <p:cNvPr id="14" name="CasellaDiTesto 13">
            <a:extLst>
              <a:ext uri="{FF2B5EF4-FFF2-40B4-BE49-F238E27FC236}">
                <a16:creationId xmlns:a16="http://schemas.microsoft.com/office/drawing/2014/main" id="{77997889-4D59-4394-A12E-9AFD87529623}"/>
              </a:ext>
            </a:extLst>
          </p:cNvPr>
          <p:cNvSpPr txBox="1"/>
          <p:nvPr/>
        </p:nvSpPr>
        <p:spPr>
          <a:xfrm>
            <a:off x="472921" y="2159724"/>
            <a:ext cx="7317864" cy="1363450"/>
          </a:xfrm>
          <a:prstGeom prst="rect">
            <a:avLst/>
          </a:prstGeom>
          <a:noFill/>
        </p:spPr>
        <p:txBody>
          <a:bodyPr wrap="square">
            <a:spAutoFit/>
          </a:bodyPr>
          <a:lstStyle/>
          <a:p>
            <a:pPr algn="just">
              <a:lnSpc>
                <a:spcPct val="107000"/>
              </a:lnSpc>
              <a:spcAft>
                <a:spcPts val="800"/>
              </a:spcAft>
            </a:pPr>
            <a:r>
              <a:rPr lang="en-US">
                <a:effectLst/>
                <a:ea typeface="Calibri" panose="020F0502020204030204" pitchFamily="34" charset="0"/>
                <a:cs typeface="Times New Roman" panose="02020603050405020304" pitchFamily="18" charset="0"/>
              </a:rPr>
              <a:t> It’s here reported 3 important factors:</a:t>
            </a:r>
            <a:endParaRPr lang="it-IT">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a:ea typeface="Calibri" panose="020F0502020204030204" pitchFamily="34" charset="0"/>
                <a:cs typeface="Times New Roman" panose="02020603050405020304" pitchFamily="18" charset="0"/>
              </a:rPr>
              <a:t>E</a:t>
            </a:r>
            <a:r>
              <a:rPr lang="en-US">
                <a:effectLst/>
                <a:ea typeface="Calibri" panose="020F0502020204030204" pitchFamily="34" charset="0"/>
                <a:cs typeface="Times New Roman" panose="02020603050405020304" pitchFamily="18" charset="0"/>
              </a:rPr>
              <a:t>xecution time</a:t>
            </a:r>
            <a:endParaRPr lang="it-IT">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a:effectLst/>
                <a:ea typeface="Calibri" panose="020F0502020204030204" pitchFamily="34" charset="0"/>
                <a:cs typeface="Times New Roman" panose="02020603050405020304" pitchFamily="18" charset="0"/>
              </a:rPr>
              <a:t>Instrumentation delay </a:t>
            </a:r>
            <a:endParaRPr lang="en-US"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a:effectLst/>
                <a:ea typeface="Calibri" panose="020F0502020204030204" pitchFamily="34" charset="0"/>
                <a:cs typeface="Times New Roman" panose="02020603050405020304" pitchFamily="18" charset="0"/>
              </a:rPr>
              <a:t>Energy for calling an empty function. </a:t>
            </a:r>
            <a:endParaRPr lang="it-IT" dirty="0">
              <a:effectLst/>
              <a:ea typeface="Calibri" panose="020F0502020204030204" pitchFamily="34" charset="0"/>
              <a:cs typeface="Times New Roman" panose="02020603050405020304" pitchFamily="18" charset="0"/>
            </a:endParaRPr>
          </a:p>
        </p:txBody>
      </p:sp>
      <p:pic>
        <p:nvPicPr>
          <p:cNvPr id="19" name="Immagine 18">
            <a:extLst>
              <a:ext uri="{FF2B5EF4-FFF2-40B4-BE49-F238E27FC236}">
                <a16:creationId xmlns:a16="http://schemas.microsoft.com/office/drawing/2014/main" id="{9C9D9A75-97EB-4BA2-A144-E6706F32E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70" y="728163"/>
            <a:ext cx="3330341" cy="3599848"/>
          </a:xfrm>
          <a:prstGeom prst="rect">
            <a:avLst/>
          </a:prstGeom>
        </p:spPr>
      </p:pic>
      <p:sp>
        <p:nvSpPr>
          <p:cNvPr id="2" name="Rettangolo con angoli arrotondati 1">
            <a:extLst>
              <a:ext uri="{FF2B5EF4-FFF2-40B4-BE49-F238E27FC236}">
                <a16:creationId xmlns:a16="http://schemas.microsoft.com/office/drawing/2014/main" id="{0506A5A8-8941-4BD9-BBE0-7553B022C2C7}"/>
              </a:ext>
            </a:extLst>
          </p:cNvPr>
          <p:cNvSpPr/>
          <p:nvPr/>
        </p:nvSpPr>
        <p:spPr>
          <a:xfrm>
            <a:off x="472921" y="4617706"/>
            <a:ext cx="7747349" cy="948421"/>
          </a:xfrm>
          <a:prstGeom prst="roundRect">
            <a:avLst>
              <a:gd name="adj" fmla="val 10000"/>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lIns="91440" tIns="45720" rIns="91440" bIns="45720" anchor="t"/>
          <a:lstStyle/>
          <a:p>
            <a:r>
              <a:rPr lang="en-US">
                <a:solidFill>
                  <a:srgbClr val="FFFFFF"/>
                </a:solidFill>
              </a:rPr>
              <a:t>The empty function only contains time-measuring code and are made to record the time taken to switch between TEE and REE and vice versa. </a:t>
            </a:r>
            <a:r>
              <a:rPr lang="en-US">
                <a:solidFill>
                  <a:srgbClr val="FFFFFF"/>
                </a:solidFill>
                <a:ea typeface="Calibri"/>
                <a:cs typeface="Calibri"/>
              </a:rPr>
              <a:t>​</a:t>
            </a:r>
            <a:endParaRPr lang="en-US">
              <a:solidFill>
                <a:srgbClr val="FFFFFF"/>
              </a:solidFill>
            </a:endParaRPr>
          </a:p>
        </p:txBody>
      </p:sp>
    </p:spTree>
    <p:extLst>
      <p:ext uri="{BB962C8B-B14F-4D97-AF65-F5344CB8AC3E}">
        <p14:creationId xmlns:p14="http://schemas.microsoft.com/office/powerpoint/2010/main" val="400116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F6B7897-3017-47F5-96C1-5D4743492F00}"/>
              </a:ext>
            </a:extLst>
          </p:cNvPr>
          <p:cNvSpPr txBox="1"/>
          <p:nvPr/>
        </p:nvSpPr>
        <p:spPr>
          <a:xfrm>
            <a:off x="9286939" y="2676476"/>
            <a:ext cx="2438399" cy="1754326"/>
          </a:xfrm>
          <a:prstGeom prst="rect">
            <a:avLst/>
          </a:prstGeom>
          <a:noFill/>
          <a:ln>
            <a:solidFill>
              <a:schemeClr val="tx1"/>
            </a:solidFill>
            <a:prstDash val="sysDot"/>
          </a:ln>
        </p:spPr>
        <p:txBody>
          <a:bodyPr wrap="square">
            <a:spAutoFit/>
          </a:bodyPr>
          <a:lstStyle/>
          <a:p>
            <a:pPr algn="just"/>
            <a:r>
              <a:rPr lang="en-US">
                <a:effectLst/>
                <a:latin typeface="Calibri" panose="020F0502020204030204" pitchFamily="34" charset="0"/>
                <a:ea typeface="Calibri" panose="020F0502020204030204" pitchFamily="34" charset="0"/>
                <a:cs typeface="Times New Roman" panose="02020603050405020304" pitchFamily="18" charset="0"/>
              </a:rPr>
              <a:t>In the graphics here were also reported the results obtained for all the calls following the first one to evaluate possible caching effects</a:t>
            </a:r>
            <a:endParaRPr lang="it-IT"/>
          </a:p>
        </p:txBody>
      </p:sp>
      <p:pic>
        <p:nvPicPr>
          <p:cNvPr id="6" name="Immagine 5">
            <a:extLst>
              <a:ext uri="{FF2B5EF4-FFF2-40B4-BE49-F238E27FC236}">
                <a16:creationId xmlns:a16="http://schemas.microsoft.com/office/drawing/2014/main" id="{8CEA6120-D0CB-4731-9C80-B04F540216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8627" y="1263854"/>
            <a:ext cx="8001477" cy="4579570"/>
          </a:xfrm>
          <a:prstGeom prst="rect">
            <a:avLst/>
          </a:prstGeom>
          <a:noFill/>
          <a:ln>
            <a:noFill/>
          </a:ln>
        </p:spPr>
      </p:pic>
      <p:sp>
        <p:nvSpPr>
          <p:cNvPr id="7" name="CasellaDiTesto 3">
            <a:extLst>
              <a:ext uri="{FF2B5EF4-FFF2-40B4-BE49-F238E27FC236}">
                <a16:creationId xmlns:a16="http://schemas.microsoft.com/office/drawing/2014/main" id="{FE005789-7980-4AE0-B806-A5E974F6C1B2}"/>
              </a:ext>
            </a:extLst>
          </p:cNvPr>
          <p:cNvSpPr txBox="1"/>
          <p:nvPr/>
        </p:nvSpPr>
        <p:spPr>
          <a:xfrm>
            <a:off x="472583" y="393806"/>
            <a:ext cx="6729662" cy="461665"/>
          </a:xfrm>
          <a:prstGeom prst="rect">
            <a:avLst/>
          </a:prstGeom>
          <a:noFill/>
        </p:spPr>
        <p:txBody>
          <a:bodyPr wrap="square">
            <a:spAutoFit/>
          </a:bodyPr>
          <a:lstStyle/>
          <a:p>
            <a:r>
              <a:rPr kumimoji="0" lang="en-US" altLang="it-IT" sz="2400" b="1" i="0" u="sng" strike="noStrike" cap="none" normalizeH="0" baseline="0">
                <a:ln>
                  <a:noFill/>
                </a:ln>
                <a:solidFill>
                  <a:schemeClr val="tx1"/>
                </a:solidFill>
                <a:effectLst/>
                <a:ea typeface="Calibri" panose="020F0502020204030204" pitchFamily="34" charset="0"/>
                <a:cs typeface="Times New Roman" panose="02020603050405020304" pitchFamily="18" charset="0"/>
              </a:rPr>
              <a:t>CONTEXT SWITCHING (2): </a:t>
            </a:r>
            <a:endParaRPr lang="it-IT" sz="2400" b="1" u="sng"/>
          </a:p>
        </p:txBody>
      </p:sp>
    </p:spTree>
    <p:extLst>
      <p:ext uri="{BB962C8B-B14F-4D97-AF65-F5344CB8AC3E}">
        <p14:creationId xmlns:p14="http://schemas.microsoft.com/office/powerpoint/2010/main" val="268132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731B8D4-2D86-4155-94B1-AE5AAD5AE731}"/>
              </a:ext>
            </a:extLst>
          </p:cNvPr>
          <p:cNvSpPr txBox="1"/>
          <p:nvPr/>
        </p:nvSpPr>
        <p:spPr>
          <a:xfrm>
            <a:off x="515152" y="414165"/>
            <a:ext cx="6729662" cy="830997"/>
          </a:xfrm>
          <a:prstGeom prst="rect">
            <a:avLst/>
          </a:prstGeom>
          <a:noFill/>
        </p:spPr>
        <p:txBody>
          <a:bodyPr wrap="square">
            <a:spAutoFit/>
          </a:bodyPr>
          <a:lstStyle/>
          <a:p>
            <a:r>
              <a:rPr kumimoji="0" lang="en-US" altLang="it-IT" sz="24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SECURE STORAGE (1): </a:t>
            </a:r>
            <a:endParaRPr lang="it-IT" sz="2400" b="1" u="sng" dirty="0"/>
          </a:p>
          <a:p>
            <a:endParaRPr lang="it-IT" sz="2400" b="1" u="sng" dirty="0"/>
          </a:p>
        </p:txBody>
      </p:sp>
      <p:sp>
        <p:nvSpPr>
          <p:cNvPr id="3" name="CasellaDiTesto 2">
            <a:extLst>
              <a:ext uri="{FF2B5EF4-FFF2-40B4-BE49-F238E27FC236}">
                <a16:creationId xmlns:a16="http://schemas.microsoft.com/office/drawing/2014/main" id="{83E6330D-9B4B-4501-A14B-87930FD28A0E}"/>
              </a:ext>
            </a:extLst>
          </p:cNvPr>
          <p:cNvSpPr txBox="1"/>
          <p:nvPr/>
        </p:nvSpPr>
        <p:spPr>
          <a:xfrm>
            <a:off x="728871" y="1378225"/>
            <a:ext cx="11012556" cy="646331"/>
          </a:xfrm>
          <a:prstGeom prst="rect">
            <a:avLst/>
          </a:prstGeom>
          <a:noFill/>
        </p:spPr>
        <p:txBody>
          <a:bodyPr wrap="square" rtlCol="0">
            <a:spAutoFit/>
          </a:bodyPr>
          <a:lstStyle/>
          <a:p>
            <a:r>
              <a:rPr lang="it-IT" dirty="0"/>
              <a:t>Performance of the system for </a:t>
            </a:r>
            <a:r>
              <a:rPr lang="it-IT" dirty="0" err="1"/>
              <a:t>operation</a:t>
            </a:r>
            <a:r>
              <a:rPr lang="it-IT" dirty="0"/>
              <a:t>. </a:t>
            </a:r>
            <a:r>
              <a:rPr lang="en-US" sz="1800" dirty="0">
                <a:effectLst/>
                <a:ea typeface="Calibri" panose="020F0502020204030204" pitchFamily="34" charset="0"/>
                <a:cs typeface="Times New Roman" panose="02020603050405020304" pitchFamily="18" charset="0"/>
              </a:rPr>
              <a:t>operations like creating, writing, reading and closing objects inside the secure storage area, for two different object sizes (100KB and 1MB). </a:t>
            </a:r>
            <a:r>
              <a:rPr lang="it-IT" dirty="0"/>
              <a:t> </a:t>
            </a:r>
          </a:p>
        </p:txBody>
      </p:sp>
      <p:sp>
        <p:nvSpPr>
          <p:cNvPr id="5" name="CasellaDiTesto 4">
            <a:extLst>
              <a:ext uri="{FF2B5EF4-FFF2-40B4-BE49-F238E27FC236}">
                <a16:creationId xmlns:a16="http://schemas.microsoft.com/office/drawing/2014/main" id="{94C51527-0FE8-4EB5-AE3F-1F9055D0FB7A}"/>
              </a:ext>
            </a:extLst>
          </p:cNvPr>
          <p:cNvSpPr txBox="1"/>
          <p:nvPr/>
        </p:nvSpPr>
        <p:spPr>
          <a:xfrm>
            <a:off x="861391" y="3429000"/>
            <a:ext cx="9422295" cy="27809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it-IT" dirty="0"/>
              <a:t>Duration of a </a:t>
            </a:r>
            <a:r>
              <a:rPr lang="it-IT" dirty="0" err="1"/>
              <a:t>simple</a:t>
            </a:r>
            <a:r>
              <a:rPr lang="it-IT" dirty="0"/>
              <a:t> </a:t>
            </a:r>
            <a:r>
              <a:rPr lang="it-IT" dirty="0" err="1"/>
              <a:t>operation</a:t>
            </a:r>
            <a:r>
              <a:rPr lang="it-IT" dirty="0"/>
              <a:t> and an </a:t>
            </a:r>
            <a:r>
              <a:rPr lang="it-IT" dirty="0" err="1"/>
              <a:t>iteration</a:t>
            </a:r>
            <a:endParaRPr lang="it-IT" dirty="0"/>
          </a:p>
          <a:p>
            <a:pPr marL="285750" indent="-285750">
              <a:lnSpc>
                <a:spcPct val="200000"/>
              </a:lnSpc>
              <a:buFont typeface="Arial" panose="020B0604020202020204" pitchFamily="34" charset="0"/>
              <a:buChar char="•"/>
            </a:pPr>
            <a:r>
              <a:rPr lang="it-IT" dirty="0" err="1"/>
              <a:t>Execution</a:t>
            </a:r>
            <a:r>
              <a:rPr lang="it-IT" dirty="0"/>
              <a:t> time</a:t>
            </a:r>
          </a:p>
          <a:p>
            <a:pPr marL="285750" indent="-285750">
              <a:lnSpc>
                <a:spcPct val="200000"/>
              </a:lnSpc>
              <a:buFont typeface="Arial" panose="020B0604020202020204" pitchFamily="34" charset="0"/>
              <a:buChar char="•"/>
            </a:pPr>
            <a:r>
              <a:rPr lang="it-IT" dirty="0"/>
              <a:t>Energy</a:t>
            </a:r>
          </a:p>
          <a:p>
            <a:pPr marL="285750" indent="-285750">
              <a:lnSpc>
                <a:spcPct val="200000"/>
              </a:lnSpc>
              <a:buFont typeface="Arial" panose="020B0604020202020204" pitchFamily="34" charset="0"/>
              <a:buChar char="•"/>
            </a:pPr>
            <a:endParaRPr lang="it-IT" dirty="0"/>
          </a:p>
          <a:p>
            <a:pPr marL="285750" indent="-285750">
              <a:lnSpc>
                <a:spcPct val="200000"/>
              </a:lnSpc>
              <a:buFont typeface="Arial" panose="020B0604020202020204" pitchFamily="34" charset="0"/>
              <a:buChar char="•"/>
            </a:pPr>
            <a:endParaRPr lang="it-IT" dirty="0"/>
          </a:p>
        </p:txBody>
      </p:sp>
      <p:sp>
        <p:nvSpPr>
          <p:cNvPr id="8" name="CasellaDiTesto 7">
            <a:extLst>
              <a:ext uri="{FF2B5EF4-FFF2-40B4-BE49-F238E27FC236}">
                <a16:creationId xmlns:a16="http://schemas.microsoft.com/office/drawing/2014/main" id="{45A80CF7-A13E-4642-9CC4-5A157ED572D9}"/>
              </a:ext>
            </a:extLst>
          </p:cNvPr>
          <p:cNvSpPr txBox="1"/>
          <p:nvPr/>
        </p:nvSpPr>
        <p:spPr>
          <a:xfrm>
            <a:off x="861391" y="2928730"/>
            <a:ext cx="8216348" cy="369332"/>
          </a:xfrm>
          <a:prstGeom prst="rect">
            <a:avLst/>
          </a:prstGeom>
          <a:noFill/>
        </p:spPr>
        <p:txBody>
          <a:bodyPr wrap="square" rtlCol="0">
            <a:spAutoFit/>
          </a:bodyPr>
          <a:lstStyle/>
          <a:p>
            <a:r>
              <a:rPr lang="it-IT" dirty="0" err="1"/>
              <a:t>It’s</a:t>
            </a:r>
            <a:r>
              <a:rPr lang="it-IT" dirty="0"/>
              <a:t> </a:t>
            </a:r>
            <a:r>
              <a:rPr lang="it-IT" dirty="0" err="1"/>
              <a:t>here</a:t>
            </a:r>
            <a:r>
              <a:rPr lang="it-IT" dirty="0"/>
              <a:t> report some </a:t>
            </a:r>
            <a:r>
              <a:rPr lang="it-IT" dirty="0" err="1"/>
              <a:t>factors</a:t>
            </a:r>
            <a:r>
              <a:rPr lang="it-IT" dirty="0"/>
              <a:t>:</a:t>
            </a:r>
          </a:p>
        </p:txBody>
      </p:sp>
    </p:spTree>
    <p:extLst>
      <p:ext uri="{BB962C8B-B14F-4D97-AF65-F5344CB8AC3E}">
        <p14:creationId xmlns:p14="http://schemas.microsoft.com/office/powerpoint/2010/main" val="5505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6E9381-6528-4A5B-AF8D-7E7186BF3242}"/>
              </a:ext>
            </a:extLst>
          </p:cNvPr>
          <p:cNvSpPr>
            <a:spLocks noGrp="1"/>
          </p:cNvSpPr>
          <p:nvPr>
            <p:ph type="title"/>
          </p:nvPr>
        </p:nvSpPr>
        <p:spPr>
          <a:xfrm>
            <a:off x="628357" y="351692"/>
            <a:ext cx="10241280" cy="686152"/>
          </a:xfrm>
        </p:spPr>
        <p:txBody>
          <a:bodyPr/>
          <a:lstStyle/>
          <a:p>
            <a:r>
              <a:rPr lang="en-US" sz="3600" dirty="0">
                <a:effectLst/>
              </a:rPr>
              <a:t>What Are biometrics data</a:t>
            </a:r>
            <a:r>
              <a:rPr lang="en-US" sz="3600" dirty="0"/>
              <a:t>?</a:t>
            </a:r>
            <a:endParaRPr lang="it-IT" dirty="0">
              <a:latin typeface="+mn-lt"/>
            </a:endParaRPr>
          </a:p>
        </p:txBody>
      </p:sp>
      <p:sp>
        <p:nvSpPr>
          <p:cNvPr id="7" name="TextBox 6">
            <a:extLst>
              <a:ext uri="{FF2B5EF4-FFF2-40B4-BE49-F238E27FC236}">
                <a16:creationId xmlns:a16="http://schemas.microsoft.com/office/drawing/2014/main" id="{1B0B6BD0-F713-4D37-9189-AFDB5DCBEE38}"/>
              </a:ext>
            </a:extLst>
          </p:cNvPr>
          <p:cNvSpPr txBox="1"/>
          <p:nvPr/>
        </p:nvSpPr>
        <p:spPr>
          <a:xfrm>
            <a:off x="628354" y="1499509"/>
            <a:ext cx="10241279" cy="923330"/>
          </a:xfrm>
          <a:prstGeom prst="rect">
            <a:avLst/>
          </a:prstGeom>
          <a:noFill/>
        </p:spPr>
        <p:txBody>
          <a:bodyPr wrap="square">
            <a:spAutoFit/>
          </a:bodyPr>
          <a:lstStyle/>
          <a:p>
            <a:r>
              <a:rPr lang="en-US" b="1" i="0">
                <a:solidFill>
                  <a:srgbClr val="000000"/>
                </a:solidFill>
                <a:effectLst/>
              </a:rPr>
              <a:t>Biometric authentication </a:t>
            </a:r>
            <a:r>
              <a:rPr lang="en-US" b="0" i="0">
                <a:solidFill>
                  <a:srgbClr val="000000"/>
                </a:solidFill>
                <a:effectLst/>
              </a:rPr>
              <a:t>uses human physical or behavioral characteristics to digitally identify a person.  A fingerprint or retinal scan, however, is </a:t>
            </a:r>
            <a:r>
              <a:rPr lang="en-US" b="1" i="0">
                <a:solidFill>
                  <a:srgbClr val="000000"/>
                </a:solidFill>
                <a:effectLst/>
              </a:rPr>
              <a:t>immutable</a:t>
            </a:r>
            <a:r>
              <a:rPr lang="en-US" b="0" i="0">
                <a:solidFill>
                  <a:srgbClr val="000000"/>
                </a:solidFill>
                <a:effectLst/>
              </a:rPr>
              <a:t>.</a:t>
            </a:r>
            <a:endParaRPr lang="en-US"/>
          </a:p>
          <a:p>
            <a:endParaRPr lang="en-US"/>
          </a:p>
        </p:txBody>
      </p:sp>
      <p:sp>
        <p:nvSpPr>
          <p:cNvPr id="11" name="TextBox 10">
            <a:extLst>
              <a:ext uri="{FF2B5EF4-FFF2-40B4-BE49-F238E27FC236}">
                <a16:creationId xmlns:a16="http://schemas.microsoft.com/office/drawing/2014/main" id="{F570A505-044A-42D7-8BEF-D6F524C12C08}"/>
              </a:ext>
            </a:extLst>
          </p:cNvPr>
          <p:cNvSpPr txBox="1"/>
          <p:nvPr/>
        </p:nvSpPr>
        <p:spPr>
          <a:xfrm>
            <a:off x="628356" y="2884504"/>
            <a:ext cx="10241277" cy="646331"/>
          </a:xfrm>
          <a:prstGeom prst="rect">
            <a:avLst/>
          </a:prstGeom>
          <a:noFill/>
        </p:spPr>
        <p:txBody>
          <a:bodyPr wrap="square">
            <a:spAutoFit/>
          </a:bodyPr>
          <a:lstStyle/>
          <a:p>
            <a:r>
              <a:rPr lang="en-US" b="1" i="0">
                <a:solidFill>
                  <a:srgbClr val="000000"/>
                </a:solidFill>
                <a:effectLst/>
              </a:rPr>
              <a:t>Encryption is not an absolute guarantee of security</a:t>
            </a:r>
            <a:r>
              <a:rPr lang="en-US" b="0" i="0">
                <a:solidFill>
                  <a:srgbClr val="000000"/>
                </a:solidFill>
                <a:effectLst/>
              </a:rPr>
              <a:t>, of course, if the applications or users authorized to access the data are compromised.</a:t>
            </a:r>
            <a:endParaRPr lang="en-US"/>
          </a:p>
        </p:txBody>
      </p:sp>
      <p:sp>
        <p:nvSpPr>
          <p:cNvPr id="8" name="TextBox 7">
            <a:extLst>
              <a:ext uri="{FF2B5EF4-FFF2-40B4-BE49-F238E27FC236}">
                <a16:creationId xmlns:a16="http://schemas.microsoft.com/office/drawing/2014/main" id="{6072FF78-AEBC-4625-BCB5-43FB61A3C86F}"/>
              </a:ext>
            </a:extLst>
          </p:cNvPr>
          <p:cNvSpPr txBox="1"/>
          <p:nvPr/>
        </p:nvSpPr>
        <p:spPr>
          <a:xfrm>
            <a:off x="628354" y="4287681"/>
            <a:ext cx="3979127" cy="646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i="0">
                <a:solidFill>
                  <a:schemeClr val="bg1"/>
                </a:solidFill>
                <a:effectLst/>
              </a:rPr>
              <a:t>Usability</a:t>
            </a:r>
            <a:r>
              <a:rPr lang="en-US" sz="1800" b="0" i="0">
                <a:solidFill>
                  <a:schemeClr val="bg1"/>
                </a:solidFill>
                <a:effectLst/>
              </a:rPr>
              <a:t> is a very relevant factor. </a:t>
            </a:r>
          </a:p>
          <a:p>
            <a:r>
              <a:rPr lang="en-US" sz="1800" b="0" i="0">
                <a:solidFill>
                  <a:schemeClr val="bg1"/>
                </a:solidFill>
                <a:effectLst/>
              </a:rPr>
              <a:t>Another is </a:t>
            </a:r>
            <a:r>
              <a:rPr lang="en-US" sz="1800" b="1" i="0">
                <a:solidFill>
                  <a:schemeClr val="bg1"/>
                </a:solidFill>
                <a:effectLst/>
              </a:rPr>
              <a:t>privacy</a:t>
            </a:r>
            <a:r>
              <a:rPr lang="en-US" sz="1800" b="0" i="0">
                <a:solidFill>
                  <a:schemeClr val="bg1"/>
                </a:solidFill>
                <a:effectLst/>
              </a:rPr>
              <a:t>. </a:t>
            </a:r>
            <a:endParaRPr lang="en-US">
              <a:solidFill>
                <a:schemeClr val="bg1"/>
              </a:solidFill>
            </a:endParaRPr>
          </a:p>
        </p:txBody>
      </p:sp>
      <p:sp>
        <p:nvSpPr>
          <p:cNvPr id="9" name="TextBox 8">
            <a:extLst>
              <a:ext uri="{FF2B5EF4-FFF2-40B4-BE49-F238E27FC236}">
                <a16:creationId xmlns:a16="http://schemas.microsoft.com/office/drawing/2014/main" id="{BB6501DD-9B6D-4115-BE2C-D0551552A146}"/>
              </a:ext>
            </a:extLst>
          </p:cNvPr>
          <p:cNvSpPr txBox="1"/>
          <p:nvPr/>
        </p:nvSpPr>
        <p:spPr>
          <a:xfrm>
            <a:off x="2909749" y="4749346"/>
            <a:ext cx="5071406"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i="0">
                <a:solidFill>
                  <a:schemeClr val="bg1"/>
                </a:solidFill>
                <a:effectLst/>
              </a:rPr>
              <a:t>Biometric information is </a:t>
            </a:r>
            <a:r>
              <a:rPr lang="en-US" b="1" i="0" u="sng">
                <a:solidFill>
                  <a:schemeClr val="bg1"/>
                </a:solidFill>
                <a:effectLst/>
              </a:rPr>
              <a:t>part of your identity</a:t>
            </a:r>
            <a:r>
              <a:rPr lang="en-US" b="0" i="0" u="sng">
                <a:solidFill>
                  <a:schemeClr val="bg1"/>
                </a:solidFill>
                <a:effectLst/>
              </a:rPr>
              <a:t>.</a:t>
            </a:r>
            <a:endParaRPr lang="en-US" u="sng">
              <a:solidFill>
                <a:schemeClr val="bg1"/>
              </a:solidFill>
            </a:endParaRPr>
          </a:p>
        </p:txBody>
      </p:sp>
    </p:spTree>
    <p:extLst>
      <p:ext uri="{BB962C8B-B14F-4D97-AF65-F5344CB8AC3E}">
        <p14:creationId xmlns:p14="http://schemas.microsoft.com/office/powerpoint/2010/main" val="437359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E184499-F2CB-4A0D-A349-D20B0FEE59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89374" y="1578113"/>
            <a:ext cx="9653623" cy="4316160"/>
          </a:xfrm>
          <a:prstGeom prst="rect">
            <a:avLst/>
          </a:prstGeom>
          <a:noFill/>
          <a:ln>
            <a:noFill/>
          </a:ln>
        </p:spPr>
      </p:pic>
      <p:sp>
        <p:nvSpPr>
          <p:cNvPr id="12" name="CasellaDiTesto 11">
            <a:extLst>
              <a:ext uri="{FF2B5EF4-FFF2-40B4-BE49-F238E27FC236}">
                <a16:creationId xmlns:a16="http://schemas.microsoft.com/office/drawing/2014/main" id="{8CF53A8F-7861-4E12-BB7C-DD7459D00E61}"/>
              </a:ext>
            </a:extLst>
          </p:cNvPr>
          <p:cNvSpPr txBox="1"/>
          <p:nvPr/>
        </p:nvSpPr>
        <p:spPr>
          <a:xfrm>
            <a:off x="515152" y="414165"/>
            <a:ext cx="6729662" cy="830997"/>
          </a:xfrm>
          <a:prstGeom prst="rect">
            <a:avLst/>
          </a:prstGeom>
          <a:noFill/>
        </p:spPr>
        <p:txBody>
          <a:bodyPr wrap="square">
            <a:spAutoFit/>
          </a:bodyPr>
          <a:lstStyle/>
          <a:p>
            <a:r>
              <a:rPr kumimoji="0" lang="en-US" altLang="it-IT" sz="24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SECURE STORAGE (2): </a:t>
            </a:r>
            <a:endParaRPr lang="it-IT" sz="2400" b="1" u="sng" dirty="0"/>
          </a:p>
          <a:p>
            <a:endParaRPr lang="it-IT" sz="2400" b="1" u="sng" dirty="0"/>
          </a:p>
        </p:txBody>
      </p:sp>
      <p:sp>
        <p:nvSpPr>
          <p:cNvPr id="13" name="CasellaDiTesto 12">
            <a:extLst>
              <a:ext uri="{FF2B5EF4-FFF2-40B4-BE49-F238E27FC236}">
                <a16:creationId xmlns:a16="http://schemas.microsoft.com/office/drawing/2014/main" id="{C52F2C2C-C4B8-4A86-874A-6A68E2D97175}"/>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ea typeface="Calibri" panose="020F0502020204030204" pitchFamily="34" charset="0"/>
                <a:cs typeface="Times New Roman" panose="02020603050405020304" pitchFamily="18" charset="0"/>
              </a:rPr>
              <a:t>Duration of each operation:</a:t>
            </a:r>
            <a:endParaRPr lang="it-IT" dirty="0"/>
          </a:p>
        </p:txBody>
      </p:sp>
    </p:spTree>
    <p:extLst>
      <p:ext uri="{BB962C8B-B14F-4D97-AF65-F5344CB8AC3E}">
        <p14:creationId xmlns:p14="http://schemas.microsoft.com/office/powerpoint/2010/main" val="137447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29F5-6D66-4AAA-A92B-F6DB704AAE1C}"/>
              </a:ext>
            </a:extLst>
          </p:cNvPr>
          <p:cNvSpPr>
            <a:spLocks noGrp="1"/>
          </p:cNvSpPr>
          <p:nvPr>
            <p:ph type="title"/>
          </p:nvPr>
        </p:nvSpPr>
        <p:spPr>
          <a:xfrm>
            <a:off x="442913" y="1419225"/>
            <a:ext cx="10241280" cy="304800"/>
          </a:xfrm>
        </p:spPr>
        <p:txBody>
          <a:bodyPr>
            <a:normAutofit fontScale="90000"/>
          </a:bodyPr>
          <a:lstStyle/>
          <a:p>
            <a:br>
              <a:rPr lang="it-IT" sz="3600" b="1" u="sng"/>
            </a:br>
            <a:br>
              <a:rPr lang="it-IT" sz="3600" b="1" u="sng"/>
            </a:br>
            <a:endParaRPr lang="en-US"/>
          </a:p>
        </p:txBody>
      </p:sp>
      <p:pic>
        <p:nvPicPr>
          <p:cNvPr id="4" name="Immagine 7">
            <a:extLst>
              <a:ext uri="{FF2B5EF4-FFF2-40B4-BE49-F238E27FC236}">
                <a16:creationId xmlns:a16="http://schemas.microsoft.com/office/drawing/2014/main" id="{B191E4FB-34B8-471A-A662-97BAAAD3137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9923" y="1724024"/>
            <a:ext cx="8664270" cy="4477993"/>
          </a:xfrm>
          <a:prstGeom prst="rect">
            <a:avLst/>
          </a:prstGeom>
          <a:noFill/>
          <a:ln>
            <a:noFill/>
          </a:ln>
        </p:spPr>
      </p:pic>
      <p:sp>
        <p:nvSpPr>
          <p:cNvPr id="6" name="CasellaDiTesto 5">
            <a:extLst>
              <a:ext uri="{FF2B5EF4-FFF2-40B4-BE49-F238E27FC236}">
                <a16:creationId xmlns:a16="http://schemas.microsoft.com/office/drawing/2014/main" id="{FD579FC6-F0B3-400B-8DD9-5A597DAB601C}"/>
              </a:ext>
            </a:extLst>
          </p:cNvPr>
          <p:cNvSpPr txBox="1"/>
          <p:nvPr/>
        </p:nvSpPr>
        <p:spPr>
          <a:xfrm>
            <a:off x="515152" y="414165"/>
            <a:ext cx="6729662" cy="830997"/>
          </a:xfrm>
          <a:prstGeom prst="rect">
            <a:avLst/>
          </a:prstGeom>
          <a:noFill/>
        </p:spPr>
        <p:txBody>
          <a:bodyPr wrap="square">
            <a:spAutoFit/>
          </a:bodyPr>
          <a:lstStyle/>
          <a:p>
            <a:r>
              <a:rPr kumimoji="0" lang="en-US" altLang="it-IT" sz="24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SECURE STORAGE (3): </a:t>
            </a:r>
            <a:endParaRPr lang="it-IT" sz="2400" b="1" u="sng" dirty="0"/>
          </a:p>
          <a:p>
            <a:endParaRPr lang="it-IT" sz="2400" b="1" u="sng" dirty="0"/>
          </a:p>
        </p:txBody>
      </p:sp>
      <p:sp>
        <p:nvSpPr>
          <p:cNvPr id="7" name="CasellaDiTesto 6">
            <a:extLst>
              <a:ext uri="{FF2B5EF4-FFF2-40B4-BE49-F238E27FC236}">
                <a16:creationId xmlns:a16="http://schemas.microsoft.com/office/drawing/2014/main" id="{7FA572B8-95FB-4FE0-919B-DFCE595B7FA2}"/>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ea typeface="Calibri" panose="020F0502020204030204" pitchFamily="34" charset="0"/>
                <a:cs typeface="Times New Roman" panose="02020603050405020304" pitchFamily="18" charset="0"/>
              </a:rPr>
              <a:t>I</a:t>
            </a:r>
            <a:r>
              <a:rPr lang="en-US" sz="1800" dirty="0">
                <a:effectLst/>
                <a:ea typeface="Calibri" panose="020F0502020204030204" pitchFamily="34" charset="0"/>
                <a:cs typeface="Times New Roman" panose="02020603050405020304" pitchFamily="18" charset="0"/>
              </a:rPr>
              <a:t>mpact of each operation on the execution time: </a:t>
            </a:r>
            <a:endParaRPr lang="it-IT" dirty="0"/>
          </a:p>
        </p:txBody>
      </p:sp>
    </p:spTree>
    <p:extLst>
      <p:ext uri="{BB962C8B-B14F-4D97-AF65-F5344CB8AC3E}">
        <p14:creationId xmlns:p14="http://schemas.microsoft.com/office/powerpoint/2010/main" val="635393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D2DFFFC-B7E8-4E5D-A430-D021D245B1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2795" y="1616765"/>
            <a:ext cx="9109761" cy="4670563"/>
          </a:xfrm>
          <a:prstGeom prst="rect">
            <a:avLst/>
          </a:prstGeom>
          <a:noFill/>
          <a:ln>
            <a:noFill/>
          </a:ln>
        </p:spPr>
      </p:pic>
      <p:sp>
        <p:nvSpPr>
          <p:cNvPr id="7" name="CasellaDiTesto 6">
            <a:extLst>
              <a:ext uri="{FF2B5EF4-FFF2-40B4-BE49-F238E27FC236}">
                <a16:creationId xmlns:a16="http://schemas.microsoft.com/office/drawing/2014/main" id="{C84A27D1-4752-4C22-B9DD-46167C9E71E5}"/>
              </a:ext>
            </a:extLst>
          </p:cNvPr>
          <p:cNvSpPr txBox="1"/>
          <p:nvPr/>
        </p:nvSpPr>
        <p:spPr>
          <a:xfrm>
            <a:off x="515152" y="414165"/>
            <a:ext cx="6729662" cy="830997"/>
          </a:xfrm>
          <a:prstGeom prst="rect">
            <a:avLst/>
          </a:prstGeom>
          <a:noFill/>
        </p:spPr>
        <p:txBody>
          <a:bodyPr wrap="square">
            <a:spAutoFit/>
          </a:bodyPr>
          <a:lstStyle/>
          <a:p>
            <a:r>
              <a:rPr kumimoji="0" lang="en-US" altLang="it-IT" sz="24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SECURE STORAGE (4): </a:t>
            </a:r>
            <a:endParaRPr lang="it-IT" sz="2400" b="1" u="sng" dirty="0"/>
          </a:p>
          <a:p>
            <a:endParaRPr lang="it-IT" sz="2400" b="1" u="sng" dirty="0"/>
          </a:p>
        </p:txBody>
      </p:sp>
      <p:sp>
        <p:nvSpPr>
          <p:cNvPr id="8" name="CasellaDiTesto 7">
            <a:extLst>
              <a:ext uri="{FF2B5EF4-FFF2-40B4-BE49-F238E27FC236}">
                <a16:creationId xmlns:a16="http://schemas.microsoft.com/office/drawing/2014/main" id="{55B413D5-A0A1-4562-9A13-045FA2CBF5D7}"/>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ea typeface="Calibri" panose="020F0502020204030204" pitchFamily="34" charset="0"/>
                <a:cs typeface="Times New Roman" panose="02020603050405020304" pitchFamily="18" charset="0"/>
              </a:rPr>
              <a:t>Energy impact of each operation on the whole system:</a:t>
            </a:r>
            <a:endParaRPr lang="it-IT" dirty="0"/>
          </a:p>
        </p:txBody>
      </p:sp>
    </p:spTree>
    <p:extLst>
      <p:ext uri="{BB962C8B-B14F-4D97-AF65-F5344CB8AC3E}">
        <p14:creationId xmlns:p14="http://schemas.microsoft.com/office/powerpoint/2010/main" val="249139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9">
            <a:extLst>
              <a:ext uri="{FF2B5EF4-FFF2-40B4-BE49-F238E27FC236}">
                <a16:creationId xmlns:a16="http://schemas.microsoft.com/office/drawing/2014/main" id="{0914AFA2-3970-4F35-8C75-8D4FE70FBB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9765" y="1552773"/>
            <a:ext cx="7467661" cy="4596236"/>
          </a:xfrm>
          <a:prstGeom prst="rect">
            <a:avLst/>
          </a:prstGeom>
          <a:noFill/>
          <a:ln>
            <a:noFill/>
          </a:ln>
        </p:spPr>
      </p:pic>
      <p:sp>
        <p:nvSpPr>
          <p:cNvPr id="5" name="CasellaDiTesto 13">
            <a:extLst>
              <a:ext uri="{FF2B5EF4-FFF2-40B4-BE49-F238E27FC236}">
                <a16:creationId xmlns:a16="http://schemas.microsoft.com/office/drawing/2014/main" id="{AD963A5B-DE7B-4CFF-8FDE-7D4D67FBAED6}"/>
              </a:ext>
            </a:extLst>
          </p:cNvPr>
          <p:cNvSpPr txBox="1"/>
          <p:nvPr/>
        </p:nvSpPr>
        <p:spPr>
          <a:xfrm>
            <a:off x="515152" y="1183441"/>
            <a:ext cx="115443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ea typeface="Calibri" panose="020F0502020204030204" pitchFamily="34" charset="0"/>
                <a:cs typeface="Times New Roman" panose="02020603050405020304" pitchFamily="18" charset="0"/>
              </a:rPr>
              <a:t>Energy </a:t>
            </a:r>
            <a:r>
              <a:rPr lang="en-US" sz="1800">
                <a:effectLst/>
                <a:ea typeface="Calibri" panose="020F0502020204030204" pitchFamily="34" charset="0"/>
                <a:cs typeface="Times New Roman" panose="02020603050405020304" pitchFamily="18" charset="0"/>
              </a:rPr>
              <a:t>required to iterate over a single object</a:t>
            </a:r>
            <a:endParaRPr lang="it-IT"/>
          </a:p>
        </p:txBody>
      </p:sp>
      <p:sp>
        <p:nvSpPr>
          <p:cNvPr id="6" name="CasellaDiTesto 5">
            <a:extLst>
              <a:ext uri="{FF2B5EF4-FFF2-40B4-BE49-F238E27FC236}">
                <a16:creationId xmlns:a16="http://schemas.microsoft.com/office/drawing/2014/main" id="{2BB5ABF9-A11D-4436-A9C4-B0A424F9C475}"/>
              </a:ext>
            </a:extLst>
          </p:cNvPr>
          <p:cNvSpPr txBox="1"/>
          <p:nvPr/>
        </p:nvSpPr>
        <p:spPr>
          <a:xfrm>
            <a:off x="515152" y="414165"/>
            <a:ext cx="6729662" cy="830997"/>
          </a:xfrm>
          <a:prstGeom prst="rect">
            <a:avLst/>
          </a:prstGeom>
          <a:noFill/>
        </p:spPr>
        <p:txBody>
          <a:bodyPr wrap="square">
            <a:spAutoFit/>
          </a:bodyPr>
          <a:lstStyle/>
          <a:p>
            <a:r>
              <a:rPr kumimoji="0" lang="en-US" altLang="it-IT" sz="2400" b="1" i="0"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SECURE STORAGE (5): </a:t>
            </a:r>
            <a:endParaRPr lang="it-IT" sz="2400" b="1" u="sng" dirty="0"/>
          </a:p>
          <a:p>
            <a:endParaRPr lang="it-IT" sz="2400" b="1" u="sng" dirty="0"/>
          </a:p>
        </p:txBody>
      </p:sp>
    </p:spTree>
    <p:extLst>
      <p:ext uri="{BB962C8B-B14F-4D97-AF65-F5344CB8AC3E}">
        <p14:creationId xmlns:p14="http://schemas.microsoft.com/office/powerpoint/2010/main" val="154239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54FED3-6CFF-40D3-B5C6-15CB39D6A296}"/>
              </a:ext>
            </a:extLst>
          </p:cNvPr>
          <p:cNvSpPr>
            <a:spLocks noGrp="1"/>
          </p:cNvSpPr>
          <p:nvPr>
            <p:ph type="title"/>
          </p:nvPr>
        </p:nvSpPr>
        <p:spPr/>
        <p:txBody>
          <a:bodyPr vert="horz" lIns="0" tIns="0" rIns="0" bIns="0" rtlCol="0">
            <a:normAutofit/>
          </a:bodyPr>
          <a:lstStyle/>
          <a:p>
            <a:r>
              <a:rPr lang="en-US">
                <a:effectLst/>
              </a:rPr>
              <a:t>What does hardware security mean</a:t>
            </a:r>
            <a:r>
              <a:rPr lang="en-US"/>
              <a:t>?</a:t>
            </a:r>
          </a:p>
        </p:txBody>
      </p:sp>
      <p:graphicFrame>
        <p:nvGraphicFramePr>
          <p:cNvPr id="57" name="Segnaposto contenuto 2">
            <a:extLst>
              <a:ext uri="{FF2B5EF4-FFF2-40B4-BE49-F238E27FC236}">
                <a16:creationId xmlns:a16="http://schemas.microsoft.com/office/drawing/2014/main" id="{E61C0DCE-8663-461F-8521-8CA8F891633A}"/>
              </a:ext>
            </a:extLst>
          </p:cNvPr>
          <p:cNvGraphicFramePr>
            <a:graphicFrameLocks noGrp="1"/>
          </p:cNvGraphicFramePr>
          <p:nvPr>
            <p:ph idx="1"/>
            <p:extLst>
              <p:ext uri="{D42A27DB-BD31-4B8C-83A1-F6EECF244321}">
                <p14:modId xmlns:p14="http://schemas.microsoft.com/office/powerpoint/2010/main" val="9443594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56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210A-0DE1-4548-94C3-D965743A9A15}"/>
              </a:ext>
            </a:extLst>
          </p:cNvPr>
          <p:cNvSpPr>
            <a:spLocks noGrp="1"/>
          </p:cNvSpPr>
          <p:nvPr>
            <p:ph type="title"/>
          </p:nvPr>
        </p:nvSpPr>
        <p:spPr>
          <a:xfrm>
            <a:off x="1371601" y="457199"/>
            <a:ext cx="9448800" cy="1061357"/>
          </a:xfrm>
        </p:spPr>
        <p:txBody>
          <a:bodyPr vert="horz" lIns="0" tIns="0" rIns="0" bIns="0" rtlCol="0" anchor="b">
            <a:normAutofit/>
          </a:bodyPr>
          <a:lstStyle/>
          <a:p>
            <a:pPr>
              <a:lnSpc>
                <a:spcPct val="90000"/>
              </a:lnSpc>
            </a:pPr>
            <a:r>
              <a:rPr lang="en-US" sz="3700">
                <a:effectLst/>
              </a:rPr>
              <a:t>What is a security smartphone chip?</a:t>
            </a:r>
            <a:endParaRPr lang="en-US" sz="3700"/>
          </a:p>
        </p:txBody>
      </p:sp>
      <p:sp>
        <p:nvSpPr>
          <p:cNvPr id="14" name="CasellaDiTesto 13">
            <a:extLst>
              <a:ext uri="{FF2B5EF4-FFF2-40B4-BE49-F238E27FC236}">
                <a16:creationId xmlns:a16="http://schemas.microsoft.com/office/drawing/2014/main" id="{608E6BE9-655E-42E5-9724-B7623F1EE80A}"/>
              </a:ext>
            </a:extLst>
          </p:cNvPr>
          <p:cNvSpPr txBox="1"/>
          <p:nvPr/>
        </p:nvSpPr>
        <p:spPr>
          <a:xfrm>
            <a:off x="1371600" y="2693059"/>
            <a:ext cx="9448800" cy="3812746"/>
          </a:xfrm>
          <a:prstGeom prst="rect">
            <a:avLst/>
          </a:prstGeom>
        </p:spPr>
        <p:txBody>
          <a:bodyPr vert="horz" lIns="0" tIns="0" rIns="0" bIns="0" rtlCol="0">
            <a:normAutofit/>
          </a:bodyPr>
          <a:lstStyle/>
          <a:p>
            <a:pPr marL="228600" marR="0" lvl="0" indent="-228600" fontAlgn="auto">
              <a:lnSpc>
                <a:spcPct val="120000"/>
              </a:lnSpc>
              <a:spcBef>
                <a:spcPts val="1000"/>
              </a:spcBef>
              <a:spcAft>
                <a:spcPts val="4000"/>
              </a:spcAft>
              <a:buClrTx/>
              <a:buSzTx/>
              <a:buFont typeface="Arial" panose="020B0604020202020204" pitchFamily="34" charset="0"/>
              <a:buChar char="•"/>
              <a:tabLst/>
              <a:defRPr/>
            </a:pPr>
            <a:r>
              <a:rPr lang="en-US" b="0" i="0">
                <a:effectLst/>
              </a:rPr>
              <a:t>The security chip will protect the critical data of users such as encryption keys and payment information</a:t>
            </a:r>
            <a:r>
              <a:rPr kumimoji="0" lang="en-US" b="0" i="0" u="none" strike="noStrike" cap="none" spc="0" normalizeH="0" baseline="0" noProof="0">
                <a:ln>
                  <a:noFill/>
                </a:ln>
                <a:effectLst/>
                <a:uLnTx/>
                <a:uFillTx/>
              </a:rPr>
              <a:t>.</a:t>
            </a:r>
          </a:p>
          <a:p>
            <a:pPr marL="228600" marR="0" lvl="0" indent="-228600" fontAlgn="auto">
              <a:lnSpc>
                <a:spcPct val="120000"/>
              </a:lnSpc>
              <a:spcBef>
                <a:spcPts val="1000"/>
              </a:spcBef>
              <a:spcAft>
                <a:spcPts val="4000"/>
              </a:spcAft>
              <a:buClrTx/>
              <a:buSzTx/>
              <a:buFont typeface="Arial" panose="020B0604020202020204" pitchFamily="34" charset="0"/>
              <a:buChar char="•"/>
              <a:tabLst/>
              <a:defRPr/>
            </a:pPr>
            <a:r>
              <a:rPr lang="en-US" b="0" i="0">
                <a:effectLst/>
              </a:rPr>
              <a:t> Crypto chips can resist Specter-style attacks</a:t>
            </a:r>
            <a:endParaRPr kumimoji="0" lang="en-US" b="0" i="0" u="none" strike="noStrike" cap="none" spc="0" normalizeH="0" baseline="0" noProof="0">
              <a:ln>
                <a:noFill/>
              </a:ln>
              <a:effectLst/>
              <a:uLnTx/>
              <a:uFillTx/>
            </a:endParaRPr>
          </a:p>
        </p:txBody>
      </p:sp>
      <p:sp>
        <p:nvSpPr>
          <p:cNvPr id="4" name="Title 1">
            <a:extLst>
              <a:ext uri="{FF2B5EF4-FFF2-40B4-BE49-F238E27FC236}">
                <a16:creationId xmlns:a16="http://schemas.microsoft.com/office/drawing/2014/main" id="{C92C90B2-8E61-484A-B35C-1A12BF589098}"/>
              </a:ext>
            </a:extLst>
          </p:cNvPr>
          <p:cNvSpPr txBox="1">
            <a:spLocks/>
          </p:cNvSpPr>
          <p:nvPr/>
        </p:nvSpPr>
        <p:spPr>
          <a:xfrm>
            <a:off x="469638" y="1787283"/>
            <a:ext cx="5327373" cy="3601436"/>
          </a:xfrm>
          <a:prstGeom prst="rect">
            <a:avLst/>
          </a:prstGeom>
        </p:spPr>
        <p:txBody>
          <a:bodyPr vert="horz" lIns="0" tIns="0" rIns="0" bIns="0" rtlCol="0">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nSpc>
                <a:spcPct val="120000"/>
              </a:lnSpc>
              <a:spcAft>
                <a:spcPts val="600"/>
              </a:spcAft>
            </a:pPr>
            <a:endParaRPr lang="en-US" sz="1600" b="0">
              <a:latin typeface="+mn-lt"/>
              <a:ea typeface="+mn-ea"/>
              <a:cs typeface="+mn-cs"/>
            </a:endParaRPr>
          </a:p>
        </p:txBody>
      </p:sp>
      <p:sp>
        <p:nvSpPr>
          <p:cNvPr id="22" name="Content Placeholder 2">
            <a:extLst>
              <a:ext uri="{FF2B5EF4-FFF2-40B4-BE49-F238E27FC236}">
                <a16:creationId xmlns:a16="http://schemas.microsoft.com/office/drawing/2014/main" id="{D62000B9-7D12-43A9-B5EE-845F9DC37539}"/>
              </a:ext>
            </a:extLst>
          </p:cNvPr>
          <p:cNvSpPr txBox="1">
            <a:spLocks/>
          </p:cNvSpPr>
          <p:nvPr/>
        </p:nvSpPr>
        <p:spPr>
          <a:xfrm>
            <a:off x="802432" y="1787283"/>
            <a:ext cx="11056774" cy="281214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GB" sz="1800"/>
          </a:p>
        </p:txBody>
      </p:sp>
    </p:spTree>
    <p:extLst>
      <p:ext uri="{BB962C8B-B14F-4D97-AF65-F5344CB8AC3E}">
        <p14:creationId xmlns:p14="http://schemas.microsoft.com/office/powerpoint/2010/main" val="264607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EF4A-A561-4F34-9802-D4338C6F45F2}"/>
              </a:ext>
            </a:extLst>
          </p:cNvPr>
          <p:cNvSpPr>
            <a:spLocks noGrp="1"/>
          </p:cNvSpPr>
          <p:nvPr>
            <p:ph type="title"/>
          </p:nvPr>
        </p:nvSpPr>
        <p:spPr>
          <a:xfrm>
            <a:off x="1138038" y="1077221"/>
            <a:ext cx="5707090" cy="630940"/>
          </a:xfrm>
        </p:spPr>
        <p:txBody>
          <a:bodyPr anchor="t">
            <a:normAutofit fontScale="90000"/>
          </a:bodyPr>
          <a:lstStyle/>
          <a:p>
            <a:r>
              <a:rPr lang="en-US"/>
              <a:t>Who are the main actors?</a:t>
            </a:r>
          </a:p>
        </p:txBody>
      </p:sp>
      <p:graphicFrame>
        <p:nvGraphicFramePr>
          <p:cNvPr id="10" name="Content Placeholder 2">
            <a:extLst>
              <a:ext uri="{FF2B5EF4-FFF2-40B4-BE49-F238E27FC236}">
                <a16:creationId xmlns:a16="http://schemas.microsoft.com/office/drawing/2014/main" id="{FED9C5BF-42C8-49EF-8214-7BC2497AC96D}"/>
              </a:ext>
            </a:extLst>
          </p:cNvPr>
          <p:cNvGraphicFramePr>
            <a:graphicFrameLocks noGrp="1"/>
          </p:cNvGraphicFramePr>
          <p:nvPr>
            <p:ph idx="1"/>
            <p:extLst>
              <p:ext uri="{D42A27DB-BD31-4B8C-83A1-F6EECF244321}">
                <p14:modId xmlns:p14="http://schemas.microsoft.com/office/powerpoint/2010/main" val="218043217"/>
              </p:ext>
            </p:extLst>
          </p:nvPr>
        </p:nvGraphicFramePr>
        <p:xfrm>
          <a:off x="6096000" y="2013626"/>
          <a:ext cx="4832614" cy="3946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2D65230B-17D4-4BBC-8A25-85BBB337899E}"/>
              </a:ext>
            </a:extLst>
          </p:cNvPr>
          <p:cNvSpPr txBox="1"/>
          <p:nvPr/>
        </p:nvSpPr>
        <p:spPr>
          <a:xfrm>
            <a:off x="1138038" y="3109556"/>
            <a:ext cx="454291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i="0">
                <a:effectLst/>
              </a:rPr>
              <a:t>Apple Secure Enclave </a:t>
            </a:r>
            <a:r>
              <a:rPr lang="en-US" b="0" i="0">
                <a:effectLst/>
              </a:rPr>
              <a:t>is directly integrated into Apple's A-series </a:t>
            </a:r>
            <a:r>
              <a:rPr lang="en-US" b="0" i="0" err="1">
                <a:effectLst/>
              </a:rPr>
              <a:t>SoC.</a:t>
            </a:r>
            <a:endParaRPr lang="en-US"/>
          </a:p>
          <a:p>
            <a:pPr algn="just"/>
            <a:endParaRPr lang="en-US" b="0" i="0">
              <a:effectLst/>
            </a:endParaRPr>
          </a:p>
          <a:p>
            <a:pPr marL="285750" indent="-285750" algn="just">
              <a:buFont typeface="Arial" panose="020B0604020202020204" pitchFamily="34" charset="0"/>
              <a:buChar char="•"/>
            </a:pPr>
            <a:r>
              <a:rPr lang="en-US" b="1" i="0">
                <a:effectLst/>
              </a:rPr>
              <a:t>ARM’s </a:t>
            </a:r>
            <a:r>
              <a:rPr lang="en-US" b="1" i="0" err="1">
                <a:effectLst/>
              </a:rPr>
              <a:t>TrustZone</a:t>
            </a:r>
            <a:r>
              <a:rPr lang="en-US" b="1" i="0">
                <a:effectLst/>
              </a:rPr>
              <a:t> </a:t>
            </a:r>
            <a:r>
              <a:rPr lang="en-US"/>
              <a:t>is</a:t>
            </a:r>
            <a:r>
              <a:rPr lang="en-US" b="0" i="0">
                <a:effectLst/>
              </a:rPr>
              <a:t> a stand-alone processor integrated directly into the device's main </a:t>
            </a:r>
            <a:r>
              <a:rPr lang="en-US" b="0" i="0" err="1">
                <a:effectLst/>
              </a:rPr>
              <a:t>SoC.</a:t>
            </a:r>
            <a:r>
              <a:rPr lang="en-US" b="0" i="0">
                <a:effectLst/>
              </a:rPr>
              <a:t> </a:t>
            </a:r>
            <a:endParaRPr lang="it-IT"/>
          </a:p>
        </p:txBody>
      </p:sp>
    </p:spTree>
    <p:extLst>
      <p:ext uri="{BB962C8B-B14F-4D97-AF65-F5344CB8AC3E}">
        <p14:creationId xmlns:p14="http://schemas.microsoft.com/office/powerpoint/2010/main" val="139304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FE4E-5031-4AF0-A442-A90BF58B86A6}"/>
              </a:ext>
            </a:extLst>
          </p:cNvPr>
          <p:cNvSpPr>
            <a:spLocks noGrp="1"/>
          </p:cNvSpPr>
          <p:nvPr>
            <p:ph type="title"/>
          </p:nvPr>
        </p:nvSpPr>
        <p:spPr>
          <a:xfrm>
            <a:off x="222653" y="267830"/>
            <a:ext cx="11746694" cy="574661"/>
          </a:xfrm>
        </p:spPr>
        <p:txBody>
          <a:bodyPr/>
          <a:lstStyle/>
          <a:p>
            <a:pPr algn="ctr"/>
            <a:r>
              <a:rPr lang="en-US" sz="2800" dirty="0" err="1"/>
              <a:t>Ios</a:t>
            </a:r>
            <a:r>
              <a:rPr lang="en-US" sz="2800" dirty="0"/>
              <a:t> secure enclave</a:t>
            </a:r>
          </a:p>
        </p:txBody>
      </p:sp>
      <p:pic>
        <p:nvPicPr>
          <p:cNvPr id="11" name="Picture 11" descr="Diagram&#10;&#10;Description automatically generated">
            <a:extLst>
              <a:ext uri="{FF2B5EF4-FFF2-40B4-BE49-F238E27FC236}">
                <a16:creationId xmlns:a16="http://schemas.microsoft.com/office/drawing/2014/main" id="{33F442D0-B4EC-48DE-9C8E-2769DF8D9CBE}"/>
              </a:ext>
            </a:extLst>
          </p:cNvPr>
          <p:cNvPicPr>
            <a:picLocks noGrp="1" noChangeAspect="1"/>
          </p:cNvPicPr>
          <p:nvPr>
            <p:ph idx="1"/>
          </p:nvPr>
        </p:nvPicPr>
        <p:blipFill>
          <a:blip r:embed="rId3"/>
          <a:stretch>
            <a:fillRect/>
          </a:stretch>
        </p:blipFill>
        <p:spPr>
          <a:xfrm>
            <a:off x="2830679" y="1310988"/>
            <a:ext cx="6530641" cy="3124665"/>
          </a:xfrm>
        </p:spPr>
      </p:pic>
      <p:sp>
        <p:nvSpPr>
          <p:cNvPr id="17" name="TextBox 16">
            <a:extLst>
              <a:ext uri="{FF2B5EF4-FFF2-40B4-BE49-F238E27FC236}">
                <a16:creationId xmlns:a16="http://schemas.microsoft.com/office/drawing/2014/main" id="{2AB319E9-64C8-4A3D-A355-DEF96B7A4F8A}"/>
              </a:ext>
            </a:extLst>
          </p:cNvPr>
          <p:cNvSpPr txBox="1"/>
          <p:nvPr/>
        </p:nvSpPr>
        <p:spPr>
          <a:xfrm>
            <a:off x="4106435" y="5085347"/>
            <a:ext cx="3979127"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It is isolated with a hardware filter so the AP cannot access it.</a:t>
            </a:r>
          </a:p>
          <a:p>
            <a:pPr algn="l"/>
            <a:endParaRPr lang="en-US"/>
          </a:p>
        </p:txBody>
      </p:sp>
    </p:spTree>
    <p:extLst>
      <p:ext uri="{BB962C8B-B14F-4D97-AF65-F5344CB8AC3E}">
        <p14:creationId xmlns:p14="http://schemas.microsoft.com/office/powerpoint/2010/main" val="250372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28DB21-1F20-4F8A-9AD2-F0DE940CB05D}"/>
              </a:ext>
            </a:extLst>
          </p:cNvPr>
          <p:cNvSpPr txBox="1"/>
          <p:nvPr/>
        </p:nvSpPr>
        <p:spPr>
          <a:xfrm>
            <a:off x="3985628" y="5108874"/>
            <a:ext cx="4220739"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venir Next LT Pro"/>
              </a:rPr>
              <a:t> </a:t>
            </a:r>
            <a:r>
              <a:rPr lang="en-US" b="1">
                <a:latin typeface="Avenir Next LT Pro"/>
              </a:rPr>
              <a:t>Process in the normal world cannot access the secure world.</a:t>
            </a:r>
            <a:r>
              <a:rPr lang="en-US">
                <a:latin typeface="Avenir Next LT Pro"/>
                <a:ea typeface="Avenir Next LT Pro"/>
                <a:cs typeface="Avenir Next LT Pro"/>
              </a:rPr>
              <a:t>​</a:t>
            </a:r>
          </a:p>
          <a:p>
            <a:pPr algn="l"/>
            <a:endParaRPr lang="en-US"/>
          </a:p>
        </p:txBody>
      </p:sp>
      <p:sp>
        <p:nvSpPr>
          <p:cNvPr id="7" name="Title 1">
            <a:extLst>
              <a:ext uri="{FF2B5EF4-FFF2-40B4-BE49-F238E27FC236}">
                <a16:creationId xmlns:a16="http://schemas.microsoft.com/office/drawing/2014/main" id="{94E0638D-5FAD-4F06-A651-C4B559200D58}"/>
              </a:ext>
            </a:extLst>
          </p:cNvPr>
          <p:cNvSpPr>
            <a:spLocks noGrp="1"/>
          </p:cNvSpPr>
          <p:nvPr>
            <p:ph type="title"/>
          </p:nvPr>
        </p:nvSpPr>
        <p:spPr>
          <a:xfrm>
            <a:off x="222653" y="249860"/>
            <a:ext cx="11746694" cy="574661"/>
          </a:xfrm>
        </p:spPr>
        <p:txBody>
          <a:bodyPr/>
          <a:lstStyle/>
          <a:p>
            <a:pPr algn="ctr"/>
            <a:r>
              <a:rPr lang="en-US" sz="2800"/>
              <a:t>Arm </a:t>
            </a:r>
            <a:r>
              <a:rPr lang="en-US" sz="2800" err="1"/>
              <a:t>trustzone</a:t>
            </a:r>
            <a:endParaRPr lang="en-US" sz="2800"/>
          </a:p>
        </p:txBody>
      </p:sp>
      <p:pic>
        <p:nvPicPr>
          <p:cNvPr id="2050" name="Picture 2" descr="ARM Trustzone Security (adapted from [63]). | Download ...">
            <a:extLst>
              <a:ext uri="{FF2B5EF4-FFF2-40B4-BE49-F238E27FC236}">
                <a16:creationId xmlns:a16="http://schemas.microsoft.com/office/drawing/2014/main" id="{A6A238BF-25E0-4FF9-863B-0015978F5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036" y="1009310"/>
            <a:ext cx="39719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0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54FED3-6CFF-40D3-B5C6-15CB39D6A296}"/>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800"/>
              <a:t>Where Is located a secure enclave?</a:t>
            </a:r>
          </a:p>
        </p:txBody>
      </p:sp>
      <p:sp>
        <p:nvSpPr>
          <p:cNvPr id="3" name="Segnaposto contenuto 2">
            <a:extLst>
              <a:ext uri="{FF2B5EF4-FFF2-40B4-BE49-F238E27FC236}">
                <a16:creationId xmlns:a16="http://schemas.microsoft.com/office/drawing/2014/main" id="{AEB55DC3-8020-4947-9BD8-27AEF690FE92}"/>
              </a:ext>
            </a:extLst>
          </p:cNvPr>
          <p:cNvSpPr>
            <a:spLocks noGrp="1"/>
          </p:cNvSpPr>
          <p:nvPr>
            <p:ph idx="1"/>
          </p:nvPr>
        </p:nvSpPr>
        <p:spPr>
          <a:xfrm>
            <a:off x="1371601" y="2345635"/>
            <a:ext cx="4911392" cy="3583940"/>
          </a:xfrm>
        </p:spPr>
        <p:txBody>
          <a:bodyPr vert="horz" lIns="0" tIns="0" rIns="0" bIns="0" rtlCol="0" anchor="t">
            <a:normAutofit/>
          </a:bodyPr>
          <a:lstStyle/>
          <a:p>
            <a:pPr marL="0" indent="0">
              <a:buNone/>
            </a:pPr>
            <a:r>
              <a:rPr lang="en-US" sz="1600" b="1">
                <a:ea typeface="+mn-lt"/>
                <a:cs typeface="+mn-lt"/>
              </a:rPr>
              <a:t>Secure enclave</a:t>
            </a:r>
            <a:r>
              <a:rPr lang="en-US" sz="1600">
                <a:ea typeface="+mn-lt"/>
                <a:cs typeface="+mn-lt"/>
              </a:rPr>
              <a:t> provide a flexible way to implement various </a:t>
            </a:r>
            <a:r>
              <a:rPr lang="en-US" sz="1600" b="1">
                <a:ea typeface="+mn-lt"/>
                <a:cs typeface="+mn-lt"/>
              </a:rPr>
              <a:t>hardware-assisted security services</a:t>
            </a:r>
            <a:r>
              <a:rPr lang="en-US" sz="1600">
                <a:ea typeface="+mn-lt"/>
                <a:cs typeface="+mn-lt"/>
              </a:rPr>
              <a:t>.</a:t>
            </a:r>
          </a:p>
          <a:p>
            <a:pPr marL="0" indent="0">
              <a:buNone/>
            </a:pPr>
            <a:endParaRPr lang="it-IT" sz="1600" b="1" i="0">
              <a:effectLst/>
            </a:endParaRPr>
          </a:p>
          <a:p>
            <a:pPr marL="0" indent="0">
              <a:buNone/>
            </a:pPr>
            <a:endParaRPr lang="en-US" sz="1600">
              <a:ea typeface="+mn-lt"/>
              <a:cs typeface="+mn-lt"/>
            </a:endParaRPr>
          </a:p>
          <a:p>
            <a:pPr marL="0" indent="0">
              <a:buNone/>
            </a:pPr>
            <a:endParaRPr lang="en-US" sz="1600"/>
          </a:p>
          <a:p>
            <a:pPr marL="0" indent="0">
              <a:buNone/>
            </a:pPr>
            <a:endParaRPr lang="en-US" sz="1600">
              <a:ea typeface="+mn-lt"/>
              <a:cs typeface="+mn-lt"/>
            </a:endParaRPr>
          </a:p>
        </p:txBody>
      </p:sp>
      <p:pic>
        <p:nvPicPr>
          <p:cNvPr id="10" name="Graphic 9">
            <a:extLst>
              <a:ext uri="{FF2B5EF4-FFF2-40B4-BE49-F238E27FC236}">
                <a16:creationId xmlns:a16="http://schemas.microsoft.com/office/drawing/2014/main" id="{38133674-803F-4619-B29C-927770F4A3A6}"/>
              </a:ext>
            </a:extLst>
          </p:cNvPr>
          <p:cNvPicPr>
            <a:picLocks noChangeAspect="1"/>
          </p:cNvPicPr>
          <p:nvPr/>
        </p:nvPicPr>
        <p:blipFill>
          <a:blip r:embed="rId3"/>
          <a:stretch>
            <a:fillRect/>
          </a:stretch>
        </p:blipFill>
        <p:spPr>
          <a:xfrm>
            <a:off x="7972116" y="457200"/>
            <a:ext cx="2848283" cy="5472375"/>
          </a:xfrm>
          <a:prstGeom prst="rect">
            <a:avLst/>
          </a:prstGeom>
          <a:solidFill>
            <a:srgbClr val="FFFFFF">
              <a:shade val="85000"/>
            </a:srgbClr>
          </a:solidFill>
        </p:spPr>
      </p:pic>
      <p:sp>
        <p:nvSpPr>
          <p:cNvPr id="11" name="TextBox 10">
            <a:extLst>
              <a:ext uri="{FF2B5EF4-FFF2-40B4-BE49-F238E27FC236}">
                <a16:creationId xmlns:a16="http://schemas.microsoft.com/office/drawing/2014/main" id="{F4252449-C0BB-4404-9183-4381667DD2CC}"/>
              </a:ext>
            </a:extLst>
          </p:cNvPr>
          <p:cNvSpPr txBox="1"/>
          <p:nvPr/>
        </p:nvSpPr>
        <p:spPr>
          <a:xfrm>
            <a:off x="926951" y="3681523"/>
            <a:ext cx="6223298" cy="64633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wrap="square">
            <a:spAutoFit/>
          </a:bodyPr>
          <a:lstStyle/>
          <a:p>
            <a:pPr marL="0" indent="0">
              <a:spcAft>
                <a:spcPts val="600"/>
              </a:spcAft>
              <a:buNone/>
            </a:pPr>
            <a:r>
              <a:rPr lang="en-US" b="1">
                <a:solidFill>
                  <a:schemeClr val="tx1"/>
                </a:solidFill>
                <a:ea typeface="+mn-lt"/>
                <a:cs typeface="+mn-lt"/>
              </a:rPr>
              <a:t>Trusted Computing Base</a:t>
            </a:r>
            <a:r>
              <a:rPr lang="en-US">
                <a:solidFill>
                  <a:schemeClr val="tx1"/>
                </a:solidFill>
                <a:ea typeface="+mn-lt"/>
                <a:cs typeface="+mn-lt"/>
              </a:rPr>
              <a:t> (TCB) </a:t>
            </a:r>
            <a:r>
              <a:rPr lang="en-US" b="1">
                <a:solidFill>
                  <a:schemeClr val="tx1"/>
                </a:solidFill>
                <a:ea typeface="+mn-lt"/>
                <a:cs typeface="+mn-lt"/>
              </a:rPr>
              <a:t>minimization </a:t>
            </a:r>
            <a:r>
              <a:rPr lang="en-US">
                <a:solidFill>
                  <a:schemeClr val="tx1"/>
                </a:solidFill>
                <a:ea typeface="+mn-lt"/>
                <a:cs typeface="+mn-lt"/>
              </a:rPr>
              <a:t>is one of the most fundamental computer security principles.</a:t>
            </a:r>
            <a:endParaRPr lang="it-IT">
              <a:solidFill>
                <a:schemeClr val="tx1"/>
              </a:solidFill>
              <a:ea typeface="+mn-lt"/>
              <a:cs typeface="+mn-lt"/>
            </a:endParaRPr>
          </a:p>
        </p:txBody>
      </p:sp>
    </p:spTree>
    <p:extLst>
      <p:ext uri="{BB962C8B-B14F-4D97-AF65-F5344CB8AC3E}">
        <p14:creationId xmlns:p14="http://schemas.microsoft.com/office/powerpoint/2010/main" val="2077925838"/>
      </p:ext>
    </p:extLst>
  </p:cSld>
  <p:clrMapOvr>
    <a:masterClrMapping/>
  </p:clrMapOvr>
</p:sld>
</file>

<file path=ppt/theme/theme1.xml><?xml version="1.0" encoding="utf-8"?>
<a:theme xmlns:a="http://schemas.openxmlformats.org/drawingml/2006/main" name="GradientRiseVTI">
  <a:themeElements>
    <a:clrScheme name="Bl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Bl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A982BBDFFF1B4B87F94E120358E6C1" ma:contentTypeVersion="9" ma:contentTypeDescription="Create a new document." ma:contentTypeScope="" ma:versionID="7b38fec10979ad1ca0a5175b9ac960bf">
  <xsd:schema xmlns:xsd="http://www.w3.org/2001/XMLSchema" xmlns:xs="http://www.w3.org/2001/XMLSchema" xmlns:p="http://schemas.microsoft.com/office/2006/metadata/properties" xmlns:ns2="8d3f1386-57c8-448f-828f-88858c64f623" targetNamespace="http://schemas.microsoft.com/office/2006/metadata/properties" ma:root="true" ma:fieldsID="77750d910c60eb3c4cd196241925435c" ns2:_="">
    <xsd:import namespace="8d3f1386-57c8-448f-828f-88858c64f6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3f1386-57c8-448f-828f-88858c64f6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01BF59-3CE0-40E0-867A-650C14542E88}">
  <ds:schemaRefs>
    <ds:schemaRef ds:uri="http://schemas.microsoft.com/sharepoint/v3/contenttype/forms"/>
  </ds:schemaRefs>
</ds:datastoreItem>
</file>

<file path=customXml/itemProps2.xml><?xml version="1.0" encoding="utf-8"?>
<ds:datastoreItem xmlns:ds="http://schemas.openxmlformats.org/officeDocument/2006/customXml" ds:itemID="{AF36CC73-4ED1-453A-87A6-40C6DE5D0472}">
  <ds:schemaRefs>
    <ds:schemaRef ds:uri="8d3f1386-57c8-448f-828f-88858c64f6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AB4CA4-26D7-4C75-8BD3-CB8A86FBD281}">
  <ds:schemaRefs>
    <ds:schemaRef ds:uri="8d3f1386-57c8-448f-828f-88858c64f6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Presentazione_1 (1)</Template>
  <TotalTime>0</TotalTime>
  <Words>6538</Words>
  <Application>Microsoft Office PowerPoint</Application>
  <PresentationFormat>Widescreen</PresentationFormat>
  <Paragraphs>298</Paragraphs>
  <Slides>33</Slides>
  <Notes>28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Archia</vt:lpstr>
      <vt:lpstr>Arial</vt:lpstr>
      <vt:lpstr>Avenir Next LT Pro</vt:lpstr>
      <vt:lpstr>Avenir Next LT Pro (Corpo)</vt:lpstr>
      <vt:lpstr>Calibri</vt:lpstr>
      <vt:lpstr>Inter</vt:lpstr>
      <vt:lpstr>Roboto</vt:lpstr>
      <vt:lpstr>Samsung One</vt:lpstr>
      <vt:lpstr>Segoe UI</vt:lpstr>
      <vt:lpstr>Symbol</vt:lpstr>
      <vt:lpstr>Wingdings</vt:lpstr>
      <vt:lpstr>WordVisi_MSFontService</vt:lpstr>
      <vt:lpstr>GradientRiseVTI</vt:lpstr>
      <vt:lpstr>GradientRiseVTI</vt:lpstr>
      <vt:lpstr> Security chip on smartphones</vt:lpstr>
      <vt:lpstr>Why does  the smartphone need  a security chip?</vt:lpstr>
      <vt:lpstr>What Are biometrics data?</vt:lpstr>
      <vt:lpstr>What does hardware security mean?</vt:lpstr>
      <vt:lpstr>What is a security smartphone chip?</vt:lpstr>
      <vt:lpstr>Who are the main actors?</vt:lpstr>
      <vt:lpstr>Ios secure enclave</vt:lpstr>
      <vt:lpstr>Arm trustzone</vt:lpstr>
      <vt:lpstr>Where Is located a secure enclave?</vt:lpstr>
      <vt:lpstr>What we have  inside a  secure enclave?</vt:lpstr>
      <vt:lpstr>How secure enclave protects my biometrics data?</vt:lpstr>
      <vt:lpstr>How it works?</vt:lpstr>
      <vt:lpstr>Memory Protection Engine (1)</vt:lpstr>
      <vt:lpstr>Memory Protection Engine (2)</vt:lpstr>
      <vt:lpstr>PowerPoint Presentation</vt:lpstr>
      <vt:lpstr>Possible threats</vt:lpstr>
      <vt:lpstr>Arm TrustZone: main idea</vt:lpstr>
      <vt:lpstr>architecture features (1)</vt:lpstr>
      <vt:lpstr>architecture features (2)</vt:lpstr>
      <vt:lpstr>Chain of trust</vt:lpstr>
      <vt:lpstr>PowerPoint Presentation</vt:lpstr>
      <vt:lpstr>countermeasures</vt:lpstr>
      <vt:lpstr>hardware-related vulnerabilities  </vt:lpstr>
      <vt:lpstr>Performance  evaluation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 for mobility</dc:title>
  <dc:creator>Antonio Nunzio Pio Di Noia</dc:creator>
  <cp:lastModifiedBy>Leonardo Poggiani</cp:lastModifiedBy>
  <cp:revision>2</cp:revision>
  <dcterms:created xsi:type="dcterms:W3CDTF">2021-02-07T17:40:38Z</dcterms:created>
  <dcterms:modified xsi:type="dcterms:W3CDTF">2021-03-29T08:59:14Z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0x01010007A982BBDFFF1B4B87F94E120358E6C1</vt:lpwstr>
  </property>
</Properties>
</file>