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  <p:sldMasterId id="2147483700" r:id="rId8"/>
    <p:sldMasterId id="2147483713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x="9144000" cy="6858000" type="screen4x3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60240" cy="529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60240" cy="529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60240" cy="529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60240" cy="529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60240" cy="529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60240" cy="529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8" descr="crossLabLogo.png"/>
          <p:cNvPicPr/>
          <p:nvPr/>
        </p:nvPicPr>
        <p:blipFill>
          <a:blip r:embed="rId14"/>
          <a:stretch/>
        </p:blipFill>
        <p:spPr>
          <a:xfrm>
            <a:off x="7130160" y="6226200"/>
            <a:ext cx="1555200" cy="509400"/>
          </a:xfrm>
          <a:prstGeom prst="rect">
            <a:avLst/>
          </a:prstGeom>
          <a:ln>
            <a:noFill/>
          </a:ln>
        </p:spPr>
      </p:pic>
      <p:pic>
        <p:nvPicPr>
          <p:cNvPr id="6" name="Immagine 9" descr="Schermata 2019-07-02 alle 11.33.44.png"/>
          <p:cNvPicPr/>
          <p:nvPr/>
        </p:nvPicPr>
        <p:blipFill>
          <a:blip r:embed="rId15"/>
          <a:stretch/>
        </p:blipFill>
        <p:spPr>
          <a:xfrm>
            <a:off x="182880" y="6226200"/>
            <a:ext cx="2390760" cy="547560"/>
          </a:xfrm>
          <a:prstGeom prst="rect">
            <a:avLst/>
          </a:prstGeom>
          <a:ln>
            <a:noFill/>
          </a:ln>
        </p:spPr>
      </p:pic>
      <p:pic>
        <p:nvPicPr>
          <p:cNvPr id="2" name="Immagine 11" descr="logoUnipi.png"/>
          <p:cNvPicPr/>
          <p:nvPr/>
        </p:nvPicPr>
        <p:blipFill>
          <a:blip r:embed="rId16"/>
          <a:stretch/>
        </p:blipFill>
        <p:spPr>
          <a:xfrm>
            <a:off x="4068720" y="6144840"/>
            <a:ext cx="1306080" cy="69516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magine 8" descr="crossLabLogo.png"/>
          <p:cNvPicPr/>
          <p:nvPr/>
        </p:nvPicPr>
        <p:blipFill>
          <a:blip r:embed="rId14"/>
          <a:stretch/>
        </p:blipFill>
        <p:spPr>
          <a:xfrm>
            <a:off x="7130160" y="6226200"/>
            <a:ext cx="1555200" cy="509400"/>
          </a:xfrm>
          <a:prstGeom prst="rect">
            <a:avLst/>
          </a:prstGeom>
          <a:ln>
            <a:noFill/>
          </a:ln>
        </p:spPr>
      </p:pic>
      <p:pic>
        <p:nvPicPr>
          <p:cNvPr id="42" name="Immagine 9" descr="Schermata 2019-07-02 alle 11.33.44.png"/>
          <p:cNvPicPr/>
          <p:nvPr/>
        </p:nvPicPr>
        <p:blipFill>
          <a:blip r:embed="rId15"/>
          <a:stretch/>
        </p:blipFill>
        <p:spPr>
          <a:xfrm>
            <a:off x="182880" y="6226200"/>
            <a:ext cx="2390760" cy="547560"/>
          </a:xfrm>
          <a:prstGeom prst="rect">
            <a:avLst/>
          </a:prstGeom>
          <a:ln>
            <a:noFill/>
          </a:ln>
        </p:spPr>
      </p:pic>
      <p:pic>
        <p:nvPicPr>
          <p:cNvPr id="43" name="Immagine 11" descr="logoUnipi.png"/>
          <p:cNvPicPr/>
          <p:nvPr/>
        </p:nvPicPr>
        <p:blipFill>
          <a:blip r:embed="rId16"/>
          <a:stretch/>
        </p:blipFill>
        <p:spPr>
          <a:xfrm>
            <a:off x="4068720" y="6144840"/>
            <a:ext cx="1306080" cy="69516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magine 8" descr="crossLabLogo.png"/>
          <p:cNvPicPr/>
          <p:nvPr/>
        </p:nvPicPr>
        <p:blipFill>
          <a:blip r:embed="rId14"/>
          <a:stretch/>
        </p:blipFill>
        <p:spPr>
          <a:xfrm>
            <a:off x="7130160" y="6226200"/>
            <a:ext cx="1555200" cy="509400"/>
          </a:xfrm>
          <a:prstGeom prst="rect">
            <a:avLst/>
          </a:prstGeom>
          <a:ln>
            <a:noFill/>
          </a:ln>
        </p:spPr>
      </p:pic>
      <p:pic>
        <p:nvPicPr>
          <p:cNvPr id="83" name="Immagine 9" descr="Schermata 2019-07-02 alle 11.33.44.png"/>
          <p:cNvPicPr/>
          <p:nvPr/>
        </p:nvPicPr>
        <p:blipFill>
          <a:blip r:embed="rId15"/>
          <a:stretch/>
        </p:blipFill>
        <p:spPr>
          <a:xfrm>
            <a:off x="182880" y="6226200"/>
            <a:ext cx="2390760" cy="547560"/>
          </a:xfrm>
          <a:prstGeom prst="rect">
            <a:avLst/>
          </a:prstGeom>
          <a:ln>
            <a:noFill/>
          </a:ln>
        </p:spPr>
      </p:pic>
      <p:pic>
        <p:nvPicPr>
          <p:cNvPr id="84" name="Immagine 11" descr="logoUnipi.png"/>
          <p:cNvPicPr/>
          <p:nvPr/>
        </p:nvPicPr>
        <p:blipFill>
          <a:blip r:embed="rId16"/>
          <a:stretch/>
        </p:blipFill>
        <p:spPr>
          <a:xfrm>
            <a:off x="4068720" y="6144840"/>
            <a:ext cx="1306080" cy="69516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magine 8" descr="crossLabLogo.png"/>
          <p:cNvPicPr/>
          <p:nvPr/>
        </p:nvPicPr>
        <p:blipFill>
          <a:blip r:embed="rId14"/>
          <a:stretch/>
        </p:blipFill>
        <p:spPr>
          <a:xfrm>
            <a:off x="7130160" y="6226200"/>
            <a:ext cx="1555200" cy="509400"/>
          </a:xfrm>
          <a:prstGeom prst="rect">
            <a:avLst/>
          </a:prstGeom>
          <a:ln>
            <a:noFill/>
          </a:ln>
        </p:spPr>
      </p:pic>
      <p:pic>
        <p:nvPicPr>
          <p:cNvPr id="125" name="Immagine 9" descr="Schermata 2019-07-02 alle 11.33.44.png"/>
          <p:cNvPicPr/>
          <p:nvPr/>
        </p:nvPicPr>
        <p:blipFill>
          <a:blip r:embed="rId15"/>
          <a:stretch/>
        </p:blipFill>
        <p:spPr>
          <a:xfrm>
            <a:off x="182880" y="6226200"/>
            <a:ext cx="2390760" cy="547560"/>
          </a:xfrm>
          <a:prstGeom prst="rect">
            <a:avLst/>
          </a:prstGeom>
          <a:ln>
            <a:noFill/>
          </a:ln>
        </p:spPr>
      </p:pic>
      <p:pic>
        <p:nvPicPr>
          <p:cNvPr id="126" name="Immagine 11" descr="logoUnipi.png"/>
          <p:cNvPicPr/>
          <p:nvPr/>
        </p:nvPicPr>
        <p:blipFill>
          <a:blip r:embed="rId16"/>
          <a:stretch/>
        </p:blipFill>
        <p:spPr>
          <a:xfrm>
            <a:off x="4068720" y="6144840"/>
            <a:ext cx="1306080" cy="695160"/>
          </a:xfrm>
          <a:prstGeom prst="rect">
            <a:avLst/>
          </a:prstGeom>
          <a:ln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magine 8" descr="crossLabLogo.png"/>
          <p:cNvPicPr/>
          <p:nvPr/>
        </p:nvPicPr>
        <p:blipFill>
          <a:blip r:embed="rId14"/>
          <a:stretch/>
        </p:blipFill>
        <p:spPr>
          <a:xfrm>
            <a:off x="7130160" y="6226200"/>
            <a:ext cx="1555200" cy="509400"/>
          </a:xfrm>
          <a:prstGeom prst="rect">
            <a:avLst/>
          </a:prstGeom>
          <a:ln>
            <a:noFill/>
          </a:ln>
        </p:spPr>
      </p:pic>
      <p:pic>
        <p:nvPicPr>
          <p:cNvPr id="166" name="Immagine 9" descr="Schermata 2019-07-02 alle 11.33.44.png"/>
          <p:cNvPicPr/>
          <p:nvPr/>
        </p:nvPicPr>
        <p:blipFill>
          <a:blip r:embed="rId15"/>
          <a:stretch/>
        </p:blipFill>
        <p:spPr>
          <a:xfrm>
            <a:off x="182880" y="6226200"/>
            <a:ext cx="2390760" cy="547560"/>
          </a:xfrm>
          <a:prstGeom prst="rect">
            <a:avLst/>
          </a:prstGeom>
          <a:ln>
            <a:noFill/>
          </a:ln>
        </p:spPr>
      </p:pic>
      <p:pic>
        <p:nvPicPr>
          <p:cNvPr id="167" name="Immagine 11" descr="logoUnipi.png"/>
          <p:cNvPicPr/>
          <p:nvPr/>
        </p:nvPicPr>
        <p:blipFill>
          <a:blip r:embed="rId16"/>
          <a:stretch/>
        </p:blipFill>
        <p:spPr>
          <a:xfrm>
            <a:off x="4068720" y="6144840"/>
            <a:ext cx="1306080" cy="695160"/>
          </a:xfrm>
          <a:prstGeom prst="rect">
            <a:avLst/>
          </a:prstGeom>
          <a:ln>
            <a:noFill/>
          </a:ln>
        </p:spPr>
      </p:pic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magine 8" descr="crossLabLogo.png"/>
          <p:cNvPicPr/>
          <p:nvPr/>
        </p:nvPicPr>
        <p:blipFill>
          <a:blip r:embed="rId14"/>
          <a:stretch/>
        </p:blipFill>
        <p:spPr>
          <a:xfrm>
            <a:off x="7130160" y="6226200"/>
            <a:ext cx="1555200" cy="509400"/>
          </a:xfrm>
          <a:prstGeom prst="rect">
            <a:avLst/>
          </a:prstGeom>
          <a:ln>
            <a:noFill/>
          </a:ln>
        </p:spPr>
      </p:pic>
      <p:pic>
        <p:nvPicPr>
          <p:cNvPr id="208" name="Immagine 9" descr="Schermata 2019-07-02 alle 11.33.44.png"/>
          <p:cNvPicPr/>
          <p:nvPr/>
        </p:nvPicPr>
        <p:blipFill>
          <a:blip r:embed="rId15"/>
          <a:stretch/>
        </p:blipFill>
        <p:spPr>
          <a:xfrm>
            <a:off x="182880" y="6226200"/>
            <a:ext cx="2390760" cy="547560"/>
          </a:xfrm>
          <a:prstGeom prst="rect">
            <a:avLst/>
          </a:prstGeom>
          <a:ln>
            <a:noFill/>
          </a:ln>
        </p:spPr>
      </p:pic>
      <p:pic>
        <p:nvPicPr>
          <p:cNvPr id="209" name="Immagine 11" descr="logoUnipi.png"/>
          <p:cNvPicPr/>
          <p:nvPr/>
        </p:nvPicPr>
        <p:blipFill>
          <a:blip r:embed="rId16"/>
          <a:stretch/>
        </p:blipFill>
        <p:spPr>
          <a:xfrm>
            <a:off x="4068720" y="6144840"/>
            <a:ext cx="1306080" cy="695160"/>
          </a:xfrm>
          <a:prstGeom prst="rect">
            <a:avLst/>
          </a:prstGeom>
          <a:ln>
            <a:noFill/>
          </a:ln>
        </p:spPr>
      </p:pic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uding.org/" TargetMode="External"/><Relationship Id="rId2" Type="http://schemas.openxmlformats.org/officeDocument/2006/relationships/hyperlink" Target="https://boardgamegeek.com/" TargetMode="External"/><Relationship Id="rId1" Type="http://schemas.openxmlformats.org/officeDocument/2006/relationships/slideLayout" Target="../slideLayouts/slideLayout41.xml"/><Relationship Id="rId5" Type="http://schemas.openxmlformats.org/officeDocument/2006/relationships/hyperlink" Target="https://github.com/recommend-games/board-game-scraper" TargetMode="External"/><Relationship Id="rId4" Type="http://schemas.openxmlformats.org/officeDocument/2006/relationships/hyperlink" Target="https://www.wikidata.org/wiki/Wikidata:Main_Pag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2130480"/>
            <a:ext cx="91425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3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Large-Scale and Multi-Structured Databases</a:t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Project Design</a:t>
            </a:r>
            <a:endParaRPr lang="en-US" sz="4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br>
              <a:rPr dirty="0"/>
            </a:br>
            <a:r>
              <a:rPr lang="en-US" sz="4400" b="1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BoardGameNet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371600" y="38862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it-IT" sz="3200" b="0" strike="noStrike" spc="-1">
                <a:solidFill>
                  <a:srgbClr val="8B8B8B"/>
                </a:solidFill>
                <a:latin typeface="Arial"/>
                <a:ea typeface="DejaVu Sans"/>
              </a:rPr>
              <a:t>Gaia Anastasi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it-IT" sz="3200" b="0" strike="noStrike" spc="-1">
                <a:solidFill>
                  <a:srgbClr val="8B8B8B"/>
                </a:solidFill>
                <a:latin typeface="Arial"/>
                <a:ea typeface="DejaVu Sans"/>
              </a:rPr>
              <a:t>Clarissa Polidori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it-IT" sz="3200" b="0" strike="noStrike" spc="-1">
                <a:solidFill>
                  <a:srgbClr val="8B8B8B"/>
                </a:solidFill>
                <a:latin typeface="Arial"/>
                <a:ea typeface="DejaVu Sans"/>
              </a:rPr>
              <a:t>Leonardo Poggiani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Application Highlights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327240" y="1232640"/>
            <a:ext cx="834264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BoardGameNet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is designed to create a community of people who are passionate about board games. It is organized as a social network where you can learn about new games or discuss your favorite ones with your friends.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384480" y="2437920"/>
            <a:ext cx="82281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Main features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are:</a:t>
            </a:r>
            <a:endParaRPr lang="en-US" sz="1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Users can browse board games provided by the admin</a:t>
            </a:r>
            <a:endParaRPr lang="en-US" sz="1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Users can review and rate board games</a:t>
            </a:r>
            <a:endParaRPr lang="en-US" sz="1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Users interact each other through a network of friendships</a:t>
            </a:r>
            <a:endParaRPr lang="en-US" sz="1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Users can create discussion groups to talk about a specific game with their friends</a:t>
            </a:r>
            <a:endParaRPr lang="en-US" sz="1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Users follow special users who writes articles about games</a:t>
            </a:r>
            <a:endParaRPr lang="en-US" sz="1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Users can comment and like or dislike articles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BB1A277-09BA-418B-AC3D-7DA10C216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35" y="842600"/>
            <a:ext cx="8281851" cy="5411319"/>
          </a:xfrm>
          <a:prstGeom prst="rect">
            <a:avLst/>
          </a:prstGeom>
        </p:spPr>
      </p:pic>
      <p:sp>
        <p:nvSpPr>
          <p:cNvPr id="253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1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Actors and main supported functionalities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393840" y="1230840"/>
            <a:ext cx="420516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4586040" y="1245600"/>
            <a:ext cx="421272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7E7B003-E2B2-4F32-AE58-98B089F05F94}"/>
              </a:ext>
            </a:extLst>
          </p:cNvPr>
          <p:cNvSpPr txBox="1"/>
          <p:nvPr/>
        </p:nvSpPr>
        <p:spPr>
          <a:xfrm>
            <a:off x="5546693" y="5602959"/>
            <a:ext cx="230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simplified</a:t>
            </a:r>
            <a:r>
              <a:rPr lang="it-IT" dirty="0"/>
              <a:t> use case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82880" y="63874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Dataset Description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397440" y="1641960"/>
            <a:ext cx="8347680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Sources: </a:t>
            </a:r>
            <a:r>
              <a:rPr lang="en-US" sz="18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1) 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</a:t>
            </a:r>
            <a:r>
              <a:rPr lang="en-US" sz="1800" b="0" i="1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://boardgamegeek.com</a:t>
            </a:r>
            <a:r>
              <a:rPr lang="en-U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2) </a:t>
            </a:r>
            <a:r>
              <a:rPr lang="en-US" sz="1800" b="0" i="1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https://luding.org</a:t>
            </a:r>
            <a:r>
              <a:rPr lang="en-U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3) </a:t>
            </a:r>
            <a:r>
              <a:rPr lang="en-US" sz="1800" b="0" i="1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https://www.wikidata.org/wiki/Wikidata:Main_Page</a:t>
            </a:r>
            <a:r>
              <a:rPr lang="en-U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Description: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Forum and website scraped with </a:t>
            </a:r>
            <a:r>
              <a:rPr lang="en-US" sz="1800" b="0" i="1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https://github.com/recommend-games/board-game-scraper</a:t>
            </a:r>
            <a:r>
              <a:rPr lang="en-U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,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adapted for our purpose. They contain information about games, users and ratings.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Volume: </a:t>
            </a:r>
            <a:r>
              <a:rPr lang="en-U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~100 MB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Variety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Various format and sources, we formatted the data with some Python scripts.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Velocity/Variability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Administrator can choose the sources and the interval for the scraping and this can also be suggested by analytics functions for the activity time of users.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3C33AE61-6B9F-451E-BBD3-9CF35838A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7708"/>
            <a:ext cx="9144000" cy="5510520"/>
          </a:xfrm>
          <a:prstGeom prst="rect">
            <a:avLst/>
          </a:prstGeom>
        </p:spPr>
      </p:pic>
      <p:sp>
        <p:nvSpPr>
          <p:cNvPr id="258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Preliminary UML Class Diagram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15108" y="4662949"/>
            <a:ext cx="4035600" cy="1014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user can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also</a:t>
            </a: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be an </a:t>
            </a:r>
            <a:r>
              <a:rPr lang="it-IT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Anonymous User </a:t>
            </a: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or a 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Registered</a:t>
            </a:r>
            <a:r>
              <a:rPr lang="it-IT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User. </a:t>
            </a: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 </a:t>
            </a:r>
            <a:r>
              <a:rPr lang="it-IT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influencer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 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Registered</a:t>
            </a:r>
            <a:r>
              <a:rPr lang="it-IT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User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that</a:t>
            </a: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has</a:t>
            </a: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good reviews and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then</a:t>
            </a: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she</a:t>
            </a: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/he can be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promoted</a:t>
            </a: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by a </a:t>
            </a:r>
            <a:r>
              <a:rPr lang="it-IT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Moderator.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1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Requirements and Entities 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handled by Document DB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457200" y="1604520"/>
            <a:ext cx="8411760" cy="452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108000">
              <a:lnSpc>
                <a:spcPct val="100000"/>
              </a:lnSpc>
              <a:spcBef>
                <a:spcPts val="43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Three collections that hold these entities:</a:t>
            </a:r>
            <a:endParaRPr lang="en-US" sz="18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Game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Category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External_rating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Article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Group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endParaRPr lang="en-US" sz="1600" b="0" strike="noStrike" spc="-1" dirty="0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431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High level query</a:t>
            </a:r>
          </a:p>
          <a:p>
            <a:pPr marL="850950" lvl="1" indent="-285750">
              <a:spcBef>
                <a:spcPts val="431"/>
              </a:spcBef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CRUD operations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Show suggested games based on favorite categories specified at subscription.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Show suggested users based on favorite categories.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Search a games setting parameters and filters, for instance:</a:t>
            </a:r>
            <a:endParaRPr lang="en-US" sz="1600" b="0" strike="noStrike" spc="-1" dirty="0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Set category</a:t>
            </a:r>
            <a:endParaRPr lang="en-US" sz="1400" b="0" strike="noStrike" spc="-1" dirty="0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Set number of players</a:t>
            </a:r>
            <a:endParaRPr lang="en-US" sz="1400" b="0" strike="noStrike" spc="-1" dirty="0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Order by external rating</a:t>
            </a:r>
          </a:p>
        </p:txBody>
      </p:sp>
      <p:pic>
        <p:nvPicPr>
          <p:cNvPr id="263" name="Immagine 2"/>
          <p:cNvPicPr/>
          <p:nvPr/>
        </p:nvPicPr>
        <p:blipFill>
          <a:blip r:embed="rId2"/>
          <a:stretch/>
        </p:blipFill>
        <p:spPr>
          <a:xfrm>
            <a:off x="4241160" y="1187640"/>
            <a:ext cx="5098320" cy="267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6122142-628F-4954-BCB8-400052AA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86" y="1013807"/>
            <a:ext cx="3822814" cy="2957301"/>
          </a:xfrm>
          <a:prstGeom prst="rect">
            <a:avLst/>
          </a:prstGeom>
        </p:spPr>
      </p:pic>
      <p:sp>
        <p:nvSpPr>
          <p:cNvPr id="264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1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Requirements and Entities 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handled by Graph DB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448740" y="1283398"/>
            <a:ext cx="8228520" cy="452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000">
              <a:lnSpc>
                <a:spcPct val="100000"/>
              </a:lnSpc>
              <a:spcBef>
                <a:spcPts val="289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Entities: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Game → Id, Name, Category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User → Id, Name, Age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Review → Id, Timestamp, Text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Rating → Vote, Timestamp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Article → Id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Group → Id, Name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Comment → Id, Timestamp, Text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High level query: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en-US" sz="1600" b="0" strike="noStrike" spc="-1" dirty="0">
              <a:latin typeface="Arial"/>
            </a:endParaRPr>
          </a:p>
          <a:p>
            <a:pPr marL="540000">
              <a:lnSpc>
                <a:spcPct val="100000"/>
              </a:lnSpc>
              <a:spcBef>
                <a:spcPts val="575"/>
              </a:spcBef>
            </a:pPr>
            <a:endParaRPr lang="en-US" sz="1600" b="0" strike="noStrike" spc="-1" dirty="0">
              <a:latin typeface="Arial"/>
            </a:endParaRPr>
          </a:p>
        </p:txBody>
      </p:sp>
      <p:graphicFrame>
        <p:nvGraphicFramePr>
          <p:cNvPr id="2" name="Tabella 3">
            <a:extLst>
              <a:ext uri="{FF2B5EF4-FFF2-40B4-BE49-F238E27FC236}">
                <a16:creationId xmlns:a16="http://schemas.microsoft.com/office/drawing/2014/main" id="{02638EA0-9B92-4B63-9113-335D45801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66117"/>
              </p:ext>
            </p:extLst>
          </p:nvPr>
        </p:nvGraphicFramePr>
        <p:xfrm>
          <a:off x="457200" y="3971109"/>
          <a:ext cx="8321040" cy="2103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520">
                  <a:extLst>
                    <a:ext uri="{9D8B030D-6E8A-4147-A177-3AD203B41FA5}">
                      <a16:colId xmlns:a16="http://schemas.microsoft.com/office/drawing/2014/main" val="3091046707"/>
                    </a:ext>
                  </a:extLst>
                </a:gridCol>
                <a:gridCol w="4160520">
                  <a:extLst>
                    <a:ext uri="{9D8B030D-6E8A-4147-A177-3AD203B41FA5}">
                      <a16:colId xmlns:a16="http://schemas.microsoft.com/office/drawing/2014/main" val="2482710367"/>
                    </a:ext>
                  </a:extLst>
                </a:gridCol>
              </a:tblGrid>
              <a:tr h="346498">
                <a:tc>
                  <a:txBody>
                    <a:bodyPr/>
                    <a:lstStyle/>
                    <a:p>
                      <a:r>
                        <a:rPr lang="it-IT" sz="1300" dirty="0"/>
                        <a:t>Domain-</a:t>
                      </a:r>
                      <a:r>
                        <a:rPr lang="it-IT" sz="1300" dirty="0" err="1"/>
                        <a:t>specific</a:t>
                      </a:r>
                      <a:endParaRPr lang="it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300" dirty="0" err="1"/>
                        <a:t>Graph-Centric</a:t>
                      </a:r>
                      <a:endParaRPr lang="it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11680"/>
                  </a:ext>
                </a:extLst>
              </a:tr>
              <a:tr h="601631">
                <a:tc>
                  <a:txBody>
                    <a:bodyPr/>
                    <a:lstStyle/>
                    <a:p>
                      <a:r>
                        <a:rPr lang="en-US" sz="1200" dirty="0"/>
                        <a:t>The top-3 rated games on a given period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3 games with the highest number of ":Reviewed" incoming edges.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643255"/>
                  </a:ext>
                </a:extLst>
              </a:tr>
              <a:tr h="577495">
                <a:tc>
                  <a:txBody>
                    <a:bodyPr/>
                    <a:lstStyle/>
                    <a:p>
                      <a:r>
                        <a:rPr lang="en-US" sz="1200" dirty="0"/>
                        <a:t>Most popular influencers among users on a given age range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Select an age range and count the number of ":Follow" incoming edges from users within this range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925026"/>
                  </a:ext>
                </a:extLst>
              </a:tr>
              <a:tr h="577495">
                <a:tc>
                  <a:txBody>
                    <a:bodyPr/>
                    <a:lstStyle/>
                    <a:p>
                      <a:r>
                        <a:rPr lang="en-US" sz="1200" dirty="0"/>
                        <a:t>The user who reviewed the largest number of different game categories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user who has the highest number of ":Reviewed" outgoing edges to a different game category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468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1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Software Architecture Preliminary Idea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718560" y="1567440"/>
            <a:ext cx="8046000" cy="365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Programming Language: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r>
              <a:rPr lang="it-IT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Framework: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JavaFX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DBMS: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MongoDB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Neo4J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Other</a:t>
            </a:r>
            <a:r>
              <a:rPr lang="it-IT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frameworks and libraries: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Guava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Mockito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Junit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Gson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Log4J 	 	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269" name="Immagine 3"/>
          <p:cNvPicPr/>
          <p:nvPr/>
        </p:nvPicPr>
        <p:blipFill>
          <a:blip r:embed="rId2"/>
          <a:stretch/>
        </p:blipFill>
        <p:spPr>
          <a:xfrm>
            <a:off x="5055480" y="1302120"/>
            <a:ext cx="3369600" cy="1885680"/>
          </a:xfrm>
          <a:prstGeom prst="rect">
            <a:avLst/>
          </a:prstGeom>
          <a:ln>
            <a:noFill/>
          </a:ln>
        </p:spPr>
      </p:pic>
      <p:pic>
        <p:nvPicPr>
          <p:cNvPr id="270" name="Immagine 5" descr="Immagine che contiene testo, clipart&#10;&#10;Descrizione generata automaticamente"/>
          <p:cNvPicPr/>
          <p:nvPr/>
        </p:nvPicPr>
        <p:blipFill>
          <a:blip r:embed="rId3"/>
          <a:stretch/>
        </p:blipFill>
        <p:spPr>
          <a:xfrm>
            <a:off x="4741920" y="3523680"/>
            <a:ext cx="1932480" cy="761760"/>
          </a:xfrm>
          <a:prstGeom prst="rect">
            <a:avLst/>
          </a:prstGeom>
          <a:ln>
            <a:noFill/>
          </a:ln>
        </p:spPr>
      </p:pic>
      <p:pic>
        <p:nvPicPr>
          <p:cNvPr id="271" name="Immagine 7"/>
          <p:cNvPicPr/>
          <p:nvPr/>
        </p:nvPicPr>
        <p:blipFill>
          <a:blip r:embed="rId4"/>
          <a:stretch/>
        </p:blipFill>
        <p:spPr>
          <a:xfrm>
            <a:off x="6753600" y="3893040"/>
            <a:ext cx="2141640" cy="822240"/>
          </a:xfrm>
          <a:prstGeom prst="rect">
            <a:avLst/>
          </a:prstGeom>
          <a:ln>
            <a:noFill/>
          </a:ln>
        </p:spPr>
      </p:pic>
      <p:pic>
        <p:nvPicPr>
          <p:cNvPr id="272" name="Immagine 9"/>
          <p:cNvPicPr/>
          <p:nvPr/>
        </p:nvPicPr>
        <p:blipFill>
          <a:blip r:embed="rId5"/>
          <a:stretch/>
        </p:blipFill>
        <p:spPr>
          <a:xfrm>
            <a:off x="5525640" y="4621320"/>
            <a:ext cx="1932480" cy="59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796F2ADAE3C85489E68679FEC282541" ma:contentTypeVersion="6" ma:contentTypeDescription="Creare un nuovo documento." ma:contentTypeScope="" ma:versionID="0b28c8f87ca8120166eda73a4030de38">
  <xsd:schema xmlns:xsd="http://www.w3.org/2001/XMLSchema" xmlns:xs="http://www.w3.org/2001/XMLSchema" xmlns:p="http://schemas.microsoft.com/office/2006/metadata/properties" xmlns:ns2="b9f335ba-2c4b-4808-8367-1005b57191be" targetNamespace="http://schemas.microsoft.com/office/2006/metadata/properties" ma:root="true" ma:fieldsID="df43beb9a60ad3d1bff3c76eb208f3b0" ns2:_="">
    <xsd:import namespace="b9f335ba-2c4b-4808-8367-1005b57191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f335ba-2c4b-4808-8367-1005b57191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26F165-93A1-4E07-B258-90C487F226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189A7F-EC59-4019-B06A-CB62129A930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A036F6E-7220-4788-B7AF-F6BFD0B5BF5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523</Words>
  <Application>Microsoft Office PowerPoint</Application>
  <PresentationFormat>Presentazione su schermo (4:3)</PresentationFormat>
  <Paragraphs>79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6</vt:i4>
      </vt:variant>
      <vt:variant>
        <vt:lpstr>Titoli diapositive</vt:lpstr>
      </vt:variant>
      <vt:variant>
        <vt:i4>8</vt:i4>
      </vt:variant>
    </vt:vector>
  </HeadingPairs>
  <TitlesOfParts>
    <vt:vector size="17" baseType="lpstr">
      <vt:lpstr>Arial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subject/>
  <dc:creator>Francesco  Marcelloni</dc:creator>
  <dc:description/>
  <cp:lastModifiedBy>Leonardo Poggiani</cp:lastModifiedBy>
  <cp:revision>10</cp:revision>
  <dcterms:created xsi:type="dcterms:W3CDTF">2019-07-02T09:26:30Z</dcterms:created>
  <dcterms:modified xsi:type="dcterms:W3CDTF">2020-12-10T09:59:59Z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Università di Pisa</vt:lpwstr>
  </property>
  <property fmtid="{D5CDD505-2E9C-101B-9397-08002B2CF9AE}" pid="4" name="ContentTypeId">
    <vt:lpwstr>0x010100F796F2ADAE3C85489E68679FEC282541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Presentazione su schermo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8</vt:i4>
  </property>
</Properties>
</file>