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  <p:sldMasterId id="2147483661" r:id="rId5"/>
    <p:sldMasterId id="2147483674" r:id="rId6"/>
    <p:sldMasterId id="2147483687" r:id="rId7"/>
    <p:sldMasterId id="2147483700" r:id="rId8"/>
    <p:sldMasterId id="2147483713" r:id="rId9"/>
  </p:sldMasterIdLst>
  <p:sldIdLst>
    <p:sldId id="256" r:id="rId10"/>
    <p:sldId id="257" r:id="rId11"/>
    <p:sldId id="258" r:id="rId12"/>
    <p:sldId id="259" r:id="rId13"/>
    <p:sldId id="260" r:id="rId14"/>
    <p:sldId id="261" r:id="rId15"/>
    <p:sldId id="262" r:id="rId16"/>
    <p:sldId id="263" r:id="rId17"/>
  </p:sldIdLst>
  <p:sldSz cx="9144000" cy="6858000" type="screen4x3"/>
  <p:notesSz cx="7559675" cy="10691813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9D9C9DB-7BE8-47B3-9DB0-B4A7A445AC90}" v="1" dt="2020-12-07T17:42:16.423"/>
    <p1510:client id="{A2712AFC-3F84-4421-A5AB-CA81BAA0117B}" v="15" dt="2020-12-07T18:06:00.57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12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4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" Type="http://schemas.openxmlformats.org/officeDocument/2006/relationships/customXml" Target="../customXml/item2.xml"/><Relationship Id="rId16" Type="http://schemas.openxmlformats.org/officeDocument/2006/relationships/slide" Target="slides/slide7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2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6.xml"/><Relationship Id="rId10" Type="http://schemas.openxmlformats.org/officeDocument/2006/relationships/slide" Target="slides/slide1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" Target="slides/slide5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82880" y="90000"/>
            <a:ext cx="8760240" cy="1141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82880" y="90000"/>
            <a:ext cx="8760240" cy="1141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82880" y="90000"/>
            <a:ext cx="8760240" cy="1141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182880" y="90000"/>
            <a:ext cx="8760240" cy="1141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182880" y="90000"/>
            <a:ext cx="8760240" cy="1141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182880" y="90000"/>
            <a:ext cx="8760240" cy="1141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182880" y="90000"/>
            <a:ext cx="8760240" cy="1141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182880" y="90000"/>
            <a:ext cx="8760240" cy="5292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182880" y="90000"/>
            <a:ext cx="8760240" cy="1141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82880" y="90000"/>
            <a:ext cx="8760240" cy="1141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182880" y="90000"/>
            <a:ext cx="8760240" cy="1141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182880" y="90000"/>
            <a:ext cx="8760240" cy="1141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182880" y="90000"/>
            <a:ext cx="8760240" cy="1141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182880" y="90000"/>
            <a:ext cx="8760240" cy="1141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182880" y="90000"/>
            <a:ext cx="8760240" cy="1141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182880" y="90000"/>
            <a:ext cx="8760240" cy="1141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182880" y="90000"/>
            <a:ext cx="8760240" cy="1141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182880" y="90000"/>
            <a:ext cx="8760240" cy="1141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182880" y="90000"/>
            <a:ext cx="8760240" cy="1141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82880" y="90000"/>
            <a:ext cx="8760240" cy="1141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subTitle"/>
          </p:nvPr>
        </p:nvSpPr>
        <p:spPr>
          <a:xfrm>
            <a:off x="182880" y="90000"/>
            <a:ext cx="8760240" cy="5292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182880" y="90000"/>
            <a:ext cx="8760240" cy="1141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182880" y="90000"/>
            <a:ext cx="8760240" cy="1141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182880" y="90000"/>
            <a:ext cx="8760240" cy="1141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182880" y="90000"/>
            <a:ext cx="8760240" cy="1141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182880" y="90000"/>
            <a:ext cx="8760240" cy="1141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182880" y="90000"/>
            <a:ext cx="8760240" cy="1141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2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3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182880" y="90000"/>
            <a:ext cx="8760240" cy="1141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182880" y="90000"/>
            <a:ext cx="8760240" cy="1141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82880" y="90000"/>
            <a:ext cx="8760240" cy="1141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182880" y="90000"/>
            <a:ext cx="8760240" cy="1141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182880" y="90000"/>
            <a:ext cx="8760240" cy="1141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subTitle"/>
          </p:nvPr>
        </p:nvSpPr>
        <p:spPr>
          <a:xfrm>
            <a:off x="182880" y="90000"/>
            <a:ext cx="8760240" cy="5292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182880" y="90000"/>
            <a:ext cx="8760240" cy="1141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182880" y="90000"/>
            <a:ext cx="8760240" cy="1141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182880" y="90000"/>
            <a:ext cx="8760240" cy="1141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182880" y="90000"/>
            <a:ext cx="8760240" cy="1141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182880" y="90000"/>
            <a:ext cx="8760240" cy="1141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7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182880" y="90000"/>
            <a:ext cx="8760240" cy="1141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1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2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3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4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82880" y="90000"/>
            <a:ext cx="8760240" cy="1141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182880" y="90000"/>
            <a:ext cx="8760240" cy="1141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182880" y="90000"/>
            <a:ext cx="8760240" cy="1141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182880" y="90000"/>
            <a:ext cx="8760240" cy="1141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182880" y="90000"/>
            <a:ext cx="8760240" cy="1141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subTitle"/>
          </p:nvPr>
        </p:nvSpPr>
        <p:spPr>
          <a:xfrm>
            <a:off x="182880" y="90000"/>
            <a:ext cx="8760240" cy="5292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182880" y="90000"/>
            <a:ext cx="8760240" cy="1141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182880" y="90000"/>
            <a:ext cx="8760240" cy="1141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7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182880" y="90000"/>
            <a:ext cx="8760240" cy="1141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182880" y="90000"/>
            <a:ext cx="8760240" cy="1141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182880" y="90000"/>
            <a:ext cx="8760240" cy="1141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9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82880" y="90000"/>
            <a:ext cx="8760240" cy="5292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182880" y="90000"/>
            <a:ext cx="8760240" cy="1141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0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2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3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4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5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6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182880" y="90000"/>
            <a:ext cx="8760240" cy="1141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1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182880" y="90000"/>
            <a:ext cx="8760240" cy="1141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182880" y="90000"/>
            <a:ext cx="8760240" cy="1141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title"/>
          </p:nvPr>
        </p:nvSpPr>
        <p:spPr>
          <a:xfrm>
            <a:off x="182880" y="90000"/>
            <a:ext cx="8760240" cy="1141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subTitle"/>
          </p:nvPr>
        </p:nvSpPr>
        <p:spPr>
          <a:xfrm>
            <a:off x="182880" y="90000"/>
            <a:ext cx="8760240" cy="5292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182880" y="90000"/>
            <a:ext cx="8760240" cy="1141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title"/>
          </p:nvPr>
        </p:nvSpPr>
        <p:spPr>
          <a:xfrm>
            <a:off x="182880" y="90000"/>
            <a:ext cx="8760240" cy="1141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title"/>
          </p:nvPr>
        </p:nvSpPr>
        <p:spPr>
          <a:xfrm>
            <a:off x="182880" y="90000"/>
            <a:ext cx="8760240" cy="1141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3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82880" y="90000"/>
            <a:ext cx="8760240" cy="1141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title"/>
          </p:nvPr>
        </p:nvSpPr>
        <p:spPr>
          <a:xfrm>
            <a:off x="182880" y="90000"/>
            <a:ext cx="8760240" cy="1141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3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title"/>
          </p:nvPr>
        </p:nvSpPr>
        <p:spPr>
          <a:xfrm>
            <a:off x="182880" y="90000"/>
            <a:ext cx="8760240" cy="1141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3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3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4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laceHolder 1"/>
          <p:cNvSpPr>
            <a:spLocks noGrp="1"/>
          </p:cNvSpPr>
          <p:nvPr>
            <p:ph type="title"/>
          </p:nvPr>
        </p:nvSpPr>
        <p:spPr>
          <a:xfrm>
            <a:off x="182880" y="90000"/>
            <a:ext cx="8760240" cy="1141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4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4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4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4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4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4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82880" y="90000"/>
            <a:ext cx="8760240" cy="1141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82880" y="90000"/>
            <a:ext cx="8760240" cy="1141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1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image" Target="../media/image1.pn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8" descr="crossLabLogo.png"/>
          <p:cNvPicPr/>
          <p:nvPr/>
        </p:nvPicPr>
        <p:blipFill>
          <a:blip r:embed="rId14"/>
          <a:stretch/>
        </p:blipFill>
        <p:spPr>
          <a:xfrm>
            <a:off x="7130160" y="6226200"/>
            <a:ext cx="1555200" cy="509400"/>
          </a:xfrm>
          <a:prstGeom prst="rect">
            <a:avLst/>
          </a:prstGeom>
          <a:ln>
            <a:noFill/>
          </a:ln>
        </p:spPr>
      </p:pic>
      <p:pic>
        <p:nvPicPr>
          <p:cNvPr id="6" name="Immagine 9" descr="Schermata 2019-07-02 alle 11.33.44.png"/>
          <p:cNvPicPr/>
          <p:nvPr/>
        </p:nvPicPr>
        <p:blipFill>
          <a:blip r:embed="rId15"/>
          <a:stretch/>
        </p:blipFill>
        <p:spPr>
          <a:xfrm>
            <a:off x="182880" y="6226200"/>
            <a:ext cx="2390760" cy="547560"/>
          </a:xfrm>
          <a:prstGeom prst="rect">
            <a:avLst/>
          </a:prstGeom>
          <a:ln>
            <a:noFill/>
          </a:ln>
        </p:spPr>
      </p:pic>
      <p:pic>
        <p:nvPicPr>
          <p:cNvPr id="2" name="Immagine 11" descr="logoUnipi.png"/>
          <p:cNvPicPr/>
          <p:nvPr/>
        </p:nvPicPr>
        <p:blipFill>
          <a:blip r:embed="rId16"/>
          <a:stretch/>
        </p:blipFill>
        <p:spPr>
          <a:xfrm>
            <a:off x="4068720" y="6144840"/>
            <a:ext cx="1306080" cy="695160"/>
          </a:xfrm>
          <a:prstGeom prst="rect">
            <a:avLst/>
          </a:prstGeom>
          <a:ln>
            <a:noFill/>
          </a:ln>
        </p:spPr>
      </p:pic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Immagine 8" descr="crossLabLogo.png"/>
          <p:cNvPicPr/>
          <p:nvPr/>
        </p:nvPicPr>
        <p:blipFill>
          <a:blip r:embed="rId14"/>
          <a:stretch/>
        </p:blipFill>
        <p:spPr>
          <a:xfrm>
            <a:off x="7130160" y="6226200"/>
            <a:ext cx="1555200" cy="509400"/>
          </a:xfrm>
          <a:prstGeom prst="rect">
            <a:avLst/>
          </a:prstGeom>
          <a:ln>
            <a:noFill/>
          </a:ln>
        </p:spPr>
      </p:pic>
      <p:pic>
        <p:nvPicPr>
          <p:cNvPr id="42" name="Immagine 9" descr="Schermata 2019-07-02 alle 11.33.44.png"/>
          <p:cNvPicPr/>
          <p:nvPr/>
        </p:nvPicPr>
        <p:blipFill>
          <a:blip r:embed="rId15"/>
          <a:stretch/>
        </p:blipFill>
        <p:spPr>
          <a:xfrm>
            <a:off x="182880" y="6226200"/>
            <a:ext cx="2390760" cy="547560"/>
          </a:xfrm>
          <a:prstGeom prst="rect">
            <a:avLst/>
          </a:prstGeom>
          <a:ln>
            <a:noFill/>
          </a:ln>
        </p:spPr>
      </p:pic>
      <p:pic>
        <p:nvPicPr>
          <p:cNvPr id="43" name="Immagine 11" descr="logoUnipi.png"/>
          <p:cNvPicPr/>
          <p:nvPr/>
        </p:nvPicPr>
        <p:blipFill>
          <a:blip r:embed="rId16"/>
          <a:stretch/>
        </p:blipFill>
        <p:spPr>
          <a:xfrm>
            <a:off x="4068720" y="6144840"/>
            <a:ext cx="1306080" cy="695160"/>
          </a:xfrm>
          <a:prstGeom prst="rect">
            <a:avLst/>
          </a:prstGeom>
          <a:ln>
            <a:noFill/>
          </a:ln>
        </p:spPr>
      </p:pic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Immagine 8" descr="crossLabLogo.png"/>
          <p:cNvPicPr/>
          <p:nvPr/>
        </p:nvPicPr>
        <p:blipFill>
          <a:blip r:embed="rId14"/>
          <a:stretch/>
        </p:blipFill>
        <p:spPr>
          <a:xfrm>
            <a:off x="7130160" y="6226200"/>
            <a:ext cx="1555200" cy="509400"/>
          </a:xfrm>
          <a:prstGeom prst="rect">
            <a:avLst/>
          </a:prstGeom>
          <a:ln>
            <a:noFill/>
          </a:ln>
        </p:spPr>
      </p:pic>
      <p:pic>
        <p:nvPicPr>
          <p:cNvPr id="83" name="Immagine 9" descr="Schermata 2019-07-02 alle 11.33.44.png"/>
          <p:cNvPicPr/>
          <p:nvPr/>
        </p:nvPicPr>
        <p:blipFill>
          <a:blip r:embed="rId15"/>
          <a:stretch/>
        </p:blipFill>
        <p:spPr>
          <a:xfrm>
            <a:off x="182880" y="6226200"/>
            <a:ext cx="2390760" cy="547560"/>
          </a:xfrm>
          <a:prstGeom prst="rect">
            <a:avLst/>
          </a:prstGeom>
          <a:ln>
            <a:noFill/>
          </a:ln>
        </p:spPr>
      </p:pic>
      <p:pic>
        <p:nvPicPr>
          <p:cNvPr id="84" name="Immagine 11" descr="logoUnipi.png"/>
          <p:cNvPicPr/>
          <p:nvPr/>
        </p:nvPicPr>
        <p:blipFill>
          <a:blip r:embed="rId16"/>
          <a:stretch/>
        </p:blipFill>
        <p:spPr>
          <a:xfrm>
            <a:off x="4068720" y="6144840"/>
            <a:ext cx="1306080" cy="695160"/>
          </a:xfrm>
          <a:prstGeom prst="rect">
            <a:avLst/>
          </a:prstGeom>
          <a:ln>
            <a:noFill/>
          </a:ln>
        </p:spPr>
      </p:pic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182880" y="90000"/>
            <a:ext cx="8760240" cy="1141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Second Outline Level</a:t>
            </a:r>
          </a:p>
          <a:p>
            <a:pPr marL="1296000" lvl="2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Third Outline Level</a:t>
            </a:r>
          </a:p>
          <a:p>
            <a:pPr marL="1728000" lvl="3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Fourth Outline Level</a:t>
            </a:r>
          </a:p>
          <a:p>
            <a:pPr marL="2160000" lvl="4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Fifth Outline Level</a:t>
            </a:r>
          </a:p>
          <a:p>
            <a:pPr marL="2592000" lvl="5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Sixth Outline Level</a:t>
            </a:r>
          </a:p>
          <a:p>
            <a:pPr marL="3024000" lvl="6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Seventh Outline Level</a:t>
            </a: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44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Second Outline Level</a:t>
            </a:r>
          </a:p>
          <a:p>
            <a:pPr marL="1296000" lvl="2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Third Outline Level</a:t>
            </a:r>
          </a:p>
          <a:p>
            <a:pPr marL="1728000" lvl="3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Fourth Outline Level</a:t>
            </a:r>
          </a:p>
          <a:p>
            <a:pPr marL="2160000" lvl="4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Fifth Outline Level</a:t>
            </a:r>
          </a:p>
          <a:p>
            <a:pPr marL="2592000" lvl="5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Sixth Outline Level</a:t>
            </a:r>
          </a:p>
          <a:p>
            <a:pPr marL="3024000" lvl="6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Immagine 8" descr="crossLabLogo.png"/>
          <p:cNvPicPr/>
          <p:nvPr/>
        </p:nvPicPr>
        <p:blipFill>
          <a:blip r:embed="rId14"/>
          <a:stretch/>
        </p:blipFill>
        <p:spPr>
          <a:xfrm>
            <a:off x="7130160" y="6226200"/>
            <a:ext cx="1555200" cy="509400"/>
          </a:xfrm>
          <a:prstGeom prst="rect">
            <a:avLst/>
          </a:prstGeom>
          <a:ln>
            <a:noFill/>
          </a:ln>
        </p:spPr>
      </p:pic>
      <p:pic>
        <p:nvPicPr>
          <p:cNvPr id="125" name="Immagine 9" descr="Schermata 2019-07-02 alle 11.33.44.png"/>
          <p:cNvPicPr/>
          <p:nvPr/>
        </p:nvPicPr>
        <p:blipFill>
          <a:blip r:embed="rId15"/>
          <a:stretch/>
        </p:blipFill>
        <p:spPr>
          <a:xfrm>
            <a:off x="182880" y="6226200"/>
            <a:ext cx="2390760" cy="547560"/>
          </a:xfrm>
          <a:prstGeom prst="rect">
            <a:avLst/>
          </a:prstGeom>
          <a:ln>
            <a:noFill/>
          </a:ln>
        </p:spPr>
      </p:pic>
      <p:pic>
        <p:nvPicPr>
          <p:cNvPr id="126" name="Immagine 11" descr="logoUnipi.png"/>
          <p:cNvPicPr/>
          <p:nvPr/>
        </p:nvPicPr>
        <p:blipFill>
          <a:blip r:embed="rId16"/>
          <a:stretch/>
        </p:blipFill>
        <p:spPr>
          <a:xfrm>
            <a:off x="4068720" y="6144840"/>
            <a:ext cx="1306080" cy="695160"/>
          </a:xfrm>
          <a:prstGeom prst="rect">
            <a:avLst/>
          </a:prstGeom>
          <a:ln>
            <a:noFill/>
          </a:ln>
        </p:spPr>
      </p:pic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182880" y="90000"/>
            <a:ext cx="8760240" cy="1141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Immagine 8" descr="crossLabLogo.png"/>
          <p:cNvPicPr/>
          <p:nvPr/>
        </p:nvPicPr>
        <p:blipFill>
          <a:blip r:embed="rId14"/>
          <a:stretch/>
        </p:blipFill>
        <p:spPr>
          <a:xfrm>
            <a:off x="7130160" y="6226200"/>
            <a:ext cx="1555200" cy="509400"/>
          </a:xfrm>
          <a:prstGeom prst="rect">
            <a:avLst/>
          </a:prstGeom>
          <a:ln>
            <a:noFill/>
          </a:ln>
        </p:spPr>
      </p:pic>
      <p:pic>
        <p:nvPicPr>
          <p:cNvPr id="166" name="Immagine 9" descr="Schermata 2019-07-02 alle 11.33.44.png"/>
          <p:cNvPicPr/>
          <p:nvPr/>
        </p:nvPicPr>
        <p:blipFill>
          <a:blip r:embed="rId15"/>
          <a:stretch/>
        </p:blipFill>
        <p:spPr>
          <a:xfrm>
            <a:off x="182880" y="6226200"/>
            <a:ext cx="2390760" cy="547560"/>
          </a:xfrm>
          <a:prstGeom prst="rect">
            <a:avLst/>
          </a:prstGeom>
          <a:ln>
            <a:noFill/>
          </a:ln>
        </p:spPr>
      </p:pic>
      <p:pic>
        <p:nvPicPr>
          <p:cNvPr id="167" name="Immagine 11" descr="logoUnipi.png"/>
          <p:cNvPicPr/>
          <p:nvPr/>
        </p:nvPicPr>
        <p:blipFill>
          <a:blip r:embed="rId16"/>
          <a:stretch/>
        </p:blipFill>
        <p:spPr>
          <a:xfrm>
            <a:off x="4068720" y="6144840"/>
            <a:ext cx="1306080" cy="695160"/>
          </a:xfrm>
          <a:prstGeom prst="rect">
            <a:avLst/>
          </a:prstGeom>
          <a:ln>
            <a:noFill/>
          </a:ln>
        </p:spPr>
      </p:pic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182880" y="90000"/>
            <a:ext cx="8760240" cy="1141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Second Outline Level</a:t>
            </a:r>
          </a:p>
          <a:p>
            <a:pPr marL="1296000" lvl="2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Third Outline Level</a:t>
            </a:r>
          </a:p>
          <a:p>
            <a:pPr marL="1728000" lvl="3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Fourth Outline Level</a:t>
            </a:r>
          </a:p>
          <a:p>
            <a:pPr marL="2160000" lvl="4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Fifth Outline Level</a:t>
            </a:r>
          </a:p>
          <a:p>
            <a:pPr marL="2592000" lvl="5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Sixth Outline Level</a:t>
            </a:r>
          </a:p>
          <a:p>
            <a:pPr marL="3024000" lvl="6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Seventh Outline Level</a:t>
            </a:r>
          </a:p>
        </p:txBody>
      </p:sp>
      <p:sp>
        <p:nvSpPr>
          <p:cNvPr id="17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44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Second Outline Level</a:t>
            </a:r>
          </a:p>
          <a:p>
            <a:pPr marL="1296000" lvl="2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Third Outline Level</a:t>
            </a:r>
          </a:p>
          <a:p>
            <a:pPr marL="1728000" lvl="3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Fourth Outline Level</a:t>
            </a:r>
          </a:p>
          <a:p>
            <a:pPr marL="2160000" lvl="4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Fifth Outline Level</a:t>
            </a:r>
          </a:p>
          <a:p>
            <a:pPr marL="2592000" lvl="5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Sixth Outline Level</a:t>
            </a:r>
          </a:p>
          <a:p>
            <a:pPr marL="3024000" lvl="6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Immagine 8" descr="crossLabLogo.png"/>
          <p:cNvPicPr/>
          <p:nvPr/>
        </p:nvPicPr>
        <p:blipFill>
          <a:blip r:embed="rId14"/>
          <a:stretch/>
        </p:blipFill>
        <p:spPr>
          <a:xfrm>
            <a:off x="7130160" y="6226200"/>
            <a:ext cx="1555200" cy="509400"/>
          </a:xfrm>
          <a:prstGeom prst="rect">
            <a:avLst/>
          </a:prstGeom>
          <a:ln>
            <a:noFill/>
          </a:ln>
        </p:spPr>
      </p:pic>
      <p:pic>
        <p:nvPicPr>
          <p:cNvPr id="208" name="Immagine 9" descr="Schermata 2019-07-02 alle 11.33.44.png"/>
          <p:cNvPicPr/>
          <p:nvPr/>
        </p:nvPicPr>
        <p:blipFill>
          <a:blip r:embed="rId15"/>
          <a:stretch/>
        </p:blipFill>
        <p:spPr>
          <a:xfrm>
            <a:off x="182880" y="6226200"/>
            <a:ext cx="2390760" cy="547560"/>
          </a:xfrm>
          <a:prstGeom prst="rect">
            <a:avLst/>
          </a:prstGeom>
          <a:ln>
            <a:noFill/>
          </a:ln>
        </p:spPr>
      </p:pic>
      <p:pic>
        <p:nvPicPr>
          <p:cNvPr id="209" name="Immagine 11" descr="logoUnipi.png"/>
          <p:cNvPicPr/>
          <p:nvPr/>
        </p:nvPicPr>
        <p:blipFill>
          <a:blip r:embed="rId16"/>
          <a:stretch/>
        </p:blipFill>
        <p:spPr>
          <a:xfrm>
            <a:off x="4068720" y="6144840"/>
            <a:ext cx="1306080" cy="695160"/>
          </a:xfrm>
          <a:prstGeom prst="rect">
            <a:avLst/>
          </a:prstGeom>
          <a:ln>
            <a:noFill/>
          </a:ln>
        </p:spPr>
      </p:pic>
      <p:sp>
        <p:nvSpPr>
          <p:cNvPr id="2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21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luding.org/" TargetMode="External"/><Relationship Id="rId2" Type="http://schemas.openxmlformats.org/officeDocument/2006/relationships/hyperlink" Target="https://boardgamegeek.com/" TargetMode="External"/><Relationship Id="rId1" Type="http://schemas.openxmlformats.org/officeDocument/2006/relationships/slideLayout" Target="../slideLayouts/slideLayout41.xml"/><Relationship Id="rId5" Type="http://schemas.openxmlformats.org/officeDocument/2006/relationships/hyperlink" Target="https://github.com/recommend-games/board-game-scraper" TargetMode="External"/><Relationship Id="rId4" Type="http://schemas.openxmlformats.org/officeDocument/2006/relationships/hyperlink" Target="https://www.wikidata.org/wiki/Wikidata:Main_Page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CustomShape 1"/>
          <p:cNvSpPr/>
          <p:nvPr/>
        </p:nvSpPr>
        <p:spPr>
          <a:xfrm>
            <a:off x="0" y="2130480"/>
            <a:ext cx="9142560" cy="1468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72500" lnSpcReduction="20000"/>
          </a:bodyPr>
          <a:lstStyle/>
          <a:p>
            <a:pPr algn="ctr">
              <a:lnSpc>
                <a:spcPct val="100000"/>
              </a:lnSpc>
            </a:pPr>
            <a:r>
              <a:rPr lang="en-US" sz="4300" b="0" strike="noStrike" spc="-1">
                <a:solidFill>
                  <a:srgbClr val="000000"/>
                </a:solidFill>
                <a:latin typeface="Arial"/>
                <a:ea typeface="DejaVu Sans"/>
              </a:rPr>
              <a:t>Large-Scale and Multi-Structured Databases</a:t>
            </a:r>
            <a:br/>
            <a:r>
              <a:rPr lang="en-US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Project Design</a:t>
            </a:r>
            <a:endParaRPr lang="en-US" sz="4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br/>
            <a:r>
              <a:rPr lang="en-US" sz="4400" b="1" i="1" strike="noStrike" spc="-1">
                <a:solidFill>
                  <a:srgbClr val="000000"/>
                </a:solidFill>
                <a:latin typeface="Arial"/>
                <a:ea typeface="DejaVu Sans"/>
              </a:rPr>
              <a:t>BoardGameNet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249" name="CustomShape 2"/>
          <p:cNvSpPr/>
          <p:nvPr/>
        </p:nvSpPr>
        <p:spPr>
          <a:xfrm>
            <a:off x="1371600" y="3886200"/>
            <a:ext cx="6399360" cy="1751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it-IT" sz="3200" b="0" strike="noStrike" spc="-1">
                <a:solidFill>
                  <a:srgbClr val="8B8B8B"/>
                </a:solidFill>
                <a:latin typeface="Arial"/>
                <a:ea typeface="DejaVu Sans"/>
              </a:rPr>
              <a:t>Gaia Anastasi</a:t>
            </a:r>
            <a:endParaRPr lang="en-US" sz="32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it-IT" sz="3200" b="0" strike="noStrike" spc="-1">
                <a:solidFill>
                  <a:srgbClr val="8B8B8B"/>
                </a:solidFill>
                <a:latin typeface="Arial"/>
                <a:ea typeface="DejaVu Sans"/>
              </a:rPr>
              <a:t>Clarissa Polidori</a:t>
            </a:r>
            <a:endParaRPr lang="en-US" sz="32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it-IT" sz="3200" b="0" strike="noStrike" spc="-1">
                <a:solidFill>
                  <a:srgbClr val="8B8B8B"/>
                </a:solidFill>
                <a:latin typeface="Arial"/>
                <a:ea typeface="DejaVu Sans"/>
              </a:rPr>
              <a:t>Leonardo Poggiani</a:t>
            </a: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CustomShape 1"/>
          <p:cNvSpPr/>
          <p:nvPr/>
        </p:nvSpPr>
        <p:spPr>
          <a:xfrm>
            <a:off x="182880" y="90000"/>
            <a:ext cx="876024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Application Highlights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251" name="CustomShape 2"/>
          <p:cNvSpPr/>
          <p:nvPr/>
        </p:nvSpPr>
        <p:spPr>
          <a:xfrm>
            <a:off x="327240" y="1232640"/>
            <a:ext cx="8342640" cy="1187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BoardGameNet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is designed to create a community of people who are passionate about board games. It is organized as a social network where you can learn about new games or discuss your favorite ones with your friends.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252" name="CustomShape 3"/>
          <p:cNvSpPr/>
          <p:nvPr/>
        </p:nvSpPr>
        <p:spPr>
          <a:xfrm>
            <a:off x="384480" y="2437920"/>
            <a:ext cx="8228160" cy="397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>
              <a:lnSpc>
                <a:spcPct val="100000"/>
              </a:lnSpc>
            </a:pPr>
            <a:r>
              <a:rPr lang="it-IT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Main features</a:t>
            </a:r>
            <a:r>
              <a:rPr lang="it-IT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are:</a:t>
            </a:r>
            <a:endParaRPr lang="en-US" sz="1800" b="0" strike="noStrike" spc="-1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Users can browse board games provided by the admin</a:t>
            </a:r>
            <a:endParaRPr lang="en-US" sz="1800" b="0" strike="noStrike" spc="-1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Users can review and rate board games</a:t>
            </a:r>
            <a:endParaRPr lang="en-US" sz="1800" b="0" strike="noStrike" spc="-1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Users interact each other through a network of friendships</a:t>
            </a:r>
            <a:endParaRPr lang="en-US" sz="1800" b="0" strike="noStrike" spc="-1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Users can create discussion groups to talk about a specific game with their friends</a:t>
            </a:r>
            <a:endParaRPr lang="en-US" sz="1800" b="0" strike="noStrike" spc="-1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Users follow special users who writes articles about games</a:t>
            </a:r>
            <a:endParaRPr lang="en-US" sz="1800" b="0" strike="noStrike" spc="-1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Users can comment and like or dislike articles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CustomShape 1"/>
          <p:cNvSpPr/>
          <p:nvPr/>
        </p:nvSpPr>
        <p:spPr>
          <a:xfrm>
            <a:off x="182880" y="90000"/>
            <a:ext cx="876024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91000" lnSpcReduction="20000"/>
          </a:bodyPr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Actors and main supported functionalities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254" name="CustomShape 2"/>
          <p:cNvSpPr/>
          <p:nvPr/>
        </p:nvSpPr>
        <p:spPr>
          <a:xfrm>
            <a:off x="393840" y="1230840"/>
            <a:ext cx="4205160" cy="5393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108360">
              <a:lnSpc>
                <a:spcPct val="100000"/>
              </a:lnSpc>
              <a:spcBef>
                <a:spcPts val="1417"/>
              </a:spcBef>
            </a:pPr>
            <a:endParaRPr lang="en-US" sz="1400" b="0" strike="noStrike" spc="-1" dirty="0">
              <a:latin typeface="Arial"/>
            </a:endParaRPr>
          </a:p>
        </p:txBody>
      </p:sp>
      <p:sp>
        <p:nvSpPr>
          <p:cNvPr id="255" name="CustomShape 3"/>
          <p:cNvSpPr/>
          <p:nvPr/>
        </p:nvSpPr>
        <p:spPr>
          <a:xfrm>
            <a:off x="4586040" y="1245600"/>
            <a:ext cx="4212720" cy="5028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108360">
              <a:lnSpc>
                <a:spcPct val="100000"/>
              </a:lnSpc>
              <a:spcBef>
                <a:spcPts val="1417"/>
              </a:spcBef>
            </a:pPr>
            <a:endParaRPr lang="en-US" sz="1400" b="0" strike="noStrike" spc="-1" dirty="0">
              <a:latin typeface="Arial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774B9443-C94D-441F-8C92-3D721B491E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3010" y="1095792"/>
            <a:ext cx="3791070" cy="2942692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B7CF6AEE-8B8C-4808-A361-39E418ED40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2090" y="3353235"/>
            <a:ext cx="2643133" cy="2794464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0CAF12F3-2B16-4013-A1C9-B1F3024C0F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51" y="1202271"/>
            <a:ext cx="4459233" cy="4114808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44E39106-B85A-4EB6-890C-38BDEAB23AB8}"/>
              </a:ext>
            </a:extLst>
          </p:cNvPr>
          <p:cNvSpPr txBox="1"/>
          <p:nvPr/>
        </p:nvSpPr>
        <p:spPr>
          <a:xfrm>
            <a:off x="182880" y="5317079"/>
            <a:ext cx="37782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      </a:t>
            </a:r>
            <a:r>
              <a:rPr lang="it-IT" sz="1400" dirty="0" err="1"/>
              <a:t>performed</a:t>
            </a:r>
            <a:r>
              <a:rPr lang="it-IT" sz="1400" dirty="0"/>
              <a:t> by an </a:t>
            </a:r>
            <a:r>
              <a:rPr lang="it-IT" sz="1400" b="1" dirty="0" err="1"/>
              <a:t>Influecer</a:t>
            </a:r>
            <a:r>
              <a:rPr lang="it-IT" sz="1400" dirty="0"/>
              <a:t>, a user </a:t>
            </a:r>
            <a:r>
              <a:rPr lang="it-IT" sz="1400" dirty="0" err="1"/>
              <a:t>who</a:t>
            </a:r>
            <a:r>
              <a:rPr lang="it-IT" sz="1400" dirty="0"/>
              <a:t> can </a:t>
            </a:r>
            <a:r>
              <a:rPr lang="it-IT" sz="1400" dirty="0" err="1"/>
              <a:t>writes</a:t>
            </a:r>
            <a:r>
              <a:rPr lang="it-IT" sz="1400" dirty="0"/>
              <a:t> </a:t>
            </a:r>
            <a:r>
              <a:rPr lang="it-IT" sz="1400" dirty="0" err="1"/>
              <a:t>articles</a:t>
            </a:r>
            <a:r>
              <a:rPr lang="it-IT" sz="1400" dirty="0"/>
              <a:t> </a:t>
            </a:r>
            <a:r>
              <a:rPr lang="it-IT" sz="1400" dirty="0" err="1"/>
              <a:t>about</a:t>
            </a:r>
            <a:r>
              <a:rPr lang="it-IT" sz="1400" dirty="0"/>
              <a:t> one or more games.</a:t>
            </a:r>
            <a:endParaRPr lang="it-IT" dirty="0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1BE1DEB2-491B-4C2C-9D4D-69986E5B55BD}"/>
              </a:ext>
            </a:extLst>
          </p:cNvPr>
          <p:cNvSpPr/>
          <p:nvPr/>
        </p:nvSpPr>
        <p:spPr>
          <a:xfrm>
            <a:off x="345240" y="5453350"/>
            <a:ext cx="268714" cy="18239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E7E7B003-E2B2-4F32-AE58-98B089F05F94}"/>
              </a:ext>
            </a:extLst>
          </p:cNvPr>
          <p:cNvSpPr txBox="1"/>
          <p:nvPr/>
        </p:nvSpPr>
        <p:spPr>
          <a:xfrm>
            <a:off x="6765105" y="5453350"/>
            <a:ext cx="23043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a </a:t>
            </a:r>
            <a:r>
              <a:rPr lang="it-IT" dirty="0" err="1"/>
              <a:t>simplified</a:t>
            </a:r>
            <a:r>
              <a:rPr lang="it-IT" dirty="0"/>
              <a:t> use case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CustomShape 1"/>
          <p:cNvSpPr/>
          <p:nvPr/>
        </p:nvSpPr>
        <p:spPr>
          <a:xfrm>
            <a:off x="182880" y="90000"/>
            <a:ext cx="876024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Dataset Description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257" name="CustomShape 2"/>
          <p:cNvSpPr/>
          <p:nvPr/>
        </p:nvSpPr>
        <p:spPr>
          <a:xfrm>
            <a:off x="397440" y="1641960"/>
            <a:ext cx="8347680" cy="447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1" i="1" strike="noStrike" spc="-1">
                <a:solidFill>
                  <a:srgbClr val="000000"/>
                </a:solidFill>
                <a:latin typeface="Arial"/>
                <a:ea typeface="DejaVu Sans"/>
              </a:rPr>
              <a:t>Source: </a:t>
            </a:r>
            <a:r>
              <a:rPr lang="en-US" sz="1800" b="0" i="1" u="sng" strike="noStrike" spc="-1">
                <a:solidFill>
                  <a:srgbClr val="0000FF"/>
                </a:solidFill>
                <a:uFillTx/>
                <a:latin typeface="Arial"/>
                <a:ea typeface="DejaVu Sans"/>
                <a:hlinkClick r:id="rId2"/>
              </a:rPr>
              <a:t>https://boardgamegeek.com</a:t>
            </a:r>
            <a:r>
              <a:rPr lang="en-US" sz="1800" b="0" i="1" strike="noStrike" spc="-1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lang="en-US" sz="1800" b="0" i="1" u="sng" strike="noStrike" spc="-1">
                <a:solidFill>
                  <a:srgbClr val="0000FF"/>
                </a:solidFill>
                <a:uFillTx/>
                <a:latin typeface="Arial"/>
                <a:ea typeface="DejaVu Sans"/>
                <a:hlinkClick r:id="rId3"/>
              </a:rPr>
              <a:t>https://luding.org</a:t>
            </a:r>
            <a:r>
              <a:rPr lang="en-US" sz="1800" b="0" i="1" strike="noStrike" spc="-1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lang="en-US" sz="1800" b="0" i="1" u="sng" strike="noStrike" spc="-1">
                <a:solidFill>
                  <a:srgbClr val="0000FF"/>
                </a:solidFill>
                <a:uFillTx/>
                <a:latin typeface="Arial"/>
                <a:ea typeface="DejaVu Sans"/>
                <a:hlinkClick r:id="rId4"/>
              </a:rPr>
              <a:t>https://www.wikidata.org/wiki/Wikidata:Main_Page</a:t>
            </a:r>
            <a:r>
              <a:rPr lang="en-US" sz="1800" b="0" i="1" strike="noStrike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i="1" strike="noStrike" spc="-1">
                <a:solidFill>
                  <a:srgbClr val="000000"/>
                </a:solidFill>
                <a:latin typeface="Arial"/>
                <a:ea typeface="DejaVu Sans"/>
              </a:rPr>
              <a:t>Description: 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Forum and website scraped with </a:t>
            </a:r>
            <a:r>
              <a:rPr lang="en-US" sz="1800" b="0" i="1" u="sng" strike="noStrike" spc="-1">
                <a:solidFill>
                  <a:srgbClr val="0000FF"/>
                </a:solidFill>
                <a:uFillTx/>
                <a:latin typeface="Arial"/>
                <a:ea typeface="DejaVu Sans"/>
                <a:hlinkClick r:id="rId5"/>
              </a:rPr>
              <a:t>https://github.com/recommend-games/board-game-scraper</a:t>
            </a:r>
            <a:r>
              <a:rPr lang="en-US" sz="1800" b="0" i="1" strike="noStrike" spc="-1">
                <a:solidFill>
                  <a:srgbClr val="000000"/>
                </a:solidFill>
                <a:latin typeface="Arial"/>
                <a:ea typeface="DejaVu Sans"/>
              </a:rPr>
              <a:t> , 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adapted for our purpose.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i="1" strike="noStrike" spc="-1">
                <a:solidFill>
                  <a:srgbClr val="000000"/>
                </a:solidFill>
                <a:latin typeface="Arial"/>
                <a:ea typeface="DejaVu Sans"/>
              </a:rPr>
              <a:t>Volume: </a:t>
            </a:r>
            <a:r>
              <a:rPr lang="en-US" sz="1800" b="0" i="1" strike="noStrike" spc="-1">
                <a:solidFill>
                  <a:srgbClr val="000000"/>
                </a:solidFill>
                <a:latin typeface="Arial"/>
                <a:ea typeface="DejaVu Sans"/>
              </a:rPr>
              <a:t>~100 MB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i="1" strike="noStrike" spc="-1">
                <a:solidFill>
                  <a:srgbClr val="000000"/>
                </a:solidFill>
                <a:latin typeface="Arial"/>
                <a:ea typeface="DejaVu Sans"/>
              </a:rPr>
              <a:t>Variety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: Various format and sources, we formatted the data with some Python scripts.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i="1" strike="noStrike" spc="-1">
                <a:solidFill>
                  <a:srgbClr val="000000"/>
                </a:solidFill>
                <a:latin typeface="Arial"/>
                <a:ea typeface="DejaVu Sans"/>
              </a:rPr>
              <a:t>Velocity/Variability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: Administrator can choose the sources and the interval for the scraping and this can also be suggested by analytics functions for the activity time of users.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CustomShape 1"/>
          <p:cNvSpPr/>
          <p:nvPr/>
        </p:nvSpPr>
        <p:spPr>
          <a:xfrm>
            <a:off x="182880" y="90000"/>
            <a:ext cx="876024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Preliminary UML Class Diagram</a:t>
            </a:r>
            <a:endParaRPr lang="en-US" sz="4400" b="0" strike="noStrike" spc="-1">
              <a:latin typeface="Arial"/>
            </a:endParaRPr>
          </a:p>
        </p:txBody>
      </p:sp>
      <p:pic>
        <p:nvPicPr>
          <p:cNvPr id="259" name="Immagine 2"/>
          <p:cNvPicPr/>
          <p:nvPr/>
        </p:nvPicPr>
        <p:blipFill>
          <a:blip r:embed="rId2"/>
          <a:stretch/>
        </p:blipFill>
        <p:spPr>
          <a:xfrm>
            <a:off x="248040" y="1110240"/>
            <a:ext cx="8629560" cy="4874400"/>
          </a:xfrm>
          <a:prstGeom prst="rect">
            <a:avLst/>
          </a:prstGeom>
          <a:ln>
            <a:noFill/>
          </a:ln>
        </p:spPr>
      </p:pic>
      <p:sp>
        <p:nvSpPr>
          <p:cNvPr id="260" name="CustomShape 2"/>
          <p:cNvSpPr/>
          <p:nvPr/>
        </p:nvSpPr>
        <p:spPr>
          <a:xfrm>
            <a:off x="527040" y="4633920"/>
            <a:ext cx="4035600" cy="1002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it-IT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A user can also be an </a:t>
            </a:r>
            <a:r>
              <a:rPr lang="it-IT" sz="1200" b="1" strike="noStrike" spc="-1">
                <a:solidFill>
                  <a:srgbClr val="000000"/>
                </a:solidFill>
                <a:latin typeface="Arial"/>
                <a:ea typeface="DejaVu Sans"/>
              </a:rPr>
              <a:t>Unregistered User </a:t>
            </a:r>
            <a:r>
              <a:rPr lang="it-IT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or a </a:t>
            </a:r>
            <a:r>
              <a:rPr lang="it-IT" sz="1200" b="1" strike="noStrike" spc="-1">
                <a:solidFill>
                  <a:srgbClr val="000000"/>
                </a:solidFill>
                <a:latin typeface="Arial"/>
                <a:ea typeface="DejaVu Sans"/>
              </a:rPr>
              <a:t>Registered User. </a:t>
            </a:r>
            <a:r>
              <a:rPr lang="it-IT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An </a:t>
            </a:r>
            <a:r>
              <a:rPr lang="it-IT" sz="1200" b="1" strike="noStrike" spc="-1">
                <a:solidFill>
                  <a:srgbClr val="000000"/>
                </a:solidFill>
                <a:latin typeface="Arial"/>
                <a:ea typeface="DejaVu Sans"/>
              </a:rPr>
              <a:t>influencer </a:t>
            </a:r>
            <a:r>
              <a:rPr lang="it-IT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is a </a:t>
            </a:r>
            <a:r>
              <a:rPr lang="it-IT" sz="1200" b="1" strike="noStrike" spc="-1">
                <a:solidFill>
                  <a:srgbClr val="000000"/>
                </a:solidFill>
                <a:latin typeface="Arial"/>
                <a:ea typeface="DejaVu Sans"/>
              </a:rPr>
              <a:t>Registered User </a:t>
            </a:r>
            <a:r>
              <a:rPr lang="it-IT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that has many good reviews and then she/he can be promoted by a </a:t>
            </a:r>
            <a:r>
              <a:rPr lang="it-IT" sz="1200" b="1" strike="noStrike" spc="-1">
                <a:solidFill>
                  <a:srgbClr val="000000"/>
                </a:solidFill>
                <a:latin typeface="Arial"/>
                <a:ea typeface="DejaVu Sans"/>
              </a:rPr>
              <a:t>Moderator. 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CustomShape 1"/>
          <p:cNvSpPr/>
          <p:nvPr/>
        </p:nvSpPr>
        <p:spPr>
          <a:xfrm>
            <a:off x="182880" y="90000"/>
            <a:ext cx="876024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91000" lnSpcReduction="20000"/>
          </a:bodyPr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Requirements and Entities </a:t>
            </a:r>
            <a:br/>
            <a:r>
              <a:rPr lang="en-US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handled by Document DB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262" name="CustomShape 2"/>
          <p:cNvSpPr/>
          <p:nvPr/>
        </p:nvSpPr>
        <p:spPr>
          <a:xfrm>
            <a:off x="457200" y="1604520"/>
            <a:ext cx="8411760" cy="4521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108000">
              <a:lnSpc>
                <a:spcPct val="100000"/>
              </a:lnSpc>
              <a:spcBef>
                <a:spcPts val="431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Three collections that hold these entities:</a:t>
            </a:r>
            <a:endParaRPr lang="en-US" sz="1800" b="0" strike="noStrike" spc="-1">
              <a:latin typeface="Arial"/>
            </a:endParaRPr>
          </a:p>
          <a:p>
            <a:pPr marL="864000" lvl="1" indent="-323280">
              <a:lnSpc>
                <a:spcPct val="100000"/>
              </a:lnSpc>
              <a:spcBef>
                <a:spcPts val="431"/>
              </a:spcBef>
              <a:buClr>
                <a:srgbClr val="000000"/>
              </a:buClr>
              <a:buSzPct val="75000"/>
              <a:buFont typeface="Wingdings" charset="2"/>
              <a:buChar char="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Game</a:t>
            </a:r>
            <a:endParaRPr lang="en-US" sz="1600" b="0" strike="noStrike" spc="-1">
              <a:latin typeface="Arial"/>
            </a:endParaRPr>
          </a:p>
          <a:p>
            <a:pPr marL="864000" lvl="1" indent="-323280">
              <a:lnSpc>
                <a:spcPct val="100000"/>
              </a:lnSpc>
              <a:spcBef>
                <a:spcPts val="431"/>
              </a:spcBef>
              <a:buClr>
                <a:srgbClr val="000000"/>
              </a:buClr>
              <a:buSzPct val="75000"/>
              <a:buFont typeface="Wingdings" charset="2"/>
              <a:buChar char="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Category</a:t>
            </a:r>
            <a:endParaRPr lang="en-US" sz="1600" b="0" strike="noStrike" spc="-1">
              <a:latin typeface="Arial"/>
            </a:endParaRPr>
          </a:p>
          <a:p>
            <a:pPr marL="864000" lvl="1" indent="-323280">
              <a:lnSpc>
                <a:spcPct val="100000"/>
              </a:lnSpc>
              <a:spcBef>
                <a:spcPts val="431"/>
              </a:spcBef>
              <a:buClr>
                <a:srgbClr val="000000"/>
              </a:buClr>
              <a:buSzPct val="75000"/>
              <a:buFont typeface="Wingdings" charset="2"/>
              <a:buChar char="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External_rating</a:t>
            </a:r>
            <a:endParaRPr lang="en-US" sz="1600" b="0" strike="noStrike" spc="-1">
              <a:latin typeface="Arial"/>
            </a:endParaRPr>
          </a:p>
          <a:p>
            <a:pPr marL="864000" lvl="1" indent="-323280">
              <a:lnSpc>
                <a:spcPct val="100000"/>
              </a:lnSpc>
              <a:spcBef>
                <a:spcPts val="431"/>
              </a:spcBef>
              <a:buClr>
                <a:srgbClr val="000000"/>
              </a:buClr>
              <a:buSzPct val="75000"/>
              <a:buFont typeface="Wingdings" charset="2"/>
              <a:buChar char="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User</a:t>
            </a:r>
            <a:endParaRPr lang="en-US" sz="1600" b="0" strike="noStrike" spc="-1">
              <a:latin typeface="Arial"/>
            </a:endParaRPr>
          </a:p>
          <a:p>
            <a:pPr marL="864000" lvl="1" indent="-323280">
              <a:lnSpc>
                <a:spcPct val="100000"/>
              </a:lnSpc>
              <a:spcBef>
                <a:spcPts val="431"/>
              </a:spcBef>
              <a:buClr>
                <a:srgbClr val="000000"/>
              </a:buClr>
              <a:buSzPct val="75000"/>
              <a:buFont typeface="Wingdings" charset="2"/>
              <a:buChar char="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Article</a:t>
            </a:r>
            <a:endParaRPr lang="en-US" sz="1600" b="0" strike="noStrike" spc="-1">
              <a:latin typeface="Arial"/>
            </a:endParaRPr>
          </a:p>
          <a:p>
            <a:pPr marL="864000" lvl="1" indent="-323280">
              <a:lnSpc>
                <a:spcPct val="100000"/>
              </a:lnSpc>
              <a:spcBef>
                <a:spcPts val="431"/>
              </a:spcBef>
              <a:buClr>
                <a:srgbClr val="000000"/>
              </a:buClr>
              <a:buSzPct val="75000"/>
              <a:buFont typeface="Wingdings" charset="2"/>
              <a:buChar char="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Group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31"/>
              </a:spcBef>
            </a:pPr>
            <a:endParaRPr lang="en-US" sz="1600" b="0" strike="noStrike" spc="-1">
              <a:latin typeface="Arial"/>
            </a:endParaRPr>
          </a:p>
          <a:p>
            <a:pPr marL="108000">
              <a:lnSpc>
                <a:spcPct val="100000"/>
              </a:lnSpc>
              <a:spcBef>
                <a:spcPts val="431"/>
              </a:spcBef>
            </a:pPr>
            <a:r>
              <a:rPr lang="en-US" sz="1600" b="1" strike="noStrike" spc="-1">
                <a:solidFill>
                  <a:srgbClr val="000000"/>
                </a:solidFill>
                <a:latin typeface="Arial"/>
                <a:ea typeface="DejaVu Sans"/>
              </a:rPr>
              <a:t>High level query:</a:t>
            </a:r>
            <a:endParaRPr lang="en-US" sz="1600" b="0" strike="noStrike" spc="-1">
              <a:latin typeface="Arial"/>
            </a:endParaRPr>
          </a:p>
          <a:p>
            <a:pPr marL="864000" lvl="1" indent="-323280">
              <a:lnSpc>
                <a:spcPct val="100000"/>
              </a:lnSpc>
              <a:spcBef>
                <a:spcPts val="431"/>
              </a:spcBef>
              <a:buClr>
                <a:srgbClr val="000000"/>
              </a:buClr>
              <a:buSzPct val="75000"/>
              <a:buFont typeface="Wingdings" charset="2"/>
              <a:buChar char="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Show suggested games based on favorite categories specified at subscription</a:t>
            </a:r>
            <a:endParaRPr lang="en-US" sz="1600" b="0" strike="noStrike" spc="-1">
              <a:latin typeface="Arial"/>
            </a:endParaRPr>
          </a:p>
          <a:p>
            <a:pPr marL="864000" lvl="1" indent="-323280">
              <a:lnSpc>
                <a:spcPct val="100000"/>
              </a:lnSpc>
              <a:spcBef>
                <a:spcPts val="431"/>
              </a:spcBef>
              <a:buClr>
                <a:srgbClr val="000000"/>
              </a:buClr>
              <a:buSzPct val="75000"/>
              <a:buFont typeface="Wingdings" charset="2"/>
              <a:buChar char="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Show suggested users to make friends with based on favorite categories</a:t>
            </a:r>
            <a:endParaRPr lang="en-US" sz="1600" b="0" strike="noStrike" spc="-1">
              <a:latin typeface="Arial"/>
            </a:endParaRPr>
          </a:p>
          <a:p>
            <a:pPr marL="864000" lvl="1" indent="-323280">
              <a:lnSpc>
                <a:spcPct val="100000"/>
              </a:lnSpc>
              <a:spcBef>
                <a:spcPts val="431"/>
              </a:spcBef>
              <a:buClr>
                <a:srgbClr val="000000"/>
              </a:buClr>
              <a:buSzPct val="75000"/>
              <a:buFont typeface="Wingdings" charset="2"/>
              <a:buChar char="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Search a games setting parameters and use filters, for instance:</a:t>
            </a:r>
            <a:endParaRPr lang="en-US" sz="1600" b="0" strike="noStrike" spc="-1">
              <a:latin typeface="Arial"/>
            </a:endParaRPr>
          </a:p>
          <a:p>
            <a:pPr marL="1296000" lvl="2" indent="-287280">
              <a:lnSpc>
                <a:spcPct val="100000"/>
              </a:lnSpc>
              <a:spcBef>
                <a:spcPts val="431"/>
              </a:spcBef>
              <a:buClr>
                <a:srgbClr val="000000"/>
              </a:buClr>
              <a:buSzPct val="45000"/>
              <a:buFont typeface="Wingdings" charset="2"/>
              <a:buChar char="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Set category</a:t>
            </a:r>
            <a:endParaRPr lang="en-US" sz="1400" b="0" strike="noStrike" spc="-1">
              <a:latin typeface="Arial"/>
            </a:endParaRPr>
          </a:p>
          <a:p>
            <a:pPr marL="1296000" lvl="2" indent="-287280">
              <a:lnSpc>
                <a:spcPct val="100000"/>
              </a:lnSpc>
              <a:spcBef>
                <a:spcPts val="431"/>
              </a:spcBef>
              <a:buClr>
                <a:srgbClr val="000000"/>
              </a:buClr>
              <a:buSzPct val="45000"/>
              <a:buFont typeface="Wingdings" charset="2"/>
              <a:buChar char="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Set # of players</a:t>
            </a:r>
            <a:endParaRPr lang="en-US" sz="1400" b="0" strike="noStrike" spc="-1">
              <a:latin typeface="Arial"/>
            </a:endParaRPr>
          </a:p>
          <a:p>
            <a:pPr marL="1296000" lvl="2" indent="-287280">
              <a:lnSpc>
                <a:spcPct val="100000"/>
              </a:lnSpc>
              <a:spcBef>
                <a:spcPts val="431"/>
              </a:spcBef>
              <a:buClr>
                <a:srgbClr val="000000"/>
              </a:buClr>
              <a:buSzPct val="45000"/>
              <a:buFont typeface="Wingdings" charset="2"/>
              <a:buChar char="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Order by external rating</a:t>
            </a:r>
            <a:endParaRPr lang="en-US" sz="1400" b="0" strike="noStrike" spc="-1">
              <a:latin typeface="Arial"/>
            </a:endParaRPr>
          </a:p>
        </p:txBody>
      </p:sp>
      <p:pic>
        <p:nvPicPr>
          <p:cNvPr id="263" name="Immagine 2"/>
          <p:cNvPicPr/>
          <p:nvPr/>
        </p:nvPicPr>
        <p:blipFill>
          <a:blip r:embed="rId2"/>
          <a:stretch/>
        </p:blipFill>
        <p:spPr>
          <a:xfrm>
            <a:off x="4241160" y="1187640"/>
            <a:ext cx="5098320" cy="2676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06122142-628F-4954-BCB8-400052AAD6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7100" y="817107"/>
            <a:ext cx="3189600" cy="3154002"/>
          </a:xfrm>
          <a:prstGeom prst="rect">
            <a:avLst/>
          </a:prstGeom>
        </p:spPr>
      </p:pic>
      <p:sp>
        <p:nvSpPr>
          <p:cNvPr id="264" name="CustomShape 1"/>
          <p:cNvSpPr/>
          <p:nvPr/>
        </p:nvSpPr>
        <p:spPr>
          <a:xfrm>
            <a:off x="182880" y="90000"/>
            <a:ext cx="876024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91000" lnSpcReduction="20000"/>
          </a:bodyPr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Requirements and Entities </a:t>
            </a:r>
            <a:br/>
            <a:r>
              <a:rPr lang="en-US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handled by Graph DB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265" name="CustomShape 2"/>
          <p:cNvSpPr/>
          <p:nvPr/>
        </p:nvSpPr>
        <p:spPr>
          <a:xfrm>
            <a:off x="448740" y="1283398"/>
            <a:ext cx="8228520" cy="4521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108000">
              <a:lnSpc>
                <a:spcPct val="100000"/>
              </a:lnSpc>
              <a:spcBef>
                <a:spcPts val="289"/>
              </a:spcBef>
            </a:pPr>
            <a:r>
              <a:rPr lang="en-US" sz="16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Entities:</a:t>
            </a:r>
            <a:endParaRPr lang="en-US" sz="1600" b="0" strike="noStrike" spc="-1" dirty="0">
              <a:latin typeface="Arial"/>
            </a:endParaRPr>
          </a:p>
          <a:p>
            <a:pPr marL="864000" lvl="1" indent="-323280">
              <a:lnSpc>
                <a:spcPct val="100000"/>
              </a:lnSpc>
              <a:spcBef>
                <a:spcPts val="289"/>
              </a:spcBef>
              <a:buClr>
                <a:srgbClr val="000000"/>
              </a:buClr>
              <a:buSzPct val="75000"/>
              <a:buFont typeface="Wingdings" charset="2"/>
              <a:buChar char=""/>
            </a:pPr>
            <a:r>
              <a:rPr lang="en-US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Game → Id, Name, Category</a:t>
            </a:r>
            <a:endParaRPr lang="en-US" sz="1600" b="0" strike="noStrike" spc="-1" dirty="0">
              <a:latin typeface="Arial"/>
            </a:endParaRPr>
          </a:p>
          <a:p>
            <a:pPr marL="864000" lvl="1" indent="-323280">
              <a:lnSpc>
                <a:spcPct val="100000"/>
              </a:lnSpc>
              <a:spcBef>
                <a:spcPts val="289"/>
              </a:spcBef>
              <a:buClr>
                <a:srgbClr val="000000"/>
              </a:buClr>
              <a:buSzPct val="75000"/>
              <a:buFont typeface="Wingdings" charset="2"/>
              <a:buChar char=""/>
            </a:pPr>
            <a:r>
              <a:rPr lang="en-US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User → Id, Name, Age</a:t>
            </a:r>
            <a:endParaRPr lang="en-US" sz="1600" b="0" strike="noStrike" spc="-1" dirty="0">
              <a:latin typeface="Arial"/>
            </a:endParaRPr>
          </a:p>
          <a:p>
            <a:pPr marL="864000" lvl="1" indent="-323280">
              <a:lnSpc>
                <a:spcPct val="100000"/>
              </a:lnSpc>
              <a:spcBef>
                <a:spcPts val="289"/>
              </a:spcBef>
              <a:buClr>
                <a:srgbClr val="000000"/>
              </a:buClr>
              <a:buSzPct val="75000"/>
              <a:buFont typeface="Wingdings" charset="2"/>
              <a:buChar char=""/>
            </a:pPr>
            <a:r>
              <a:rPr lang="en-US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Review → Id, Timestamp, Text</a:t>
            </a:r>
            <a:endParaRPr lang="en-US" sz="1600" b="0" strike="noStrike" spc="-1" dirty="0">
              <a:latin typeface="Arial"/>
            </a:endParaRPr>
          </a:p>
          <a:p>
            <a:pPr marL="864000" lvl="1" indent="-323280">
              <a:lnSpc>
                <a:spcPct val="100000"/>
              </a:lnSpc>
              <a:spcBef>
                <a:spcPts val="289"/>
              </a:spcBef>
              <a:buClr>
                <a:srgbClr val="000000"/>
              </a:buClr>
              <a:buSzPct val="75000"/>
              <a:buFont typeface="Wingdings" charset="2"/>
              <a:buChar char=""/>
            </a:pPr>
            <a:r>
              <a:rPr lang="en-US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Rating → Vote, Timestamp</a:t>
            </a:r>
            <a:endParaRPr lang="en-US" sz="1600" b="0" strike="noStrike" spc="-1" dirty="0">
              <a:latin typeface="Arial"/>
            </a:endParaRPr>
          </a:p>
          <a:p>
            <a:pPr marL="864000" lvl="1" indent="-323280">
              <a:lnSpc>
                <a:spcPct val="100000"/>
              </a:lnSpc>
              <a:spcBef>
                <a:spcPts val="289"/>
              </a:spcBef>
              <a:buClr>
                <a:srgbClr val="000000"/>
              </a:buClr>
              <a:buSzPct val="75000"/>
              <a:buFont typeface="Wingdings" charset="2"/>
              <a:buChar char=""/>
            </a:pPr>
            <a:r>
              <a:rPr lang="en-US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Article → Id</a:t>
            </a:r>
            <a:endParaRPr lang="en-US" sz="1600" b="0" strike="noStrike" spc="-1" dirty="0">
              <a:latin typeface="Arial"/>
            </a:endParaRPr>
          </a:p>
          <a:p>
            <a:pPr marL="864000" lvl="1" indent="-323280">
              <a:lnSpc>
                <a:spcPct val="100000"/>
              </a:lnSpc>
              <a:spcBef>
                <a:spcPts val="289"/>
              </a:spcBef>
              <a:buClr>
                <a:srgbClr val="000000"/>
              </a:buClr>
              <a:buSzPct val="75000"/>
              <a:buFont typeface="Wingdings" charset="2"/>
              <a:buChar char=""/>
            </a:pPr>
            <a:r>
              <a:rPr lang="en-US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Group → Id, Name</a:t>
            </a:r>
            <a:endParaRPr lang="en-US" sz="1600" b="0" strike="noStrike" spc="-1" dirty="0">
              <a:latin typeface="Arial"/>
            </a:endParaRPr>
          </a:p>
          <a:p>
            <a:pPr marL="864000" lvl="1" indent="-323280">
              <a:lnSpc>
                <a:spcPct val="100000"/>
              </a:lnSpc>
              <a:spcBef>
                <a:spcPts val="289"/>
              </a:spcBef>
              <a:buClr>
                <a:srgbClr val="000000"/>
              </a:buClr>
              <a:buSzPct val="75000"/>
              <a:buFont typeface="Wingdings" charset="2"/>
              <a:buChar char=""/>
            </a:pPr>
            <a:r>
              <a:rPr lang="en-US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Comment → Id, Timestamp, Text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575"/>
              </a:spcBef>
            </a:pPr>
            <a:r>
              <a:rPr lang="en-US" sz="16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High level query: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575"/>
              </a:spcBef>
            </a:pP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575"/>
              </a:spcBef>
            </a:pP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575"/>
              </a:spcBef>
            </a:pPr>
            <a:endParaRPr lang="en-US" sz="1600" b="0" strike="noStrike" spc="-1" dirty="0">
              <a:latin typeface="Arial"/>
            </a:endParaRPr>
          </a:p>
          <a:p>
            <a:pPr marL="540000">
              <a:lnSpc>
                <a:spcPct val="100000"/>
              </a:lnSpc>
              <a:spcBef>
                <a:spcPts val="575"/>
              </a:spcBef>
            </a:pPr>
            <a:endParaRPr lang="en-US" sz="1600" b="0" strike="noStrike" spc="-1" dirty="0">
              <a:latin typeface="Arial"/>
            </a:endParaRPr>
          </a:p>
        </p:txBody>
      </p:sp>
      <p:graphicFrame>
        <p:nvGraphicFramePr>
          <p:cNvPr id="2" name="Tabella 3">
            <a:extLst>
              <a:ext uri="{FF2B5EF4-FFF2-40B4-BE49-F238E27FC236}">
                <a16:creationId xmlns:a16="http://schemas.microsoft.com/office/drawing/2014/main" id="{02638EA0-9B92-4B63-9113-335D458011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1849817"/>
              </p:ext>
            </p:extLst>
          </p:nvPr>
        </p:nvGraphicFramePr>
        <p:xfrm>
          <a:off x="457200" y="3971109"/>
          <a:ext cx="8321040" cy="21031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60520">
                  <a:extLst>
                    <a:ext uri="{9D8B030D-6E8A-4147-A177-3AD203B41FA5}">
                      <a16:colId xmlns:a16="http://schemas.microsoft.com/office/drawing/2014/main" val="3091046707"/>
                    </a:ext>
                  </a:extLst>
                </a:gridCol>
                <a:gridCol w="4160520">
                  <a:extLst>
                    <a:ext uri="{9D8B030D-6E8A-4147-A177-3AD203B41FA5}">
                      <a16:colId xmlns:a16="http://schemas.microsoft.com/office/drawing/2014/main" val="2482710367"/>
                    </a:ext>
                  </a:extLst>
                </a:gridCol>
              </a:tblGrid>
              <a:tr h="346498">
                <a:tc>
                  <a:txBody>
                    <a:bodyPr/>
                    <a:lstStyle/>
                    <a:p>
                      <a:r>
                        <a:rPr lang="it-IT" sz="1300" dirty="0"/>
                        <a:t>Domain-</a:t>
                      </a:r>
                      <a:r>
                        <a:rPr lang="it-IT" sz="1300" dirty="0" err="1"/>
                        <a:t>specific</a:t>
                      </a:r>
                      <a:endParaRPr lang="it-IT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300" dirty="0" err="1"/>
                        <a:t>Graph-Centric</a:t>
                      </a:r>
                      <a:endParaRPr lang="it-IT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3411680"/>
                  </a:ext>
                </a:extLst>
              </a:tr>
              <a:tr h="601631">
                <a:tc>
                  <a:txBody>
                    <a:bodyPr/>
                    <a:lstStyle/>
                    <a:p>
                      <a:r>
                        <a:rPr lang="en-US" sz="1200" dirty="0"/>
                        <a:t>The top-3 rated games in a given period</a:t>
                      </a:r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The 3 games with the highest number of ":Reviewed" incoming edges.</a:t>
                      </a:r>
                      <a:endParaRPr lang="it-IT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1643255"/>
                  </a:ext>
                </a:extLst>
              </a:tr>
              <a:tr h="577495">
                <a:tc>
                  <a:txBody>
                    <a:bodyPr/>
                    <a:lstStyle/>
                    <a:p>
                      <a:r>
                        <a:rPr lang="en-US" sz="1200" dirty="0"/>
                        <a:t>Most popular influencers among users in a given age range</a:t>
                      </a:r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Select an age range and count the number of ":Follow" incoming edges from users within this range</a:t>
                      </a:r>
                      <a:endParaRPr lang="it-IT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8925026"/>
                  </a:ext>
                </a:extLst>
              </a:tr>
              <a:tr h="577495">
                <a:tc>
                  <a:txBody>
                    <a:bodyPr/>
                    <a:lstStyle/>
                    <a:p>
                      <a:r>
                        <a:rPr lang="en-US" sz="1200" dirty="0"/>
                        <a:t>The user who reviewed the largest number of different game categories</a:t>
                      </a:r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The user who has the </a:t>
                      </a:r>
                      <a:r>
                        <a:rPr lang="en-US" sz="1200" dirty="0" err="1"/>
                        <a:t>hieghst</a:t>
                      </a:r>
                      <a:r>
                        <a:rPr lang="en-US" sz="1200" dirty="0"/>
                        <a:t> number of ":Reviewed" outgoing edges to a different game category</a:t>
                      </a:r>
                      <a:endParaRPr lang="it-IT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714687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CustomShape 1"/>
          <p:cNvSpPr/>
          <p:nvPr/>
        </p:nvSpPr>
        <p:spPr>
          <a:xfrm>
            <a:off x="182880" y="90000"/>
            <a:ext cx="876024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91000" lnSpcReduction="20000"/>
          </a:bodyPr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Software Architecture Preliminary Idea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268" name="CustomShape 2"/>
          <p:cNvSpPr/>
          <p:nvPr/>
        </p:nvSpPr>
        <p:spPr>
          <a:xfrm>
            <a:off x="718560" y="1567440"/>
            <a:ext cx="8046000" cy="3656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it-IT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Programming Language:</a:t>
            </a:r>
            <a:endParaRPr lang="en-US" sz="1800" b="0" strike="noStrike" spc="-1">
              <a:latin typeface="Arial"/>
            </a:endParaRPr>
          </a:p>
          <a:p>
            <a:pPr marL="743040" lvl="1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it-IT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Java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Frontend Framework:</a:t>
            </a:r>
            <a:endParaRPr lang="en-US" sz="1800" b="0" strike="noStrike" spc="-1">
              <a:latin typeface="Arial"/>
            </a:endParaRPr>
          </a:p>
          <a:p>
            <a:pPr marL="743040" lvl="1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it-IT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JavaFX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DBMS:</a:t>
            </a:r>
            <a:endParaRPr lang="en-US" sz="1800" b="0" strike="noStrike" spc="-1">
              <a:latin typeface="Arial"/>
            </a:endParaRPr>
          </a:p>
          <a:p>
            <a:pPr marL="743040" lvl="1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it-IT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MongoDB and Neo4J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Other frameworks and libraries:</a:t>
            </a:r>
            <a:endParaRPr lang="en-US" sz="1800" b="0" strike="noStrike" spc="-1">
              <a:latin typeface="Arial"/>
            </a:endParaRPr>
          </a:p>
          <a:p>
            <a:pPr marL="743040" lvl="1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it-IT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Guava</a:t>
            </a:r>
            <a:endParaRPr lang="en-US" sz="1800" b="0" strike="noStrike" spc="-1">
              <a:latin typeface="Arial"/>
            </a:endParaRPr>
          </a:p>
          <a:p>
            <a:pPr marL="743040" lvl="1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it-IT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Mockito</a:t>
            </a:r>
            <a:endParaRPr lang="en-US" sz="1800" b="0" strike="noStrike" spc="-1">
              <a:latin typeface="Arial"/>
            </a:endParaRPr>
          </a:p>
          <a:p>
            <a:pPr marL="743040" lvl="1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it-IT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Junit</a:t>
            </a:r>
            <a:endParaRPr lang="en-US" sz="1800" b="0" strike="noStrike" spc="-1">
              <a:latin typeface="Arial"/>
            </a:endParaRPr>
          </a:p>
          <a:p>
            <a:pPr marL="743040" lvl="1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it-IT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Gson</a:t>
            </a:r>
            <a:endParaRPr lang="en-US" sz="1800" b="0" strike="noStrike" spc="-1">
              <a:latin typeface="Arial"/>
            </a:endParaRPr>
          </a:p>
          <a:p>
            <a:pPr marL="743040" lvl="1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it-IT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Log4J 	 	</a:t>
            </a:r>
            <a:endParaRPr lang="en-US" sz="18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</p:txBody>
      </p:sp>
      <p:pic>
        <p:nvPicPr>
          <p:cNvPr id="269" name="Immagine 3"/>
          <p:cNvPicPr/>
          <p:nvPr/>
        </p:nvPicPr>
        <p:blipFill>
          <a:blip r:embed="rId2"/>
          <a:stretch/>
        </p:blipFill>
        <p:spPr>
          <a:xfrm>
            <a:off x="5055480" y="1302120"/>
            <a:ext cx="3369600" cy="1885680"/>
          </a:xfrm>
          <a:prstGeom prst="rect">
            <a:avLst/>
          </a:prstGeom>
          <a:ln>
            <a:noFill/>
          </a:ln>
        </p:spPr>
      </p:pic>
      <p:pic>
        <p:nvPicPr>
          <p:cNvPr id="270" name="Immagine 5" descr="Immagine che contiene testo, clipart&#10;&#10;Descrizione generata automaticamente"/>
          <p:cNvPicPr/>
          <p:nvPr/>
        </p:nvPicPr>
        <p:blipFill>
          <a:blip r:embed="rId3"/>
          <a:stretch/>
        </p:blipFill>
        <p:spPr>
          <a:xfrm>
            <a:off x="4741920" y="3523680"/>
            <a:ext cx="1932480" cy="761760"/>
          </a:xfrm>
          <a:prstGeom prst="rect">
            <a:avLst/>
          </a:prstGeom>
          <a:ln>
            <a:noFill/>
          </a:ln>
        </p:spPr>
      </p:pic>
      <p:pic>
        <p:nvPicPr>
          <p:cNvPr id="271" name="Immagine 7"/>
          <p:cNvPicPr/>
          <p:nvPr/>
        </p:nvPicPr>
        <p:blipFill>
          <a:blip r:embed="rId4"/>
          <a:stretch/>
        </p:blipFill>
        <p:spPr>
          <a:xfrm>
            <a:off x="6753600" y="3893040"/>
            <a:ext cx="2141640" cy="822240"/>
          </a:xfrm>
          <a:prstGeom prst="rect">
            <a:avLst/>
          </a:prstGeom>
          <a:ln>
            <a:noFill/>
          </a:ln>
        </p:spPr>
      </p:pic>
      <p:pic>
        <p:nvPicPr>
          <p:cNvPr id="272" name="Immagine 9"/>
          <p:cNvPicPr/>
          <p:nvPr/>
        </p:nvPicPr>
        <p:blipFill>
          <a:blip r:embed="rId5"/>
          <a:stretch/>
        </p:blipFill>
        <p:spPr>
          <a:xfrm>
            <a:off x="5525640" y="4621320"/>
            <a:ext cx="1932480" cy="5900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7A982BBDFFF1B4B87F94E120358E6C1" ma:contentTypeVersion="9" ma:contentTypeDescription="Create a new document." ma:contentTypeScope="" ma:versionID="7b38fec10979ad1ca0a5175b9ac960bf">
  <xsd:schema xmlns:xsd="http://www.w3.org/2001/XMLSchema" xmlns:xs="http://www.w3.org/2001/XMLSchema" xmlns:p="http://schemas.microsoft.com/office/2006/metadata/properties" xmlns:ns2="8d3f1386-57c8-448f-828f-88858c64f623" targetNamespace="http://schemas.microsoft.com/office/2006/metadata/properties" ma:root="true" ma:fieldsID="77750d910c60eb3c4cd196241925435c" ns2:_="">
    <xsd:import namespace="8d3f1386-57c8-448f-828f-88858c64f62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d3f1386-57c8-448f-828f-88858c64f62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926F165-93A1-4E07-B258-90C487F226C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F189A7F-EC59-4019-B06A-CB62129A9308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C014F7F0-EEDE-4E52-93BF-0E3B54AAB1C4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527</Words>
  <Application>Microsoft Office PowerPoint</Application>
  <PresentationFormat>Presentazione su schermo (4:3)</PresentationFormat>
  <Paragraphs>78</Paragraphs>
  <Slides>8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6</vt:i4>
      </vt:variant>
      <vt:variant>
        <vt:lpstr>Titoli diapositive</vt:lpstr>
      </vt:variant>
      <vt:variant>
        <vt:i4>8</vt:i4>
      </vt:variant>
    </vt:vector>
  </HeadingPairs>
  <TitlesOfParts>
    <vt:vector size="17" baseType="lpstr">
      <vt:lpstr>Arial</vt:lpstr>
      <vt:lpstr>Symbol</vt:lpstr>
      <vt:lpstr>Wingdings</vt:lpstr>
      <vt:lpstr>Office Theme</vt:lpstr>
      <vt:lpstr>Office Theme</vt:lpstr>
      <vt:lpstr>Office Theme</vt:lpstr>
      <vt:lpstr>Office Theme</vt:lpstr>
      <vt:lpstr>Office Theme</vt:lpstr>
      <vt:lpstr>Office Theme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>Università di Pisa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Large Scale and Non-Structured Databases The Database Revolutions</dc:title>
  <dc:subject/>
  <dc:creator>Francesco  Marcelloni</dc:creator>
  <dc:description/>
  <cp:lastModifiedBy>Leonardo Poggiani</cp:lastModifiedBy>
  <cp:revision>4</cp:revision>
  <dcterms:created xsi:type="dcterms:W3CDTF">2019-07-02T09:26:30Z</dcterms:created>
  <dcterms:modified xsi:type="dcterms:W3CDTF">2020-12-07T21:06:16Z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Università di Pisa</vt:lpwstr>
  </property>
  <property fmtid="{D5CDD505-2E9C-101B-9397-08002B2CF9AE}" pid="4" name="ContentTypeId">
    <vt:lpwstr>0x01010007A982BBDFFF1B4B87F94E120358E6C1</vt:lpwstr>
  </property>
  <property fmtid="{D5CDD505-2E9C-101B-9397-08002B2CF9AE}" pid="5" name="HiddenSlides">
    <vt:i4>0</vt:i4>
  </property>
  <property fmtid="{D5CDD505-2E9C-101B-9397-08002B2CF9AE}" pid="6" name="HyperlinksChanged">
    <vt:bool>false</vt:bool>
  </property>
  <property fmtid="{D5CDD505-2E9C-101B-9397-08002B2CF9AE}" pid="7" name="LinksUpToDate">
    <vt:bool>false</vt:bool>
  </property>
  <property fmtid="{D5CDD505-2E9C-101B-9397-08002B2CF9AE}" pid="8" name="MMClips">
    <vt:i4>0</vt:i4>
  </property>
  <property fmtid="{D5CDD505-2E9C-101B-9397-08002B2CF9AE}" pid="9" name="Notes">
    <vt:i4>0</vt:i4>
  </property>
  <property fmtid="{D5CDD505-2E9C-101B-9397-08002B2CF9AE}" pid="10" name="PresentationFormat">
    <vt:lpwstr>Presentazione su schermo (4:3)</vt:lpwstr>
  </property>
  <property fmtid="{D5CDD505-2E9C-101B-9397-08002B2CF9AE}" pid="11" name="ScaleCrop">
    <vt:bool>false</vt:bool>
  </property>
  <property fmtid="{D5CDD505-2E9C-101B-9397-08002B2CF9AE}" pid="12" name="ShareDoc">
    <vt:bool>false</vt:bool>
  </property>
  <property fmtid="{D5CDD505-2E9C-101B-9397-08002B2CF9AE}" pid="13" name="Slides">
    <vt:i4>8</vt:i4>
  </property>
</Properties>
</file>