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65" r:id="rId5"/>
    <p:sldId id="266" r:id="rId6"/>
    <p:sldId id="267" r:id="rId7"/>
    <p:sldId id="268" r:id="rId8"/>
    <p:sldId id="269" r:id="rId9"/>
    <p:sldId id="270" r:id="rId10"/>
    <p:sldId id="260" r:id="rId11"/>
    <p:sldId id="259" r:id="rId12"/>
    <p:sldId id="262" r:id="rId13"/>
    <p:sldId id="264" r:id="rId14"/>
    <p:sldId id="278" r:id="rId15"/>
    <p:sldId id="286" r:id="rId16"/>
    <p:sldId id="287" r:id="rId17"/>
    <p:sldId id="288" r:id="rId18"/>
    <p:sldId id="280" r:id="rId19"/>
    <p:sldId id="272" r:id="rId20"/>
    <p:sldId id="282" r:id="rId21"/>
    <p:sldId id="276" r:id="rId22"/>
    <p:sldId id="283" r:id="rId23"/>
    <p:sldId id="277" r:id="rId24"/>
    <p:sldId id="279" r:id="rId25"/>
    <p:sldId id="294" r:id="rId26"/>
    <p:sldId id="284" r:id="rId27"/>
    <p:sldId id="285" r:id="rId28"/>
    <p:sldId id="281" r:id="rId29"/>
    <p:sldId id="275" r:id="rId30"/>
    <p:sldId id="322" r:id="rId31"/>
    <p:sldId id="274" r:id="rId32"/>
    <p:sldId id="290" r:id="rId33"/>
    <p:sldId id="291" r:id="rId34"/>
    <p:sldId id="298" r:id="rId35"/>
    <p:sldId id="299" r:id="rId36"/>
    <p:sldId id="308" r:id="rId37"/>
    <p:sldId id="307" r:id="rId38"/>
    <p:sldId id="317" r:id="rId39"/>
    <p:sldId id="318" r:id="rId40"/>
    <p:sldId id="273" r:id="rId41"/>
    <p:sldId id="303" r:id="rId42"/>
    <p:sldId id="323" r:id="rId43"/>
    <p:sldId id="301" r:id="rId44"/>
    <p:sldId id="302" r:id="rId45"/>
    <p:sldId id="304" r:id="rId46"/>
    <p:sldId id="319" r:id="rId47"/>
    <p:sldId id="320" r:id="rId48"/>
    <p:sldId id="295" r:id="rId49"/>
    <p:sldId id="289" r:id="rId50"/>
    <p:sldId id="292" r:id="rId51"/>
    <p:sldId id="296" r:id="rId52"/>
    <p:sldId id="297" r:id="rId53"/>
    <p:sldId id="313" r:id="rId54"/>
    <p:sldId id="310" r:id="rId55"/>
    <p:sldId id="314" r:id="rId56"/>
    <p:sldId id="315" r:id="rId57"/>
    <p:sldId id="316" r:id="rId58"/>
    <p:sldId id="325" r:id="rId59"/>
    <p:sldId id="324" r:id="rId60"/>
    <p:sldId id="326" r:id="rId61"/>
    <p:sldId id="327" r:id="rId62"/>
    <p:sldId id="306" r:id="rId63"/>
    <p:sldId id="26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1111" autoAdjust="0"/>
  </p:normalViewPr>
  <p:slideViewPr>
    <p:cSldViewPr snapToGrid="0">
      <p:cViewPr varScale="1">
        <p:scale>
          <a:sx n="90" d="100"/>
          <a:sy n="90" d="100"/>
        </p:scale>
        <p:origin x="1302" y="84"/>
      </p:cViewPr>
      <p:guideLst/>
    </p:cSldViewPr>
  </p:slideViewPr>
  <p:notesTextViewPr>
    <p:cViewPr>
      <p:scale>
        <a:sx n="1" d="1"/>
        <a:sy n="1" d="1"/>
      </p:scale>
      <p:origin x="0" y="0"/>
    </p:cViewPr>
  </p:notesTextViewPr>
  <p:notesViewPr>
    <p:cSldViewPr snapToGrid="0">
      <p:cViewPr varScale="1">
        <p:scale>
          <a:sx n="74" d="100"/>
          <a:sy n="74" d="100"/>
        </p:scale>
        <p:origin x="297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76DA8-01EB-48EE-B3BD-74CE77DB67B6}"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108EF-A688-4F1B-91BF-26B73F22FE79}" type="slidenum">
              <a:rPr lang="en-US" smtClean="0"/>
              <a:t>‹#›</a:t>
            </a:fld>
            <a:endParaRPr lang="en-US"/>
          </a:p>
        </p:txBody>
      </p:sp>
    </p:spTree>
    <p:extLst>
      <p:ext uri="{BB962C8B-B14F-4D97-AF65-F5344CB8AC3E}">
        <p14:creationId xmlns:p14="http://schemas.microsoft.com/office/powerpoint/2010/main" val="170966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kubernetes.io/docs/reference/glossary/?all=true#term-control-plane" TargetMode="External"/><Relationship Id="rId4" Type="http://schemas.openxmlformats.org/officeDocument/2006/relationships/hyperlink" Target="https://kubernetes.io/docs/concepts/workloads/pod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google.com/drawings/d/1MtWL8qRTs6PlnJrW4dh8135_S9e2SaawT410bJuoBPk/preview"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upload.wikimedia.org/wikipedia/commons/3/37/Netfilter-packet-flow.svg"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docs.cilium.io/en/stable/policy/kubernetes/" TargetMode="External"/><Relationship Id="rId3" Type="http://schemas.openxmlformats.org/officeDocument/2006/relationships/hyperlink" Target="https://cilium.io/" TargetMode="External"/><Relationship Id="rId7" Type="http://schemas.openxmlformats.org/officeDocument/2006/relationships/hyperlink" Target="https://docs.cilium.io/en/v1.8/concepts/security/proxy/envoy/"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ocs.cilium.io/en/stable/policy/language/#layer-7-examples" TargetMode="External"/><Relationship Id="rId5" Type="http://schemas.openxmlformats.org/officeDocument/2006/relationships/hyperlink" Target="https://kubernetes.io/docs/concepts/services-networking/network-policies/" TargetMode="External"/><Relationship Id="rId4" Type="http://schemas.openxmlformats.org/officeDocument/2006/relationships/hyperlink" Target="https://ebpf.io/" TargetMode="External"/><Relationship Id="rId9" Type="http://schemas.openxmlformats.org/officeDocument/2006/relationships/hyperlink" Target="https://docs.cilium.io/en/v1.8/configuration/metrics/?highlight=monitorin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o.etcd.io/etcd/v3"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github.com/flannel-io/flannel/blob/master/Documentation/tencentcloud-vpc-backend.md" TargetMode="External"/><Relationship Id="rId5" Type="http://schemas.openxmlformats.org/officeDocument/2006/relationships/hyperlink" Target="http://www.projectcalico.org/" TargetMode="External"/><Relationship Id="rId4" Type="http://schemas.openxmlformats.org/officeDocument/2006/relationships/hyperlink" Target="https://github.com/flannel-io/flannel/blob/master/Documentation/backends.md"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github.com/projectcalico/calico/blob/master/cni-plugin" TargetMode="External"/><Relationship Id="rId3" Type="http://schemas.openxmlformats.org/officeDocument/2006/relationships/hyperlink" Target="https://projectcalico.docs.tigera.io/maintenance/ebpf/use-cases-ebpf" TargetMode="External"/><Relationship Id="rId7" Type="http://schemas.openxmlformats.org/officeDocument/2006/relationships/hyperlink" Target="https://projectcalico.docs.tigera.io/networking/vxlan-ipip"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github.com/projectcalico/calico/blob/master/apiserver" TargetMode="External"/><Relationship Id="rId5" Type="http://schemas.openxmlformats.org/officeDocument/2006/relationships/hyperlink" Target="https://github.com/projectcalico/vpp-dataplane" TargetMode="External"/><Relationship Id="rId10" Type="http://schemas.openxmlformats.org/officeDocument/2006/relationships/hyperlink" Target="https://projectcalico.docs.tigera.io/networking/bgp" TargetMode="External"/><Relationship Id="rId4" Type="http://schemas.openxmlformats.org/officeDocument/2006/relationships/hyperlink" Target="https://docs.microsoft.com/en-us/virtualization/windowscontainers/container-networking/architecture" TargetMode="External"/><Relationship Id="rId9" Type="http://schemas.openxmlformats.org/officeDocument/2006/relationships/hyperlink" Target="https://github.com/projectcalico/calico/blob/master/networking-calico"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earn.microsoft.com/en-us/azure/architecture/patterns/queue-based-load-levelin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redhat.com/en/topics/microservices/what-is-istio"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www.redhat.com/en/topics/microservices/what-are-microservices"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redhat.com/en/topics/containers/whats-a-linux-containe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istio.io/latest/docs/reference/config/networking/virtual-service/#VirtualService" TargetMode="External"/><Relationship Id="rId7" Type="http://schemas.openxmlformats.org/officeDocument/2006/relationships/hyperlink" Target="https://istio.io/latest/docs/concepts/traffic-management/#gateways"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istio.io/latest/docs/concepts/traffic-management/#more-about-routing-rules" TargetMode="External"/><Relationship Id="rId5" Type="http://schemas.openxmlformats.org/officeDocument/2006/relationships/hyperlink" Target="https://istio.io/latest/blog/2017/0.1-canary/" TargetMode="External"/><Relationship Id="rId4" Type="http://schemas.openxmlformats.org/officeDocument/2006/relationships/hyperlink" Target="https://istio.io/latest/docs/concepts/traffic-management/#destination-rules" TargetMode="External"/></Relationships>
</file>

<file path=ppt/notesSlides/_rels/notesSlide34.xml.rels><?xml version="1.0" encoding="UTF-8" standalone="yes"?>
<Relationships xmlns="http://schemas.openxmlformats.org/package/2006/relationships"><Relationship Id="rId13" Type="http://schemas.openxmlformats.org/officeDocument/2006/relationships/hyperlink" Target="https://www.envoyproxy.io/docs/envoy/v1.5.0/intro/arch_overview/runtime#arch-overview-runtime" TargetMode="External"/><Relationship Id="rId18" Type="http://schemas.openxmlformats.org/officeDocument/2006/relationships/hyperlink" Target="https://aws.amazon.com/dynamodb/" TargetMode="External"/><Relationship Id="rId26" Type="http://schemas.openxmlformats.org/officeDocument/2006/relationships/hyperlink" Target="https://www.envoyproxy.io/docs/envoy/v1.5.0/intro/arch_overview/circuit_breaking#arch-overview-circuit-break" TargetMode="External"/><Relationship Id="rId3" Type="http://schemas.openxmlformats.org/officeDocument/2006/relationships/hyperlink" Target="https://www.envoyproxy.io/docs/envoy/v1.5.0/intro/arch_overview/network_filters#arch-overview-network-filters" TargetMode="External"/><Relationship Id="rId21" Type="http://schemas.openxmlformats.org/officeDocument/2006/relationships/hyperlink" Target="https://www.envoyproxy.io/docs/envoy/v1.5.0/intro/arch_overview/service_discovery#arch-overview-service-discovery-eventually-consistent" TargetMode="External"/><Relationship Id="rId7" Type="http://schemas.openxmlformats.org/officeDocument/2006/relationships/hyperlink" Target="https://www.envoyproxy.io/docs/envoy/v1.5.0/intro/arch_overview/http_filters#arch-overview-http-filters" TargetMode="External"/><Relationship Id="rId12" Type="http://schemas.openxmlformats.org/officeDocument/2006/relationships/hyperlink" Target="https://www.envoyproxy.io/docs/envoy/v1.5.0/intro/arch_overview/http_connection_management#arch-overview-http-protocols" TargetMode="External"/><Relationship Id="rId17" Type="http://schemas.openxmlformats.org/officeDocument/2006/relationships/hyperlink" Target="https://www.envoyproxy.io/docs/envoy/v1.5.0/intro/arch_overview/mongo#arch-overview-mongo" TargetMode="External"/><Relationship Id="rId25" Type="http://schemas.openxmlformats.org/officeDocument/2006/relationships/hyperlink" Target="https://www.envoyproxy.io/docs/envoy/v1.5.0/intro/arch_overview/http_routing#arch-overview-http-routing-retry" TargetMode="External"/><Relationship Id="rId33" Type="http://schemas.openxmlformats.org/officeDocument/2006/relationships/hyperlink" Target="https://www.envoyproxy.io/docs/envoy/v1.5.0/intro/arch_overview/dynamic_configuration#arch-overview-dynamic-config" TargetMode="External"/><Relationship Id="rId2" Type="http://schemas.openxmlformats.org/officeDocument/2006/relationships/slide" Target="../slides/slide46.xml"/><Relationship Id="rId16" Type="http://schemas.openxmlformats.org/officeDocument/2006/relationships/hyperlink" Target="https://www.mongodb.com/" TargetMode="External"/><Relationship Id="rId20" Type="http://schemas.openxmlformats.org/officeDocument/2006/relationships/hyperlink" Target="https://www.envoyproxy.io/docs/envoy/v1.5.0/intro/arch_overview/service_discovery#arch-overview-service-discovery-types-sds" TargetMode="External"/><Relationship Id="rId29" Type="http://schemas.openxmlformats.org/officeDocument/2006/relationships/hyperlink" Target="https://www.envoyproxy.io/docs/envoy/v1.5.0/intro/arch_overview/statistics#arch-overview-statistics" TargetMode="External"/><Relationship Id="rId1" Type="http://schemas.openxmlformats.org/officeDocument/2006/relationships/notesMaster" Target="../notesMasters/notesMaster1.xml"/><Relationship Id="rId6" Type="http://schemas.openxmlformats.org/officeDocument/2006/relationships/hyperlink" Target="https://www.envoyproxy.io/docs/envoy/v1.5.0/intro/arch_overview/ssl#arch-overview-ssl-auth-filter" TargetMode="External"/><Relationship Id="rId11" Type="http://schemas.openxmlformats.org/officeDocument/2006/relationships/hyperlink" Target="https://www.envoyproxy.io/docs/envoy/v1.5.0/intro/arch_overview/dynamo#arch-overview-dynamo" TargetMode="External"/><Relationship Id="rId24" Type="http://schemas.openxmlformats.org/officeDocument/2006/relationships/hyperlink" Target="https://www.envoyproxy.io/docs/envoy/v1.5.0/intro/arch_overview/load_balancing#arch-overview-load-balancing" TargetMode="External"/><Relationship Id="rId32" Type="http://schemas.openxmlformats.org/officeDocument/2006/relationships/hyperlink" Target="https://www.envoyproxy.io/docs/envoy/v1.5.0/intro/arch_overview/tracing#arch-overview-tracing" TargetMode="External"/><Relationship Id="rId5" Type="http://schemas.openxmlformats.org/officeDocument/2006/relationships/hyperlink" Target="https://www.envoyproxy.io/docs/envoy/v1.5.0/intro/arch_overview/http_connection_management#arch-overview-http-conn-man" TargetMode="External"/><Relationship Id="rId15" Type="http://schemas.openxmlformats.org/officeDocument/2006/relationships/hyperlink" Target="https://www.envoyproxy.io/docs/envoy/v1.5.0/intro/arch_overview/grpc#arch-overview-grpc" TargetMode="External"/><Relationship Id="rId23" Type="http://schemas.openxmlformats.org/officeDocument/2006/relationships/hyperlink" Target="https://www.envoyproxy.io/docs/envoy/v1.5.0/intro/arch_overview/outlier#arch-overview-outlier-detection" TargetMode="External"/><Relationship Id="rId28" Type="http://schemas.openxmlformats.org/officeDocument/2006/relationships/hyperlink" Target="https://www.envoyproxy.io/docs/envoy/v1.5.0/intro/arch_overview/ssl#arch-overview-ssl" TargetMode="External"/><Relationship Id="rId10" Type="http://schemas.openxmlformats.org/officeDocument/2006/relationships/hyperlink" Target="https://www.envoyproxy.io/docs/envoy/v1.5.0/intro/arch_overview/http_routing#arch-overview-http-routing" TargetMode="External"/><Relationship Id="rId19" Type="http://schemas.openxmlformats.org/officeDocument/2006/relationships/hyperlink" Target="https://www.envoyproxy.io/docs/envoy/v1.5.0/intro/arch_overview/service_discovery#arch-overview-service-discovery" TargetMode="External"/><Relationship Id="rId31" Type="http://schemas.openxmlformats.org/officeDocument/2006/relationships/hyperlink" Target="https://www.envoyproxy.io/docs/envoy/v1.5.0/operations/admin#operations-admin-interface" TargetMode="External"/><Relationship Id="rId4" Type="http://schemas.openxmlformats.org/officeDocument/2006/relationships/hyperlink" Target="https://www.envoyproxy.io/docs/envoy/v1.5.0/intro/arch_overview/tcp_proxy#arch-overview-tcp-proxy" TargetMode="External"/><Relationship Id="rId9" Type="http://schemas.openxmlformats.org/officeDocument/2006/relationships/hyperlink" Target="https://www.envoyproxy.io/docs/envoy/v1.5.0/intro/arch_overview/global_rate_limiting#arch-overview-rate-limit" TargetMode="External"/><Relationship Id="rId14" Type="http://schemas.openxmlformats.org/officeDocument/2006/relationships/hyperlink" Target="http://www.grpc.io/" TargetMode="External"/><Relationship Id="rId22" Type="http://schemas.openxmlformats.org/officeDocument/2006/relationships/hyperlink" Target="https://www.envoyproxy.io/docs/envoy/v1.5.0/intro/arch_overview/health_checking#arch-overview-health-checking" TargetMode="External"/><Relationship Id="rId27" Type="http://schemas.openxmlformats.org/officeDocument/2006/relationships/hyperlink" Target="https://www.envoyproxy.io/docs/envoy/v1.5.0/api-v1/route_config/route#config-http-conn-man-route-table-route-shadow" TargetMode="External"/><Relationship Id="rId30" Type="http://schemas.openxmlformats.org/officeDocument/2006/relationships/hyperlink" Target="https://github.com/etsy/statsd" TargetMode="External"/><Relationship Id="rId8" Type="http://schemas.openxmlformats.org/officeDocument/2006/relationships/hyperlink" Target="https://www.envoyproxy.io/docs/envoy/v1.5.0/configuration/http_filters/buffer_filter#config-http-filters-buffer"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setup/production-environment/container-runtim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A Kubernetes cluster consists of a set of worker machines, called </a:t>
            </a:r>
            <a:r>
              <a:rPr lang="en-US" b="0" i="0" u="none" strike="noStrike" dirty="0">
                <a:solidFill>
                  <a:srgbClr val="000000"/>
                </a:solidFill>
                <a:effectLst/>
                <a:latin typeface="open sans" panose="020B0606030504020204" pitchFamily="34" charset="0"/>
                <a:hlinkClick r:id="rId3"/>
              </a:rPr>
              <a:t>nodes</a:t>
            </a:r>
            <a:r>
              <a:rPr lang="en-US" b="0" i="0" dirty="0">
                <a:solidFill>
                  <a:srgbClr val="222222"/>
                </a:solidFill>
                <a:effectLst/>
                <a:latin typeface="open sans" panose="020B0606030504020204" pitchFamily="34" charset="0"/>
              </a:rPr>
              <a:t>, that run containerized applications. Every cluster has at least one worker node.</a:t>
            </a:r>
          </a:p>
          <a:p>
            <a:pPr algn="l"/>
            <a:r>
              <a:rPr lang="en-US" b="0" i="0" dirty="0">
                <a:solidFill>
                  <a:srgbClr val="222222"/>
                </a:solidFill>
                <a:effectLst/>
                <a:latin typeface="open sans" panose="020B0606030504020204" pitchFamily="34" charset="0"/>
              </a:rPr>
              <a:t>The worker node(s) host the </a:t>
            </a:r>
            <a:r>
              <a:rPr lang="en-US" b="0" i="0" u="none" strike="noStrike" dirty="0">
                <a:solidFill>
                  <a:srgbClr val="000000"/>
                </a:solidFill>
                <a:effectLst/>
                <a:latin typeface="open sans" panose="020B0606030504020204" pitchFamily="34" charset="0"/>
                <a:hlinkClick r:id="rId4"/>
              </a:rPr>
              <a:t>Pods</a:t>
            </a:r>
            <a:r>
              <a:rPr lang="en-US" b="0" i="0" dirty="0">
                <a:solidFill>
                  <a:srgbClr val="222222"/>
                </a:solidFill>
                <a:effectLst/>
                <a:latin typeface="open sans" panose="020B0606030504020204" pitchFamily="34" charset="0"/>
              </a:rPr>
              <a:t> that are the components of the application workload. </a:t>
            </a:r>
          </a:p>
          <a:p>
            <a:pPr algn="l"/>
            <a:r>
              <a:rPr lang="en-US" b="0" i="0" dirty="0">
                <a:solidFill>
                  <a:srgbClr val="222222"/>
                </a:solidFill>
                <a:effectLst/>
                <a:latin typeface="open sans" panose="020B0606030504020204" pitchFamily="34" charset="0"/>
              </a:rPr>
              <a:t>The </a:t>
            </a:r>
            <a:r>
              <a:rPr lang="en-US" b="0" i="0" u="none" strike="noStrike" dirty="0">
                <a:solidFill>
                  <a:srgbClr val="000000"/>
                </a:solidFill>
                <a:effectLst/>
                <a:latin typeface="open sans" panose="020B0606030504020204" pitchFamily="34" charset="0"/>
                <a:hlinkClick r:id="rId5"/>
              </a:rPr>
              <a:t>control plane</a:t>
            </a:r>
            <a:r>
              <a:rPr lang="en-US" b="0" i="0" dirty="0">
                <a:solidFill>
                  <a:srgbClr val="222222"/>
                </a:solidFill>
                <a:effectLst/>
                <a:latin typeface="open sans" panose="020B0606030504020204" pitchFamily="34" charset="0"/>
              </a:rPr>
              <a:t> manages the worker nodes and the Pods in the cluster.</a:t>
            </a:r>
          </a:p>
          <a:p>
            <a:pPr algn="l"/>
            <a:r>
              <a:rPr lang="en-US" b="0" i="0" dirty="0">
                <a:solidFill>
                  <a:srgbClr val="222222"/>
                </a:solidFill>
                <a:effectLst/>
                <a:latin typeface="open sans" panose="020B0606030504020204" pitchFamily="34" charset="0"/>
              </a:rPr>
              <a:t> In production environments, the control plane usually runs across multiple computers and a cluster usually runs multiple nodes, providing fault-tolerance and high availability.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a:t>
            </a:fld>
            <a:endParaRPr lang="en-US"/>
          </a:p>
        </p:txBody>
      </p:sp>
    </p:spTree>
    <p:extLst>
      <p:ext uri="{BB962C8B-B14F-4D97-AF65-F5344CB8AC3E}">
        <p14:creationId xmlns:p14="http://schemas.microsoft.com/office/powerpoint/2010/main" val="38368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Deployment, for example, all your Pods are started and stopped in a random order. This is fine for stateless services, where every replica is identical and does the same job</a:t>
            </a:r>
          </a:p>
          <a:p>
            <a:r>
              <a:rPr lang="en-US" dirty="0"/>
              <a:t>Each replica in a </a:t>
            </a:r>
            <a:r>
              <a:rPr lang="en-US" dirty="0" err="1"/>
              <a:t>StatefulSet</a:t>
            </a:r>
            <a:r>
              <a:rPr lang="en-US" dirty="0"/>
              <a:t> must be running and ready before Kubernetes starts the next one, and similarly when the </a:t>
            </a:r>
            <a:r>
              <a:rPr lang="en-US" dirty="0" err="1"/>
              <a:t>StatefulSet</a:t>
            </a:r>
            <a:r>
              <a:rPr lang="en-US" dirty="0"/>
              <a:t> is terminated, the replicas will be shut down in reverse order, waiting for each Pod to finish before moving on to the next.</a:t>
            </a:r>
          </a:p>
          <a:p>
            <a:r>
              <a:rPr lang="en-US" dirty="0"/>
              <a:t>To be able to address each of the Pods by a predictable DNS name, such as redis-1, you also need to create a Service with a </a:t>
            </a:r>
            <a:r>
              <a:rPr lang="en-US" dirty="0" err="1"/>
              <a:t>clusterIP</a:t>
            </a:r>
            <a:r>
              <a:rPr lang="en-US" dirty="0"/>
              <a:t> type of None (known as a headless service)</a:t>
            </a:r>
          </a:p>
          <a:p>
            <a:r>
              <a:rPr lang="en-US" dirty="0"/>
              <a:t>With a </a:t>
            </a:r>
            <a:r>
              <a:rPr lang="en-US" dirty="0" err="1"/>
              <a:t>nonheadless</a:t>
            </a:r>
            <a:r>
              <a:rPr lang="en-US" dirty="0"/>
              <a:t> Service, you get a single DNS entry (such as </a:t>
            </a:r>
            <a:r>
              <a:rPr lang="en-US" dirty="0" err="1"/>
              <a:t>redis</a:t>
            </a:r>
            <a:r>
              <a:rPr lang="en-US" dirty="0"/>
              <a:t>) that </a:t>
            </a:r>
            <a:r>
              <a:rPr lang="en-US" dirty="0" err="1"/>
              <a:t>loadbalances</a:t>
            </a:r>
            <a:r>
              <a:rPr lang="en-US" dirty="0"/>
              <a:t> across all the backend Pods. With a headless service, you still get that single Pod Controllers | 167 service DNS name, but you also get individual DNS entries for each numbered Pod, like redis-0, redis-1, redis-2, and so on. </a:t>
            </a:r>
          </a:p>
        </p:txBody>
      </p:sp>
      <p:sp>
        <p:nvSpPr>
          <p:cNvPr id="4" name="Slide Number Placeholder 3"/>
          <p:cNvSpPr>
            <a:spLocks noGrp="1"/>
          </p:cNvSpPr>
          <p:nvPr>
            <p:ph type="sldNum" sz="quarter" idx="5"/>
          </p:nvPr>
        </p:nvSpPr>
        <p:spPr/>
        <p:txBody>
          <a:bodyPr/>
          <a:lstStyle/>
          <a:p>
            <a:fld id="{8DE108EF-A688-4F1B-91BF-26B73F22FE79}" type="slidenum">
              <a:rPr lang="en-US" smtClean="0"/>
              <a:t>16</a:t>
            </a:fld>
            <a:endParaRPr lang="en-US"/>
          </a:p>
        </p:txBody>
      </p:sp>
    </p:spTree>
    <p:extLst>
      <p:ext uri="{BB962C8B-B14F-4D97-AF65-F5344CB8AC3E}">
        <p14:creationId xmlns:p14="http://schemas.microsoft.com/office/powerpoint/2010/main" val="400419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useful type of Pod controller in Kubernetes is the Job. Whereas a Deploy‐ </a:t>
            </a:r>
            <a:r>
              <a:rPr lang="en-US" dirty="0" err="1"/>
              <a:t>ment</a:t>
            </a:r>
            <a:r>
              <a:rPr lang="en-US" dirty="0"/>
              <a:t> runs a specified number of Pods and restarts them continually, a Job only runs a Pod for a specified number of times. After that, it is considered completed.</a:t>
            </a:r>
          </a:p>
          <a:p>
            <a:r>
              <a:rPr lang="en-US" dirty="0"/>
              <a:t>There are two fields that control Job execution: completions and parallelism. The first, completions, determines the number of times the specified Pod needs to run successfully before the Job is considered complete. The default value is 1, meaning the Pod will run once.</a:t>
            </a:r>
          </a:p>
          <a:p>
            <a:r>
              <a:rPr lang="en-US" dirty="0"/>
              <a:t>The parallelism field specifies how many Pods should run at once. Again, the default value is 1, meaning that only one Pod will run at a time.</a:t>
            </a:r>
          </a:p>
          <a:p>
            <a:r>
              <a:rPr lang="en-US" dirty="0"/>
              <a:t>If it crashes, fails, or exits in any </a:t>
            </a:r>
            <a:r>
              <a:rPr lang="en-US" dirty="0" err="1"/>
              <a:t>nonsuccessful</a:t>
            </a:r>
            <a:r>
              <a:rPr lang="en-US" dirty="0"/>
              <a:t> way, the Job will restart it, just like a Deployment does. Only successful exits count toward the required number of completions. </a:t>
            </a:r>
          </a:p>
          <a:p>
            <a:endParaRPr lang="en-US" dirty="0"/>
          </a:p>
          <a:p>
            <a:r>
              <a:rPr lang="en-US" dirty="0"/>
              <a:t>In Unix environments, scheduled jobs are run by the </a:t>
            </a:r>
            <a:r>
              <a:rPr lang="en-US" dirty="0" err="1"/>
              <a:t>cron</a:t>
            </a:r>
            <a:r>
              <a:rPr lang="en-US" dirty="0"/>
              <a:t> daemon.</a:t>
            </a:r>
          </a:p>
          <a:p>
            <a:r>
              <a:rPr lang="en-US" dirty="0"/>
              <a:t>The two important fields to look at in the </a:t>
            </a:r>
            <a:r>
              <a:rPr lang="en-US" dirty="0" err="1"/>
              <a:t>CronJob</a:t>
            </a:r>
            <a:r>
              <a:rPr lang="en-US" dirty="0"/>
              <a:t> manifest are </a:t>
            </a:r>
            <a:r>
              <a:rPr lang="en-US" dirty="0" err="1"/>
              <a:t>spec.schedule</a:t>
            </a:r>
            <a:r>
              <a:rPr lang="en-US" dirty="0"/>
              <a:t> and </a:t>
            </a:r>
            <a:r>
              <a:rPr lang="en-US" dirty="0" err="1"/>
              <a:t>spec.jobTemplate</a:t>
            </a:r>
            <a:r>
              <a:rPr lang="en-US" dirty="0"/>
              <a:t>. The schedule field specifies when the job will run, using the same format as the Unix </a:t>
            </a:r>
            <a:r>
              <a:rPr lang="en-US" dirty="0" err="1"/>
              <a:t>cron</a:t>
            </a:r>
            <a:r>
              <a:rPr lang="en-US" dirty="0"/>
              <a:t> utility. </a:t>
            </a:r>
          </a:p>
        </p:txBody>
      </p:sp>
      <p:sp>
        <p:nvSpPr>
          <p:cNvPr id="4" name="Slide Number Placeholder 3"/>
          <p:cNvSpPr>
            <a:spLocks noGrp="1"/>
          </p:cNvSpPr>
          <p:nvPr>
            <p:ph type="sldNum" sz="quarter" idx="5"/>
          </p:nvPr>
        </p:nvSpPr>
        <p:spPr/>
        <p:txBody>
          <a:bodyPr/>
          <a:lstStyle/>
          <a:p>
            <a:fld id="{8DE108EF-A688-4F1B-91BF-26B73F22FE79}" type="slidenum">
              <a:rPr lang="en-US" smtClean="0"/>
              <a:t>17</a:t>
            </a:fld>
            <a:endParaRPr lang="en-US"/>
          </a:p>
        </p:txBody>
      </p:sp>
    </p:spTree>
    <p:extLst>
      <p:ext uri="{BB962C8B-B14F-4D97-AF65-F5344CB8AC3E}">
        <p14:creationId xmlns:p14="http://schemas.microsoft.com/office/powerpoint/2010/main" val="307647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might have different namespaces for testing out different versions of an application, or a separate namespace per team. </a:t>
            </a:r>
          </a:p>
          <a:p>
            <a:r>
              <a:rPr lang="en-US" dirty="0"/>
              <a:t>As the term namespace suggests, names in one namespace are not visible from a different namespace. </a:t>
            </a:r>
          </a:p>
          <a:p>
            <a:r>
              <a:rPr lang="en-US" dirty="0"/>
              <a:t>This means that you could have a service called demo in the prod namespace, and a different service called demo in the test namespace, and there won’t be any conflict. </a:t>
            </a:r>
          </a:p>
          <a:p>
            <a:r>
              <a:rPr lang="en-US" dirty="0"/>
              <a:t>If you don’t specify a namespace when running a </a:t>
            </a:r>
            <a:r>
              <a:rPr lang="en-US" dirty="0" err="1"/>
              <a:t>kubectl</a:t>
            </a:r>
            <a:r>
              <a:rPr lang="en-US" dirty="0"/>
              <a:t> command, such as </a:t>
            </a:r>
            <a:r>
              <a:rPr lang="en-US" dirty="0" err="1"/>
              <a:t>kubectl</a:t>
            </a:r>
            <a:r>
              <a:rPr lang="en-US" dirty="0"/>
              <a:t> run, your command will operate on the default namespace.</a:t>
            </a:r>
          </a:p>
          <a:p>
            <a:r>
              <a:rPr lang="en-US" dirty="0"/>
              <a:t>If you’re wondering what the </a:t>
            </a:r>
            <a:r>
              <a:rPr lang="en-US" dirty="0" err="1"/>
              <a:t>kube</a:t>
            </a:r>
            <a:r>
              <a:rPr lang="en-US" dirty="0"/>
              <a:t>-system namespace is, that’s where the Kubernetes internal system components run so that they’re segregated from your own applications. </a:t>
            </a:r>
          </a:p>
          <a:p>
            <a:r>
              <a:rPr lang="en-US" dirty="0"/>
              <a:t>If, instead, you specify a namespace with the --namespace flag (or -n for short), your command will use that namespace. </a:t>
            </a:r>
          </a:p>
          <a:p>
            <a:r>
              <a:rPr lang="en-US" dirty="0"/>
              <a:t>For example, to get a list of Pods in the prod namespace, run: </a:t>
            </a:r>
            <a:r>
              <a:rPr lang="en-US" dirty="0" err="1"/>
              <a:t>kubectl</a:t>
            </a:r>
            <a:r>
              <a:rPr lang="en-US" dirty="0"/>
              <a:t> get pods --namespace prod</a:t>
            </a:r>
          </a:p>
          <a:p>
            <a:r>
              <a:rPr lang="en-US" b="1" dirty="0"/>
              <a:t>namespaces are logically isolated from one another, they can still communicate with Services in other namespaces.</a:t>
            </a:r>
          </a:p>
        </p:txBody>
      </p:sp>
      <p:sp>
        <p:nvSpPr>
          <p:cNvPr id="4" name="Slide Number Placeholder 3"/>
          <p:cNvSpPr>
            <a:spLocks noGrp="1"/>
          </p:cNvSpPr>
          <p:nvPr>
            <p:ph type="sldNum" sz="quarter" idx="5"/>
          </p:nvPr>
        </p:nvSpPr>
        <p:spPr/>
        <p:txBody>
          <a:bodyPr/>
          <a:lstStyle/>
          <a:p>
            <a:fld id="{8DE108EF-A688-4F1B-91BF-26B73F22FE79}" type="slidenum">
              <a:rPr lang="en-US" smtClean="0"/>
              <a:t>18</a:t>
            </a:fld>
            <a:endParaRPr lang="en-US"/>
          </a:p>
        </p:txBody>
      </p:sp>
    </p:spTree>
    <p:extLst>
      <p:ext uri="{BB962C8B-B14F-4D97-AF65-F5344CB8AC3E}">
        <p14:creationId xmlns:p14="http://schemas.microsoft.com/office/powerpoint/2010/main" val="245757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Intra-pod: All containers within a pod share a network namespace and see each other on localhost.</a:t>
            </a:r>
          </a:p>
          <a:p>
            <a:r>
              <a:rPr lang="en-US" dirty="0"/>
              <a:t>Inter-pod networking Two types of east–west traffic are supported: pods can directly communicate with other pods or, preferably, pods can leverage services to communicate with other pods.</a:t>
            </a:r>
          </a:p>
          <a:p>
            <a:r>
              <a:rPr lang="en-US" dirty="0"/>
              <a:t>Ingress and egress Ingress refers to routing traffic from external users or apps to pods, and egress refers to calling external APIs from pods.</a:t>
            </a:r>
          </a:p>
        </p:txBody>
      </p:sp>
      <p:sp>
        <p:nvSpPr>
          <p:cNvPr id="4" name="Slide Number Placeholder 3"/>
          <p:cNvSpPr>
            <a:spLocks noGrp="1"/>
          </p:cNvSpPr>
          <p:nvPr>
            <p:ph type="sldNum" sz="quarter" idx="5"/>
          </p:nvPr>
        </p:nvSpPr>
        <p:spPr/>
        <p:txBody>
          <a:bodyPr/>
          <a:lstStyle/>
          <a:p>
            <a:fld id="{8DE108EF-A688-4F1B-91BF-26B73F22FE79}" type="slidenum">
              <a:rPr lang="en-US" smtClean="0"/>
              <a:t>21</a:t>
            </a:fld>
            <a:endParaRPr lang="en-US"/>
          </a:p>
        </p:txBody>
      </p:sp>
    </p:spTree>
    <p:extLst>
      <p:ext uri="{BB962C8B-B14F-4D97-AF65-F5344CB8AC3E}">
        <p14:creationId xmlns:p14="http://schemas.microsoft.com/office/powerpoint/2010/main" val="86410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requires each pod to have an IP in a flat networking name‐ space with full connectivity to other nodes and pods across the network. This IP-per-pod model yields a backward-compatible way for you to treat a pod almost identically to a VM or a physical host, in the context of naming, service discovery, or port allocations. The model allows for a smoother transition from non–cloud native apps and environments.</a:t>
            </a:r>
          </a:p>
          <a:p>
            <a:r>
              <a:rPr lang="en-US" dirty="0"/>
              <a:t>In Kubernetes, each pod has a routable IP, allowing pods to communicate across cluster nodes without NAT and no need to manage port allocations. </a:t>
            </a:r>
          </a:p>
          <a:p>
            <a:r>
              <a:rPr lang="en-US" dirty="0"/>
              <a:t>Because every pod gets a real (that is, not machine-local) IP address, pods can communicate without proxies or translations (such as NAT). The pod can use well-known ports and can avoid the use of higher-level service discovery mechanisms.</a:t>
            </a:r>
          </a:p>
          <a:p>
            <a:r>
              <a:rPr lang="en-US" dirty="0"/>
              <a:t>We distinguish between two types of inter-pod communication, sometimes also called East-West traffic:</a:t>
            </a:r>
          </a:p>
          <a:p>
            <a:r>
              <a:rPr lang="en-US" dirty="0"/>
              <a:t> • Pods can directly communicate with other pods; in this case the caller pod needs to find out the IP address of the callee and risks repeating this operation since pods come and go (cattle </a:t>
            </a:r>
            <a:r>
              <a:rPr lang="en-US" dirty="0" err="1"/>
              <a:t>behaviour</a:t>
            </a:r>
            <a:r>
              <a:rPr lang="en-US" dirty="0"/>
              <a:t>).</a:t>
            </a:r>
          </a:p>
          <a:p>
            <a:r>
              <a:rPr lang="en-US" dirty="0"/>
              <a:t> • Preferably, pods use services to communicate with other pods. In this case, the service provides a stable (virtual) IP address that can be discovered, for example, via DNS.</a:t>
            </a:r>
          </a:p>
          <a:p>
            <a:endParaRPr lang="en-US" dirty="0"/>
          </a:p>
          <a:p>
            <a:r>
              <a:rPr lang="en-US" dirty="0"/>
              <a:t>While in the case of Ingress we’re interested in routing traffic from outside the cluster to a service, in the case of Egress we are dealing with the opposite: how does an app in a pod call out to (cluster-)external APIs? One may want to control which pods are allowed to have a communication path to outside services and on top of that impose other policies. Note that by default all containers in a pod can perform Egress. These policies can be enforced using network policies</a:t>
            </a:r>
          </a:p>
        </p:txBody>
      </p:sp>
      <p:sp>
        <p:nvSpPr>
          <p:cNvPr id="4" name="Slide Number Placeholder 3"/>
          <p:cNvSpPr>
            <a:spLocks noGrp="1"/>
          </p:cNvSpPr>
          <p:nvPr>
            <p:ph type="sldNum" sz="quarter" idx="5"/>
          </p:nvPr>
        </p:nvSpPr>
        <p:spPr/>
        <p:txBody>
          <a:bodyPr/>
          <a:lstStyle/>
          <a:p>
            <a:fld id="{8DE108EF-A688-4F1B-91BF-26B73F22FE79}" type="slidenum">
              <a:rPr lang="en-US" smtClean="0"/>
              <a:t>22</a:t>
            </a:fld>
            <a:endParaRPr lang="en-US"/>
          </a:p>
        </p:txBody>
      </p:sp>
    </p:spTree>
    <p:extLst>
      <p:ext uri="{BB962C8B-B14F-4D97-AF65-F5344CB8AC3E}">
        <p14:creationId xmlns:p14="http://schemas.microsoft.com/office/powerpoint/2010/main" val="2702506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make a network connection to a Pod (such as our example application). </a:t>
            </a:r>
          </a:p>
          <a:p>
            <a:r>
              <a:rPr lang="en-US" dirty="0"/>
              <a:t>How do you do that? You could find out the Pod’s IP address and connect directly to that address and the app’s port number. </a:t>
            </a:r>
          </a:p>
          <a:p>
            <a:r>
              <a:rPr lang="en-US" dirty="0"/>
              <a:t>But the IP address may change when the Pod is restarted, so you’ll have to keep looking it up to make sure it’s up-to-date. </a:t>
            </a:r>
          </a:p>
          <a:p>
            <a:r>
              <a:rPr lang="en-US" dirty="0"/>
              <a:t>Worse, there may be multiple replicas of the Pod, each with different addresses. </a:t>
            </a:r>
          </a:p>
          <a:p>
            <a:r>
              <a:rPr lang="en-US" dirty="0"/>
              <a:t>Every other application that needs to contact the Pod would have to maintain a list of those addresses, which doesn’t sound like a great idea.</a:t>
            </a:r>
          </a:p>
        </p:txBody>
      </p:sp>
      <p:sp>
        <p:nvSpPr>
          <p:cNvPr id="4" name="Slide Number Placeholder 3"/>
          <p:cNvSpPr>
            <a:spLocks noGrp="1"/>
          </p:cNvSpPr>
          <p:nvPr>
            <p:ph type="sldNum" sz="quarter" idx="5"/>
          </p:nvPr>
        </p:nvSpPr>
        <p:spPr/>
        <p:txBody>
          <a:bodyPr/>
          <a:lstStyle/>
          <a:p>
            <a:fld id="{8DE108EF-A688-4F1B-91BF-26B73F22FE79}" type="slidenum">
              <a:rPr lang="en-US" smtClean="0"/>
              <a:t>23</a:t>
            </a:fld>
            <a:endParaRPr lang="en-US"/>
          </a:p>
        </p:txBody>
      </p:sp>
    </p:spTree>
    <p:extLst>
      <p:ext uri="{BB962C8B-B14F-4D97-AF65-F5344CB8AC3E}">
        <p14:creationId xmlns:p14="http://schemas.microsoft.com/office/powerpoint/2010/main" val="77371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selector is an expression that matches a label (or set of labels). It’s a way of specifying a group of resources by their labels.</a:t>
            </a:r>
          </a:p>
          <a:p>
            <a:r>
              <a:rPr lang="en-US" dirty="0"/>
              <a:t>Labels are key/value pairs that are attached to objects, such as pods. </a:t>
            </a:r>
          </a:p>
          <a:p>
            <a:r>
              <a:rPr lang="en-US" dirty="0"/>
              <a:t>Labels are intended to be used to specify identifying attributes of objects that are meaningful and relevant to users, but do not directly imply semantics to the core system. </a:t>
            </a:r>
          </a:p>
          <a:p>
            <a:endParaRPr lang="en-US" dirty="0"/>
          </a:p>
          <a:p>
            <a:r>
              <a:rPr lang="en-US" dirty="0"/>
              <a:t>If you set the type field to </a:t>
            </a:r>
            <a:r>
              <a:rPr lang="en-US" b="1" dirty="0" err="1"/>
              <a:t>NodePort</a:t>
            </a:r>
            <a:r>
              <a:rPr lang="en-US" dirty="0"/>
              <a:t>, the Kubernetes control plane allocates a port from a range specified by --service-node-port-range flag (default: 30000-32767). Each node proxies that port (the same port number on every Node) into your Service.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24</a:t>
            </a:fld>
            <a:endParaRPr lang="en-US"/>
          </a:p>
        </p:txBody>
      </p:sp>
    </p:spTree>
    <p:extLst>
      <p:ext uri="{BB962C8B-B14F-4D97-AF65-F5344CB8AC3E}">
        <p14:creationId xmlns:p14="http://schemas.microsoft.com/office/powerpoint/2010/main" val="90011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Kube-proxy uses iptables where random selection is the native method for the load-balancing.</a:t>
            </a:r>
          </a:p>
          <a:p>
            <a:r>
              <a:rPr lang="it-IT" dirty="0"/>
              <a:t>Ingress uses a controller.</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25</a:t>
            </a:fld>
            <a:endParaRPr lang="en-US"/>
          </a:p>
        </p:txBody>
      </p:sp>
    </p:spTree>
    <p:extLst>
      <p:ext uri="{BB962C8B-B14F-4D97-AF65-F5344CB8AC3E}">
        <p14:creationId xmlns:p14="http://schemas.microsoft.com/office/powerpoint/2010/main" val="148744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provides a stable virtual IP (VIP) address for a set of pods. </a:t>
            </a:r>
          </a:p>
          <a:p>
            <a:r>
              <a:rPr lang="en-US" dirty="0"/>
              <a:t>While pods may come and go, services allow clients to reliably discover and connect to the containers running in the pods by using the VIP. </a:t>
            </a:r>
          </a:p>
          <a:p>
            <a:r>
              <a:rPr lang="en-US" dirty="0"/>
              <a:t>The “virtual” in VIP means it’s not an actual IP address connected to a network interface; its purpose is purely to act as the stable front to forward traffic to one or more pods, with IP addresses that may come and go.</a:t>
            </a:r>
          </a:p>
          <a:p>
            <a:r>
              <a:rPr lang="en-US" dirty="0"/>
              <a:t>You specify the set of pods you want a service to target via a label selector, for example, for </a:t>
            </a:r>
            <a:r>
              <a:rPr lang="en-US" dirty="0" err="1"/>
              <a:t>spec.selector.app</a:t>
            </a:r>
            <a:r>
              <a:rPr lang="en-US" dirty="0"/>
              <a:t>=</a:t>
            </a:r>
            <a:r>
              <a:rPr lang="en-US" dirty="0" err="1"/>
              <a:t>someapp</a:t>
            </a:r>
            <a:r>
              <a:rPr lang="en-US" dirty="0"/>
              <a:t> </a:t>
            </a:r>
          </a:p>
          <a:p>
            <a:r>
              <a:rPr lang="en-US" dirty="0"/>
              <a:t>Kubernetes would create a service that targets all pods with a label app=</a:t>
            </a:r>
            <a:r>
              <a:rPr lang="en-US" dirty="0" err="1"/>
              <a:t>someapp</a:t>
            </a:r>
            <a:r>
              <a:rPr lang="en-US" dirty="0"/>
              <a:t>. </a:t>
            </a:r>
          </a:p>
          <a:p>
            <a:r>
              <a:rPr lang="en-US" dirty="0"/>
              <a:t>Note that if such a selector exists, then for each of the targeted pods a sub-resource of type Endpoint will be created, and if no selector exists then no endpoints are created.</a:t>
            </a:r>
          </a:p>
          <a:p>
            <a:r>
              <a:rPr lang="en-US" dirty="0"/>
              <a:t>Keeping the mapping between the VIP and the pods up-to-date is the job of </a:t>
            </a:r>
            <a:r>
              <a:rPr lang="en-US" dirty="0" err="1"/>
              <a:t>kube</a:t>
            </a:r>
            <a:r>
              <a:rPr lang="en-US" dirty="0"/>
              <a:t>-proxy.</a:t>
            </a:r>
          </a:p>
          <a:p>
            <a:endParaRPr lang="en-US" dirty="0"/>
          </a:p>
          <a:p>
            <a:r>
              <a:rPr lang="en-US" dirty="0"/>
              <a:t>In iptables mode</a:t>
            </a:r>
            <a:r>
              <a:rPr lang="en-US" b="1" dirty="0"/>
              <a:t>, </a:t>
            </a:r>
            <a:r>
              <a:rPr lang="en-US" b="1" dirty="0" err="1"/>
              <a:t>kube</a:t>
            </a:r>
            <a:r>
              <a:rPr lang="en-US" b="1" dirty="0"/>
              <a:t>-proxy </a:t>
            </a:r>
            <a:r>
              <a:rPr lang="en-US" dirty="0"/>
              <a:t>creates iptables rules for </a:t>
            </a:r>
            <a:r>
              <a:rPr lang="en-US" dirty="0" err="1"/>
              <a:t>kubernetes</a:t>
            </a:r>
            <a:r>
              <a:rPr lang="en-US" dirty="0"/>
              <a:t> services which ensure that the request to the service gets routed (and load balanced) to the appropriate pods.</a:t>
            </a:r>
          </a:p>
          <a:p>
            <a:r>
              <a:rPr lang="en-US" dirty="0"/>
              <a:t>These iptables rules also help answer the second question mentioned above. As long as these iptables rules exist, requests to services will get routed to the appropriate pods even if </a:t>
            </a:r>
            <a:r>
              <a:rPr lang="en-US" dirty="0" err="1"/>
              <a:t>kube</a:t>
            </a:r>
            <a:r>
              <a:rPr lang="en-US" dirty="0"/>
              <a:t>-proxy process dies on the node. Endpoints for new services won’t work from this node, however, since </a:t>
            </a:r>
            <a:r>
              <a:rPr lang="en-US" dirty="0" err="1"/>
              <a:t>kube</a:t>
            </a:r>
            <a:r>
              <a:rPr lang="en-US" dirty="0"/>
              <a:t>-proxy process won’t create the iptables rules for it.</a:t>
            </a:r>
          </a:p>
          <a:p>
            <a:r>
              <a:rPr lang="en-US" dirty="0"/>
              <a:t>As outlined in this </a:t>
            </a:r>
            <a:r>
              <a:rPr lang="en-US" dirty="0">
                <a:hlinkClick r:id="rId3"/>
              </a:rPr>
              <a:t>flow chart</a:t>
            </a:r>
            <a:r>
              <a:rPr lang="en-US" dirty="0"/>
              <a:t>, there are rules in the </a:t>
            </a:r>
            <a:r>
              <a:rPr lang="en-US" b="1" dirty="0"/>
              <a:t>PREROUTING</a:t>
            </a:r>
            <a:r>
              <a:rPr lang="en-US" dirty="0"/>
              <a:t> chain of the </a:t>
            </a:r>
            <a:r>
              <a:rPr lang="en-US" b="1" dirty="0" err="1"/>
              <a:t>nat</a:t>
            </a:r>
            <a:r>
              <a:rPr lang="en-US" dirty="0"/>
              <a:t> table for </a:t>
            </a:r>
            <a:r>
              <a:rPr lang="en-US" dirty="0" err="1"/>
              <a:t>kubernetes</a:t>
            </a:r>
            <a:r>
              <a:rPr lang="en-US" dirty="0"/>
              <a:t> services. As per </a:t>
            </a:r>
            <a:r>
              <a:rPr lang="en-US" dirty="0">
                <a:hlinkClick r:id="rId4"/>
              </a:rPr>
              <a:t>iptables rules evaluation order</a:t>
            </a:r>
            <a:r>
              <a:rPr lang="en-US" dirty="0"/>
              <a:t>, rules in the </a:t>
            </a:r>
            <a:r>
              <a:rPr lang="en-US" b="1" dirty="0"/>
              <a:t>PREROUTING</a:t>
            </a:r>
            <a:r>
              <a:rPr lang="en-US" dirty="0"/>
              <a:t> chain are the first ones to be consulted as a packet enters the </a:t>
            </a:r>
            <a:r>
              <a:rPr lang="en-US" dirty="0" err="1"/>
              <a:t>linux</a:t>
            </a:r>
            <a:r>
              <a:rPr lang="en-US" dirty="0"/>
              <a:t> kernel’s networking stack.</a:t>
            </a:r>
          </a:p>
          <a:p>
            <a:r>
              <a:rPr lang="en-US" dirty="0"/>
              <a:t>Rules created by </a:t>
            </a:r>
            <a:r>
              <a:rPr lang="en-US" dirty="0" err="1"/>
              <a:t>kube</a:t>
            </a:r>
            <a:r>
              <a:rPr lang="en-US" dirty="0"/>
              <a:t>-proxy in the </a:t>
            </a:r>
            <a:r>
              <a:rPr lang="en-US" b="1" dirty="0"/>
              <a:t>PREROUTING</a:t>
            </a:r>
            <a:r>
              <a:rPr lang="en-US" dirty="0"/>
              <a:t> chain help determine if the packet is meant for a local socket on the node or if it should be forwarded to a pod. It is these rules that ensure that the request to &lt;</a:t>
            </a:r>
            <a:r>
              <a:rPr lang="en-US" dirty="0" err="1"/>
              <a:t>kubernetes</a:t>
            </a:r>
            <a:r>
              <a:rPr lang="en-US" dirty="0"/>
              <a:t>-node-</a:t>
            </a:r>
            <a:r>
              <a:rPr lang="en-US" dirty="0" err="1"/>
              <a:t>ip</a:t>
            </a:r>
            <a:r>
              <a:rPr lang="en-US" dirty="0"/>
              <a:t>&gt;:&lt;</a:t>
            </a:r>
            <a:r>
              <a:rPr lang="en-US" dirty="0" err="1"/>
              <a:t>NodePort</a:t>
            </a:r>
            <a:r>
              <a:rPr lang="en-US" dirty="0"/>
              <a:t>&gt; continue to get routed to pods even if the </a:t>
            </a:r>
            <a:r>
              <a:rPr lang="en-US" dirty="0" err="1"/>
              <a:t>NodePort</a:t>
            </a:r>
            <a:r>
              <a:rPr lang="en-US" dirty="0"/>
              <a:t> is in use by another process.</a:t>
            </a:r>
          </a:p>
          <a:p>
            <a:endParaRPr lang="en-US" dirty="0"/>
          </a:p>
          <a:p>
            <a:r>
              <a:rPr lang="en-US" dirty="0"/>
              <a:t>As a part of the v1.25 release, SIG Network made this declaration explicit: that (with one exception), the iptables chains that Kubernetes creates are intended only for Kubernetes’s own internal use, and third-party components should not assume that Kubernetes will create any specific iptables chains, or that those chains will contain any specific rules if they do exist</a:t>
            </a:r>
          </a:p>
        </p:txBody>
      </p:sp>
      <p:sp>
        <p:nvSpPr>
          <p:cNvPr id="4" name="Slide Number Placeholder 3"/>
          <p:cNvSpPr>
            <a:spLocks noGrp="1"/>
          </p:cNvSpPr>
          <p:nvPr>
            <p:ph type="sldNum" sz="quarter" idx="5"/>
          </p:nvPr>
        </p:nvSpPr>
        <p:spPr/>
        <p:txBody>
          <a:bodyPr/>
          <a:lstStyle/>
          <a:p>
            <a:fld id="{8DE108EF-A688-4F1B-91BF-26B73F22FE79}" type="slidenum">
              <a:rPr lang="en-US" smtClean="0"/>
              <a:t>26</a:t>
            </a:fld>
            <a:endParaRPr lang="en-US"/>
          </a:p>
        </p:txBody>
      </p:sp>
    </p:spTree>
    <p:extLst>
      <p:ext uri="{BB962C8B-B14F-4D97-AF65-F5344CB8AC3E}">
        <p14:creationId xmlns:p14="http://schemas.microsoft.com/office/powerpoint/2010/main" val="402215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it is split up into two main pieces, an Ingress resource, which defines the routing to the back‐ </a:t>
            </a:r>
            <a:r>
              <a:rPr lang="en-US" dirty="0" err="1"/>
              <a:t>ing</a:t>
            </a:r>
            <a:r>
              <a:rPr lang="en-US" dirty="0"/>
              <a:t> services, and the Ingress controller, which listens to the /ingresses endpoint of the API server, learning about services being created or removed. On service status changes, the Ingress controller configures the routes so that external traffic lands at a specific (cluster-internal) service</a:t>
            </a:r>
          </a:p>
        </p:txBody>
      </p:sp>
      <p:sp>
        <p:nvSpPr>
          <p:cNvPr id="4" name="Slide Number Placeholder 3"/>
          <p:cNvSpPr>
            <a:spLocks noGrp="1"/>
          </p:cNvSpPr>
          <p:nvPr>
            <p:ph type="sldNum" sz="quarter" idx="5"/>
          </p:nvPr>
        </p:nvSpPr>
        <p:spPr/>
        <p:txBody>
          <a:bodyPr/>
          <a:lstStyle/>
          <a:p>
            <a:fld id="{8DE108EF-A688-4F1B-91BF-26B73F22FE79}" type="slidenum">
              <a:rPr lang="en-US" smtClean="0"/>
              <a:t>27</a:t>
            </a:fld>
            <a:endParaRPr lang="en-US"/>
          </a:p>
        </p:txBody>
      </p:sp>
    </p:spTree>
    <p:extLst>
      <p:ext uri="{BB962C8B-B14F-4D97-AF65-F5344CB8AC3E}">
        <p14:creationId xmlns:p14="http://schemas.microsoft.com/office/powerpoint/2010/main" val="323348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plane is actually made up of several components:</a:t>
            </a:r>
          </a:p>
          <a:p>
            <a:endParaRPr lang="en-US" dirty="0"/>
          </a:p>
          <a:p>
            <a:r>
              <a:rPr lang="en-US" dirty="0" err="1"/>
              <a:t>kube-apiserver</a:t>
            </a:r>
            <a:r>
              <a:rPr lang="en-US" dirty="0"/>
              <a:t> This is the frontend server for the control plane, handling API requests.</a:t>
            </a:r>
          </a:p>
          <a:p>
            <a:r>
              <a:rPr lang="en-US" dirty="0" err="1"/>
              <a:t>etcd</a:t>
            </a:r>
            <a:r>
              <a:rPr lang="en-US" dirty="0"/>
              <a:t> This is the database where Kubernetes stores all its information: what nodes exist, what resources exist on the cluster, and so on. </a:t>
            </a:r>
          </a:p>
          <a:p>
            <a:r>
              <a:rPr lang="en-US" dirty="0" err="1"/>
              <a:t>kube</a:t>
            </a:r>
            <a:r>
              <a:rPr lang="en-US" dirty="0"/>
              <a:t>-scheduler This decides where to run newly created Pods. </a:t>
            </a:r>
          </a:p>
          <a:p>
            <a:r>
              <a:rPr lang="en-US" dirty="0" err="1"/>
              <a:t>kube</a:t>
            </a:r>
            <a:r>
              <a:rPr lang="en-US" dirty="0"/>
              <a:t>-controller-manager This is responsible for running resource controllers, such as Deployments. </a:t>
            </a:r>
          </a:p>
          <a:p>
            <a:r>
              <a:rPr lang="en-US" dirty="0"/>
              <a:t>cloud-controller-manager This interacts with the cloud provider (in cloud-based clusters), managing resources such as load balancers and disk volumes. </a:t>
            </a:r>
          </a:p>
          <a:p>
            <a:endParaRPr lang="en-US" dirty="0"/>
          </a:p>
          <a:p>
            <a:r>
              <a:rPr lang="en-US" dirty="0"/>
              <a:t>The control-plane components in a production cluster typically run on multiple servers to ensure high availability.</a:t>
            </a:r>
          </a:p>
        </p:txBody>
      </p:sp>
      <p:sp>
        <p:nvSpPr>
          <p:cNvPr id="4" name="Slide Number Placeholder 3"/>
          <p:cNvSpPr>
            <a:spLocks noGrp="1"/>
          </p:cNvSpPr>
          <p:nvPr>
            <p:ph type="sldNum" sz="quarter" idx="5"/>
          </p:nvPr>
        </p:nvSpPr>
        <p:spPr/>
        <p:txBody>
          <a:bodyPr/>
          <a:lstStyle/>
          <a:p>
            <a:fld id="{8DE108EF-A688-4F1B-91BF-26B73F22FE79}" type="slidenum">
              <a:rPr lang="en-US" smtClean="0"/>
              <a:t>4</a:t>
            </a:fld>
            <a:endParaRPr lang="en-US"/>
          </a:p>
        </p:txBody>
      </p:sp>
    </p:spTree>
    <p:extLst>
      <p:ext uri="{BB962C8B-B14F-4D97-AF65-F5344CB8AC3E}">
        <p14:creationId xmlns:p14="http://schemas.microsoft.com/office/powerpoint/2010/main" val="385328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svc.cluster.local</a:t>
            </a:r>
            <a:r>
              <a:rPr lang="en-US" dirty="0"/>
              <a:t> part is optional, and so is the namespace.</a:t>
            </a:r>
          </a:p>
          <a:p>
            <a:r>
              <a:rPr lang="en-US" dirty="0"/>
              <a:t>Even if you have a dozen different Services called demo, each in its own namespace, you can add the namespace to the DNS name for the Service to specify exactly which one you mean.</a:t>
            </a:r>
          </a:p>
          <a:p>
            <a:r>
              <a:rPr lang="en-US" dirty="0"/>
              <a:t>It’s easy, if you have the DNS cluster add-on installed and enabled. This DNS server watches on the Kubernetes API for services being created or removed. It creates a set of DNS records for each service it observes.</a:t>
            </a:r>
          </a:p>
        </p:txBody>
      </p:sp>
      <p:sp>
        <p:nvSpPr>
          <p:cNvPr id="4" name="Slide Number Placeholder 3"/>
          <p:cNvSpPr>
            <a:spLocks noGrp="1"/>
          </p:cNvSpPr>
          <p:nvPr>
            <p:ph type="sldNum" sz="quarter" idx="5"/>
          </p:nvPr>
        </p:nvSpPr>
        <p:spPr/>
        <p:txBody>
          <a:bodyPr/>
          <a:lstStyle/>
          <a:p>
            <a:fld id="{8DE108EF-A688-4F1B-91BF-26B73F22FE79}" type="slidenum">
              <a:rPr lang="en-US" smtClean="0"/>
              <a:t>28</a:t>
            </a:fld>
            <a:endParaRPr lang="en-US"/>
          </a:p>
        </p:txBody>
      </p:sp>
    </p:spTree>
    <p:extLst>
      <p:ext uri="{BB962C8B-B14F-4D97-AF65-F5344CB8AC3E}">
        <p14:creationId xmlns:p14="http://schemas.microsoft.com/office/powerpoint/2010/main" val="179079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Cilium</a:t>
            </a:r>
            <a:r>
              <a:rPr lang="en-US" dirty="0"/>
              <a:t> is another CNI solution, based on </a:t>
            </a:r>
            <a:r>
              <a:rPr lang="en-US" dirty="0" err="1">
                <a:hlinkClick r:id="rId4"/>
              </a:rPr>
              <a:t>eBPF</a:t>
            </a:r>
            <a:r>
              <a:rPr lang="en-US" dirty="0"/>
              <a:t>, and is designed to be run at large scale. Whilst Cilium implements the standard </a:t>
            </a:r>
            <a:r>
              <a:rPr lang="en-US" dirty="0" err="1">
                <a:hlinkClick r:id="rId5"/>
              </a:rPr>
              <a:t>NetworkPolicies</a:t>
            </a:r>
            <a:r>
              <a:rPr lang="en-US" dirty="0"/>
              <a:t>, it is able to </a:t>
            </a:r>
            <a:r>
              <a:rPr lang="en-US" dirty="0" err="1"/>
              <a:t>utilise</a:t>
            </a:r>
            <a:r>
              <a:rPr lang="en-US" dirty="0"/>
              <a:t> the full packet introspection of </a:t>
            </a:r>
            <a:r>
              <a:rPr lang="en-US" dirty="0" err="1"/>
              <a:t>eBPF</a:t>
            </a:r>
            <a:r>
              <a:rPr lang="en-US" dirty="0"/>
              <a:t>, enabling it to have first class support for </a:t>
            </a:r>
            <a:r>
              <a:rPr lang="en-US" dirty="0">
                <a:hlinkClick r:id="rId6"/>
              </a:rPr>
              <a:t>Layer 7 policy</a:t>
            </a:r>
            <a:r>
              <a:rPr lang="en-US" dirty="0"/>
              <a:t> for a number of protocols, </a:t>
            </a:r>
            <a:r>
              <a:rPr lang="en-US" dirty="0">
                <a:hlinkClick r:id="rId7"/>
              </a:rPr>
              <a:t>custom extensions</a:t>
            </a:r>
            <a:r>
              <a:rPr lang="en-US" dirty="0"/>
              <a:t> using Envoy, large options for </a:t>
            </a:r>
            <a:r>
              <a:rPr lang="en-US" dirty="0">
                <a:hlinkClick r:id="rId8"/>
              </a:rPr>
              <a:t>endpoint selection</a:t>
            </a:r>
            <a:r>
              <a:rPr lang="en-US" dirty="0"/>
              <a:t>, as well as rich </a:t>
            </a:r>
            <a:r>
              <a:rPr lang="en-US" dirty="0">
                <a:hlinkClick r:id="rId9"/>
              </a:rPr>
              <a:t>network monitoring introspection</a:t>
            </a:r>
            <a:r>
              <a:rPr lang="en-US" dirty="0"/>
              <a:t>. For these reasons, Cilium becomes a very </a:t>
            </a:r>
            <a:r>
              <a:rPr lang="en-US" dirty="0" err="1"/>
              <a:t>favourable</a:t>
            </a:r>
            <a:r>
              <a:rPr lang="en-US" dirty="0"/>
              <a:t> choice for running Kubernetes at scale, with complex network policy requirements.</a:t>
            </a:r>
          </a:p>
          <a:p>
            <a:r>
              <a:rPr lang="en-US" dirty="0"/>
              <a:t>Kubernetes doesn't come with an implementation of Load Balancing. This is usually left as an exercise for your cloud provider or in private cloud environments an exercise for your networking team. Cilium can attract this traffic with BGP and accelerate leveraging XDP and </a:t>
            </a:r>
            <a:r>
              <a:rPr lang="en-US" dirty="0" err="1"/>
              <a:t>eBPF</a:t>
            </a:r>
            <a:r>
              <a:rPr lang="en-US" dirty="0"/>
              <a:t>. Together these technologies provide a very robust and secure implementation of Load Balancing.</a:t>
            </a:r>
          </a:p>
          <a:p>
            <a:r>
              <a:rPr lang="en-US" dirty="0"/>
              <a:t>Cilium and </a:t>
            </a:r>
            <a:r>
              <a:rPr lang="en-US" dirty="0" err="1"/>
              <a:t>eBPF</a:t>
            </a:r>
            <a:r>
              <a:rPr lang="en-US" dirty="0"/>
              <a:t> operate at the kernel layer. With this level of context we can make intelligent decisions about how to connect different workloads whether on the same node or between clusters. With </a:t>
            </a:r>
            <a:r>
              <a:rPr lang="en-US" dirty="0" err="1"/>
              <a:t>eBPF</a:t>
            </a:r>
            <a:r>
              <a:rPr lang="en-US" dirty="0"/>
              <a:t> and XDP Cilium enables significant improvements in latency and performance and eliminates the need for </a:t>
            </a:r>
            <a:r>
              <a:rPr lang="en-US" dirty="0" err="1"/>
              <a:t>kube</a:t>
            </a:r>
            <a:r>
              <a:rPr lang="en-US" dirty="0"/>
              <a:t>-proxy entirely.</a:t>
            </a:r>
          </a:p>
          <a:p>
            <a:r>
              <a:rPr lang="en-US" dirty="0"/>
              <a:t>Cilium’s control and data plane has been built from the ground up for large-scale and highly dynamic cloud native environments where 100s and even 1000s of containers are created and destroyed within seconds. Cilium’s control plane is highly optimized, running in Kubernetes clusters of up to 5K nodes and 100K pods. Cilium’s data plane uses </a:t>
            </a:r>
            <a:r>
              <a:rPr lang="en-US" dirty="0" err="1"/>
              <a:t>eBPF</a:t>
            </a:r>
            <a:r>
              <a:rPr lang="en-US" dirty="0"/>
              <a:t> for efficient load-balancing and incremental updates, avoiding the pitfalls of large iptables rulesets. Cilium is fully IPv6-aware.</a:t>
            </a:r>
          </a:p>
          <a:p>
            <a:r>
              <a:rPr lang="en-US" dirty="0"/>
              <a:t>With standard Kubernetes networking each cluster is an island, requiring proxies to connect workloads across clusters for the purposes of migration, disaster-recovery, or geographic locality. Cilium Cluster Mesh creates a single zone of connectivity for load-balancing, observability and security between nodes across multiple clusters, enabling simple, high-performance cross-cluster connectivity.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31</a:t>
            </a:fld>
            <a:endParaRPr lang="en-US"/>
          </a:p>
        </p:txBody>
      </p:sp>
    </p:spTree>
    <p:extLst>
      <p:ext uri="{BB962C8B-B14F-4D97-AF65-F5344CB8AC3E}">
        <p14:creationId xmlns:p14="http://schemas.microsoft.com/office/powerpoint/2010/main" val="4092121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eBPF</a:t>
            </a:r>
            <a:r>
              <a:rPr lang="en-US" dirty="0"/>
              <a:t> is a revolutionary technology with origins in the Linux kernel that can run sandboxed programs in an operating system kernel. It is used to safely and efficiently extend the capabilities of the kernel without requiring to change kernel source code or load kernel modules.</a:t>
            </a:r>
          </a:p>
          <a:p>
            <a:r>
              <a:rPr lang="en-US" dirty="0"/>
              <a:t>Historically, the operating system has always been an ideal place to implement observability, security, and networking functionality due to the kernel’s privileged ability to oversee and control the entire system. At the same time, an operating system kernel is hard to evolve due to its central role and high requirement towards stability and security. The rate of innovation at the operating system level has thus traditionally been lower compared to functionality implemented outside of the operating system.</a:t>
            </a:r>
          </a:p>
          <a:p>
            <a:r>
              <a:rPr lang="en-US" dirty="0" err="1"/>
              <a:t>eBPF</a:t>
            </a:r>
            <a:r>
              <a:rPr lang="en-US" dirty="0"/>
              <a:t> changes this formula fundamentally. By allowing to run sandboxed programs within the operating system, application developers can run </a:t>
            </a:r>
            <a:r>
              <a:rPr lang="en-US" dirty="0" err="1"/>
              <a:t>eBPF</a:t>
            </a:r>
            <a:r>
              <a:rPr lang="en-US" dirty="0"/>
              <a:t> programs to add additional capabilities to the operating system at runtime. The operating system then guarantees safety and execution efficiency as if natively compiled with the aid of a Just-In-Time (JIT) compiler and verification engine. This has led to a wave of </a:t>
            </a:r>
            <a:r>
              <a:rPr lang="en-US" dirty="0" err="1"/>
              <a:t>eBPF</a:t>
            </a:r>
            <a:r>
              <a:rPr lang="en-US" dirty="0"/>
              <a:t>-based projects covering a wide array of use cases, including next-generation networking, observability, and security functionality.</a:t>
            </a:r>
          </a:p>
          <a:p>
            <a:r>
              <a:rPr lang="en-US" dirty="0"/>
              <a:t>Today, </a:t>
            </a:r>
            <a:r>
              <a:rPr lang="en-US" dirty="0" err="1"/>
              <a:t>eBPF</a:t>
            </a:r>
            <a:r>
              <a:rPr lang="en-US" dirty="0"/>
              <a:t> is used extensively to drive a wide variety of use cases: Providing high-performance networking and load-balancing in modern data centers and cloud native environments, extracting fine-grained security observability data at low overhead, helping application developers trace applications, providing insights for performance troubleshooting, preventive application and container runtime security enforcement, and much more. The possibilities are endless, and the innovation that </a:t>
            </a:r>
            <a:r>
              <a:rPr lang="en-US" dirty="0" err="1"/>
              <a:t>eBPF</a:t>
            </a:r>
            <a:r>
              <a:rPr lang="en-US" dirty="0"/>
              <a:t> is unlocked has only just begun.</a:t>
            </a:r>
          </a:p>
          <a:p>
            <a:r>
              <a:rPr lang="en-US" b="1" dirty="0"/>
              <a:t>NETWORKING:</a:t>
            </a:r>
          </a:p>
          <a:p>
            <a:r>
              <a:rPr lang="en-US" dirty="0"/>
              <a:t>The combination of programmability and efficiency makes </a:t>
            </a:r>
            <a:r>
              <a:rPr lang="en-US" dirty="0" err="1"/>
              <a:t>eBPF</a:t>
            </a:r>
            <a:r>
              <a:rPr lang="en-US" dirty="0"/>
              <a:t> a natural fit for all packet processing requirements of networking solutions. The programmability of </a:t>
            </a:r>
            <a:r>
              <a:rPr lang="en-US" dirty="0" err="1"/>
              <a:t>eBPF</a:t>
            </a:r>
            <a:r>
              <a:rPr lang="en-US" dirty="0"/>
              <a:t> enables adding additional protocol parsers and easily program any forwarding logic to meet changing requirements without ever leaving the packet processing context of the Linux kernel. The efficiency provided by the JIT compiler provides execution performance close to that of natively compiled in-kernel code. </a:t>
            </a:r>
            <a:endParaRPr lang="en-US" b="1" dirty="0"/>
          </a:p>
        </p:txBody>
      </p:sp>
      <p:sp>
        <p:nvSpPr>
          <p:cNvPr id="4" name="Slide Number Placeholder 3"/>
          <p:cNvSpPr>
            <a:spLocks noGrp="1"/>
          </p:cNvSpPr>
          <p:nvPr>
            <p:ph type="sldNum" sz="quarter" idx="5"/>
          </p:nvPr>
        </p:nvSpPr>
        <p:spPr/>
        <p:txBody>
          <a:bodyPr/>
          <a:lstStyle/>
          <a:p>
            <a:fld id="{8DE108EF-A688-4F1B-91BF-26B73F22FE79}" type="slidenum">
              <a:rPr lang="en-US" smtClean="0"/>
              <a:t>32</a:t>
            </a:fld>
            <a:endParaRPr lang="en-US"/>
          </a:p>
        </p:txBody>
      </p:sp>
    </p:spTree>
    <p:extLst>
      <p:ext uri="{BB962C8B-B14F-4D97-AF65-F5344CB8AC3E}">
        <p14:creationId xmlns:p14="http://schemas.microsoft.com/office/powerpoint/2010/main" val="4181601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33</a:t>
            </a:fld>
            <a:endParaRPr lang="en-US"/>
          </a:p>
        </p:txBody>
      </p:sp>
    </p:spTree>
    <p:extLst>
      <p:ext uri="{BB962C8B-B14F-4D97-AF65-F5344CB8AC3E}">
        <p14:creationId xmlns:p14="http://schemas.microsoft.com/office/powerpoint/2010/main" val="979801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Flannel manages an IPv4 network between multiple nodes in a cluster. It does not control how containers are networked to the host, only how the traffic is transported between hosts.</a:t>
            </a:r>
          </a:p>
          <a:p>
            <a:r>
              <a:rPr lang="en-US" dirty="0"/>
              <a:t>Flannel runs a small, single binary agent called </a:t>
            </a:r>
            <a:r>
              <a:rPr lang="en-US" dirty="0" err="1"/>
              <a:t>flanneld</a:t>
            </a:r>
            <a:r>
              <a:rPr lang="en-US" dirty="0"/>
              <a:t> on each host, and is responsible for allocating a subnet lease to each host out of a larger, preconfigured address space. Flannel uses either the Kubernetes API or </a:t>
            </a:r>
            <a:r>
              <a:rPr lang="en-US" dirty="0" err="1">
                <a:hlinkClick r:id="rId3"/>
              </a:rPr>
              <a:t>etcd</a:t>
            </a:r>
            <a:r>
              <a:rPr lang="en-US" dirty="0"/>
              <a:t> directly to store the network configuration, the allocated subnets, and any auxiliary data (such as the host's public IP). Packets are forwarded using one of several </a:t>
            </a:r>
            <a:r>
              <a:rPr lang="en-US" dirty="0">
                <a:hlinkClick r:id="rId4"/>
              </a:rPr>
              <a:t>backend mechanisms</a:t>
            </a:r>
            <a:r>
              <a:rPr lang="en-US" dirty="0"/>
              <a:t> including VXLAN and various cloud integrations.</a:t>
            </a:r>
          </a:p>
          <a:p>
            <a:r>
              <a:rPr lang="en-US" dirty="0"/>
              <a:t>Platforms like Kubernetes assume that each container (pod) has a unique, routable IP inside the cluster. The advantage of this model is that it removes the port mapping complexities that come from sharing a single host IP.</a:t>
            </a:r>
          </a:p>
          <a:p>
            <a:r>
              <a:rPr lang="en-US" dirty="0"/>
              <a:t>Flannel is responsible for providing a layer 3 IPv4 network between multiple nodes in a cluster. Flannel does not control how containers are networked to the host, only how the traffic is transported between hosts. However, flannel does provide a CNI plugin for Kubernetes and a guidance on integrating with Docker.</a:t>
            </a:r>
          </a:p>
          <a:p>
            <a:r>
              <a:rPr lang="en-US" dirty="0"/>
              <a:t>Flannel is focused on networking. For network policy, other projects such as </a:t>
            </a:r>
            <a:r>
              <a:rPr lang="en-US" dirty="0">
                <a:hlinkClick r:id="rId5"/>
              </a:rPr>
              <a:t>Calico</a:t>
            </a:r>
            <a:r>
              <a:rPr lang="en-US" dirty="0"/>
              <a:t> can be used.</a:t>
            </a:r>
          </a:p>
          <a:p>
            <a:r>
              <a:rPr lang="en-US" dirty="0"/>
              <a:t>Flannel may be paired with several different backends. Once set, the backend should not be changed at runtime.</a:t>
            </a:r>
          </a:p>
          <a:p>
            <a:r>
              <a:rPr lang="en-US" dirty="0"/>
              <a:t>VXLAN is the recommended choice. host-</a:t>
            </a:r>
            <a:r>
              <a:rPr lang="en-US" dirty="0" err="1"/>
              <a:t>gw</a:t>
            </a:r>
            <a:r>
              <a:rPr lang="en-US" dirty="0"/>
              <a:t> is recommended for more experienced users who want the performance improvement and whose infrastructure support it (typically it can't be used in cloud environments). UDP is suggested for debugging only or for very old kernels that don't support VXLAN.</a:t>
            </a:r>
          </a:p>
          <a:p>
            <a:r>
              <a:rPr lang="en-US" dirty="0"/>
              <a:t>For more information on configuration options for Tencent see </a:t>
            </a:r>
            <a:r>
              <a:rPr lang="en-US" dirty="0" err="1">
                <a:hlinkClick r:id="rId6"/>
              </a:rPr>
              <a:t>TencentCloud</a:t>
            </a:r>
            <a:r>
              <a:rPr lang="en-US" dirty="0">
                <a:hlinkClick r:id="rId6"/>
              </a:rPr>
              <a:t> VPC Backend for Flannel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34</a:t>
            </a:fld>
            <a:endParaRPr lang="en-US"/>
          </a:p>
        </p:txBody>
      </p:sp>
    </p:spTree>
    <p:extLst>
      <p:ext uri="{BB962C8B-B14F-4D97-AF65-F5344CB8AC3E}">
        <p14:creationId xmlns:p14="http://schemas.microsoft.com/office/powerpoint/2010/main" val="167192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Calico is a widely adopted, battle-tested open source networking and network security solution for Kubernetes, virtual machines, and bare-metal workloads. Calico provides two major services for Cloud Native applications:</a:t>
            </a:r>
          </a:p>
          <a:p>
            <a:pPr>
              <a:buFont typeface="Arial" panose="020B0604020202020204" pitchFamily="34" charset="0"/>
              <a:buChar char="•"/>
            </a:pPr>
            <a:r>
              <a:rPr lang="en-US" dirty="0"/>
              <a:t>Network connectivity between workloads.</a:t>
            </a:r>
          </a:p>
          <a:p>
            <a:pPr>
              <a:buFont typeface="Arial" panose="020B0604020202020204" pitchFamily="34" charset="0"/>
              <a:buChar char="•"/>
            </a:pPr>
            <a:r>
              <a:rPr lang="en-US" dirty="0"/>
              <a:t>Network security policy enforcement between workloads.</a:t>
            </a:r>
          </a:p>
          <a:p>
            <a:r>
              <a:rPr lang="en-US" dirty="0"/>
              <a:t>Calico’s flexible architecture supports a wide range of deployment options, using modular components and technologies, including:</a:t>
            </a:r>
          </a:p>
          <a:p>
            <a:pPr>
              <a:buFont typeface="Arial" panose="020B0604020202020204" pitchFamily="34" charset="0"/>
              <a:buChar char="•"/>
            </a:pPr>
            <a:r>
              <a:rPr lang="en-US" dirty="0"/>
              <a:t>Choice of data plane technology, whether it be </a:t>
            </a:r>
            <a:r>
              <a:rPr lang="en-US" dirty="0" err="1">
                <a:hlinkClick r:id="rId3"/>
              </a:rPr>
              <a:t>eBPF</a:t>
            </a:r>
            <a:r>
              <a:rPr lang="en-US" dirty="0"/>
              <a:t>, standard Linux, </a:t>
            </a:r>
            <a:r>
              <a:rPr lang="en-US" dirty="0">
                <a:hlinkClick r:id="rId4"/>
              </a:rPr>
              <a:t>Windows HNS</a:t>
            </a:r>
            <a:r>
              <a:rPr lang="en-US" dirty="0"/>
              <a:t> or </a:t>
            </a:r>
            <a:r>
              <a:rPr lang="en-US" dirty="0">
                <a:hlinkClick r:id="rId5"/>
              </a:rPr>
              <a:t>VPP</a:t>
            </a:r>
            <a:endParaRPr lang="en-US" dirty="0"/>
          </a:p>
          <a:p>
            <a:pPr>
              <a:buFont typeface="Arial" panose="020B0604020202020204" pitchFamily="34" charset="0"/>
              <a:buChar char="•"/>
            </a:pPr>
            <a:r>
              <a:rPr lang="en-US" dirty="0"/>
              <a:t>Enforcement of the full set of Kubernetes network policy features, plus for those needing a richer set of policy features, Calico network policies.</a:t>
            </a:r>
          </a:p>
          <a:p>
            <a:pPr>
              <a:buFont typeface="Arial" panose="020B0604020202020204" pitchFamily="34" charset="0"/>
              <a:buChar char="•"/>
            </a:pPr>
            <a:r>
              <a:rPr lang="en-US" dirty="0"/>
              <a:t>An optimized Kubernetes Service implementation using </a:t>
            </a:r>
            <a:r>
              <a:rPr lang="en-US" dirty="0" err="1"/>
              <a:t>eBPF</a:t>
            </a:r>
            <a:r>
              <a:rPr lang="en-US" dirty="0"/>
              <a:t>.</a:t>
            </a:r>
          </a:p>
          <a:p>
            <a:pPr>
              <a:buFont typeface="Arial" panose="020B0604020202020204" pitchFamily="34" charset="0"/>
              <a:buChar char="•"/>
            </a:pPr>
            <a:r>
              <a:rPr lang="en-US" dirty="0"/>
              <a:t>Kubernetes </a:t>
            </a:r>
            <a:r>
              <a:rPr lang="en-US" dirty="0" err="1">
                <a:hlinkClick r:id="rId6"/>
              </a:rPr>
              <a:t>apiserver</a:t>
            </a:r>
            <a:r>
              <a:rPr lang="en-US" dirty="0">
                <a:hlinkClick r:id="rId6"/>
              </a:rPr>
              <a:t> integration</a:t>
            </a:r>
            <a:r>
              <a:rPr lang="en-US" dirty="0"/>
              <a:t>, for managing Calico configuration and Calico network policies.</a:t>
            </a:r>
          </a:p>
          <a:p>
            <a:pPr>
              <a:buFont typeface="Arial" panose="020B0604020202020204" pitchFamily="34" charset="0"/>
              <a:buChar char="•"/>
            </a:pPr>
            <a:r>
              <a:rPr lang="en-US" dirty="0"/>
              <a:t>Both non-overlay and </a:t>
            </a:r>
            <a:r>
              <a:rPr lang="en-US" dirty="0">
                <a:hlinkClick r:id="rId7"/>
              </a:rPr>
              <a:t>overlay (via IPIP or VXLAN)</a:t>
            </a:r>
            <a:r>
              <a:rPr lang="en-US" dirty="0"/>
              <a:t> networking options in either public cloud or on-prem deployments.</a:t>
            </a:r>
          </a:p>
          <a:p>
            <a:pPr>
              <a:buFont typeface="Arial" panose="020B0604020202020204" pitchFamily="34" charset="0"/>
              <a:buChar char="•"/>
            </a:pPr>
            <a:r>
              <a:rPr lang="en-US" dirty="0">
                <a:hlinkClick r:id="rId8"/>
              </a:rPr>
              <a:t>CNI plugins</a:t>
            </a:r>
            <a:r>
              <a:rPr lang="en-US" dirty="0"/>
              <a:t> for Kubernetes to provide highly efficient pod networking and IP Address Management (IPAM).</a:t>
            </a:r>
          </a:p>
          <a:p>
            <a:pPr>
              <a:buFont typeface="Arial" panose="020B0604020202020204" pitchFamily="34" charset="0"/>
              <a:buChar char="•"/>
            </a:pPr>
            <a:r>
              <a:rPr lang="en-US" dirty="0"/>
              <a:t>A </a:t>
            </a:r>
            <a:r>
              <a:rPr lang="en-US" dirty="0">
                <a:hlinkClick r:id="rId9"/>
              </a:rPr>
              <a:t>Neutron ML2</a:t>
            </a:r>
            <a:r>
              <a:rPr lang="en-US" dirty="0"/>
              <a:t> plugin to provide VM networking for OpenStack.</a:t>
            </a:r>
          </a:p>
          <a:p>
            <a:pPr>
              <a:buFont typeface="Arial" panose="020B0604020202020204" pitchFamily="34" charset="0"/>
              <a:buChar char="•"/>
            </a:pPr>
            <a:r>
              <a:rPr lang="en-US" dirty="0"/>
              <a:t>A </a:t>
            </a:r>
            <a:r>
              <a:rPr lang="en-US" dirty="0">
                <a:hlinkClick r:id="rId10"/>
              </a:rPr>
              <a:t>BGP routing stack</a:t>
            </a:r>
            <a:r>
              <a:rPr lang="en-US" dirty="0"/>
              <a:t> that can advertise routes for workload and service IP addresses to physical network infrastructure.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35</a:t>
            </a:fld>
            <a:endParaRPr lang="en-US"/>
          </a:p>
        </p:txBody>
      </p:sp>
    </p:spTree>
    <p:extLst>
      <p:ext uri="{BB962C8B-B14F-4D97-AF65-F5344CB8AC3E}">
        <p14:creationId xmlns:p14="http://schemas.microsoft.com/office/powerpoint/2010/main" val="1992772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36</a:t>
            </a:fld>
            <a:endParaRPr lang="en-US"/>
          </a:p>
        </p:txBody>
      </p:sp>
    </p:spTree>
    <p:extLst>
      <p:ext uri="{BB962C8B-B14F-4D97-AF65-F5344CB8AC3E}">
        <p14:creationId xmlns:p14="http://schemas.microsoft.com/office/powerpoint/2010/main" val="1584097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Full checkpointing: Minimize the net utilization and have the minimun failure risk but the downtime is equal to the duration of the migration.</a:t>
            </a:r>
          </a:p>
          <a:p>
            <a:r>
              <a:rPr lang="it-IT" dirty="0"/>
              <a:t>Pre-copy: the memory data are transfered while the checkpoint is still running. The memory is copied on the target node using iterations while the process keeps running</a:t>
            </a:r>
          </a:p>
          <a:p>
            <a:r>
              <a:rPr lang="it-IT" dirty="0"/>
              <a:t>Post-copy: Inverting the pre-copy we have that the process is freezed and the only the necessary things to keep the process running are migrated, to re-run the process with the minimun downtime.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38</a:t>
            </a:fld>
            <a:endParaRPr lang="en-US"/>
          </a:p>
        </p:txBody>
      </p:sp>
    </p:spTree>
    <p:extLst>
      <p:ext uri="{BB962C8B-B14F-4D97-AF65-F5344CB8AC3E}">
        <p14:creationId xmlns:p14="http://schemas.microsoft.com/office/powerpoint/2010/main" val="200079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39</a:t>
            </a:fld>
            <a:endParaRPr lang="en-US"/>
          </a:p>
        </p:txBody>
      </p:sp>
    </p:spTree>
    <p:extLst>
      <p:ext uri="{BB962C8B-B14F-4D97-AF65-F5344CB8AC3E}">
        <p14:creationId xmlns:p14="http://schemas.microsoft.com/office/powerpoint/2010/main" val="711210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41</a:t>
            </a:fld>
            <a:endParaRPr lang="en-US"/>
          </a:p>
        </p:txBody>
      </p:sp>
    </p:spTree>
    <p:extLst>
      <p:ext uri="{BB962C8B-B14F-4D97-AF65-F5344CB8AC3E}">
        <p14:creationId xmlns:p14="http://schemas.microsoft.com/office/powerpoint/2010/main" val="333665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kubelet</a:t>
            </a:r>
            <a:r>
              <a:rPr lang="en-US" dirty="0"/>
              <a:t> This is responsible for driving the container runtime to start workloads that are scheduled on the node, and monitoring their status. </a:t>
            </a:r>
          </a:p>
          <a:p>
            <a:r>
              <a:rPr lang="en-US" dirty="0" err="1"/>
              <a:t>kube</a:t>
            </a:r>
            <a:r>
              <a:rPr lang="en-US" dirty="0"/>
              <a:t>-proxy This does the networking magic that routes requests between Pods on different nodes, and between Pods and the internet. </a:t>
            </a:r>
          </a:p>
          <a:p>
            <a:r>
              <a:rPr lang="en-US" dirty="0"/>
              <a:t>Container runtime This actually starts and stops containers and handles their communications.</a:t>
            </a:r>
          </a:p>
          <a:p>
            <a:r>
              <a:rPr lang="en-US" dirty="0"/>
              <a:t>Historically the most popular option has been Docker, but Kubernetes supports other container runtimes as well, such as </a:t>
            </a:r>
            <a:r>
              <a:rPr lang="en-US" dirty="0" err="1"/>
              <a:t>containerd</a:t>
            </a:r>
            <a:r>
              <a:rPr lang="en-US" dirty="0"/>
              <a:t> and CRI-O.</a:t>
            </a:r>
          </a:p>
        </p:txBody>
      </p:sp>
      <p:sp>
        <p:nvSpPr>
          <p:cNvPr id="4" name="Slide Number Placeholder 3"/>
          <p:cNvSpPr>
            <a:spLocks noGrp="1"/>
          </p:cNvSpPr>
          <p:nvPr>
            <p:ph type="sldNum" sz="quarter" idx="5"/>
          </p:nvPr>
        </p:nvSpPr>
        <p:spPr/>
        <p:txBody>
          <a:bodyPr/>
          <a:lstStyle/>
          <a:p>
            <a:fld id="{8DE108EF-A688-4F1B-91BF-26B73F22FE79}" type="slidenum">
              <a:rPr lang="en-US" smtClean="0"/>
              <a:t>5</a:t>
            </a:fld>
            <a:endParaRPr lang="en-US"/>
          </a:p>
        </p:txBody>
      </p:sp>
    </p:spTree>
    <p:extLst>
      <p:ext uri="{BB962C8B-B14F-4D97-AF65-F5344CB8AC3E}">
        <p14:creationId xmlns:p14="http://schemas.microsoft.com/office/powerpoint/2010/main" val="848593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microservices architecture consists of a collection of small, autonomous services. Each service is self-contained and should implement a single business capability within a bounded context. A bounded context is a natural division within a business and provides an explicit boundary within which a domain model exists.</a:t>
            </a:r>
          </a:p>
          <a:p>
            <a:r>
              <a:rPr lang="en-US" b="1" dirty="0"/>
              <a:t>What are microservices?</a:t>
            </a:r>
          </a:p>
          <a:p>
            <a:pPr>
              <a:buFont typeface="Arial" panose="020B0604020202020204" pitchFamily="34" charset="0"/>
              <a:buChar char="•"/>
            </a:pPr>
            <a:r>
              <a:rPr lang="en-US" dirty="0"/>
              <a:t>Microservices are small, independent, and loosely coupled. A single small team of developers can write and maintain a service.</a:t>
            </a:r>
          </a:p>
          <a:p>
            <a:pPr>
              <a:buFont typeface="Arial" panose="020B0604020202020204" pitchFamily="34" charset="0"/>
              <a:buChar char="•"/>
            </a:pPr>
            <a:r>
              <a:rPr lang="en-US" dirty="0"/>
              <a:t>Each service is a separate codebase, which can be managed by a small development team.</a:t>
            </a:r>
          </a:p>
          <a:p>
            <a:pPr>
              <a:buFont typeface="Arial" panose="020B0604020202020204" pitchFamily="34" charset="0"/>
              <a:buChar char="•"/>
            </a:pPr>
            <a:r>
              <a:rPr lang="en-US" dirty="0"/>
              <a:t>Services can be deployed independently. A team can update an existing service without rebuilding and redeploying the entire application.</a:t>
            </a:r>
          </a:p>
          <a:p>
            <a:pPr>
              <a:buFont typeface="Arial" panose="020B0604020202020204" pitchFamily="34" charset="0"/>
              <a:buChar char="•"/>
            </a:pPr>
            <a:r>
              <a:rPr lang="en-US" dirty="0"/>
              <a:t>Services are responsible for persisting their own data or external state. This differs from the traditional model, where a separate data layer handles data persistence.</a:t>
            </a:r>
          </a:p>
          <a:p>
            <a:pPr>
              <a:buFont typeface="Arial" panose="020B0604020202020204" pitchFamily="34" charset="0"/>
              <a:buChar char="•"/>
            </a:pPr>
            <a:r>
              <a:rPr lang="en-US" dirty="0"/>
              <a:t>Services communicate with each other by using well-defined APIs. Internal implementation details of each service are hidden from other services.</a:t>
            </a:r>
          </a:p>
          <a:p>
            <a:pPr>
              <a:buFont typeface="Arial" panose="020B0604020202020204" pitchFamily="34" charset="0"/>
              <a:buChar char="•"/>
            </a:pPr>
            <a:r>
              <a:rPr lang="en-US" dirty="0"/>
              <a:t>Supports polyglot programming. For example, services don't need to share the same technology stack, libraries, or frameworks.</a:t>
            </a:r>
          </a:p>
          <a:p>
            <a:r>
              <a:rPr lang="en-US" dirty="0"/>
              <a:t>Besides for the services themselves, some other components appear in a typical microservices architecture:</a:t>
            </a:r>
          </a:p>
          <a:p>
            <a:r>
              <a:rPr lang="en-US" b="1" dirty="0"/>
              <a:t>Management/orchestration</a:t>
            </a:r>
            <a:r>
              <a:rPr lang="en-US" dirty="0"/>
              <a:t>. This component is responsible for placing services on nodes, identifying failures, rebalancing services across nodes, and so forth. Typically this component is an off-the-shelf technology such as Kubernetes, rather than something custom built.</a:t>
            </a:r>
          </a:p>
          <a:p>
            <a:r>
              <a:rPr lang="en-US" b="1" dirty="0"/>
              <a:t>API Gateway</a:t>
            </a:r>
            <a:r>
              <a:rPr lang="en-US" dirty="0"/>
              <a:t>. The API gateway is the entry point for clients. Instead of calling services directly, clients call the API gateway, which forwards the call to the appropriate services on the back end.</a:t>
            </a:r>
          </a:p>
          <a:p>
            <a:r>
              <a:rPr lang="en-US" dirty="0"/>
              <a:t>Advantages of using an API gateway include:</a:t>
            </a:r>
          </a:p>
          <a:p>
            <a:pPr>
              <a:buFont typeface="Arial" panose="020B0604020202020204" pitchFamily="34" charset="0"/>
              <a:buChar char="•"/>
            </a:pPr>
            <a:r>
              <a:rPr lang="en-US" dirty="0"/>
              <a:t>It decouples clients from services. Services can be versioned or refactored without needing to update all of the clients.</a:t>
            </a:r>
          </a:p>
          <a:p>
            <a:pPr>
              <a:buFont typeface="Arial" panose="020B0604020202020204" pitchFamily="34" charset="0"/>
              <a:buChar char="•"/>
            </a:pPr>
            <a:r>
              <a:rPr lang="en-US" dirty="0"/>
              <a:t>Services can use messaging protocols that are not web friendly, such as AMQP.</a:t>
            </a:r>
          </a:p>
          <a:p>
            <a:pPr>
              <a:buFont typeface="Arial" panose="020B0604020202020204" pitchFamily="34" charset="0"/>
              <a:buChar char="•"/>
            </a:pPr>
            <a:r>
              <a:rPr lang="en-US" dirty="0"/>
              <a:t>The API Gateway can perform other cross-cutting functions such as authentication, logging, SSL termination, and load balancing.</a:t>
            </a:r>
          </a:p>
          <a:p>
            <a:pPr>
              <a:buFont typeface="Arial" panose="020B0604020202020204" pitchFamily="34" charset="0"/>
              <a:buChar char="•"/>
            </a:pPr>
            <a:r>
              <a:rPr lang="en-US" dirty="0"/>
              <a:t>Out-of-the-box policies, like for throttling, caching, transformation, or validation.</a:t>
            </a:r>
          </a:p>
          <a:p>
            <a:r>
              <a:rPr lang="en-US" b="1" dirty="0"/>
              <a:t>Benefits</a:t>
            </a:r>
          </a:p>
          <a:p>
            <a:pPr>
              <a:buFont typeface="Arial" panose="020B0604020202020204" pitchFamily="34" charset="0"/>
              <a:buChar char="•"/>
            </a:pPr>
            <a:r>
              <a:rPr lang="en-US" b="1" dirty="0"/>
              <a:t>Agility.</a:t>
            </a:r>
            <a:r>
              <a:rPr lang="en-US" dirty="0"/>
              <a:t> Because microservices are deployed independently, it's easier to manage bug fixes and feature releases. You can update a service without redeploying the entire application, and roll back an update if something goes wrong. In many traditional applications, if a bug is found in one part of the application, it can block the entire release process. New features may be held up waiting for a bug fix to be integrated, tested, and published.</a:t>
            </a:r>
          </a:p>
          <a:p>
            <a:pPr>
              <a:buFont typeface="Arial" panose="020B0604020202020204" pitchFamily="34" charset="0"/>
              <a:buChar char="•"/>
            </a:pPr>
            <a:r>
              <a:rPr lang="en-US" b="1" dirty="0"/>
              <a:t>Small, focused teams</a:t>
            </a:r>
            <a:r>
              <a:rPr lang="en-US" dirty="0"/>
              <a:t>. A microservice should be small enough that a single feature team can build, test, and deploy it. Small team sizes promote greater agility. Large teams tend be less productive, because communication is slower, management overhead goes up, and agility diminishes.</a:t>
            </a:r>
          </a:p>
          <a:p>
            <a:pPr>
              <a:buFont typeface="Arial" panose="020B0604020202020204" pitchFamily="34" charset="0"/>
              <a:buChar char="•"/>
            </a:pPr>
            <a:r>
              <a:rPr lang="en-US" b="1" dirty="0"/>
              <a:t>Small code base</a:t>
            </a:r>
            <a:r>
              <a:rPr lang="en-US" dirty="0"/>
              <a:t>. In a monolithic application, there is a tendency over time for code dependencies to become tangled. Adding a new feature requires touching code in a lot of places. By not sharing code or data stores, a microservices architecture minimizes dependencies, and that makes it easier to add new features.</a:t>
            </a:r>
          </a:p>
          <a:p>
            <a:pPr>
              <a:buFont typeface="Arial" panose="020B0604020202020204" pitchFamily="34" charset="0"/>
              <a:buChar char="•"/>
            </a:pPr>
            <a:r>
              <a:rPr lang="en-US" b="1" dirty="0"/>
              <a:t>Mix of technologies</a:t>
            </a:r>
            <a:r>
              <a:rPr lang="en-US" dirty="0"/>
              <a:t>. Teams can pick the technology that best fits their service, using a mix of technology stacks as appropriate.</a:t>
            </a:r>
          </a:p>
          <a:p>
            <a:pPr>
              <a:buFont typeface="Arial" panose="020B0604020202020204" pitchFamily="34" charset="0"/>
              <a:buChar char="•"/>
            </a:pPr>
            <a:r>
              <a:rPr lang="en-US" b="1" dirty="0"/>
              <a:t>Fault isolation</a:t>
            </a:r>
            <a:r>
              <a:rPr lang="en-US" dirty="0"/>
              <a:t>. If an individual microservice becomes unavailable, it won't disrupt the entire application, as long as any upstream microservices are designed to handle faults correctly (for example, by implementing circuit breaking).</a:t>
            </a:r>
          </a:p>
          <a:p>
            <a:pPr>
              <a:buFont typeface="Arial" panose="020B0604020202020204" pitchFamily="34" charset="0"/>
              <a:buChar char="•"/>
            </a:pPr>
            <a:r>
              <a:rPr lang="en-US" b="1" dirty="0"/>
              <a:t>Scalability</a:t>
            </a:r>
            <a:r>
              <a:rPr lang="en-US" dirty="0"/>
              <a:t>. Services can be scaled independently, letting you scale out subsystems that require more resources, without scaling out the entire application. Using an orchestrator such as Kubernetes or Service Fabric, you can pack a higher density of services onto a single host, which allows for more efficient utilization of resources.</a:t>
            </a:r>
          </a:p>
          <a:p>
            <a:pPr>
              <a:buFont typeface="Arial" panose="020B0604020202020204" pitchFamily="34" charset="0"/>
              <a:buChar char="•"/>
            </a:pPr>
            <a:r>
              <a:rPr lang="en-US" b="1" dirty="0"/>
              <a:t>Data isolation</a:t>
            </a:r>
            <a:r>
              <a:rPr lang="en-US" dirty="0"/>
              <a:t>. It is much easier to perform schema updates, because only a single microservice is affected. In a monolithic application, schema updates can become very challenging, because different parts of the application may all touch the same data, making any alterations to the schema risky.</a:t>
            </a:r>
          </a:p>
          <a:p>
            <a:r>
              <a:rPr lang="en-US" b="1" dirty="0"/>
              <a:t>Challenges</a:t>
            </a:r>
          </a:p>
          <a:p>
            <a:r>
              <a:rPr lang="en-US" dirty="0"/>
              <a:t>The benefits of microservices don't come for free. Here are some of the challenges to consider before embarking on a microservices architecture.</a:t>
            </a:r>
          </a:p>
          <a:p>
            <a:pPr>
              <a:buFont typeface="Arial" panose="020B0604020202020204" pitchFamily="34" charset="0"/>
              <a:buChar char="•"/>
            </a:pPr>
            <a:r>
              <a:rPr lang="en-US" b="1" dirty="0"/>
              <a:t>Complexity</a:t>
            </a:r>
            <a:r>
              <a:rPr lang="en-US" dirty="0"/>
              <a:t>. A microservices application has more moving parts than the equivalent monolithic application. Each service is simpler, but the entire system as a whole is more complex.</a:t>
            </a:r>
          </a:p>
          <a:p>
            <a:pPr>
              <a:buFont typeface="Arial" panose="020B0604020202020204" pitchFamily="34" charset="0"/>
              <a:buChar char="•"/>
            </a:pPr>
            <a:r>
              <a:rPr lang="en-US" b="1" dirty="0"/>
              <a:t>Development and testing</a:t>
            </a:r>
            <a:r>
              <a:rPr lang="en-US" dirty="0"/>
              <a:t>. Writing a small service that relies on other dependent services requires a different approach than a writing a traditional monolithic or layered application. Existing tools are not always designed to work with service dependencies. Refactoring across service boundaries can be difficult. It is also challenging to test service dependencies, especially when the application is evolving quickly.</a:t>
            </a:r>
          </a:p>
          <a:p>
            <a:pPr>
              <a:buFont typeface="Arial" panose="020B0604020202020204" pitchFamily="34" charset="0"/>
              <a:buChar char="•"/>
            </a:pPr>
            <a:r>
              <a:rPr lang="en-US" b="1" dirty="0"/>
              <a:t>Lack of governance</a:t>
            </a:r>
            <a:r>
              <a:rPr lang="en-US" dirty="0"/>
              <a:t>. The decentralized approach to building microservices has advantages, but it can also lead to problems. You may end up with so many different languages and frameworks that the application becomes hard to maintain. It may be useful to put some project-wide standards in place, without overly restricting teams' flexibility. This especially applies to cross-cutting functionality such as logging.</a:t>
            </a:r>
          </a:p>
          <a:p>
            <a:pPr>
              <a:buFont typeface="Arial" panose="020B0604020202020204" pitchFamily="34" charset="0"/>
              <a:buChar char="•"/>
            </a:pPr>
            <a:r>
              <a:rPr lang="en-US" b="1" dirty="0"/>
              <a:t>Network congestion and latency</a:t>
            </a:r>
            <a:r>
              <a:rPr lang="en-US" dirty="0"/>
              <a:t>. The use of many small, granular services can result in more interservice communication. Also, if the chain of service dependencies gets too long (service A calls B, which calls C...), the additional latency can become a problem. You will need to design APIs carefully. Avoid overly chatty APIs, think about serialization formats, and look for places to use asynchronous communication patterns like </a:t>
            </a:r>
            <a:r>
              <a:rPr lang="en-US" dirty="0">
                <a:hlinkClick r:id="rId3"/>
              </a:rPr>
              <a:t>queue-based load leveling</a:t>
            </a:r>
            <a:r>
              <a:rPr lang="en-US" dirty="0"/>
              <a:t>.</a:t>
            </a:r>
          </a:p>
          <a:p>
            <a:pPr>
              <a:buFont typeface="Arial" panose="020B0604020202020204" pitchFamily="34" charset="0"/>
              <a:buChar char="•"/>
            </a:pPr>
            <a:r>
              <a:rPr lang="en-US" b="1" dirty="0"/>
              <a:t>Data integrity</a:t>
            </a:r>
            <a:r>
              <a:rPr lang="en-US" dirty="0"/>
              <a:t>. With each microservice responsible for its own data persistence. As a result, data consistency can be a challenge. Embrace eventual consistency where possible.</a:t>
            </a:r>
          </a:p>
          <a:p>
            <a:pPr>
              <a:buFont typeface="Arial" panose="020B0604020202020204" pitchFamily="34" charset="0"/>
              <a:buChar char="•"/>
            </a:pPr>
            <a:r>
              <a:rPr lang="en-US" b="1" dirty="0"/>
              <a:t>Management</a:t>
            </a:r>
            <a:r>
              <a:rPr lang="en-US" dirty="0"/>
              <a:t>. To be successful with microservices requires a mature DevOps culture. Correlated logging across services can be challenging. Typically, logging must correlate multiple service calls for a single user operation.</a:t>
            </a:r>
          </a:p>
          <a:p>
            <a:pPr>
              <a:buFont typeface="Arial" panose="020B0604020202020204" pitchFamily="34" charset="0"/>
              <a:buChar char="•"/>
            </a:pPr>
            <a:r>
              <a:rPr lang="en-US" b="1" dirty="0"/>
              <a:t>Versioning</a:t>
            </a:r>
            <a:r>
              <a:rPr lang="en-US" dirty="0"/>
              <a:t>. Updates to a service must not break services that depend on it. Multiple services could be updated at any given time, so without careful design, you might have problems with backward or forward compatibility.</a:t>
            </a:r>
          </a:p>
          <a:p>
            <a:pPr>
              <a:buFont typeface="Arial" panose="020B0604020202020204" pitchFamily="34" charset="0"/>
              <a:buChar char="•"/>
            </a:pPr>
            <a:r>
              <a:rPr lang="en-US" b="1" dirty="0"/>
              <a:t>Skill set</a:t>
            </a:r>
            <a:r>
              <a:rPr lang="en-US" dirty="0"/>
              <a:t>. Microservices are highly distributed systems. Carefully evaluate whether the team has the skills and experience to be successful.</a:t>
            </a:r>
          </a:p>
          <a:p>
            <a:r>
              <a:rPr lang="en-US" b="1" dirty="0"/>
              <a:t>Best practices</a:t>
            </a:r>
          </a:p>
          <a:p>
            <a:pPr>
              <a:buFont typeface="Arial" panose="020B0604020202020204" pitchFamily="34" charset="0"/>
              <a:buChar char="•"/>
            </a:pPr>
            <a:r>
              <a:rPr lang="en-US" dirty="0"/>
              <a:t>Model services around the business domain.</a:t>
            </a:r>
          </a:p>
          <a:p>
            <a:pPr>
              <a:buFont typeface="Arial" panose="020B0604020202020204" pitchFamily="34" charset="0"/>
              <a:buChar char="•"/>
            </a:pPr>
            <a:r>
              <a:rPr lang="en-US" dirty="0"/>
              <a:t>Decentralize everything. Individual teams are responsible for designing and building services. Avoid sharing code or data schemas.</a:t>
            </a:r>
          </a:p>
          <a:p>
            <a:pPr>
              <a:buFont typeface="Arial" panose="020B0604020202020204" pitchFamily="34" charset="0"/>
              <a:buChar char="•"/>
            </a:pPr>
            <a:r>
              <a:rPr lang="en-US" dirty="0"/>
              <a:t>Data storage should be private to the service that owns the data. Use the best storage for each service and data type.</a:t>
            </a:r>
          </a:p>
          <a:p>
            <a:pPr>
              <a:buFont typeface="Arial" panose="020B0604020202020204" pitchFamily="34" charset="0"/>
              <a:buChar char="•"/>
            </a:pPr>
            <a:r>
              <a:rPr lang="en-US" dirty="0"/>
              <a:t>Services communicate through well-designed APIs. Avoid leaking implementation details. APIs should model the domain, not the internal implementation of the service.</a:t>
            </a:r>
          </a:p>
          <a:p>
            <a:pPr>
              <a:buFont typeface="Arial" panose="020B0604020202020204" pitchFamily="34" charset="0"/>
              <a:buChar char="•"/>
            </a:pPr>
            <a:r>
              <a:rPr lang="en-US" dirty="0"/>
              <a:t>Avoid coupling between services. Causes of coupling include shared database schemas and rigid communication protocols.</a:t>
            </a:r>
          </a:p>
          <a:p>
            <a:pPr>
              <a:buFont typeface="Arial" panose="020B0604020202020204" pitchFamily="34" charset="0"/>
              <a:buChar char="•"/>
            </a:pPr>
            <a:r>
              <a:rPr lang="en-US" dirty="0"/>
              <a:t>Offload cross-cutting concerns, such as authentication and SSL termination, to the gateway.</a:t>
            </a:r>
          </a:p>
          <a:p>
            <a:pPr>
              <a:buFont typeface="Arial" panose="020B0604020202020204" pitchFamily="34" charset="0"/>
              <a:buChar char="•"/>
            </a:pPr>
            <a:r>
              <a:rPr lang="en-US" dirty="0"/>
              <a:t>Keep domain knowledge out of the gateway. The gateway should handle and route client requests without any knowledge of the business rules or domain logic. Otherwise, the gateway becomes a dependency and can cause coupling between services.</a:t>
            </a:r>
          </a:p>
          <a:p>
            <a:pPr>
              <a:buFont typeface="Arial" panose="020B0604020202020204" pitchFamily="34" charset="0"/>
              <a:buChar char="•"/>
            </a:pPr>
            <a:r>
              <a:rPr lang="en-US" dirty="0"/>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pPr>
              <a:buFont typeface="Arial" panose="020B0604020202020204" pitchFamily="34" charset="0"/>
              <a:buChar char="•"/>
            </a:pPr>
            <a:r>
              <a:rPr lang="en-US" dirty="0"/>
              <a:t>Isolate failures. Use resiliency strategies to prevent failures within a service from cascading.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42</a:t>
            </a:fld>
            <a:endParaRPr lang="en-US"/>
          </a:p>
        </p:txBody>
      </p:sp>
    </p:spTree>
    <p:extLst>
      <p:ext uri="{BB962C8B-B14F-4D97-AF65-F5344CB8AC3E}">
        <p14:creationId xmlns:p14="http://schemas.microsoft.com/office/powerpoint/2010/main" val="608403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0" dirty="0">
                <a:solidFill>
                  <a:srgbClr val="151515"/>
                </a:solidFill>
                <a:effectLst/>
                <a:latin typeface="RedHatText"/>
              </a:rPr>
              <a:t>A service mesh, like the open source project </a:t>
            </a:r>
            <a:r>
              <a:rPr lang="en-US" i="0" u="none" strike="noStrike" dirty="0">
                <a:solidFill>
                  <a:srgbClr val="0066CC"/>
                </a:solidFill>
                <a:effectLst/>
                <a:latin typeface="RedHatText"/>
                <a:hlinkClick r:id="rId3"/>
              </a:rPr>
              <a:t>Istio,</a:t>
            </a:r>
            <a:r>
              <a:rPr lang="en-US" i="0" dirty="0">
                <a:solidFill>
                  <a:srgbClr val="151515"/>
                </a:solidFill>
                <a:effectLst/>
                <a:latin typeface="RedHatText"/>
              </a:rPr>
              <a:t> is a way to control how different parts of an application share data with one another. Unlike other systems for managing this communication, a service mesh is a dedicated infrastructure layer built right into an app. This visible infrastructure layer can document how well (or not) different parts of an app interact, so it becomes easier to optimize communication and avoid downtime as an app grows.</a:t>
            </a:r>
          </a:p>
          <a:p>
            <a:pPr algn="l"/>
            <a:r>
              <a:rPr lang="en-US" i="0" dirty="0">
                <a:solidFill>
                  <a:srgbClr val="151515"/>
                </a:solidFill>
                <a:effectLst/>
                <a:latin typeface="RedHatText"/>
              </a:rPr>
              <a:t>Each part of an app, called a "service," relies on other services to give users what they want. If a user of an online retail app wants to buy something, they need to know if the item is in stock. So, the service that communicates with the company's inventory database needs to communicate with the product webpage, which itself needs to communicate with the user’s online shopping cart. To add business value, this retailer might eventually build a service that gives users in-app product recommendations. This new service will communicate with a database of product tags to make recommendations, but it also needs to communicate with the same inventory database that the product page needed—it’s a lot of reusable, moving parts.</a:t>
            </a:r>
          </a:p>
          <a:p>
            <a:pPr algn="l"/>
            <a:r>
              <a:rPr lang="en-US" i="0" dirty="0">
                <a:solidFill>
                  <a:srgbClr val="151515"/>
                </a:solidFill>
                <a:effectLst/>
                <a:latin typeface="RedHatText"/>
              </a:rPr>
              <a:t>Modern applications are often broken down in this way, as a network of services each performing a specific business function. In order to execute its function, one service might need to request data from several other services. But what if some services get overloaded with requests, like the retailer’s inventory database? This is where a service mesh comes in—it routes requests from one service to the next, optimizing how all the moving parts work together.</a:t>
            </a:r>
          </a:p>
          <a:p>
            <a:r>
              <a:rPr lang="en-US" b="0" i="0" dirty="0">
                <a:solidFill>
                  <a:srgbClr val="151515"/>
                </a:solidFill>
                <a:effectLst/>
                <a:latin typeface="RedHatText"/>
              </a:rPr>
              <a:t>A </a:t>
            </a:r>
            <a:r>
              <a:rPr lang="en-US" b="0" i="0" u="none" strike="noStrike" dirty="0">
                <a:solidFill>
                  <a:srgbClr val="0066CC"/>
                </a:solidFill>
                <a:effectLst/>
                <a:latin typeface="RedHatText"/>
                <a:hlinkClick r:id="rId4"/>
              </a:rPr>
              <a:t>microservices</a:t>
            </a:r>
            <a:r>
              <a:rPr lang="en-US" b="0" i="0" dirty="0">
                <a:solidFill>
                  <a:srgbClr val="151515"/>
                </a:solidFill>
                <a:effectLst/>
                <a:latin typeface="RedHatText"/>
              </a:rPr>
              <a:t> architecture lets developers make changes to an app’s services without the need for a full redeploy. Unlike app development in other architectures, individual microservices are built by small teams with the flexibility to choose their own tools and coding languages. Basically, microservices are built independently, communicate with each other, and can individually fail without escalating into an application-wide outage.</a:t>
            </a:r>
          </a:p>
          <a:p>
            <a:r>
              <a:rPr lang="en-US" b="0" i="0" dirty="0">
                <a:solidFill>
                  <a:srgbClr val="151515"/>
                </a:solidFill>
                <a:effectLst/>
                <a:latin typeface="RedHatText"/>
              </a:rPr>
              <a:t>Service-to-service communication is what makes microservices possible. The logic governing communication </a:t>
            </a:r>
            <a:r>
              <a:rPr lang="en-US" b="0" i="1" dirty="0">
                <a:solidFill>
                  <a:srgbClr val="151515"/>
                </a:solidFill>
                <a:effectLst/>
                <a:latin typeface="RedHatText"/>
              </a:rPr>
              <a:t>can</a:t>
            </a:r>
            <a:r>
              <a:rPr lang="en-US" b="0" i="0" dirty="0">
                <a:solidFill>
                  <a:srgbClr val="151515"/>
                </a:solidFill>
                <a:effectLst/>
                <a:latin typeface="RedHatText"/>
              </a:rPr>
              <a:t> be coded into each service without a service mesh layer—but as communication gets more complex, a service mesh becomes more valuable. For cloud-native apps built in a microservices architecture, a service mesh is a way to comprise a large number of discrete services into a functional application.</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43</a:t>
            </a:fld>
            <a:endParaRPr lang="en-US"/>
          </a:p>
        </p:txBody>
      </p:sp>
    </p:spTree>
    <p:extLst>
      <p:ext uri="{BB962C8B-B14F-4D97-AF65-F5344CB8AC3E}">
        <p14:creationId xmlns:p14="http://schemas.microsoft.com/office/powerpoint/2010/main" val="142385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Deploying application’s components in separate processes or containers to entrust isolation and encapsulation.</a:t>
            </a:r>
          </a:p>
          <a:p>
            <a:r>
              <a:rPr lang="it-IT" dirty="0"/>
              <a:t>Sidecar can be attached to the parent application and provide support features to the application.</a:t>
            </a:r>
          </a:p>
          <a:p>
            <a:r>
              <a:rPr lang="it-IT" dirty="0"/>
              <a:t>Dataplane is implemented as an array of proxies (e.g. Envoy) deployed as sidecars.</a:t>
            </a:r>
          </a:p>
          <a:p>
            <a:r>
              <a:rPr lang="it-IT" dirty="0"/>
              <a:t>Each pod contains a proxy istance to manage the communication between microservices. </a:t>
            </a:r>
          </a:p>
          <a:p>
            <a:r>
              <a:rPr lang="it-IT" dirty="0"/>
              <a:t>The control plane manage and configure proxies to route the traffic.</a:t>
            </a:r>
          </a:p>
          <a:p>
            <a:r>
              <a:rPr lang="en-US" b="0" i="0" dirty="0">
                <a:solidFill>
                  <a:srgbClr val="151515"/>
                </a:solidFill>
                <a:effectLst/>
                <a:latin typeface="RedHatText"/>
              </a:rPr>
              <a:t>Without a service mesh, each microservice needs to be coded with logic to govern service-to-service communication, which means developers are less focused on business goals. It also means communication failures are harder to diagnose because the logic that governs interservice communication is hidden within each service.</a:t>
            </a:r>
          </a:p>
          <a:p>
            <a:pPr algn="l"/>
            <a:r>
              <a:rPr lang="en-US" i="0" dirty="0">
                <a:solidFill>
                  <a:srgbClr val="151515"/>
                </a:solidFill>
                <a:effectLst/>
                <a:latin typeface="RedHatText"/>
              </a:rPr>
              <a:t>Every new service added to an app, or new instance of an existing service running in a </a:t>
            </a:r>
            <a:r>
              <a:rPr lang="en-US" i="0" u="none" strike="noStrike" dirty="0">
                <a:solidFill>
                  <a:srgbClr val="0066CC"/>
                </a:solidFill>
                <a:effectLst/>
                <a:latin typeface="RedHatText"/>
                <a:hlinkClick r:id="rId3"/>
              </a:rPr>
              <a:t>container</a:t>
            </a:r>
            <a:r>
              <a:rPr lang="en-US" i="0" dirty="0">
                <a:solidFill>
                  <a:srgbClr val="151515"/>
                </a:solidFill>
                <a:effectLst/>
                <a:latin typeface="RedHatText"/>
              </a:rPr>
              <a:t>, complicates the communication environment and introduces new points of possible failure. Within a complex microservices architecture, it can become nearly impossible to locate where problems have occurred without a service mesh.</a:t>
            </a:r>
          </a:p>
          <a:p>
            <a:pPr algn="l"/>
            <a:r>
              <a:rPr lang="en-US" i="0" dirty="0">
                <a:solidFill>
                  <a:srgbClr val="151515"/>
                </a:solidFill>
                <a:effectLst/>
                <a:latin typeface="RedHatText"/>
              </a:rPr>
              <a:t>That’s because a service mesh also captures every aspect of service-to-service communication as performance metrics. Over time, data made visible by the service mesh can be applied to the rules for interservice communication, resulting in more efficient and reliable service requests.</a:t>
            </a:r>
          </a:p>
          <a:p>
            <a:pPr algn="l"/>
            <a:r>
              <a:rPr lang="en-US" i="0" dirty="0">
                <a:solidFill>
                  <a:srgbClr val="151515"/>
                </a:solidFill>
                <a:effectLst/>
                <a:latin typeface="RedHatText"/>
              </a:rPr>
              <a:t>For example, If a given service fails, a service mesh can collect data on how long it took before a retry succeeded. As data on failure times for a given service aggregates, rules can be written to determine the optimal wait time before retrying that service, ensuring that the system does not become overburdened by unnecessary retries.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44</a:t>
            </a:fld>
            <a:endParaRPr lang="en-US"/>
          </a:p>
        </p:txBody>
      </p:sp>
    </p:spTree>
    <p:extLst>
      <p:ext uri="{BB962C8B-B14F-4D97-AF65-F5344CB8AC3E}">
        <p14:creationId xmlns:p14="http://schemas.microsoft.com/office/powerpoint/2010/main" val="522800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i="0" u="sng" dirty="0">
                <a:solidFill>
                  <a:srgbClr val="293655"/>
                </a:solidFill>
                <a:effectLst/>
                <a:latin typeface="Barlow" panose="020B0604020202020204" pitchFamily="2" charset="0"/>
                <a:hlinkClick r:id="rId3"/>
              </a:rPr>
              <a:t>Virtual services</a:t>
            </a:r>
            <a:r>
              <a:rPr lang="en-US" i="0" dirty="0">
                <a:solidFill>
                  <a:srgbClr val="293655"/>
                </a:solidFill>
                <a:effectLst/>
                <a:latin typeface="Barlow" panose="020B0604020202020204" pitchFamily="2" charset="0"/>
              </a:rPr>
              <a:t>, along with </a:t>
            </a:r>
            <a:r>
              <a:rPr lang="en-US" i="0" u="none" strike="noStrike" dirty="0">
                <a:solidFill>
                  <a:srgbClr val="293655"/>
                </a:solidFill>
                <a:effectLst/>
                <a:latin typeface="Barlow" panose="020B0604020202020204" pitchFamily="2" charset="0"/>
                <a:hlinkClick r:id="rId4"/>
              </a:rPr>
              <a:t>destination rules</a:t>
            </a:r>
            <a:r>
              <a:rPr lang="en-US" i="0" dirty="0">
                <a:solidFill>
                  <a:srgbClr val="293655"/>
                </a:solidFill>
                <a:effectLst/>
                <a:latin typeface="Barlow" panose="020B0604020202020204" pitchFamily="2" charset="0"/>
              </a:rPr>
              <a:t>, are the key building blocks of Istio’s traffic routing functionality. A virtual service lets you configure how requests are routed to a service within an Istio service mesh, building on the basic connectivity and discovery provided by Istio and your platform. Each virtual service consists of a set of routing rules that are evaluated in order, letting Istio match each given request to the virtual service to a specific real destination within the mesh. Your mesh can require multiple virtual services or none depending on your use case.</a:t>
            </a:r>
          </a:p>
          <a:p>
            <a:pPr algn="l" fontAlgn="base"/>
            <a:br>
              <a:rPr lang="en-US" dirty="0"/>
            </a:br>
            <a:r>
              <a:rPr lang="en-US" b="1" i="0" dirty="0">
                <a:solidFill>
                  <a:srgbClr val="293655"/>
                </a:solidFill>
                <a:effectLst/>
                <a:latin typeface="Barlow" panose="00000500000000000000" pitchFamily="2" charset="0"/>
              </a:rPr>
              <a:t>Why use virtual services?</a:t>
            </a:r>
          </a:p>
          <a:p>
            <a:pPr algn="l" fontAlgn="base"/>
            <a:r>
              <a:rPr lang="en-US" i="0" dirty="0">
                <a:solidFill>
                  <a:srgbClr val="293655"/>
                </a:solidFill>
                <a:effectLst/>
                <a:latin typeface="Barlow" panose="00000500000000000000" pitchFamily="2" charset="0"/>
              </a:rPr>
              <a:t>Virtual services play a key role in making Istio’s traffic management flexible and powerful. They do this by strongly decoupling where clients send their requests from the destination workloads that actually implement them. Virtual services also provide a rich way of specifying different traffic routing rules for sending traffic to those workloads.</a:t>
            </a:r>
          </a:p>
          <a:p>
            <a:pPr algn="l" fontAlgn="base"/>
            <a:r>
              <a:rPr lang="en-US" i="0" dirty="0">
                <a:solidFill>
                  <a:srgbClr val="293655"/>
                </a:solidFill>
                <a:effectLst/>
                <a:latin typeface="Barlow" panose="00000500000000000000" pitchFamily="2" charset="0"/>
              </a:rPr>
              <a:t>Why is this so useful? Without virtual services, Envoy distributes traffic using round-robin load balancing between all service instances, as described in the introduction. You can improve this behavior with what you know about the workloads. For example, some might represent a different version. This can be useful in A/B testing, where you might want to configure traffic routes based on percentages across different service versions, or to direct traffic from your internal users to a particular set of instances.</a:t>
            </a:r>
          </a:p>
          <a:p>
            <a:pPr algn="l" fontAlgn="base"/>
            <a:r>
              <a:rPr lang="en-US" i="0" dirty="0">
                <a:solidFill>
                  <a:srgbClr val="293655"/>
                </a:solidFill>
                <a:effectLst/>
                <a:latin typeface="Barlow" panose="00000500000000000000" pitchFamily="2" charset="0"/>
              </a:rPr>
              <a:t>With a virtual service, you can specify traffic behavior for one or more hostnames. You use routing rules in the virtual service that tell Envoy how to send the virtual service’s traffic to appropriate destinations. Route destinations can be versions of the same service or entirely different services.</a:t>
            </a:r>
          </a:p>
          <a:p>
            <a:pPr algn="l" fontAlgn="base"/>
            <a:r>
              <a:rPr lang="en-US" i="0" dirty="0">
                <a:solidFill>
                  <a:srgbClr val="293655"/>
                </a:solidFill>
                <a:effectLst/>
                <a:latin typeface="Barlow" panose="00000500000000000000" pitchFamily="2" charset="0"/>
              </a:rPr>
              <a:t>A typical use case is to send traffic to different versions of a service, specified as service subsets. Clients send requests to the virtual service host as if it was a single entity, and Envoy then routes the traffic to the different versions depending on the virtual service rules: for example, “20% of calls go to the new version” or “calls from these users go to version 2”. This allows you to, for instance, create a canary rollout where you gradually increase the percentage of traffic that’s sent to a new service version. The traffic routing is completely separate from the instance deployment, meaning that the number of instances implementing the new service version can scale up and down based on traffic load without referring to traffic routing at all. By contrast, container orchestration platforms like Kubernetes only support traffic distribution based on instance scaling, which quickly becomes complex. You can read more about how virtual services help with canary deployments in </a:t>
            </a:r>
            <a:r>
              <a:rPr lang="en-US" i="0" u="none" strike="noStrike" dirty="0">
                <a:solidFill>
                  <a:srgbClr val="293655"/>
                </a:solidFill>
                <a:effectLst/>
                <a:latin typeface="Barlow" panose="00000500000000000000" pitchFamily="2" charset="0"/>
                <a:hlinkClick r:id="rId5"/>
              </a:rPr>
              <a:t>Canary Deployments using Istio</a:t>
            </a:r>
            <a:r>
              <a:rPr lang="en-US" i="0" dirty="0">
                <a:solidFill>
                  <a:srgbClr val="293655"/>
                </a:solidFill>
                <a:effectLst/>
                <a:latin typeface="Barlow" panose="00000500000000000000" pitchFamily="2" charset="0"/>
              </a:rPr>
              <a:t>.</a:t>
            </a:r>
          </a:p>
          <a:p>
            <a:pPr algn="l" fontAlgn="base"/>
            <a:r>
              <a:rPr lang="en-US" i="0" dirty="0">
                <a:solidFill>
                  <a:srgbClr val="293655"/>
                </a:solidFill>
                <a:effectLst/>
                <a:latin typeface="Barlow" panose="00000500000000000000" pitchFamily="2" charset="0"/>
              </a:rPr>
              <a:t>Virtual services also let you:</a:t>
            </a:r>
          </a:p>
          <a:p>
            <a:pPr algn="l" fontAlgn="base">
              <a:buFont typeface="Arial" panose="020B0604020202020204" pitchFamily="34" charset="0"/>
              <a:buChar char="•"/>
            </a:pPr>
            <a:r>
              <a:rPr lang="en-US" i="0" dirty="0">
                <a:solidFill>
                  <a:srgbClr val="293655"/>
                </a:solidFill>
                <a:effectLst/>
                <a:latin typeface="inherit"/>
              </a:rPr>
              <a:t>Address multiple application services through a single virtual service. If your mesh uses Kubernetes, for example, you can configure a virtual service to handle all services in a specific namespace. Mapping a single virtual service to multiple “real” services is particularly useful in facilitating turning a monolithic application into a composite service built out of distinct microservices without requiring the consumers of the service to adapt to the transition. Your routing rules can specify “calls to these URIs of monolith.com go to microservice A”, and so on. You can see how this works in </a:t>
            </a:r>
            <a:r>
              <a:rPr lang="en-US" i="0" u="none" strike="noStrike" dirty="0">
                <a:solidFill>
                  <a:srgbClr val="293655"/>
                </a:solidFill>
                <a:effectLst/>
                <a:latin typeface="Barlow" panose="00000500000000000000" pitchFamily="2" charset="0"/>
                <a:hlinkClick r:id="rId6"/>
              </a:rPr>
              <a:t>one of our examples below</a:t>
            </a:r>
            <a:r>
              <a:rPr lang="en-US" i="0" dirty="0">
                <a:solidFill>
                  <a:srgbClr val="293655"/>
                </a:solidFill>
                <a:effectLst/>
                <a:latin typeface="inherit"/>
              </a:rPr>
              <a:t>.</a:t>
            </a:r>
          </a:p>
          <a:p>
            <a:pPr algn="l" fontAlgn="base">
              <a:buFont typeface="Arial" panose="020B0604020202020204" pitchFamily="34" charset="0"/>
              <a:buChar char="•"/>
            </a:pPr>
            <a:r>
              <a:rPr lang="en-US" i="0" dirty="0">
                <a:solidFill>
                  <a:srgbClr val="293655"/>
                </a:solidFill>
                <a:effectLst/>
                <a:latin typeface="inherit"/>
              </a:rPr>
              <a:t>Configure traffic rules in combination with </a:t>
            </a:r>
            <a:r>
              <a:rPr lang="en-US" i="0" u="none" strike="noStrike" dirty="0">
                <a:solidFill>
                  <a:srgbClr val="293655"/>
                </a:solidFill>
                <a:effectLst/>
                <a:latin typeface="Barlow" panose="00000500000000000000" pitchFamily="2" charset="0"/>
                <a:hlinkClick r:id="rId7"/>
              </a:rPr>
              <a:t>gateways</a:t>
            </a:r>
            <a:r>
              <a:rPr lang="en-US" i="0" dirty="0">
                <a:solidFill>
                  <a:srgbClr val="293655"/>
                </a:solidFill>
                <a:effectLst/>
                <a:latin typeface="inherit"/>
              </a:rPr>
              <a:t> to control ingress and egress traffic.</a:t>
            </a:r>
          </a:p>
          <a:p>
            <a:pPr algn="l" fontAlgn="base"/>
            <a:r>
              <a:rPr lang="en-US" i="0" dirty="0">
                <a:solidFill>
                  <a:srgbClr val="293655"/>
                </a:solidFill>
                <a:effectLst/>
                <a:latin typeface="Barlow" panose="00000500000000000000" pitchFamily="2" charset="0"/>
              </a:rPr>
              <a:t>In some cases you also need to configure destination rules to use these features, as these are where you specify your service subsets. Specifying service subsets and other destination-specific policies in a separate object lets you reuse these cleanly between virtual services. You can find out more about destination rules in the next section.</a:t>
            </a:r>
          </a:p>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In addition to capturing application traffic, Istio can also capture DNS requests to improve the performance and usability of your mesh. When proxying DNS, all DNS requests from an application will be redirected to the sidecar, which stores a local mapping of domain names to IP addresses. If the request can be handled by the sidecar, it will directly return a response to the application, avoiding a roundtrip to the upstream DNS server. Otherwise, the request is forwarded upstream following the standard /</a:t>
            </a:r>
            <a:r>
              <a:rPr lang="en-US" i="0" dirty="0" err="1">
                <a:solidFill>
                  <a:srgbClr val="293655"/>
                </a:solidFill>
                <a:effectLst/>
                <a:latin typeface="Barlow" panose="00000500000000000000" pitchFamily="2" charset="0"/>
              </a:rPr>
              <a:t>etc</a:t>
            </a:r>
            <a:r>
              <a:rPr lang="en-US" i="0" dirty="0">
                <a:solidFill>
                  <a:srgbClr val="293655"/>
                </a:solidFill>
                <a:effectLst/>
                <a:latin typeface="Barlow" panose="00000500000000000000" pitchFamily="2" charset="0"/>
              </a:rPr>
              <a:t>/</a:t>
            </a:r>
            <a:r>
              <a:rPr lang="en-US" i="0" dirty="0" err="1">
                <a:solidFill>
                  <a:srgbClr val="293655"/>
                </a:solidFill>
                <a:effectLst/>
                <a:latin typeface="Barlow" panose="00000500000000000000" pitchFamily="2" charset="0"/>
              </a:rPr>
              <a:t>resolv.conf</a:t>
            </a:r>
            <a:r>
              <a:rPr lang="en-US" i="0" dirty="0">
                <a:solidFill>
                  <a:srgbClr val="293655"/>
                </a:solidFill>
                <a:effectLst/>
                <a:latin typeface="Barlow" panose="00000500000000000000" pitchFamily="2" charset="0"/>
              </a:rPr>
              <a:t> DNS configuration.</a:t>
            </a:r>
          </a:p>
          <a:p>
            <a:pPr algn="l" fontAlgn="base"/>
            <a:r>
              <a:rPr lang="en-US" i="0" dirty="0">
                <a:solidFill>
                  <a:srgbClr val="293655"/>
                </a:solidFill>
                <a:effectLst/>
                <a:latin typeface="Barlow" panose="00000500000000000000" pitchFamily="2" charset="0"/>
              </a:rPr>
              <a:t>While Kubernetes provides DNS resolution for Kubernetes Services out of the box, any custom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will not be recognized. With this feature,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addresses can be resolved without requiring custom configuration of a DNS server. For Kubernetes Services, the DNS response will be the same, but with reduced load on </a:t>
            </a:r>
            <a:r>
              <a:rPr lang="en-US" i="0" dirty="0" err="1">
                <a:solidFill>
                  <a:srgbClr val="293655"/>
                </a:solidFill>
                <a:effectLst/>
                <a:latin typeface="Barlow" panose="00000500000000000000" pitchFamily="2" charset="0"/>
              </a:rPr>
              <a:t>kube-dns</a:t>
            </a:r>
            <a:r>
              <a:rPr lang="en-US" i="0" dirty="0">
                <a:solidFill>
                  <a:srgbClr val="293655"/>
                </a:solidFill>
                <a:effectLst/>
                <a:latin typeface="Barlow" panose="00000500000000000000" pitchFamily="2" charset="0"/>
              </a:rPr>
              <a:t> and increased performance.</a:t>
            </a:r>
          </a:p>
          <a:p>
            <a:pPr algn="l" fontAlgn="base"/>
            <a:r>
              <a:rPr lang="en-US" i="0" dirty="0">
                <a:solidFill>
                  <a:srgbClr val="293655"/>
                </a:solidFill>
                <a:effectLst/>
                <a:latin typeface="Barlow" panose="00000500000000000000" pitchFamily="2" charset="0"/>
              </a:rPr>
              <a:t>This functionality is also available for services running outside of Kubernetes. This means that all internal services can be resolved without clunky workarounds to expose Kubernetes DNS entries outside of the cluster.</a:t>
            </a:r>
          </a:p>
          <a:p>
            <a:pPr algn="l" fontAlgn="base"/>
            <a:endParaRPr lang="en-US" i="0" dirty="0">
              <a:solidFill>
                <a:srgbClr val="293655"/>
              </a:solidFill>
              <a:effectLst/>
              <a:latin typeface="Barlow" panose="00000500000000000000" pitchFamily="2" charset="0"/>
            </a:endParaRPr>
          </a:p>
          <a:p>
            <a:pPr algn="l" fontAlgn="base"/>
            <a:r>
              <a:rPr lang="en-US" b="1" i="0" dirty="0">
                <a:solidFill>
                  <a:srgbClr val="293655"/>
                </a:solidFill>
                <a:effectLst/>
                <a:latin typeface="Barlow" panose="00000500000000000000" pitchFamily="2" charset="0"/>
              </a:rPr>
              <a:t>Address auto allocation</a:t>
            </a:r>
          </a:p>
          <a:p>
            <a:pPr algn="l" fontAlgn="base"/>
            <a:r>
              <a:rPr lang="en-US" i="0" dirty="0">
                <a:solidFill>
                  <a:srgbClr val="293655"/>
                </a:solidFill>
                <a:effectLst/>
                <a:latin typeface="Barlow" panose="00000500000000000000" pitchFamily="2" charset="0"/>
              </a:rPr>
              <a:t>In the above example, you had a predefined IP address for the service to which you sent the request. However, it’s common to access external services that do not have stable addresses, and instead rely on DNS. In this case, the DNS proxy will not have enough information to return a response, and will need to forward DNS requests upstream.</a:t>
            </a:r>
          </a:p>
          <a:p>
            <a:pPr algn="l" fontAlgn="base"/>
            <a:r>
              <a:rPr lang="en-US" i="0" dirty="0">
                <a:solidFill>
                  <a:srgbClr val="293655"/>
                </a:solidFill>
                <a:effectLst/>
                <a:latin typeface="Barlow" panose="00000500000000000000" pitchFamily="2" charset="0"/>
              </a:rPr>
              <a:t>This is especially problematic with TCP traffic. Unlike HTTP requests, which are routed based on Host headers, TCP carries much less information; you can only route on the destination IP and port number. Because you don’t have a stable IP for the backend, you cannot route based on that either, leaving only port number, which leads to conflicts when multiple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for TCP services share the same port.</a:t>
            </a:r>
          </a:p>
          <a:p>
            <a:pPr algn="l" fontAlgn="base"/>
            <a:r>
              <a:rPr lang="en-US" i="0" dirty="0">
                <a:solidFill>
                  <a:srgbClr val="293655"/>
                </a:solidFill>
                <a:effectLst/>
                <a:latin typeface="Barlow" panose="00000500000000000000" pitchFamily="2" charset="0"/>
              </a:rPr>
              <a:t>To work around these issues, the DNS proxy additionally supports automatically allocating addresses for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that do not explicitly define one. This is configured by the ISTIO_META_DNS_AUTO_ALLOCATE option.</a:t>
            </a:r>
          </a:p>
          <a:p>
            <a:pPr algn="l" fontAlgn="base"/>
            <a:r>
              <a:rPr lang="en-US" i="0" dirty="0">
                <a:solidFill>
                  <a:srgbClr val="293655"/>
                </a:solidFill>
                <a:effectLst/>
                <a:latin typeface="Barlow" panose="00000500000000000000" pitchFamily="2" charset="0"/>
              </a:rPr>
              <a:t>When this feature is enabled, the DNS response will include a distinct and automatically assigned address for each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The proxy is then configured to match requests to this IP address, and forward the request to the corresponding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a:t>
            </a:r>
          </a:p>
          <a:p>
            <a:pPr algn="l" fontAlgn="base"/>
            <a:endParaRPr lang="en-US" i="0" dirty="0">
              <a:solidFill>
                <a:srgbClr val="293655"/>
              </a:solidFill>
              <a:effectLst/>
              <a:latin typeface="Barlow"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45</a:t>
            </a:fld>
            <a:endParaRPr lang="en-US"/>
          </a:p>
        </p:txBody>
      </p:sp>
    </p:spTree>
    <p:extLst>
      <p:ext uri="{BB962C8B-B14F-4D97-AF65-F5344CB8AC3E}">
        <p14:creationId xmlns:p14="http://schemas.microsoft.com/office/powerpoint/2010/main" val="3040262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Lato" panose="020F0502020204030203" pitchFamily="34" charset="0"/>
              </a:rPr>
              <a:t>Out of process architecture:</a:t>
            </a:r>
            <a:r>
              <a:rPr lang="en-US" b="0" i="0" dirty="0">
                <a:solidFill>
                  <a:srgbClr val="404040"/>
                </a:solidFill>
                <a:effectLst/>
                <a:latin typeface="Lato" panose="020F0502020204030203" pitchFamily="34" charset="0"/>
              </a:rPr>
              <a:t> Envoy is a self contained process that is designed to run alongside every application server. All of the Envoys form a transparent communication mesh in which each application sends and receives messages to and from localhost and is unaware of the network topology. The out of process architecture has two substantial benefits over the traditional library approach to service to service communication:</a:t>
            </a:r>
          </a:p>
          <a:p>
            <a:pPr algn="l">
              <a:buFont typeface="Arial" panose="020B0604020202020204" pitchFamily="34" charset="0"/>
              <a:buChar char="•"/>
            </a:pPr>
            <a:r>
              <a:rPr lang="en-US" b="0" i="0" dirty="0">
                <a:solidFill>
                  <a:srgbClr val="404040"/>
                </a:solidFill>
                <a:effectLst/>
                <a:latin typeface="Lato" panose="020F0502020204030203" pitchFamily="34" charset="0"/>
              </a:rPr>
              <a:t>Envoy works with any application language. A single Envoy deployment can form a mesh between Java, C++, Go, PHP, Python, etc. It is becoming increasingly common for service oriented architectures to use multiple application frameworks and languages. Envoy transparently bridges the gap.</a:t>
            </a:r>
          </a:p>
          <a:p>
            <a:pPr algn="l">
              <a:buFont typeface="Arial" panose="020B0604020202020204" pitchFamily="34" charset="0"/>
              <a:buChar char="•"/>
            </a:pPr>
            <a:r>
              <a:rPr lang="en-US" b="0" i="0" dirty="0">
                <a:solidFill>
                  <a:srgbClr val="404040"/>
                </a:solidFill>
                <a:effectLst/>
                <a:latin typeface="Lato" panose="020F0502020204030203" pitchFamily="34" charset="0"/>
              </a:rPr>
              <a:t>As anyone that has worked with a large service oriented architecture knows, deploying library upgrades can be incredibly painful. Envoy can be deployed and upgraded quickly across an entire infrastructure transparently.</a:t>
            </a:r>
          </a:p>
          <a:p>
            <a:pPr algn="l"/>
            <a:r>
              <a:rPr lang="en-US" b="1" i="0" dirty="0">
                <a:solidFill>
                  <a:srgbClr val="404040"/>
                </a:solidFill>
                <a:effectLst/>
                <a:latin typeface="Lato" panose="020F0502020204030203" pitchFamily="34" charset="0"/>
              </a:rPr>
              <a:t>Modern C++11 code base:</a:t>
            </a:r>
            <a:r>
              <a:rPr lang="en-US" b="0" i="0" dirty="0">
                <a:solidFill>
                  <a:srgbClr val="404040"/>
                </a:solidFill>
                <a:effectLst/>
                <a:latin typeface="Lato" panose="020F0502020204030203" pitchFamily="34" charset="0"/>
              </a:rPr>
              <a:t> Envoy is written in C++11. Native code was chosen because we believe that an architectural component such as Envoy should get out of the way as much as possible. Modern application developers already deal with tail latencies that are difficult to reason about due to deployments in shared cloud environments and the use of very productive but not particularly well performing languages such as PHP, Python, Ruby, Scala, etc. Native code provides generally excellent latency properties that don’t add additional confusion to an already confusing situation. Unlike other native code proxy solutions written in C, C++11 provides both excellent developer productivity and performance.</a:t>
            </a:r>
          </a:p>
          <a:p>
            <a:pPr algn="l"/>
            <a:r>
              <a:rPr lang="en-US" b="1" i="0" dirty="0">
                <a:solidFill>
                  <a:srgbClr val="404040"/>
                </a:solidFill>
                <a:effectLst/>
                <a:latin typeface="Lato" panose="020F0502020204030203" pitchFamily="34" charset="0"/>
              </a:rPr>
              <a:t>L3/L4 filter architecture:</a:t>
            </a:r>
            <a:r>
              <a:rPr lang="en-US" b="0" i="0" dirty="0">
                <a:solidFill>
                  <a:srgbClr val="404040"/>
                </a:solidFill>
                <a:effectLst/>
                <a:latin typeface="Lato" panose="020F0502020204030203" pitchFamily="34" charset="0"/>
              </a:rPr>
              <a:t> At its core, Envoy is an L3/L4 network proxy. A pluggable </a:t>
            </a:r>
            <a:r>
              <a:rPr lang="en-US" b="0" i="0" u="none" strike="noStrike" dirty="0">
                <a:solidFill>
                  <a:srgbClr val="2980B9"/>
                </a:solidFill>
                <a:effectLst/>
                <a:latin typeface="Lato" panose="020F0502020204030203" pitchFamily="34" charset="0"/>
                <a:hlinkClick r:id="rId3"/>
              </a:rPr>
              <a:t>filter</a:t>
            </a:r>
            <a:r>
              <a:rPr lang="en-US" b="0" i="0" dirty="0">
                <a:solidFill>
                  <a:srgbClr val="404040"/>
                </a:solidFill>
                <a:effectLst/>
                <a:latin typeface="Lato" panose="020F0502020204030203" pitchFamily="34" charset="0"/>
              </a:rPr>
              <a:t> chain mechanism allows filters to be written to perform different TCP proxy tasks and inserted into the main server. Filters have already been written to support various tasks such as raw </a:t>
            </a:r>
            <a:r>
              <a:rPr lang="en-US" b="0" i="0" u="none" strike="noStrike" dirty="0">
                <a:solidFill>
                  <a:srgbClr val="2980B9"/>
                </a:solidFill>
                <a:effectLst/>
                <a:latin typeface="Lato" panose="020F0502020204030203" pitchFamily="34" charset="0"/>
                <a:hlinkClick r:id="rId4"/>
              </a:rPr>
              <a:t>TCP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5"/>
              </a:rPr>
              <a:t>HTTP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6"/>
              </a:rPr>
              <a:t>TLS client certificate authentication</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HTTP L7 filter architecture:</a:t>
            </a:r>
            <a:r>
              <a:rPr lang="en-US" b="0" i="0" dirty="0">
                <a:solidFill>
                  <a:srgbClr val="404040"/>
                </a:solidFill>
                <a:effectLst/>
                <a:latin typeface="Lato" panose="020F0502020204030203" pitchFamily="34" charset="0"/>
              </a:rPr>
              <a:t> HTTP is such a critical component of modern application architectures that Envoy </a:t>
            </a:r>
            <a:r>
              <a:rPr lang="en-US" b="0" i="0" u="none" strike="noStrike" dirty="0">
                <a:solidFill>
                  <a:srgbClr val="2980B9"/>
                </a:solidFill>
                <a:effectLst/>
                <a:latin typeface="Lato" panose="020F0502020204030203" pitchFamily="34" charset="0"/>
                <a:hlinkClick r:id="rId7"/>
              </a:rPr>
              <a:t>supports</a:t>
            </a:r>
            <a:r>
              <a:rPr lang="en-US" b="0" i="0" dirty="0">
                <a:solidFill>
                  <a:srgbClr val="404040"/>
                </a:solidFill>
                <a:effectLst/>
                <a:latin typeface="Lato" panose="020F0502020204030203" pitchFamily="34" charset="0"/>
              </a:rPr>
              <a:t> an additional HTTP L7 filter layer. HTTP filters can be plugged into the HTTP connection management subsystem that perform different tasks such as </a:t>
            </a:r>
            <a:r>
              <a:rPr lang="en-US" b="0" i="0" u="none" strike="noStrike" dirty="0">
                <a:solidFill>
                  <a:srgbClr val="2980B9"/>
                </a:solidFill>
                <a:effectLst/>
                <a:latin typeface="Lato" panose="020F0502020204030203" pitchFamily="34" charset="0"/>
                <a:hlinkClick r:id="rId8"/>
              </a:rPr>
              <a:t>buffering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rate limiting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0"/>
              </a:rPr>
              <a:t>routing/forwarding</a:t>
            </a:r>
            <a:r>
              <a:rPr lang="en-US" b="0" i="0" dirty="0">
                <a:solidFill>
                  <a:srgbClr val="404040"/>
                </a:solidFill>
                <a:effectLst/>
                <a:latin typeface="Lato" panose="020F0502020204030203" pitchFamily="34" charset="0"/>
              </a:rPr>
              <a:t>, sniffing Amazon’s </a:t>
            </a:r>
            <a:r>
              <a:rPr lang="en-US" b="0" i="0" u="none" strike="noStrike" dirty="0">
                <a:solidFill>
                  <a:srgbClr val="2980B9"/>
                </a:solidFill>
                <a:effectLst/>
                <a:latin typeface="Lato" panose="020F0502020204030203" pitchFamily="34" charset="0"/>
                <a:hlinkClick r:id="rId11"/>
              </a:rPr>
              <a:t>DynamoDB</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First class HTTP/2 support:</a:t>
            </a:r>
            <a:r>
              <a:rPr lang="en-US" b="0" i="0" dirty="0">
                <a:solidFill>
                  <a:srgbClr val="404040"/>
                </a:solidFill>
                <a:effectLst/>
                <a:latin typeface="Lato" panose="020F0502020204030203" pitchFamily="34" charset="0"/>
              </a:rPr>
              <a:t> When operating in HTTP mode, Envoy </a:t>
            </a:r>
            <a:r>
              <a:rPr lang="en-US" b="0" i="0" u="none" strike="noStrike" dirty="0">
                <a:solidFill>
                  <a:srgbClr val="2980B9"/>
                </a:solidFill>
                <a:effectLst/>
                <a:latin typeface="Lato" panose="020F0502020204030203" pitchFamily="34" charset="0"/>
                <a:hlinkClick r:id="rId12"/>
              </a:rPr>
              <a:t>supports</a:t>
            </a:r>
            <a:r>
              <a:rPr lang="en-US" b="0" i="0" dirty="0">
                <a:solidFill>
                  <a:srgbClr val="404040"/>
                </a:solidFill>
                <a:effectLst/>
                <a:latin typeface="Lato" panose="020F0502020204030203" pitchFamily="34" charset="0"/>
              </a:rPr>
              <a:t> both HTTP/1.1 and HTTP/2. Envoy can operate as a transparent HTTP/1.1 to HTTP/2 proxy in both directions. This means that any combination of HTTP/1.1 and HTTP/2 clients and target servers can be bridged. The recommended service to service configuration uses HTTP/2 between all Envoys to create a mesh of persistent connections that requests and responses can be multiplexed over. Envoy does not support SPDY as the protocol is being phased out.</a:t>
            </a:r>
          </a:p>
          <a:p>
            <a:pPr algn="l"/>
            <a:r>
              <a:rPr lang="en-US" b="1" i="0" dirty="0">
                <a:solidFill>
                  <a:srgbClr val="404040"/>
                </a:solidFill>
                <a:effectLst/>
                <a:latin typeface="Lato" panose="020F0502020204030203" pitchFamily="34" charset="0"/>
              </a:rPr>
              <a:t>HTTP L7 routing:</a:t>
            </a:r>
            <a:r>
              <a:rPr lang="en-US" b="0" i="0" dirty="0">
                <a:solidFill>
                  <a:srgbClr val="404040"/>
                </a:solidFill>
                <a:effectLst/>
                <a:latin typeface="Lato" panose="020F0502020204030203" pitchFamily="34" charset="0"/>
              </a:rPr>
              <a:t> When operating in HTTP mode, Envoy supports a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 subsystem that is capable of routing and redirecting requests based on path, authority, content type, </a:t>
            </a:r>
            <a:r>
              <a:rPr lang="en-US" b="0" i="0" u="none" strike="noStrike" dirty="0">
                <a:solidFill>
                  <a:srgbClr val="2980B9"/>
                </a:solidFill>
                <a:effectLst/>
                <a:latin typeface="Lato" panose="020F0502020204030203" pitchFamily="34" charset="0"/>
                <a:hlinkClick r:id="rId13"/>
              </a:rPr>
              <a:t>runtime</a:t>
            </a:r>
            <a:r>
              <a:rPr lang="en-US" b="0" i="0" dirty="0">
                <a:solidFill>
                  <a:srgbClr val="404040"/>
                </a:solidFill>
                <a:effectLst/>
                <a:latin typeface="Lato" panose="020F0502020204030203" pitchFamily="34" charset="0"/>
              </a:rPr>
              <a:t> values, etc. This functionality is most useful when using Envoy as a front/edge proxy but is also leveraged when building a service to service mesh.</a:t>
            </a:r>
          </a:p>
          <a:p>
            <a:pPr algn="l"/>
            <a:r>
              <a:rPr lang="en-US" b="1" i="0" dirty="0" err="1">
                <a:solidFill>
                  <a:srgbClr val="404040"/>
                </a:solidFill>
                <a:effectLst/>
                <a:latin typeface="Lato" panose="020F0502020204030203" pitchFamily="34" charset="0"/>
              </a:rPr>
              <a:t>gRPC</a:t>
            </a:r>
            <a:r>
              <a:rPr lang="en-US" b="1" i="0" dirty="0">
                <a:solidFill>
                  <a:srgbClr val="404040"/>
                </a:solidFill>
                <a:effectLst/>
                <a:latin typeface="Lato" panose="020F0502020204030203" pitchFamily="34" charset="0"/>
              </a:rPr>
              <a:t> support:</a:t>
            </a:r>
            <a:r>
              <a:rPr lang="en-US" b="0" i="0" dirty="0">
                <a:solidFill>
                  <a:srgbClr val="404040"/>
                </a:solidFill>
                <a:effectLst/>
                <a:latin typeface="Lato" panose="020F0502020204030203" pitchFamily="34" charset="0"/>
              </a:rPr>
              <a:t> </a:t>
            </a:r>
            <a:r>
              <a:rPr lang="en-US" b="0" i="0" u="none" strike="noStrike" dirty="0" err="1">
                <a:solidFill>
                  <a:srgbClr val="2980B9"/>
                </a:solidFill>
                <a:effectLst/>
                <a:latin typeface="Lato" panose="020F0502020204030203" pitchFamily="34" charset="0"/>
                <a:hlinkClick r:id="rId14"/>
              </a:rPr>
              <a:t>gRPC</a:t>
            </a:r>
            <a:r>
              <a:rPr lang="en-US" b="0" i="0" dirty="0">
                <a:solidFill>
                  <a:srgbClr val="404040"/>
                </a:solidFill>
                <a:effectLst/>
                <a:latin typeface="Lato" panose="020F0502020204030203" pitchFamily="34" charset="0"/>
              </a:rPr>
              <a:t> is an RPC framework from Google that uses HTTP/2 as the underlying multiplexed transport. Envoy </a:t>
            </a:r>
            <a:r>
              <a:rPr lang="en-US" b="0" i="0" u="none" strike="noStrike" dirty="0">
                <a:solidFill>
                  <a:srgbClr val="2980B9"/>
                </a:solidFill>
                <a:effectLst/>
                <a:latin typeface="Lato" panose="020F0502020204030203" pitchFamily="34" charset="0"/>
                <a:hlinkClick r:id="rId15"/>
              </a:rPr>
              <a:t>supports</a:t>
            </a:r>
            <a:r>
              <a:rPr lang="en-US" b="0" i="0" dirty="0">
                <a:solidFill>
                  <a:srgbClr val="404040"/>
                </a:solidFill>
                <a:effectLst/>
                <a:latin typeface="Lato" panose="020F0502020204030203" pitchFamily="34" charset="0"/>
              </a:rPr>
              <a:t> all of the HTTP/2 features required to be used as the routing and load balancing substrate for </a:t>
            </a:r>
            <a:r>
              <a:rPr lang="en-US" b="0" i="0" dirty="0" err="1">
                <a:solidFill>
                  <a:srgbClr val="404040"/>
                </a:solidFill>
                <a:effectLst/>
                <a:latin typeface="Lato" panose="020F0502020204030203" pitchFamily="34" charset="0"/>
              </a:rPr>
              <a:t>gRPC</a:t>
            </a:r>
            <a:r>
              <a:rPr lang="en-US" b="0" i="0" dirty="0">
                <a:solidFill>
                  <a:srgbClr val="404040"/>
                </a:solidFill>
                <a:effectLst/>
                <a:latin typeface="Lato" panose="020F0502020204030203" pitchFamily="34" charset="0"/>
              </a:rPr>
              <a:t> requests and responses. The two systems are very complementary.</a:t>
            </a:r>
          </a:p>
          <a:p>
            <a:pPr algn="l"/>
            <a:r>
              <a:rPr lang="en-US" b="1" i="0" dirty="0">
                <a:solidFill>
                  <a:srgbClr val="404040"/>
                </a:solidFill>
                <a:effectLst/>
                <a:latin typeface="Lato" panose="020F0502020204030203" pitchFamily="34" charset="0"/>
              </a:rPr>
              <a:t>MongoDB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6"/>
              </a:rPr>
              <a:t>MongoDB</a:t>
            </a:r>
            <a:r>
              <a:rPr lang="en-US" b="0" i="0" dirty="0">
                <a:solidFill>
                  <a:srgbClr val="404040"/>
                </a:solidFill>
                <a:effectLst/>
                <a:latin typeface="Lato" panose="020F0502020204030203" pitchFamily="34" charset="0"/>
              </a:rPr>
              <a:t> is a popular database used in modern web applications. Envoy </a:t>
            </a:r>
            <a:r>
              <a:rPr lang="en-US" b="0" i="0" u="none" strike="noStrike" dirty="0">
                <a:solidFill>
                  <a:srgbClr val="2980B9"/>
                </a:solidFill>
                <a:effectLst/>
                <a:latin typeface="Lato" panose="020F0502020204030203" pitchFamily="34" charset="0"/>
                <a:hlinkClick r:id="rId17"/>
              </a:rPr>
              <a:t>supports</a:t>
            </a:r>
            <a:r>
              <a:rPr lang="en-US" b="0" i="0" dirty="0">
                <a:solidFill>
                  <a:srgbClr val="404040"/>
                </a:solidFill>
                <a:effectLst/>
                <a:latin typeface="Lato" panose="020F0502020204030203" pitchFamily="34" charset="0"/>
              </a:rPr>
              <a:t> L7 sniffing, statistics production, and logging for MongoDB connections.</a:t>
            </a:r>
          </a:p>
          <a:p>
            <a:pPr algn="l"/>
            <a:r>
              <a:rPr lang="en-US" b="1" i="0" dirty="0">
                <a:solidFill>
                  <a:srgbClr val="404040"/>
                </a:solidFill>
                <a:effectLst/>
                <a:latin typeface="Lato" panose="020F0502020204030203" pitchFamily="34" charset="0"/>
              </a:rPr>
              <a:t>DynamoDB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8"/>
              </a:rPr>
              <a:t>DynamoDB</a:t>
            </a:r>
            <a:r>
              <a:rPr lang="en-US" b="0" i="0" dirty="0">
                <a:solidFill>
                  <a:srgbClr val="404040"/>
                </a:solidFill>
                <a:effectLst/>
                <a:latin typeface="Lato" panose="020F0502020204030203" pitchFamily="34" charset="0"/>
              </a:rPr>
              <a:t> is Amazon’s hosted key/value NOSQL datastore. Envoy </a:t>
            </a:r>
            <a:r>
              <a:rPr lang="en-US" b="0" i="0" u="none" strike="noStrike" dirty="0">
                <a:solidFill>
                  <a:srgbClr val="2980B9"/>
                </a:solidFill>
                <a:effectLst/>
                <a:latin typeface="Lato" panose="020F0502020204030203" pitchFamily="34" charset="0"/>
                <a:hlinkClick r:id="rId11"/>
              </a:rPr>
              <a:t>supports</a:t>
            </a:r>
            <a:r>
              <a:rPr lang="en-US" b="0" i="0" dirty="0">
                <a:solidFill>
                  <a:srgbClr val="404040"/>
                </a:solidFill>
                <a:effectLst/>
                <a:latin typeface="Lato" panose="020F0502020204030203" pitchFamily="34" charset="0"/>
              </a:rPr>
              <a:t> L7 sniffing and statistics production for DynamoDB connections.</a:t>
            </a:r>
          </a:p>
          <a:p>
            <a:pPr algn="l"/>
            <a:r>
              <a:rPr lang="en-US" b="1" i="0" dirty="0">
                <a:solidFill>
                  <a:srgbClr val="404040"/>
                </a:solidFill>
                <a:effectLst/>
                <a:latin typeface="Lato" panose="020F0502020204030203" pitchFamily="34" charset="0"/>
              </a:rPr>
              <a:t>Service discovery: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9"/>
              </a:rPr>
              <a:t>Service discovery</a:t>
            </a:r>
            <a:r>
              <a:rPr lang="en-US" b="0" i="0" dirty="0">
                <a:solidFill>
                  <a:srgbClr val="404040"/>
                </a:solidFill>
                <a:effectLst/>
                <a:latin typeface="Lato" panose="020F0502020204030203" pitchFamily="34" charset="0"/>
              </a:rPr>
              <a:t> is a critical component of service oriented architectures. Envoy supports multiple service discovery methods including asynchronous DNS resolution and REST based lookup via a </a:t>
            </a:r>
            <a:r>
              <a:rPr lang="en-US" b="0" i="0" u="none" strike="noStrike" dirty="0">
                <a:solidFill>
                  <a:srgbClr val="2980B9"/>
                </a:solidFill>
                <a:effectLst/>
                <a:latin typeface="Lato" panose="020F0502020204030203" pitchFamily="34" charset="0"/>
                <a:hlinkClick r:id="rId20"/>
              </a:rPr>
              <a:t>service discovery service</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Health checking:</a:t>
            </a:r>
            <a:r>
              <a:rPr lang="en-US" b="0" i="0" dirty="0">
                <a:solidFill>
                  <a:srgbClr val="404040"/>
                </a:solidFill>
                <a:effectLst/>
                <a:latin typeface="Lato" panose="020F0502020204030203" pitchFamily="34" charset="0"/>
              </a:rPr>
              <a:t> The </a:t>
            </a:r>
            <a:r>
              <a:rPr lang="en-US" b="0" i="0" u="none" strike="noStrike" dirty="0">
                <a:solidFill>
                  <a:srgbClr val="2980B9"/>
                </a:solidFill>
                <a:effectLst/>
                <a:latin typeface="Lato" panose="020F0502020204030203" pitchFamily="34" charset="0"/>
                <a:hlinkClick r:id="rId21"/>
              </a:rPr>
              <a:t>recommended</a:t>
            </a:r>
            <a:r>
              <a:rPr lang="en-US" b="0" i="0" dirty="0">
                <a:solidFill>
                  <a:srgbClr val="404040"/>
                </a:solidFill>
                <a:effectLst/>
                <a:latin typeface="Lato" panose="020F0502020204030203" pitchFamily="34" charset="0"/>
              </a:rPr>
              <a:t> way of building an Envoy mesh is to treat service discovery as an eventually consistent process. Envoy includes a </a:t>
            </a:r>
            <a:r>
              <a:rPr lang="en-US" b="0" i="0" u="none" strike="noStrike" dirty="0">
                <a:solidFill>
                  <a:srgbClr val="2980B9"/>
                </a:solidFill>
                <a:effectLst/>
                <a:latin typeface="Lato" panose="020F0502020204030203" pitchFamily="34" charset="0"/>
                <a:hlinkClick r:id="rId22"/>
              </a:rPr>
              <a:t>health checking</a:t>
            </a:r>
            <a:r>
              <a:rPr lang="en-US" b="0" i="0" dirty="0">
                <a:solidFill>
                  <a:srgbClr val="404040"/>
                </a:solidFill>
                <a:effectLst/>
                <a:latin typeface="Lato" panose="020F0502020204030203" pitchFamily="34" charset="0"/>
              </a:rPr>
              <a:t> subsystem which can optionally perform active health checking of upstream service clusters. Envoy then uses the union of service discovery and health checking information to determine healthy load balancing targets. Envoy also supports passive health checking via an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subsystem.</a:t>
            </a:r>
          </a:p>
          <a:p>
            <a:pPr algn="l"/>
            <a:r>
              <a:rPr lang="en-US" b="1" i="0" dirty="0">
                <a:solidFill>
                  <a:srgbClr val="404040"/>
                </a:solidFill>
                <a:effectLst/>
                <a:latin typeface="Lato" panose="020F0502020204030203" pitchFamily="34" charset="0"/>
              </a:rPr>
              <a:t>Advanced load balancing: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4"/>
              </a:rPr>
              <a:t>Load balancing</a:t>
            </a:r>
            <a:r>
              <a:rPr lang="en-US" b="0" i="0" dirty="0">
                <a:solidFill>
                  <a:srgbClr val="404040"/>
                </a:solidFill>
                <a:effectLst/>
                <a:latin typeface="Lato" panose="020F0502020204030203" pitchFamily="34" charset="0"/>
              </a:rPr>
              <a:t> among different components in a distributed system is a complex problem. Because Envoy is a self contained proxy instead of a library, it is able to implement advanced load balancing techniques in a single place and have them be accessible to any application. Currently Envoy includes support for </a:t>
            </a:r>
            <a:r>
              <a:rPr lang="en-US" b="0" i="0" u="none" strike="noStrike" dirty="0">
                <a:solidFill>
                  <a:srgbClr val="2980B9"/>
                </a:solidFill>
                <a:effectLst/>
                <a:latin typeface="Lato" panose="020F0502020204030203" pitchFamily="34" charset="0"/>
                <a:hlinkClick r:id="rId25"/>
              </a:rPr>
              <a:t>automatic retries</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6"/>
              </a:rPr>
              <a:t>circuit breaking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global rate limiting</a:t>
            </a:r>
            <a:r>
              <a:rPr lang="en-US" b="0" i="0" dirty="0">
                <a:solidFill>
                  <a:srgbClr val="404040"/>
                </a:solidFill>
                <a:effectLst/>
                <a:latin typeface="Lato" panose="020F0502020204030203" pitchFamily="34" charset="0"/>
              </a:rPr>
              <a:t> via an external rate limiting service, </a:t>
            </a:r>
            <a:r>
              <a:rPr lang="en-US" b="0" i="0" u="none" strike="noStrike" dirty="0">
                <a:solidFill>
                  <a:srgbClr val="2980B9"/>
                </a:solidFill>
                <a:effectLst/>
                <a:latin typeface="Lato" panose="020F0502020204030203" pitchFamily="34" charset="0"/>
                <a:hlinkClick r:id="rId27"/>
              </a:rPr>
              <a:t>request shadowing</a:t>
            </a:r>
            <a:r>
              <a:rPr lang="en-US" b="0" i="0" dirty="0">
                <a:solidFill>
                  <a:srgbClr val="404040"/>
                </a:solidFill>
                <a:effectLst/>
                <a:latin typeface="Lato" panose="020F0502020204030203" pitchFamily="34" charset="0"/>
              </a:rPr>
              <a:t>, and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Future support is planned for request racing.</a:t>
            </a:r>
          </a:p>
          <a:p>
            <a:pPr algn="l"/>
            <a:r>
              <a:rPr lang="en-US" b="1" i="0" dirty="0">
                <a:solidFill>
                  <a:srgbClr val="404040"/>
                </a:solidFill>
                <a:effectLst/>
                <a:latin typeface="Lato" panose="020F0502020204030203" pitchFamily="34" charset="0"/>
              </a:rPr>
              <a:t>Front/edge proxy support:</a:t>
            </a:r>
            <a:r>
              <a:rPr lang="en-US" b="0" i="0" dirty="0">
                <a:solidFill>
                  <a:srgbClr val="404040"/>
                </a:solidFill>
                <a:effectLst/>
                <a:latin typeface="Lato" panose="020F0502020204030203" pitchFamily="34" charset="0"/>
              </a:rPr>
              <a:t> Although Envoy is primarily designed as a service to service communication system, there is benefit in using the same software at the edge (observability, management, identical service discovery and load balancing algorithms, etc.). Envoy includes enough features to make it usable as an edge proxy for most modern web application use cases. This includes </a:t>
            </a:r>
            <a:r>
              <a:rPr lang="en-US" b="0" i="0" u="none" strike="noStrike" dirty="0">
                <a:solidFill>
                  <a:srgbClr val="2980B9"/>
                </a:solidFill>
                <a:effectLst/>
                <a:latin typeface="Lato" panose="020F0502020204030203" pitchFamily="34" charset="0"/>
                <a:hlinkClick r:id="rId28"/>
              </a:rPr>
              <a:t>TLS</a:t>
            </a:r>
            <a:r>
              <a:rPr lang="en-US" b="0" i="0" dirty="0">
                <a:solidFill>
                  <a:srgbClr val="404040"/>
                </a:solidFill>
                <a:effectLst/>
                <a:latin typeface="Lato" panose="020F0502020204030203" pitchFamily="34" charset="0"/>
              </a:rPr>
              <a:t> termination, HTTP/1.1 and HTTP/2 </a:t>
            </a:r>
            <a:r>
              <a:rPr lang="en-US" b="0" i="0" u="none" strike="noStrike" dirty="0">
                <a:solidFill>
                  <a:srgbClr val="2980B9"/>
                </a:solidFill>
                <a:effectLst/>
                <a:latin typeface="Lato" panose="020F0502020204030203" pitchFamily="34" charset="0"/>
                <a:hlinkClick r:id="rId12"/>
              </a:rPr>
              <a:t>support</a:t>
            </a:r>
            <a:r>
              <a:rPr lang="en-US" b="0" i="0" dirty="0">
                <a:solidFill>
                  <a:srgbClr val="404040"/>
                </a:solidFill>
                <a:effectLst/>
                <a:latin typeface="Lato" panose="020F0502020204030203" pitchFamily="34" charset="0"/>
              </a:rPr>
              <a:t>, as well as HTTP L7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Best in class observability:</a:t>
            </a:r>
            <a:r>
              <a:rPr lang="en-US" b="0" i="0" dirty="0">
                <a:solidFill>
                  <a:srgbClr val="404040"/>
                </a:solidFill>
                <a:effectLst/>
                <a:latin typeface="Lato" panose="020F0502020204030203" pitchFamily="34" charset="0"/>
              </a:rPr>
              <a:t> As stated above, the primary goal of Envoy is to make the network transparent. However, problems occur both at the network level and at the application level. Envoy includes robust </a:t>
            </a:r>
            <a:r>
              <a:rPr lang="en-US" b="0" i="0" u="none" strike="noStrike" dirty="0">
                <a:solidFill>
                  <a:srgbClr val="2980B9"/>
                </a:solidFill>
                <a:effectLst/>
                <a:latin typeface="Lato" panose="020F0502020204030203" pitchFamily="34" charset="0"/>
                <a:hlinkClick r:id="rId29"/>
              </a:rPr>
              <a:t>statistics</a:t>
            </a:r>
            <a:r>
              <a:rPr lang="en-US" b="0" i="0" dirty="0">
                <a:solidFill>
                  <a:srgbClr val="404040"/>
                </a:solidFill>
                <a:effectLst/>
                <a:latin typeface="Lato" panose="020F0502020204030203" pitchFamily="34" charset="0"/>
              </a:rPr>
              <a:t> support for all subsystems. </a:t>
            </a:r>
            <a:r>
              <a:rPr lang="en-US" b="0" i="0" u="none" strike="noStrike" dirty="0" err="1">
                <a:solidFill>
                  <a:srgbClr val="2980B9"/>
                </a:solidFill>
                <a:effectLst/>
                <a:latin typeface="Lato" panose="020F0502020204030203" pitchFamily="34" charset="0"/>
                <a:hlinkClick r:id="rId30"/>
              </a:rPr>
              <a:t>statsd</a:t>
            </a:r>
            <a:r>
              <a:rPr lang="en-US" b="0" i="0" dirty="0">
                <a:solidFill>
                  <a:srgbClr val="404040"/>
                </a:solidFill>
                <a:effectLst/>
                <a:latin typeface="Lato" panose="020F0502020204030203" pitchFamily="34" charset="0"/>
              </a:rPr>
              <a:t> (and compatible providers) is the currently supported statistics sink, though plugging in a different one would not be difficult. Statistics are also viewable via the </a:t>
            </a:r>
            <a:r>
              <a:rPr lang="en-US" b="0" i="0" u="none" strike="noStrike" dirty="0">
                <a:solidFill>
                  <a:srgbClr val="2980B9"/>
                </a:solidFill>
                <a:effectLst/>
                <a:latin typeface="Lato" panose="020F0502020204030203" pitchFamily="34" charset="0"/>
                <a:hlinkClick r:id="rId31"/>
              </a:rPr>
              <a:t>administration</a:t>
            </a:r>
            <a:r>
              <a:rPr lang="en-US" b="0" i="0" dirty="0">
                <a:solidFill>
                  <a:srgbClr val="404040"/>
                </a:solidFill>
                <a:effectLst/>
                <a:latin typeface="Lato" panose="020F0502020204030203" pitchFamily="34" charset="0"/>
              </a:rPr>
              <a:t> port. Envoy also supports distributed </a:t>
            </a:r>
            <a:r>
              <a:rPr lang="en-US" b="0" i="0" u="none" strike="noStrike" dirty="0">
                <a:solidFill>
                  <a:srgbClr val="2980B9"/>
                </a:solidFill>
                <a:effectLst/>
                <a:latin typeface="Lato" panose="020F0502020204030203" pitchFamily="34" charset="0"/>
                <a:hlinkClick r:id="rId32"/>
              </a:rPr>
              <a:t>tracing</a:t>
            </a:r>
            <a:r>
              <a:rPr lang="en-US" b="0" i="0" dirty="0">
                <a:solidFill>
                  <a:srgbClr val="404040"/>
                </a:solidFill>
                <a:effectLst/>
                <a:latin typeface="Lato" panose="020F0502020204030203" pitchFamily="34" charset="0"/>
              </a:rPr>
              <a:t> via </a:t>
            </a:r>
            <a:r>
              <a:rPr lang="en-US" b="0" i="0" dirty="0" err="1">
                <a:solidFill>
                  <a:srgbClr val="404040"/>
                </a:solidFill>
                <a:effectLst/>
                <a:latin typeface="Lato" panose="020F0502020204030203" pitchFamily="34" charset="0"/>
              </a:rPr>
              <a:t>thirdparty</a:t>
            </a:r>
            <a:r>
              <a:rPr lang="en-US" b="0" i="0" dirty="0">
                <a:solidFill>
                  <a:srgbClr val="404040"/>
                </a:solidFill>
                <a:effectLst/>
                <a:latin typeface="Lato" panose="020F0502020204030203" pitchFamily="34" charset="0"/>
              </a:rPr>
              <a:t> providers.</a:t>
            </a:r>
          </a:p>
          <a:p>
            <a:pPr algn="l"/>
            <a:r>
              <a:rPr lang="en-US" b="1" i="0" dirty="0">
                <a:solidFill>
                  <a:srgbClr val="404040"/>
                </a:solidFill>
                <a:effectLst/>
                <a:latin typeface="Lato" panose="020F0502020204030203" pitchFamily="34" charset="0"/>
              </a:rPr>
              <a:t>Dynamic configuration:</a:t>
            </a:r>
            <a:r>
              <a:rPr lang="en-US" b="0" i="0" dirty="0">
                <a:solidFill>
                  <a:srgbClr val="404040"/>
                </a:solidFill>
                <a:effectLst/>
                <a:latin typeface="Lato" panose="020F0502020204030203" pitchFamily="34" charset="0"/>
              </a:rPr>
              <a:t> Envoy optionally consumes a layered set of </a:t>
            </a:r>
            <a:r>
              <a:rPr lang="en-US" b="0" i="0" u="none" strike="noStrike" dirty="0">
                <a:solidFill>
                  <a:srgbClr val="2980B9"/>
                </a:solidFill>
                <a:effectLst/>
                <a:latin typeface="Lato" panose="020F0502020204030203" pitchFamily="34" charset="0"/>
                <a:hlinkClick r:id="rId33"/>
              </a:rPr>
              <a:t>dynamic configuration APIs</a:t>
            </a:r>
            <a:r>
              <a:rPr lang="en-US" b="0" i="0" dirty="0">
                <a:solidFill>
                  <a:srgbClr val="404040"/>
                </a:solidFill>
                <a:effectLst/>
                <a:latin typeface="Lato" panose="020F0502020204030203" pitchFamily="34" charset="0"/>
              </a:rPr>
              <a:t>. Implementors can use these APIs to build complex centrally managed deployments if desired.</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46</a:t>
            </a:fld>
            <a:endParaRPr lang="en-US"/>
          </a:p>
        </p:txBody>
      </p:sp>
    </p:spTree>
    <p:extLst>
      <p:ext uri="{BB962C8B-B14F-4D97-AF65-F5344CB8AC3E}">
        <p14:creationId xmlns:p14="http://schemas.microsoft.com/office/powerpoint/2010/main" val="14114023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The application displays information about a book, similar to a single catalog entry of an online book store. Displayed on the page is a description of the book, book details (ISBN, number of pages, and so on), and a few book reviews.</a:t>
            </a:r>
          </a:p>
          <a:p>
            <a:pPr algn="l" fontAlgn="base"/>
            <a:r>
              <a:rPr lang="en-US" i="0" dirty="0">
                <a:solidFill>
                  <a:srgbClr val="293655"/>
                </a:solidFill>
                <a:effectLst/>
                <a:latin typeface="Barlow" panose="00000500000000000000" pitchFamily="2" charset="0"/>
              </a:rPr>
              <a:t>The </a:t>
            </a:r>
            <a:r>
              <a:rPr lang="en-US" i="0" dirty="0" err="1">
                <a:solidFill>
                  <a:srgbClr val="293655"/>
                </a:solidFill>
                <a:effectLst/>
                <a:latin typeface="Barlow" panose="00000500000000000000" pitchFamily="2" charset="0"/>
              </a:rPr>
              <a:t>Bookinfo</a:t>
            </a:r>
            <a:r>
              <a:rPr lang="en-US" i="0" dirty="0">
                <a:solidFill>
                  <a:srgbClr val="293655"/>
                </a:solidFill>
                <a:effectLst/>
                <a:latin typeface="Barlow" panose="00000500000000000000" pitchFamily="2" charset="0"/>
              </a:rPr>
              <a:t> application is broken into four separate microservices:</a:t>
            </a:r>
          </a:p>
          <a:p>
            <a:pPr algn="l" fontAlgn="base">
              <a:buFont typeface="Arial" panose="020B0604020202020204" pitchFamily="34" charset="0"/>
              <a:buChar char="•"/>
            </a:pPr>
            <a:r>
              <a:rPr lang="en-US" i="0" dirty="0" err="1">
                <a:solidFill>
                  <a:srgbClr val="293655"/>
                </a:solidFill>
                <a:effectLst/>
                <a:latin typeface="inherit"/>
              </a:rPr>
              <a:t>productpage</a:t>
            </a:r>
            <a:r>
              <a:rPr lang="en-US" i="0" dirty="0">
                <a:solidFill>
                  <a:srgbClr val="293655"/>
                </a:solidFill>
                <a:effectLst/>
                <a:latin typeface="inherit"/>
              </a:rPr>
              <a:t>. The </a:t>
            </a:r>
            <a:r>
              <a:rPr lang="en-US" i="0" dirty="0" err="1">
                <a:solidFill>
                  <a:srgbClr val="293655"/>
                </a:solidFill>
                <a:effectLst/>
                <a:latin typeface="inherit"/>
              </a:rPr>
              <a:t>productpage</a:t>
            </a:r>
            <a:r>
              <a:rPr lang="en-US" i="0" dirty="0">
                <a:solidFill>
                  <a:srgbClr val="293655"/>
                </a:solidFill>
                <a:effectLst/>
                <a:latin typeface="inherit"/>
              </a:rPr>
              <a:t> microservice calls the details and reviews microservices to populate the page.</a:t>
            </a:r>
          </a:p>
          <a:p>
            <a:pPr algn="l" fontAlgn="base">
              <a:buFont typeface="Arial" panose="020B0604020202020204" pitchFamily="34" charset="0"/>
              <a:buChar char="•"/>
            </a:pPr>
            <a:r>
              <a:rPr lang="en-US" i="0" dirty="0">
                <a:solidFill>
                  <a:srgbClr val="293655"/>
                </a:solidFill>
                <a:effectLst/>
                <a:latin typeface="inherit"/>
              </a:rPr>
              <a:t>details. The details microservice contains book information.</a:t>
            </a:r>
          </a:p>
          <a:p>
            <a:pPr algn="l" fontAlgn="base">
              <a:buFont typeface="Arial" panose="020B0604020202020204" pitchFamily="34" charset="0"/>
              <a:buChar char="•"/>
            </a:pPr>
            <a:r>
              <a:rPr lang="en-US" i="0" dirty="0">
                <a:solidFill>
                  <a:srgbClr val="293655"/>
                </a:solidFill>
                <a:effectLst/>
                <a:latin typeface="inherit"/>
              </a:rPr>
              <a:t>reviews. The reviews microservice contains book reviews. It also calls the ratings microservice.</a:t>
            </a:r>
          </a:p>
          <a:p>
            <a:pPr algn="l" fontAlgn="base">
              <a:buFont typeface="Arial" panose="020B0604020202020204" pitchFamily="34" charset="0"/>
              <a:buChar char="•"/>
            </a:pPr>
            <a:r>
              <a:rPr lang="en-US" i="0" dirty="0">
                <a:solidFill>
                  <a:srgbClr val="293655"/>
                </a:solidFill>
                <a:effectLst/>
                <a:latin typeface="inherit"/>
              </a:rPr>
              <a:t>ratings. The ratings microservice contains book ranking information that accompanies a book review.</a:t>
            </a:r>
          </a:p>
          <a:p>
            <a:pPr algn="l" fontAlgn="base"/>
            <a:r>
              <a:rPr lang="en-US" i="0" dirty="0">
                <a:solidFill>
                  <a:srgbClr val="293655"/>
                </a:solidFill>
                <a:effectLst/>
                <a:latin typeface="Barlow" panose="00000500000000000000" pitchFamily="2" charset="0"/>
              </a:rPr>
              <a:t>There are 3 versions of the reviews microservice:</a:t>
            </a:r>
          </a:p>
          <a:p>
            <a:pPr algn="l" fontAlgn="base">
              <a:buFont typeface="Arial" panose="020B0604020202020204" pitchFamily="34" charset="0"/>
              <a:buChar char="•"/>
            </a:pPr>
            <a:r>
              <a:rPr lang="en-US" i="0" dirty="0">
                <a:solidFill>
                  <a:srgbClr val="293655"/>
                </a:solidFill>
                <a:effectLst/>
                <a:latin typeface="inherit"/>
              </a:rPr>
              <a:t>Version v1 doesn’t call the ratings service.</a:t>
            </a:r>
          </a:p>
          <a:p>
            <a:pPr algn="l" fontAlgn="base">
              <a:buFont typeface="Arial" panose="020B0604020202020204" pitchFamily="34" charset="0"/>
              <a:buChar char="•"/>
            </a:pPr>
            <a:r>
              <a:rPr lang="en-US" i="0" dirty="0">
                <a:solidFill>
                  <a:srgbClr val="293655"/>
                </a:solidFill>
                <a:effectLst/>
                <a:latin typeface="inherit"/>
              </a:rPr>
              <a:t>Version v2 calls the ratings service, and displays each rating as 1 to 5 black stars.</a:t>
            </a:r>
          </a:p>
          <a:p>
            <a:pPr algn="l" fontAlgn="base">
              <a:buFont typeface="Arial" panose="020B0604020202020204" pitchFamily="34" charset="0"/>
              <a:buChar char="•"/>
            </a:pPr>
            <a:r>
              <a:rPr lang="en-US" i="0" dirty="0">
                <a:solidFill>
                  <a:srgbClr val="293655"/>
                </a:solidFill>
                <a:effectLst/>
                <a:latin typeface="inherit"/>
              </a:rPr>
              <a:t>Version v3 calls the ratings service, and displays each rating as 1 to 5 red stars.</a:t>
            </a:r>
          </a:p>
          <a:p>
            <a:pPr algn="l" fontAlgn="base"/>
            <a:r>
              <a:rPr lang="en-US" i="0" dirty="0">
                <a:solidFill>
                  <a:srgbClr val="293655"/>
                </a:solidFill>
                <a:effectLst/>
                <a:latin typeface="Barlow" panose="00000500000000000000" pitchFamily="2" charset="0"/>
              </a:rPr>
              <a:t>The end-to-end architecture of the application is shown below.</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47</a:t>
            </a:fld>
            <a:endParaRPr lang="en-US"/>
          </a:p>
        </p:txBody>
      </p:sp>
    </p:spTree>
    <p:extLst>
      <p:ext uri="{BB962C8B-B14F-4D97-AF65-F5344CB8AC3E}">
        <p14:creationId xmlns:p14="http://schemas.microsoft.com/office/powerpoint/2010/main" val="1370047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48</a:t>
            </a:fld>
            <a:endParaRPr lang="en-US"/>
          </a:p>
        </p:txBody>
      </p:sp>
    </p:spTree>
    <p:extLst>
      <p:ext uri="{BB962C8B-B14F-4D97-AF65-F5344CB8AC3E}">
        <p14:creationId xmlns:p14="http://schemas.microsoft.com/office/powerpoint/2010/main" val="3744266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t-IT" dirty="0"/>
              <a:t>Example with kube-proxy running on default mode with ip tables.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49</a:t>
            </a:fld>
            <a:endParaRPr lang="en-US"/>
          </a:p>
        </p:txBody>
      </p:sp>
    </p:spTree>
    <p:extLst>
      <p:ext uri="{BB962C8B-B14F-4D97-AF65-F5344CB8AC3E}">
        <p14:creationId xmlns:p14="http://schemas.microsoft.com/office/powerpoint/2010/main" val="3196687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53</a:t>
            </a:fld>
            <a:endParaRPr lang="en-US"/>
          </a:p>
        </p:txBody>
      </p:sp>
    </p:spTree>
    <p:extLst>
      <p:ext uri="{BB962C8B-B14F-4D97-AF65-F5344CB8AC3E}">
        <p14:creationId xmlns:p14="http://schemas.microsoft.com/office/powerpoint/2010/main" val="3194966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56</a:t>
            </a:fld>
            <a:endParaRPr lang="en-US"/>
          </a:p>
        </p:txBody>
      </p:sp>
    </p:spTree>
    <p:extLst>
      <p:ext uri="{BB962C8B-B14F-4D97-AF65-F5344CB8AC3E}">
        <p14:creationId xmlns:p14="http://schemas.microsoft.com/office/powerpoint/2010/main" val="1977978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nationalweb"/>
              </a:rPr>
              <a:t>Docker has been instrumental in popularizing containers and has historically been the most popular </a:t>
            </a:r>
            <a:r>
              <a:rPr lang="en-US" b="0" i="0" u="none" strike="noStrike" dirty="0">
                <a:solidFill>
                  <a:srgbClr val="7700FF"/>
                </a:solidFill>
                <a:effectLst/>
                <a:latin typeface="nationalweb"/>
                <a:hlinkClick r:id="rId3"/>
              </a:rPr>
              <a:t>container runtime</a:t>
            </a:r>
            <a:r>
              <a:rPr lang="en-US" b="0" i="0" dirty="0">
                <a:solidFill>
                  <a:srgbClr val="000000"/>
                </a:solidFill>
                <a:effectLst/>
                <a:latin typeface="nationalweb"/>
              </a:rPr>
              <a:t> for Kubernetes environments. But Kubernetes recently announced that it will deprecate </a:t>
            </a:r>
            <a:r>
              <a:rPr lang="en-US" b="0" i="0" dirty="0" err="1">
                <a:solidFill>
                  <a:srgbClr val="000000"/>
                </a:solidFill>
                <a:effectLst/>
                <a:latin typeface="nationalweb"/>
              </a:rPr>
              <a:t>Dockershim</a:t>
            </a:r>
            <a:r>
              <a:rPr lang="en-US" b="0" i="0" dirty="0">
                <a:solidFill>
                  <a:srgbClr val="000000"/>
                </a:solidFill>
                <a:effectLst/>
                <a:latin typeface="nationalweb"/>
              </a:rPr>
              <a:t>—the underlying module that enables compatibility between Docker and Kubernetes—as part of the v1.24 release. This means that organizations will have to migrate from Docker to either </a:t>
            </a:r>
            <a:r>
              <a:rPr lang="en-US" b="0" i="0" dirty="0" err="1">
                <a:solidFill>
                  <a:srgbClr val="000000"/>
                </a:solidFill>
                <a:effectLst/>
                <a:latin typeface="nationalweb"/>
              </a:rPr>
              <a:t>containerd</a:t>
            </a:r>
            <a:r>
              <a:rPr lang="en-US" b="0" i="0" dirty="0">
                <a:solidFill>
                  <a:srgbClr val="000000"/>
                </a:solidFill>
                <a:effectLst/>
                <a:latin typeface="nationalweb"/>
              </a:rPr>
              <a:t> or CRI-O, which are the two runtimes that are compatible with the Kubernetes container runtime interface (CRI).</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a:t>
            </a:fld>
            <a:endParaRPr lang="en-US"/>
          </a:p>
        </p:txBody>
      </p:sp>
    </p:spTree>
    <p:extLst>
      <p:ext uri="{BB962C8B-B14F-4D97-AF65-F5344CB8AC3E}">
        <p14:creationId xmlns:p14="http://schemas.microsoft.com/office/powerpoint/2010/main" val="2607805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Impossible to migrate the IP so that the new pod and the old pod have the same IP? Each node has his own subnet (according to what cni do you use) so maybe is still possible. But the new IP must be free at the target destination.</a:t>
            </a:r>
          </a:p>
          <a:p>
            <a:r>
              <a:rPr lang="it-IT" dirty="0"/>
              <a:t>We have just to migrate the necessary state and the necessary connections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57</a:t>
            </a:fld>
            <a:endParaRPr lang="en-US"/>
          </a:p>
        </p:txBody>
      </p:sp>
    </p:spTree>
    <p:extLst>
      <p:ext uri="{BB962C8B-B14F-4D97-AF65-F5344CB8AC3E}">
        <p14:creationId xmlns:p14="http://schemas.microsoft.com/office/powerpoint/2010/main" val="4112666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62</a:t>
            </a:fld>
            <a:endParaRPr lang="en-US"/>
          </a:p>
        </p:txBody>
      </p:sp>
    </p:spTree>
    <p:extLst>
      <p:ext uri="{BB962C8B-B14F-4D97-AF65-F5344CB8AC3E}">
        <p14:creationId xmlns:p14="http://schemas.microsoft.com/office/powerpoint/2010/main" val="307674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Pods are NON-PERMANENT resources, they are destroyed and re-created continously to match the desired state of the cluster</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10</a:t>
            </a:fld>
            <a:endParaRPr lang="en-US"/>
          </a:p>
        </p:txBody>
      </p:sp>
    </p:spTree>
    <p:extLst>
      <p:ext uri="{BB962C8B-B14F-4D97-AF65-F5344CB8AC3E}">
        <p14:creationId xmlns:p14="http://schemas.microsoft.com/office/powerpoint/2010/main" val="415047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together with the Deployment resource is a kind of Kubernetes component called a controller. </a:t>
            </a:r>
          </a:p>
          <a:p>
            <a:r>
              <a:rPr lang="en-US" dirty="0"/>
              <a:t>Controllers are basically pieces of code that run continuously in a loop, and watch the resources that they’re responsible for, making sure they’re present and working.</a:t>
            </a:r>
          </a:p>
          <a:p>
            <a:r>
              <a:rPr lang="en-US" dirty="0"/>
              <a:t>If a given Deployment isn’t running enough replicas, for whatever reason, the controller will create some new ones. (If there were too many replicas for some reason, the controller would shut down the excess ones. </a:t>
            </a:r>
          </a:p>
          <a:p>
            <a:r>
              <a:rPr lang="en-US" dirty="0"/>
              <a:t>Either way, the controller makes sure that the real state matches the desired state.)</a:t>
            </a:r>
          </a:p>
          <a:p>
            <a:r>
              <a:rPr lang="en-US" dirty="0"/>
              <a:t> Actually, a Deployment doesn’t manage replicas directly: instead, it automatically creates an associated object called a </a:t>
            </a:r>
            <a:r>
              <a:rPr lang="en-US" dirty="0" err="1"/>
              <a:t>ReplicaSet</a:t>
            </a:r>
            <a:r>
              <a:rPr lang="en-US" dirty="0"/>
              <a:t>, which handles that. </a:t>
            </a:r>
          </a:p>
          <a:p>
            <a:r>
              <a:rPr lang="en-US" dirty="0"/>
              <a:t>Why doesn’t a Deployment just manage an individual container directly? </a:t>
            </a:r>
          </a:p>
          <a:p>
            <a:r>
              <a:rPr lang="en-US" dirty="0"/>
              <a:t>The answer is that sometimes a set of containers needs to be scheduled together, running on the same node, and communicating locally, perhaps sharing storage. </a:t>
            </a:r>
          </a:p>
          <a:p>
            <a:r>
              <a:rPr lang="en-US" dirty="0"/>
              <a:t>This is where Kubernetes starts to grow beyond simply running containers directly on a host using something like Docker. </a:t>
            </a:r>
          </a:p>
          <a:p>
            <a:r>
              <a:rPr lang="en-US" dirty="0"/>
              <a:t>It manages entire combinations of containers, their configuration, and storage, etc. across a cluster of nodes.</a:t>
            </a:r>
          </a:p>
        </p:txBody>
      </p:sp>
      <p:sp>
        <p:nvSpPr>
          <p:cNvPr id="4" name="Slide Number Placeholder 3"/>
          <p:cNvSpPr>
            <a:spLocks noGrp="1"/>
          </p:cNvSpPr>
          <p:nvPr>
            <p:ph type="sldNum" sz="quarter" idx="5"/>
          </p:nvPr>
        </p:nvSpPr>
        <p:spPr/>
        <p:txBody>
          <a:bodyPr/>
          <a:lstStyle/>
          <a:p>
            <a:fld id="{8DE108EF-A688-4F1B-91BF-26B73F22FE79}" type="slidenum">
              <a:rPr lang="en-US" smtClean="0"/>
              <a:t>12</a:t>
            </a:fld>
            <a:endParaRPr lang="en-US"/>
          </a:p>
        </p:txBody>
      </p:sp>
    </p:spTree>
    <p:extLst>
      <p:ext uri="{BB962C8B-B14F-4D97-AF65-F5344CB8AC3E}">
        <p14:creationId xmlns:p14="http://schemas.microsoft.com/office/powerpoint/2010/main" val="205220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err="1"/>
              <a:t>kubectl</a:t>
            </a:r>
            <a:r>
              <a:rPr lang="en-US" i="1" dirty="0"/>
              <a:t> create deployment </a:t>
            </a:r>
            <a:r>
              <a:rPr lang="en-US" dirty="0"/>
              <a:t>command didn’t actually create the Pod directly. Instead it created a Deployment, and then the Deployment created a </a:t>
            </a:r>
            <a:r>
              <a:rPr lang="en-US" dirty="0" err="1"/>
              <a:t>ReplicaSet</a:t>
            </a:r>
            <a:r>
              <a:rPr lang="en-US" dirty="0"/>
              <a:t>, which created the Pod.</a:t>
            </a:r>
          </a:p>
        </p:txBody>
      </p:sp>
      <p:sp>
        <p:nvSpPr>
          <p:cNvPr id="4" name="Slide Number Placeholder 3"/>
          <p:cNvSpPr>
            <a:spLocks noGrp="1"/>
          </p:cNvSpPr>
          <p:nvPr>
            <p:ph type="sldNum" sz="quarter" idx="5"/>
          </p:nvPr>
        </p:nvSpPr>
        <p:spPr/>
        <p:txBody>
          <a:bodyPr/>
          <a:lstStyle/>
          <a:p>
            <a:fld id="{8DE108EF-A688-4F1B-91BF-26B73F22FE79}" type="slidenum">
              <a:rPr lang="en-US" smtClean="0"/>
              <a:t>13</a:t>
            </a:fld>
            <a:endParaRPr lang="en-US"/>
          </a:p>
        </p:txBody>
      </p:sp>
    </p:spTree>
    <p:extLst>
      <p:ext uri="{BB962C8B-B14F-4D97-AF65-F5344CB8AC3E}">
        <p14:creationId xmlns:p14="http://schemas.microsoft.com/office/powerpoint/2010/main" val="287132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ReplicaSet</a:t>
            </a:r>
            <a:r>
              <a:rPr lang="en-US" dirty="0"/>
              <a:t> is responsible for a group of identical Pods, or replicas. </a:t>
            </a:r>
          </a:p>
          <a:p>
            <a:r>
              <a:rPr lang="en-US" dirty="0"/>
              <a:t>If there are too few (or too many) Pods, compared to the specification, the </a:t>
            </a:r>
            <a:r>
              <a:rPr lang="en-US" dirty="0" err="1"/>
              <a:t>ReplicaSet</a:t>
            </a:r>
            <a:r>
              <a:rPr lang="en-US" dirty="0"/>
              <a:t> controller will start (or stop) some Pods to rectify the situation.</a:t>
            </a:r>
          </a:p>
          <a:p>
            <a:r>
              <a:rPr lang="en-US" dirty="0"/>
              <a:t>Deployments, in turn, manage </a:t>
            </a:r>
            <a:r>
              <a:rPr lang="en-US" dirty="0" err="1"/>
              <a:t>ReplicaSets</a:t>
            </a:r>
            <a:r>
              <a:rPr lang="en-US" dirty="0"/>
              <a:t>, and control how the replicas behave when you update them</a:t>
            </a:r>
          </a:p>
        </p:txBody>
      </p:sp>
      <p:sp>
        <p:nvSpPr>
          <p:cNvPr id="4" name="Slide Number Placeholder 3"/>
          <p:cNvSpPr>
            <a:spLocks noGrp="1"/>
          </p:cNvSpPr>
          <p:nvPr>
            <p:ph type="sldNum" sz="quarter" idx="5"/>
          </p:nvPr>
        </p:nvSpPr>
        <p:spPr/>
        <p:txBody>
          <a:bodyPr/>
          <a:lstStyle/>
          <a:p>
            <a:fld id="{8DE108EF-A688-4F1B-91BF-26B73F22FE79}" type="slidenum">
              <a:rPr lang="en-US" smtClean="0"/>
              <a:t>14</a:t>
            </a:fld>
            <a:endParaRPr lang="en-US"/>
          </a:p>
        </p:txBody>
      </p:sp>
    </p:spTree>
    <p:extLst>
      <p:ext uri="{BB962C8B-B14F-4D97-AF65-F5344CB8AC3E}">
        <p14:creationId xmlns:p14="http://schemas.microsoft.com/office/powerpoint/2010/main" val="310245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a:t>
            </a:r>
            <a:r>
              <a:rPr lang="en-US" dirty="0" err="1"/>
              <a:t>DaemonSet</a:t>
            </a:r>
            <a:r>
              <a:rPr lang="en-US" dirty="0"/>
              <a:t> when you need to run one copy of a Pod on each of the nodes in your cluster. </a:t>
            </a:r>
          </a:p>
          <a:p>
            <a:r>
              <a:rPr lang="en-US" dirty="0"/>
              <a:t>If you’re running an application where maintaining a given number of replicas is more important than exactly which node the Pods run on, use a Deployment instead</a:t>
            </a:r>
          </a:p>
        </p:txBody>
      </p:sp>
      <p:sp>
        <p:nvSpPr>
          <p:cNvPr id="4" name="Slide Number Placeholder 3"/>
          <p:cNvSpPr>
            <a:spLocks noGrp="1"/>
          </p:cNvSpPr>
          <p:nvPr>
            <p:ph type="sldNum" sz="quarter" idx="5"/>
          </p:nvPr>
        </p:nvSpPr>
        <p:spPr/>
        <p:txBody>
          <a:bodyPr/>
          <a:lstStyle/>
          <a:p>
            <a:fld id="{8DE108EF-A688-4F1B-91BF-26B73F22FE79}" type="slidenum">
              <a:rPr lang="en-US" smtClean="0"/>
              <a:t>15</a:t>
            </a:fld>
            <a:endParaRPr lang="en-US"/>
          </a:p>
        </p:txBody>
      </p:sp>
    </p:spTree>
    <p:extLst>
      <p:ext uri="{BB962C8B-B14F-4D97-AF65-F5344CB8AC3E}">
        <p14:creationId xmlns:p14="http://schemas.microsoft.com/office/powerpoint/2010/main" val="81599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8437-1B7B-6C54-DD67-96BCFC933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A38E2-13ED-48BC-8397-3D382B94F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A3020-DAC0-D04E-579F-8FE61259DACF}"/>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4BB9A8D0-DBA5-9AC9-CF00-2CF26085A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3336-6163-0090-B162-DC9EBFC4D52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712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6998-D14D-0F69-3C32-45EC948FA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53DFA-D322-6DA1-8B33-1A278314C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68DEB-952B-C8F4-2119-49DF70A96A05}"/>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4D86CA3A-7FC3-63D1-4A0E-AB5BDBA6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E5403-8FD5-190E-19E1-EA41C0453FED}"/>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74614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BA8E0-4149-2EE7-EDE9-056A9377E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F8A40-461D-C823-228F-EBD2121C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0D714-AB7E-99BA-EDBF-0C7983FB6E91}"/>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5C3E27FC-1850-92DE-FEC5-E7E23C282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C36E8-F583-D180-496F-CEF26408E94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04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BF5-6D4A-6505-B5FB-B624880C4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4F85D-7CC6-37CB-F5E6-81FE3E22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79971-30EB-D63D-9209-AD735AB78C77}"/>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7A1DFF25-3B2F-8284-D731-25F2E579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7486-8A95-8730-F915-4BD64383F698}"/>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98831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26ED-C0C8-0C7C-5212-F8CBE40D3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7C06A-D734-5543-1FF9-E21AEC5DD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3D28E-A8AE-4835-C69F-3E213B2CE012}"/>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8292CB14-7E9A-7CD2-FB46-B81B26F6D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B0E5F-7266-5CA9-4F3D-2A9CADAFB6A0}"/>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5493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CF8-1865-9702-2D90-F58824091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BE5C6-ED10-1F45-CE18-C0EC5738F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EAABE-5566-5A12-1FD0-6F6FC55F2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C181B-12A7-C647-3C09-2558223DE327}"/>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90C79357-51F0-A441-9B19-ED03B9B21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64040-7BA3-F055-BB2F-2671AD6312B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76271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9AE-F62C-8454-C7F7-E10AE8D28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C0D2B-242A-5B65-3E25-621CE66E2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98CF3-6E9A-2371-F68D-57711669D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B0D07-DBC4-A8A9-73E0-6E4CDD6C9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932E7-FEFF-14E7-C5E0-7F7247FF5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FF383-D864-0C3F-B5A1-F308B95E1D6C}"/>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8" name="Footer Placeholder 7">
            <a:extLst>
              <a:ext uri="{FF2B5EF4-FFF2-40B4-BE49-F238E27FC236}">
                <a16:creationId xmlns:a16="http://schemas.microsoft.com/office/drawing/2014/main" id="{431EA935-C50C-5EE9-03BC-B4104B9F6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1A080-869F-98D1-FB84-2F023DCA32D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8659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0D82-D368-B55C-D96F-236D25208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12B30E-6E97-126E-F54B-D01980C8D98C}"/>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4" name="Footer Placeholder 3">
            <a:extLst>
              <a:ext uri="{FF2B5EF4-FFF2-40B4-BE49-F238E27FC236}">
                <a16:creationId xmlns:a16="http://schemas.microsoft.com/office/drawing/2014/main" id="{75015800-0CF9-448E-56E8-8330B00D7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B4536-7098-7930-93BA-9855B67618B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3911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A1EE3-FD12-3A80-3C6F-E657A8BE6BFB}"/>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3" name="Footer Placeholder 2">
            <a:extLst>
              <a:ext uri="{FF2B5EF4-FFF2-40B4-BE49-F238E27FC236}">
                <a16:creationId xmlns:a16="http://schemas.microsoft.com/office/drawing/2014/main" id="{E242DFB3-3981-7ADE-7B15-EA6F7ABA3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D48CB-7774-4A58-545E-F57756AC8A06}"/>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0128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F09-09BA-F3EB-2C64-4960365A7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BF4F5-6BD7-D1EF-AD32-213BD5CB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80440-27A6-9A13-3A12-54C5CA38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BA264-A00F-CEA7-5E6E-3D3F98AFB661}"/>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7F679C1E-7776-CC18-147A-59C6E1753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9C7CE-4BDB-CC24-AB9F-5A5B154C033F}"/>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369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6C06-8C7A-407C-61B9-AF5DD5DF3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38C8C-528A-A55F-4385-82F6B0962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4B787-51A4-22E4-F45F-29D899BCE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836E-9CA1-E827-5A05-BF0D72C8B939}"/>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F56AE9C9-F9F6-4CEE-B715-C7C178236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6E834-EDEE-83C9-73F2-A9FE791C50C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11065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BC904-D5D8-853C-9BBF-5FD51C7F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5D0C3-D83D-FE88-437C-EB348E7F4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9DC51-9A62-6964-CFF3-8DA2D23DF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84DA73F9-3B2C-922A-24DF-17DF10716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4782E-8F98-907F-D816-E4355F07A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8339-95F1-49E7-A9AA-65D7197F768B}" type="slidenum">
              <a:rPr lang="en-US" smtClean="0"/>
              <a:t>‹#›</a:t>
            </a:fld>
            <a:endParaRPr lang="en-US"/>
          </a:p>
        </p:txBody>
      </p:sp>
    </p:spTree>
    <p:extLst>
      <p:ext uri="{BB962C8B-B14F-4D97-AF65-F5344CB8AC3E}">
        <p14:creationId xmlns:p14="http://schemas.microsoft.com/office/powerpoint/2010/main" val="293539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kubernetes.io/docs/concepts/overview/components/"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cilium.io/get-started/" TargetMode="Externa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ebpf.io/" TargetMode="Externa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projectcalico.docs.tigera.io/getting-started/kubernetes/" TargetMode="Externa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learn.microsoft.com/en-us/azure/architecture/guide/architecture-styles/microservice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istio.io/latest/docs/ops/deployment/architecture/" TargetMode="Externa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envoyproxy.io/docs/envoy/v1.5.0/intro/what_is_envoy"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istio.io/latest/docs/examples/bookinfo/"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6.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www.envoyproxy.io/docs/envoy/v1.5.0/intro/what_is_envoy" TargetMode="External"/><Relationship Id="rId3" Type="http://schemas.openxmlformats.org/officeDocument/2006/relationships/hyperlink" Target="https://ebpf.io/" TargetMode="External"/><Relationship Id="rId7" Type="http://schemas.openxmlformats.org/officeDocument/2006/relationships/hyperlink" Target="https://istio.io/latest/docs/ops/deployment/architecture/" TargetMode="External"/><Relationship Id="rId2" Type="http://schemas.openxmlformats.org/officeDocument/2006/relationships/hyperlink" Target="https://kubernetes.io/docs" TargetMode="External"/><Relationship Id="rId1" Type="http://schemas.openxmlformats.org/officeDocument/2006/relationships/slideLayout" Target="../slideLayouts/slideLayout2.xml"/><Relationship Id="rId6" Type="http://schemas.openxmlformats.org/officeDocument/2006/relationships/hyperlink" Target="https://www.redhat.com/en/topics/microservices/what-is-a-service-mesh" TargetMode="External"/><Relationship Id="rId5" Type="http://schemas.openxmlformats.org/officeDocument/2006/relationships/hyperlink" Target="https://projectcalico.docs.tigera.io/getting-started/kubernetes/" TargetMode="External"/><Relationship Id="rId4" Type="http://schemas.openxmlformats.org/officeDocument/2006/relationships/hyperlink" Target="https://cilium.io/get-started/" TargetMode="External"/><Relationship Id="rId9" Type="http://schemas.openxmlformats.org/officeDocument/2006/relationships/hyperlink" Target="https://learn.microsoft.com/en-us/azure/architecture/guide/architecture-styles/microservi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p:txBody>
          <a:bodyPr/>
          <a:lstStyle/>
          <a:p>
            <a:r>
              <a:rPr lang="it-IT" dirty="0">
                <a:latin typeface="Space Mono" panose="02000509040000020004" pitchFamily="49" charset="0"/>
              </a:rPr>
              <a:t>Kubernetes</a:t>
            </a:r>
            <a:endParaRPr lang="en-US" dirty="0">
              <a:latin typeface="Space Mono" panose="02000509040000020004" pitchFamily="49" charset="0"/>
            </a:endParaRPr>
          </a:p>
        </p:txBody>
      </p:sp>
      <p:sp>
        <p:nvSpPr>
          <p:cNvPr id="3" name="Subtitle 2">
            <a:extLst>
              <a:ext uri="{FF2B5EF4-FFF2-40B4-BE49-F238E27FC236}">
                <a16:creationId xmlns:a16="http://schemas.microsoft.com/office/drawing/2014/main" id="{58F2124D-B7D2-984D-D733-2D54E2E571CD}"/>
              </a:ext>
            </a:extLst>
          </p:cNvPr>
          <p:cNvSpPr>
            <a:spLocks noGrp="1"/>
          </p:cNvSpPr>
          <p:nvPr>
            <p:ph type="subTitle" idx="1"/>
          </p:nvPr>
        </p:nvSpPr>
        <p:spPr/>
        <p:txBody>
          <a:bodyPr/>
          <a:lstStyle/>
          <a:p>
            <a:r>
              <a:rPr lang="it-IT" dirty="0"/>
              <a:t>design principles and pod migration concepts</a:t>
            </a:r>
            <a:endParaRPr lang="en-US" dirty="0"/>
          </a:p>
        </p:txBody>
      </p:sp>
    </p:spTree>
    <p:extLst>
      <p:ext uri="{BB962C8B-B14F-4D97-AF65-F5344CB8AC3E}">
        <p14:creationId xmlns:p14="http://schemas.microsoft.com/office/powerpoint/2010/main" val="234416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67E1-B70D-BAA3-E3E2-D20BDB210A17}"/>
              </a:ext>
            </a:extLst>
          </p:cNvPr>
          <p:cNvSpPr>
            <a:spLocks noGrp="1"/>
          </p:cNvSpPr>
          <p:nvPr>
            <p:ph type="title"/>
          </p:nvPr>
        </p:nvSpPr>
        <p:spPr/>
        <p:txBody>
          <a:bodyPr/>
          <a:lstStyle/>
          <a:p>
            <a:r>
              <a:rPr lang="it-IT" dirty="0"/>
              <a:t>Pods</a:t>
            </a:r>
            <a:endParaRPr lang="en-US" dirty="0"/>
          </a:p>
        </p:txBody>
      </p:sp>
      <p:sp>
        <p:nvSpPr>
          <p:cNvPr id="3" name="Content Placeholder 2">
            <a:extLst>
              <a:ext uri="{FF2B5EF4-FFF2-40B4-BE49-F238E27FC236}">
                <a16:creationId xmlns:a16="http://schemas.microsoft.com/office/drawing/2014/main" id="{423E8FB4-9AB6-D09E-C7ED-2560DCB011EB}"/>
              </a:ext>
            </a:extLst>
          </p:cNvPr>
          <p:cNvSpPr>
            <a:spLocks noGrp="1"/>
          </p:cNvSpPr>
          <p:nvPr>
            <p:ph idx="1"/>
          </p:nvPr>
        </p:nvSpPr>
        <p:spPr/>
        <p:txBody>
          <a:bodyPr/>
          <a:lstStyle/>
          <a:p>
            <a:r>
              <a:rPr lang="it-IT" dirty="0"/>
              <a:t>Kubernetes objects express the desired state of the cluster.</a:t>
            </a:r>
          </a:p>
          <a:p>
            <a:r>
              <a:rPr lang="it-IT" dirty="0"/>
              <a:t>Each object is represented by a </a:t>
            </a:r>
            <a:r>
              <a:rPr lang="it-IT" i="1" dirty="0"/>
              <a:t>.yaml </a:t>
            </a:r>
            <a:r>
              <a:rPr lang="it-IT" dirty="0"/>
              <a:t>file:</a:t>
            </a:r>
            <a:endParaRPr lang="en-US" dirty="0"/>
          </a:p>
        </p:txBody>
      </p:sp>
      <p:sp>
        <p:nvSpPr>
          <p:cNvPr id="4" name="TextBox 3">
            <a:extLst>
              <a:ext uri="{FF2B5EF4-FFF2-40B4-BE49-F238E27FC236}">
                <a16:creationId xmlns:a16="http://schemas.microsoft.com/office/drawing/2014/main" id="{F0AF21E9-A77B-5CB8-5B9F-E7E1F5D8537A}"/>
              </a:ext>
            </a:extLst>
          </p:cNvPr>
          <p:cNvSpPr txBox="1"/>
          <p:nvPr/>
        </p:nvSpPr>
        <p:spPr>
          <a:xfrm>
            <a:off x="4215815" y="3265714"/>
            <a:ext cx="2223404" cy="330859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a:t>
            </a:r>
            <a:r>
              <a:rPr lang="en-US" sz="1100" dirty="0">
                <a:solidFill>
                  <a:schemeClr val="accent6">
                    <a:lumMod val="75000"/>
                  </a:schemeClr>
                </a:solidFill>
              </a:rPr>
              <a:t> </a:t>
            </a:r>
            <a:r>
              <a:rPr lang="en-US" sz="1100" dirty="0"/>
              <a:t>Pod</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a:t>
            </a:r>
            <a:r>
              <a:rPr lang="en-US" sz="1100" dirty="0">
                <a:solidFill>
                  <a:schemeClr val="accent6">
                    <a:lumMod val="75000"/>
                  </a:schemeClr>
                </a:solidFill>
              </a:rPr>
              <a:t> </a:t>
            </a:r>
            <a:r>
              <a:rPr lang="en-US" sz="1100" dirty="0"/>
              <a:t>nginx</a:t>
            </a:r>
          </a:p>
          <a:p>
            <a:endParaRPr lang="en-US" sz="1100" dirty="0">
              <a:solidFill>
                <a:schemeClr val="accent6">
                  <a:lumMod val="75000"/>
                </a:schemeClr>
              </a:solidFill>
            </a:endParaRPr>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containers</a:t>
            </a:r>
            <a:r>
              <a:rPr lang="en-US" sz="1100" dirty="0"/>
              <a:t>:</a:t>
            </a:r>
          </a:p>
          <a:p>
            <a:endParaRPr lang="en-US" sz="1100" dirty="0"/>
          </a:p>
          <a:p>
            <a:r>
              <a:rPr lang="en-US" sz="1100" dirty="0"/>
              <a:t>  - </a:t>
            </a:r>
            <a:r>
              <a:rPr lang="en-US" sz="1100" dirty="0">
                <a:solidFill>
                  <a:schemeClr val="accent6">
                    <a:lumMod val="75000"/>
                  </a:schemeClr>
                </a:solidFill>
              </a:rPr>
              <a:t>name</a:t>
            </a:r>
            <a:r>
              <a:rPr lang="en-US" sz="1100" dirty="0"/>
              <a:t>: nginx</a:t>
            </a:r>
          </a:p>
          <a:p>
            <a:endParaRPr lang="en-US" sz="1100" dirty="0"/>
          </a:p>
          <a:p>
            <a:r>
              <a:rPr lang="en-US" sz="1100" dirty="0"/>
              <a:t>    </a:t>
            </a:r>
            <a:r>
              <a:rPr lang="en-US" sz="1100" dirty="0">
                <a:solidFill>
                  <a:schemeClr val="accent6">
                    <a:lumMod val="75000"/>
                  </a:schemeClr>
                </a:solidFill>
              </a:rPr>
              <a:t>image</a:t>
            </a:r>
            <a:r>
              <a:rPr lang="en-US" sz="1100" dirty="0"/>
              <a:t>: nginx:1.14.2</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err="1">
                <a:solidFill>
                  <a:schemeClr val="accent6">
                    <a:lumMod val="75000"/>
                  </a:schemeClr>
                </a:solidFill>
              </a:rPr>
              <a:t>containerPort</a:t>
            </a:r>
            <a:r>
              <a:rPr lang="en-US" sz="1100" dirty="0"/>
              <a:t>: 80</a:t>
            </a:r>
          </a:p>
        </p:txBody>
      </p:sp>
      <p:sp>
        <p:nvSpPr>
          <p:cNvPr id="5" name="Rectangle 4">
            <a:extLst>
              <a:ext uri="{FF2B5EF4-FFF2-40B4-BE49-F238E27FC236}">
                <a16:creationId xmlns:a16="http://schemas.microsoft.com/office/drawing/2014/main" id="{1BE533BB-A8DB-30B3-65B1-04F074359507}"/>
              </a:ext>
            </a:extLst>
          </p:cNvPr>
          <p:cNvSpPr/>
          <p:nvPr/>
        </p:nvSpPr>
        <p:spPr>
          <a:xfrm>
            <a:off x="4771785" y="3603812"/>
            <a:ext cx="361149" cy="230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Arrow Connector 6">
            <a:extLst>
              <a:ext uri="{FF2B5EF4-FFF2-40B4-BE49-F238E27FC236}">
                <a16:creationId xmlns:a16="http://schemas.microsoft.com/office/drawing/2014/main" id="{5B8266A5-D291-3B90-CC75-CD0409A50699}"/>
              </a:ext>
            </a:extLst>
          </p:cNvPr>
          <p:cNvCxnSpPr/>
          <p:nvPr/>
        </p:nvCxnSpPr>
        <p:spPr>
          <a:xfrm>
            <a:off x="5132934" y="3719072"/>
            <a:ext cx="1498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886471-7FBB-4381-58FA-E0262BF6C243}"/>
              </a:ext>
            </a:extLst>
          </p:cNvPr>
          <p:cNvSpPr/>
          <p:nvPr/>
        </p:nvSpPr>
        <p:spPr>
          <a:xfrm>
            <a:off x="6655012" y="3603812"/>
            <a:ext cx="1828161" cy="1093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5F9AEDB7-B223-A4AC-9418-CE9DC32A6589}"/>
              </a:ext>
            </a:extLst>
          </p:cNvPr>
          <p:cNvSpPr txBox="1"/>
          <p:nvPr/>
        </p:nvSpPr>
        <p:spPr>
          <a:xfrm>
            <a:off x="6696954" y="3673611"/>
            <a:ext cx="1744276" cy="954107"/>
          </a:xfrm>
          <a:prstGeom prst="rect">
            <a:avLst/>
          </a:prstGeom>
          <a:noFill/>
        </p:spPr>
        <p:txBody>
          <a:bodyPr wrap="square" rtlCol="0">
            <a:spAutoFit/>
          </a:bodyPr>
          <a:lstStyle/>
          <a:p>
            <a:r>
              <a:rPr lang="it-IT" sz="1400" dirty="0"/>
              <a:t>A pod is just a resource with </a:t>
            </a:r>
            <a:r>
              <a:rPr lang="it-IT" sz="1400" dirty="0">
                <a:solidFill>
                  <a:schemeClr val="accent6">
                    <a:lumMod val="75000"/>
                  </a:schemeClr>
                </a:solidFill>
              </a:rPr>
              <a:t>kind</a:t>
            </a:r>
            <a:r>
              <a:rPr lang="it-IT" sz="1400" dirty="0"/>
              <a:t> equal to «Pod»</a:t>
            </a:r>
            <a:endParaRPr lang="en-US" sz="1400" dirty="0"/>
          </a:p>
        </p:txBody>
      </p:sp>
      <p:sp>
        <p:nvSpPr>
          <p:cNvPr id="6" name="TextBox 5">
            <a:extLst>
              <a:ext uri="{FF2B5EF4-FFF2-40B4-BE49-F238E27FC236}">
                <a16:creationId xmlns:a16="http://schemas.microsoft.com/office/drawing/2014/main" id="{FE367D7D-0DC6-ACF2-BF92-64683A30339A}"/>
              </a:ext>
            </a:extLst>
          </p:cNvPr>
          <p:cNvSpPr txBox="1"/>
          <p:nvPr/>
        </p:nvSpPr>
        <p:spPr>
          <a:xfrm>
            <a:off x="2224885" y="3246004"/>
            <a:ext cx="2223404" cy="369332"/>
          </a:xfrm>
          <a:prstGeom prst="rect">
            <a:avLst/>
          </a:prstGeom>
          <a:noFill/>
        </p:spPr>
        <p:txBody>
          <a:bodyPr wrap="square" rtlCol="0">
            <a:spAutoFit/>
          </a:bodyPr>
          <a:lstStyle/>
          <a:p>
            <a:r>
              <a:rPr lang="it-IT" dirty="0"/>
              <a:t>manifest.yaml</a:t>
            </a:r>
            <a:endParaRPr lang="en-US" dirty="0"/>
          </a:p>
        </p:txBody>
      </p:sp>
      <p:cxnSp>
        <p:nvCxnSpPr>
          <p:cNvPr id="11" name="Straight Connector 10">
            <a:extLst>
              <a:ext uri="{FF2B5EF4-FFF2-40B4-BE49-F238E27FC236}">
                <a16:creationId xmlns:a16="http://schemas.microsoft.com/office/drawing/2014/main" id="{54EEDDE6-B2E3-A20E-3BA9-63A43B503BEA}"/>
              </a:ext>
            </a:extLst>
          </p:cNvPr>
          <p:cNvCxnSpPr>
            <a:cxnSpLocks/>
          </p:cNvCxnSpPr>
          <p:nvPr/>
        </p:nvCxnSpPr>
        <p:spPr>
          <a:xfrm>
            <a:off x="4215815" y="3265714"/>
            <a:ext cx="0" cy="3201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8A-6F26-B357-9125-AF928D928413}"/>
              </a:ext>
            </a:extLst>
          </p:cNvPr>
          <p:cNvSpPr>
            <a:spLocks noGrp="1"/>
          </p:cNvSpPr>
          <p:nvPr>
            <p:ph type="title"/>
          </p:nvPr>
        </p:nvSpPr>
        <p:spPr/>
        <p:txBody>
          <a:bodyPr/>
          <a:lstStyle/>
          <a:p>
            <a:r>
              <a:rPr lang="it-IT" dirty="0">
                <a:solidFill>
                  <a:schemeClr val="bg2">
                    <a:lumMod val="90000"/>
                  </a:schemeClr>
                </a:solidFill>
              </a:rPr>
              <a:t>Pods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7420FFF6-D9EA-60C0-589A-B7E93BCAD462}"/>
              </a:ext>
            </a:extLst>
          </p:cNvPr>
          <p:cNvSpPr>
            <a:spLocks noGrp="1"/>
          </p:cNvSpPr>
          <p:nvPr>
            <p:ph idx="1"/>
          </p:nvPr>
        </p:nvSpPr>
        <p:spPr/>
        <p:txBody>
          <a:bodyPr/>
          <a:lstStyle/>
          <a:p>
            <a:r>
              <a:rPr lang="it-IT" dirty="0"/>
              <a:t>Sets of running containers in a cluster</a:t>
            </a:r>
          </a:p>
          <a:p>
            <a:endParaRPr lang="en-US" dirty="0"/>
          </a:p>
          <a:p>
            <a:r>
              <a:rPr lang="en-US" dirty="0"/>
              <a:t>Properties of pods:</a:t>
            </a:r>
          </a:p>
          <a:p>
            <a:endParaRPr lang="en-US" dirty="0"/>
          </a:p>
          <a:p>
            <a:pPr lvl="1"/>
            <a:r>
              <a:rPr lang="en-US" u="sng" dirty="0"/>
              <a:t>unique</a:t>
            </a:r>
            <a:r>
              <a:rPr lang="en-US" dirty="0"/>
              <a:t> IP address</a:t>
            </a:r>
          </a:p>
          <a:p>
            <a:pPr lvl="1"/>
            <a:endParaRPr lang="en-US" dirty="0"/>
          </a:p>
          <a:p>
            <a:pPr lvl="1"/>
            <a:r>
              <a:rPr lang="en-US" dirty="0"/>
              <a:t>may be composed of </a:t>
            </a:r>
            <a:r>
              <a:rPr lang="en-US" u="sng" dirty="0"/>
              <a:t>more than one </a:t>
            </a:r>
            <a:r>
              <a:rPr lang="en-US" dirty="0"/>
              <a:t>container</a:t>
            </a:r>
          </a:p>
          <a:p>
            <a:pPr lvl="1"/>
            <a:endParaRPr lang="en-US" dirty="0"/>
          </a:p>
          <a:p>
            <a:pPr lvl="1"/>
            <a:r>
              <a:rPr lang="en-US" dirty="0"/>
              <a:t>containers inside the same pod </a:t>
            </a:r>
            <a:r>
              <a:rPr lang="en-US" u="sng" dirty="0"/>
              <a:t>share</a:t>
            </a:r>
            <a:r>
              <a:rPr lang="en-US" dirty="0"/>
              <a:t> volumes, IP namespace and port space</a:t>
            </a:r>
          </a:p>
          <a:p>
            <a:pPr lvl="1"/>
            <a:endParaRPr lang="it-IT" dirty="0"/>
          </a:p>
        </p:txBody>
      </p:sp>
    </p:spTree>
    <p:extLst>
      <p:ext uri="{BB962C8B-B14F-4D97-AF65-F5344CB8AC3E}">
        <p14:creationId xmlns:p14="http://schemas.microsoft.com/office/powerpoint/2010/main" val="382689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D8A-EE91-DDD0-7619-86AE50F51074}"/>
              </a:ext>
            </a:extLst>
          </p:cNvPr>
          <p:cNvSpPr>
            <a:spLocks noGrp="1"/>
          </p:cNvSpPr>
          <p:nvPr>
            <p:ph type="title"/>
          </p:nvPr>
        </p:nvSpPr>
        <p:spPr/>
        <p:txBody>
          <a:bodyPr/>
          <a:lstStyle/>
          <a:p>
            <a:r>
              <a:rPr lang="it-IT" dirty="0"/>
              <a:t>Deployments</a:t>
            </a:r>
            <a:endParaRPr lang="en-US" dirty="0"/>
          </a:p>
        </p:txBody>
      </p:sp>
      <p:sp>
        <p:nvSpPr>
          <p:cNvPr id="4" name="TextBox 3">
            <a:extLst>
              <a:ext uri="{FF2B5EF4-FFF2-40B4-BE49-F238E27FC236}">
                <a16:creationId xmlns:a16="http://schemas.microsoft.com/office/drawing/2014/main" id="{44D3DB0D-D910-5187-3158-168A4BBC10AF}"/>
              </a:ext>
            </a:extLst>
          </p:cNvPr>
          <p:cNvSpPr txBox="1"/>
          <p:nvPr/>
        </p:nvSpPr>
        <p:spPr>
          <a:xfrm>
            <a:off x="4712233" y="1690688"/>
            <a:ext cx="2767533" cy="449353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apps/v1</a:t>
            </a:r>
          </a:p>
          <a:p>
            <a:endParaRPr lang="en-US" sz="1100" dirty="0"/>
          </a:p>
          <a:p>
            <a:r>
              <a:rPr lang="en-US" sz="1100" dirty="0">
                <a:solidFill>
                  <a:schemeClr val="accent6">
                    <a:lumMod val="75000"/>
                  </a:schemeClr>
                </a:solidFill>
              </a:rPr>
              <a:t>kind</a:t>
            </a:r>
            <a:r>
              <a:rPr lang="en-US" sz="1100" dirty="0"/>
              <a:t>: Deployment</a:t>
            </a:r>
          </a:p>
          <a:p>
            <a:endParaRPr lang="en-US" sz="1100" dirty="0"/>
          </a:p>
          <a:p>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name</a:t>
            </a:r>
            <a:r>
              <a:rPr lang="en-US" sz="1100" dirty="0"/>
              <a:t>: nginx-deployment</a:t>
            </a:r>
          </a:p>
          <a:p>
            <a:endParaRPr lang="en-US" sz="1100" dirty="0"/>
          </a:p>
          <a:p>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selector</a:t>
            </a:r>
            <a:r>
              <a:rPr lang="en-US" sz="1100" dirty="0"/>
              <a:t>:</a:t>
            </a:r>
          </a:p>
          <a:p>
            <a:r>
              <a:rPr lang="en-US" sz="1100" dirty="0"/>
              <a:t>    </a:t>
            </a:r>
            <a:r>
              <a:rPr lang="en-US" sz="1100" dirty="0" err="1">
                <a:solidFill>
                  <a:schemeClr val="accent6">
                    <a:lumMod val="75000"/>
                  </a:schemeClr>
                </a:solidFill>
              </a:rPr>
              <a:t>matchLabels</a:t>
            </a:r>
            <a:r>
              <a:rPr lang="en-US" sz="1100" dirty="0"/>
              <a:t>:</a:t>
            </a:r>
          </a:p>
          <a:p>
            <a:r>
              <a:rPr lang="en-US" sz="1100" dirty="0"/>
              <a:t>      </a:t>
            </a:r>
            <a:r>
              <a:rPr lang="en-US" sz="1100" dirty="0">
                <a:solidFill>
                  <a:schemeClr val="accent6">
                    <a:lumMod val="75000"/>
                  </a:schemeClr>
                </a:solidFill>
              </a:rPr>
              <a:t>app</a:t>
            </a:r>
            <a:r>
              <a:rPr lang="en-US" sz="1100" dirty="0"/>
              <a:t>: nginx</a:t>
            </a:r>
          </a:p>
          <a:p>
            <a:endParaRPr lang="en-US" sz="1100" dirty="0"/>
          </a:p>
          <a:p>
            <a:r>
              <a:rPr lang="en-US" sz="1100" dirty="0"/>
              <a:t>  </a:t>
            </a:r>
            <a:r>
              <a:rPr lang="en-US" sz="1100" dirty="0">
                <a:solidFill>
                  <a:schemeClr val="accent6">
                    <a:lumMod val="75000"/>
                  </a:schemeClr>
                </a:solidFill>
              </a:rPr>
              <a:t>replicas</a:t>
            </a:r>
            <a:r>
              <a:rPr lang="en-US" sz="1100" dirty="0"/>
              <a:t>: 2</a:t>
            </a:r>
          </a:p>
          <a:p>
            <a:endParaRPr lang="en-US" sz="1100" dirty="0"/>
          </a:p>
          <a:p>
            <a:r>
              <a:rPr lang="en-US" sz="1100" dirty="0"/>
              <a:t>  </a:t>
            </a:r>
            <a:r>
              <a:rPr lang="en-US" sz="1100" dirty="0">
                <a:solidFill>
                  <a:schemeClr val="accent6">
                    <a:lumMod val="75000"/>
                  </a:schemeClr>
                </a:solidFill>
              </a:rPr>
              <a:t>template</a:t>
            </a:r>
            <a:r>
              <a:rPr lang="en-US" sz="1100" dirty="0"/>
              <a:t>:</a:t>
            </a:r>
          </a:p>
          <a:p>
            <a:r>
              <a:rPr lang="en-US" sz="1100" dirty="0"/>
              <a:t>    </a:t>
            </a:r>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labels</a:t>
            </a:r>
            <a:r>
              <a:rPr lang="en-US" sz="1100" dirty="0"/>
              <a:t>:</a:t>
            </a:r>
          </a:p>
          <a:p>
            <a:r>
              <a:rPr lang="en-US" sz="1100" dirty="0"/>
              <a:t>        </a:t>
            </a:r>
            <a:r>
              <a:rPr lang="en-US" sz="1100" dirty="0">
                <a:solidFill>
                  <a:schemeClr val="accent6">
                    <a:lumMod val="75000"/>
                  </a:schemeClr>
                </a:solidFill>
              </a:rPr>
              <a:t>app</a:t>
            </a:r>
            <a:r>
              <a:rPr lang="en-US" sz="1100" dirty="0"/>
              <a:t>: nginx</a:t>
            </a:r>
          </a:p>
          <a:p>
            <a:r>
              <a:rPr lang="en-US" sz="1100" dirty="0"/>
              <a:t>    </a:t>
            </a:r>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containers</a:t>
            </a:r>
            <a:r>
              <a:rPr lang="en-US" sz="1100" dirty="0"/>
              <a:t>:</a:t>
            </a:r>
          </a:p>
          <a:p>
            <a:r>
              <a:rPr lang="en-US" sz="1100" dirty="0"/>
              <a:t>      - </a:t>
            </a:r>
            <a:r>
              <a:rPr lang="en-US" sz="1100" dirty="0">
                <a:solidFill>
                  <a:schemeClr val="accent6">
                    <a:lumMod val="75000"/>
                  </a:schemeClr>
                </a:solidFill>
              </a:rPr>
              <a:t>name</a:t>
            </a:r>
            <a:r>
              <a:rPr lang="en-US" sz="1100" dirty="0"/>
              <a:t>: nginx</a:t>
            </a:r>
          </a:p>
          <a:p>
            <a:r>
              <a:rPr lang="en-US" sz="1100" dirty="0"/>
              <a:t>        </a:t>
            </a:r>
            <a:r>
              <a:rPr lang="en-US" sz="1100" dirty="0">
                <a:solidFill>
                  <a:schemeClr val="accent6">
                    <a:lumMod val="75000"/>
                  </a:schemeClr>
                </a:solidFill>
              </a:rPr>
              <a:t>image</a:t>
            </a:r>
            <a:r>
              <a:rPr lang="en-US" sz="1100" dirty="0"/>
              <a:t>: nginx:1.14.2</a:t>
            </a:r>
          </a:p>
          <a:p>
            <a:r>
              <a:rPr lang="en-US" sz="1100" dirty="0"/>
              <a:t>        </a:t>
            </a:r>
            <a:r>
              <a:rPr lang="en-US" sz="1100" dirty="0">
                <a:solidFill>
                  <a:schemeClr val="accent6">
                    <a:lumMod val="75000"/>
                  </a:schemeClr>
                </a:solidFill>
              </a:rPr>
              <a:t>ports</a:t>
            </a:r>
            <a:r>
              <a:rPr lang="en-US" sz="1100" dirty="0"/>
              <a:t>:</a:t>
            </a:r>
          </a:p>
          <a:p>
            <a:r>
              <a:rPr lang="en-US" sz="1100" dirty="0"/>
              <a:t>        - </a:t>
            </a:r>
            <a:r>
              <a:rPr lang="en-US" sz="1100" dirty="0" err="1">
                <a:solidFill>
                  <a:schemeClr val="accent6">
                    <a:lumMod val="75000"/>
                  </a:schemeClr>
                </a:solidFill>
              </a:rPr>
              <a:t>containerPort</a:t>
            </a:r>
            <a:r>
              <a:rPr lang="en-US" sz="1100" dirty="0"/>
              <a:t>: 80</a:t>
            </a:r>
          </a:p>
          <a:p>
            <a:endParaRPr lang="en-US" sz="1100" dirty="0"/>
          </a:p>
        </p:txBody>
      </p:sp>
      <p:sp>
        <p:nvSpPr>
          <p:cNvPr id="5" name="Rectangle 4">
            <a:extLst>
              <a:ext uri="{FF2B5EF4-FFF2-40B4-BE49-F238E27FC236}">
                <a16:creationId xmlns:a16="http://schemas.microsoft.com/office/drawing/2014/main" id="{9464DF25-7940-365E-035F-D9555D593E73}"/>
              </a:ext>
            </a:extLst>
          </p:cNvPr>
          <p:cNvSpPr/>
          <p:nvPr/>
        </p:nvSpPr>
        <p:spPr>
          <a:xfrm>
            <a:off x="5278931" y="2059321"/>
            <a:ext cx="945136"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04050F1-AB59-27C4-AA06-F7BD922D6DE0}"/>
              </a:ext>
            </a:extLst>
          </p:cNvPr>
          <p:cNvCxnSpPr/>
          <p:nvPr/>
        </p:nvCxnSpPr>
        <p:spPr>
          <a:xfrm flipH="1">
            <a:off x="4295375" y="2174582"/>
            <a:ext cx="983556" cy="29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718579-3F36-1E57-51F7-71F15559D1C9}"/>
              </a:ext>
            </a:extLst>
          </p:cNvPr>
          <p:cNvSpPr/>
          <p:nvPr/>
        </p:nvSpPr>
        <p:spPr>
          <a:xfrm>
            <a:off x="2159214" y="2201270"/>
            <a:ext cx="2136161" cy="64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900207-3B9E-6B89-64CF-A8A07940D8D3}"/>
              </a:ext>
            </a:extLst>
          </p:cNvPr>
          <p:cNvSpPr txBox="1"/>
          <p:nvPr/>
        </p:nvSpPr>
        <p:spPr>
          <a:xfrm>
            <a:off x="2266790" y="2255058"/>
            <a:ext cx="2136161" cy="523220"/>
          </a:xfrm>
          <a:prstGeom prst="rect">
            <a:avLst/>
          </a:prstGeom>
          <a:noFill/>
        </p:spPr>
        <p:txBody>
          <a:bodyPr wrap="square" rtlCol="0">
            <a:spAutoFit/>
          </a:bodyPr>
          <a:lstStyle/>
          <a:p>
            <a:r>
              <a:rPr lang="it-IT" sz="1400" dirty="0"/>
              <a:t>Resource of </a:t>
            </a:r>
            <a:r>
              <a:rPr lang="it-IT" sz="1400" dirty="0">
                <a:solidFill>
                  <a:schemeClr val="accent6">
                    <a:lumMod val="75000"/>
                  </a:schemeClr>
                </a:solidFill>
              </a:rPr>
              <a:t>kind</a:t>
            </a:r>
            <a:r>
              <a:rPr lang="it-IT" sz="1400" dirty="0"/>
              <a:t> «Deployment»</a:t>
            </a:r>
            <a:endParaRPr lang="en-US" sz="1400" dirty="0"/>
          </a:p>
        </p:txBody>
      </p:sp>
      <p:sp>
        <p:nvSpPr>
          <p:cNvPr id="10" name="Rectangle 9">
            <a:extLst>
              <a:ext uri="{FF2B5EF4-FFF2-40B4-BE49-F238E27FC236}">
                <a16:creationId xmlns:a16="http://schemas.microsoft.com/office/drawing/2014/main" id="{DCC2CD25-E850-7339-12AA-E1E65614242D}"/>
              </a:ext>
            </a:extLst>
          </p:cNvPr>
          <p:cNvSpPr/>
          <p:nvPr/>
        </p:nvSpPr>
        <p:spPr>
          <a:xfrm>
            <a:off x="4947236" y="3737672"/>
            <a:ext cx="983555"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1B6C778-D7D6-9870-C172-ECE3AF1DB72E}"/>
              </a:ext>
            </a:extLst>
          </p:cNvPr>
          <p:cNvCxnSpPr>
            <a:cxnSpLocks/>
            <a:stCxn id="10" idx="3"/>
          </p:cNvCxnSpPr>
          <p:nvPr/>
        </p:nvCxnSpPr>
        <p:spPr>
          <a:xfrm>
            <a:off x="5930791" y="3837565"/>
            <a:ext cx="1161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342787-B77E-86EF-8A09-E25576D1F2F2}"/>
              </a:ext>
            </a:extLst>
          </p:cNvPr>
          <p:cNvSpPr/>
          <p:nvPr/>
        </p:nvSpPr>
        <p:spPr>
          <a:xfrm>
            <a:off x="7092363" y="3357311"/>
            <a:ext cx="2343630" cy="1325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B54F030-DABF-3D43-9F06-5E93BB5A5E11}"/>
              </a:ext>
            </a:extLst>
          </p:cNvPr>
          <p:cNvSpPr txBox="1"/>
          <p:nvPr/>
        </p:nvSpPr>
        <p:spPr>
          <a:xfrm>
            <a:off x="7134625" y="3435315"/>
            <a:ext cx="2259106" cy="1169551"/>
          </a:xfrm>
          <a:prstGeom prst="rect">
            <a:avLst/>
          </a:prstGeom>
          <a:noFill/>
        </p:spPr>
        <p:txBody>
          <a:bodyPr wrap="square" rtlCol="0">
            <a:spAutoFit/>
          </a:bodyPr>
          <a:lstStyle/>
          <a:p>
            <a:r>
              <a:rPr lang="it-IT" sz="1400" dirty="0"/>
              <a:t>Set the «desired state» to 2 replicas, so deployment need to run 2 pods</a:t>
            </a:r>
            <a:endParaRPr lang="en-US" sz="1400" dirty="0"/>
          </a:p>
        </p:txBody>
      </p:sp>
    </p:spTree>
    <p:extLst>
      <p:ext uri="{BB962C8B-B14F-4D97-AF65-F5344CB8AC3E}">
        <p14:creationId xmlns:p14="http://schemas.microsoft.com/office/powerpoint/2010/main" val="106899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10F-7675-5E8A-6383-D9AF4227F5E2}"/>
              </a:ext>
            </a:extLst>
          </p:cNvPr>
          <p:cNvSpPr>
            <a:spLocks noGrp="1"/>
          </p:cNvSpPr>
          <p:nvPr>
            <p:ph type="title"/>
          </p:nvPr>
        </p:nvSpPr>
        <p:spPr/>
        <p:txBody>
          <a:bodyPr/>
          <a:lstStyle/>
          <a:p>
            <a:r>
              <a:rPr lang="it-IT" dirty="0">
                <a:solidFill>
                  <a:schemeClr val="bg2">
                    <a:lumMod val="90000"/>
                  </a:schemeClr>
                </a:solidFill>
              </a:rPr>
              <a:t>Deployments </a:t>
            </a:r>
            <a:endParaRPr lang="en-US" dirty="0">
              <a:solidFill>
                <a:schemeClr val="bg2">
                  <a:lumMod val="75000"/>
                </a:schemeClr>
              </a:solidFill>
            </a:endParaRPr>
          </a:p>
        </p:txBody>
      </p:sp>
      <p:pic>
        <p:nvPicPr>
          <p:cNvPr id="9" name="Picture 8">
            <a:extLst>
              <a:ext uri="{FF2B5EF4-FFF2-40B4-BE49-F238E27FC236}">
                <a16:creationId xmlns:a16="http://schemas.microsoft.com/office/drawing/2014/main" id="{3081268E-8056-C780-2727-108240D8FAD1}"/>
              </a:ext>
            </a:extLst>
          </p:cNvPr>
          <p:cNvPicPr>
            <a:picLocks noChangeAspect="1"/>
          </p:cNvPicPr>
          <p:nvPr/>
        </p:nvPicPr>
        <p:blipFill>
          <a:blip r:embed="rId3"/>
          <a:stretch>
            <a:fillRect/>
          </a:stretch>
        </p:blipFill>
        <p:spPr>
          <a:xfrm>
            <a:off x="1890125" y="2800262"/>
            <a:ext cx="8411749" cy="1257475"/>
          </a:xfrm>
          <a:prstGeom prst="rect">
            <a:avLst/>
          </a:prstGeom>
        </p:spPr>
      </p:pic>
    </p:spTree>
    <p:extLst>
      <p:ext uri="{BB962C8B-B14F-4D97-AF65-F5344CB8AC3E}">
        <p14:creationId xmlns:p14="http://schemas.microsoft.com/office/powerpoint/2010/main" val="24109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872-403D-2599-5C71-364BCD3123CF}"/>
              </a:ext>
            </a:extLst>
          </p:cNvPr>
          <p:cNvSpPr>
            <a:spLocks noGrp="1"/>
          </p:cNvSpPr>
          <p:nvPr>
            <p:ph type="title"/>
          </p:nvPr>
        </p:nvSpPr>
        <p:spPr/>
        <p:txBody>
          <a:bodyPr/>
          <a:lstStyle/>
          <a:p>
            <a:r>
              <a:rPr lang="it-IT" dirty="0"/>
              <a:t>ReplicaSets</a:t>
            </a:r>
            <a:endParaRPr lang="en-US" dirty="0"/>
          </a:p>
        </p:txBody>
      </p:sp>
      <p:sp>
        <p:nvSpPr>
          <p:cNvPr id="3" name="Content Placeholder 2">
            <a:extLst>
              <a:ext uri="{FF2B5EF4-FFF2-40B4-BE49-F238E27FC236}">
                <a16:creationId xmlns:a16="http://schemas.microsoft.com/office/drawing/2014/main" id="{FF6CA6F3-B3F7-47BC-175A-6CE98D8F9CD4}"/>
              </a:ext>
            </a:extLst>
          </p:cNvPr>
          <p:cNvSpPr>
            <a:spLocks noGrp="1"/>
          </p:cNvSpPr>
          <p:nvPr>
            <p:ph idx="1"/>
          </p:nvPr>
        </p:nvSpPr>
        <p:spPr>
          <a:xfrm>
            <a:off x="838200" y="1790769"/>
            <a:ext cx="10515600" cy="838062"/>
          </a:xfrm>
        </p:spPr>
        <p:txBody>
          <a:bodyPr>
            <a:normAutofit lnSpcReduction="10000"/>
          </a:bodyPr>
          <a:lstStyle/>
          <a:p>
            <a:r>
              <a:rPr lang="en-US" dirty="0"/>
              <a:t>A </a:t>
            </a:r>
            <a:r>
              <a:rPr lang="en-US" dirty="0" err="1"/>
              <a:t>ReplicaSet</a:t>
            </a:r>
            <a:r>
              <a:rPr lang="en-US" dirty="0"/>
              <a:t> is responsible for a group of identical Pods, or replicas. </a:t>
            </a:r>
          </a:p>
        </p:txBody>
      </p:sp>
      <p:pic>
        <p:nvPicPr>
          <p:cNvPr id="5" name="Picture 4">
            <a:extLst>
              <a:ext uri="{FF2B5EF4-FFF2-40B4-BE49-F238E27FC236}">
                <a16:creationId xmlns:a16="http://schemas.microsoft.com/office/drawing/2014/main" id="{B0E19A02-A1BC-DFB6-7436-4B10C7E80C07}"/>
              </a:ext>
            </a:extLst>
          </p:cNvPr>
          <p:cNvPicPr>
            <a:picLocks noChangeAspect="1"/>
          </p:cNvPicPr>
          <p:nvPr/>
        </p:nvPicPr>
        <p:blipFill>
          <a:blip r:embed="rId3"/>
          <a:stretch>
            <a:fillRect/>
          </a:stretch>
        </p:blipFill>
        <p:spPr>
          <a:xfrm>
            <a:off x="4024023" y="3080314"/>
            <a:ext cx="4143953" cy="2791215"/>
          </a:xfrm>
          <a:prstGeom prst="rect">
            <a:avLst/>
          </a:prstGeom>
        </p:spPr>
      </p:pic>
      <p:sp>
        <p:nvSpPr>
          <p:cNvPr id="6" name="TextBox 5">
            <a:extLst>
              <a:ext uri="{FF2B5EF4-FFF2-40B4-BE49-F238E27FC236}">
                <a16:creationId xmlns:a16="http://schemas.microsoft.com/office/drawing/2014/main" id="{AF83AA35-4C75-F5F2-D80A-12676C7E2BD7}"/>
              </a:ext>
            </a:extLst>
          </p:cNvPr>
          <p:cNvSpPr txBox="1"/>
          <p:nvPr/>
        </p:nvSpPr>
        <p:spPr>
          <a:xfrm>
            <a:off x="1172817" y="6175513"/>
            <a:ext cx="9846366" cy="317362"/>
          </a:xfrm>
          <a:prstGeom prst="rect">
            <a:avLst/>
          </a:prstGeom>
          <a:noFill/>
        </p:spPr>
        <p:txBody>
          <a:bodyPr wrap="square" rtlCol="0">
            <a:spAutoFit/>
          </a:bodyPr>
          <a:lstStyle/>
          <a:p>
            <a:r>
              <a:rPr lang="it-IT" sz="1400" dirty="0"/>
              <a:t>Source: «Cloud Native DevOps with Kubernetes», O’Reilly, Justin Domingous &amp; John Arundel</a:t>
            </a:r>
            <a:endParaRPr lang="en-US" sz="1400" dirty="0"/>
          </a:p>
        </p:txBody>
      </p:sp>
    </p:spTree>
    <p:extLst>
      <p:ext uri="{BB962C8B-B14F-4D97-AF65-F5344CB8AC3E}">
        <p14:creationId xmlns:p14="http://schemas.microsoft.com/office/powerpoint/2010/main" val="373116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9C2E-F633-473C-F312-CE1EA6E4156D}"/>
              </a:ext>
            </a:extLst>
          </p:cNvPr>
          <p:cNvSpPr>
            <a:spLocks noGrp="1"/>
          </p:cNvSpPr>
          <p:nvPr>
            <p:ph type="title"/>
          </p:nvPr>
        </p:nvSpPr>
        <p:spPr/>
        <p:txBody>
          <a:bodyPr/>
          <a:lstStyle/>
          <a:p>
            <a:r>
              <a:rPr lang="en-US" dirty="0" err="1"/>
              <a:t>DaemonSets</a:t>
            </a:r>
            <a:endParaRPr lang="en-US" dirty="0"/>
          </a:p>
        </p:txBody>
      </p:sp>
      <p:sp>
        <p:nvSpPr>
          <p:cNvPr id="4" name="TextBox 3">
            <a:extLst>
              <a:ext uri="{FF2B5EF4-FFF2-40B4-BE49-F238E27FC236}">
                <a16:creationId xmlns:a16="http://schemas.microsoft.com/office/drawing/2014/main" id="{A6608EE7-0883-B863-4AE6-8D4CCF0D7325}"/>
              </a:ext>
            </a:extLst>
          </p:cNvPr>
          <p:cNvSpPr txBox="1"/>
          <p:nvPr/>
        </p:nvSpPr>
        <p:spPr>
          <a:xfrm>
            <a:off x="3816626" y="1582340"/>
            <a:ext cx="4558748" cy="3754874"/>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apps/v1</a:t>
            </a:r>
          </a:p>
          <a:p>
            <a:endParaRPr lang="en-US" sz="1400" dirty="0"/>
          </a:p>
          <a:p>
            <a:r>
              <a:rPr lang="en-US" sz="1400" dirty="0">
                <a:solidFill>
                  <a:schemeClr val="accent6">
                    <a:lumMod val="75000"/>
                  </a:schemeClr>
                </a:solidFill>
              </a:rPr>
              <a:t>kind</a:t>
            </a:r>
            <a:r>
              <a:rPr lang="en-US" sz="1400" dirty="0"/>
              <a:t>: </a:t>
            </a:r>
            <a:r>
              <a:rPr lang="en-US" sz="1400" dirty="0" err="1"/>
              <a:t>DaemonSet</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a:t>
            </a:r>
            <a:r>
              <a:rPr lang="en-US" sz="1400" dirty="0" err="1"/>
              <a:t>fluentd-eAlasticsearch</a:t>
            </a:r>
            <a:endParaRPr lang="en-US" sz="1400" dirty="0"/>
          </a:p>
          <a:p>
            <a:r>
              <a:rPr lang="en-US" sz="1400" dirty="0"/>
              <a:t> ...</a:t>
            </a:r>
          </a:p>
          <a:p>
            <a:endParaRPr lang="en-US" sz="1400" dirty="0"/>
          </a:p>
          <a:p>
            <a:r>
              <a:rPr lang="en-US" sz="1400" dirty="0">
                <a:solidFill>
                  <a:schemeClr val="accent6">
                    <a:lumMod val="75000"/>
                  </a:schemeClr>
                </a:solidFill>
              </a:rPr>
              <a:t>spec</a:t>
            </a:r>
            <a:r>
              <a:rPr lang="en-US" sz="1400" dirty="0"/>
              <a:t>:</a:t>
            </a:r>
          </a:p>
          <a:p>
            <a:r>
              <a:rPr lang="en-US" sz="1400" dirty="0"/>
              <a:t> ...</a:t>
            </a:r>
          </a:p>
          <a:p>
            <a:r>
              <a:rPr lang="en-US" sz="1400" dirty="0"/>
              <a:t> </a:t>
            </a:r>
            <a:r>
              <a:rPr lang="en-US" sz="1400" dirty="0">
                <a:solidFill>
                  <a:schemeClr val="accent6">
                    <a:lumMod val="75000"/>
                  </a:schemeClr>
                </a:solidFill>
              </a:rPr>
              <a:t>template</a:t>
            </a:r>
            <a:r>
              <a:rPr lang="en-US" sz="1400" dirty="0"/>
              <a:t>:</a:t>
            </a:r>
          </a:p>
          <a:p>
            <a:r>
              <a:rPr lang="en-US" sz="1400" dirty="0"/>
              <a:t> ...</a:t>
            </a:r>
          </a:p>
          <a:p>
            <a:r>
              <a:rPr lang="en-US" sz="1400" dirty="0"/>
              <a:t> </a:t>
            </a:r>
            <a:r>
              <a:rPr lang="en-US" sz="1400" dirty="0">
                <a:solidFill>
                  <a:schemeClr val="accent6">
                    <a:lumMod val="75000"/>
                  </a:schemeClr>
                </a:solidFill>
              </a:rPr>
              <a:t>spec</a:t>
            </a:r>
            <a:r>
              <a:rPr lang="en-US" sz="1400" dirty="0"/>
              <a:t>:</a:t>
            </a:r>
          </a:p>
          <a:p>
            <a:endParaRPr lang="en-US" sz="1400" dirty="0"/>
          </a:p>
          <a:p>
            <a:r>
              <a:rPr lang="en-US" sz="1400" dirty="0"/>
              <a:t> </a:t>
            </a:r>
            <a:r>
              <a:rPr lang="en-US" sz="1400" dirty="0">
                <a:solidFill>
                  <a:schemeClr val="accent6">
                    <a:lumMod val="75000"/>
                  </a:schemeClr>
                </a:solidFill>
              </a:rPr>
              <a:t>containers</a:t>
            </a:r>
            <a:r>
              <a:rPr lang="en-US" sz="1400" dirty="0"/>
              <a:t>:</a:t>
            </a:r>
          </a:p>
          <a:p>
            <a:r>
              <a:rPr lang="en-US" sz="1400" dirty="0"/>
              <a:t> - </a:t>
            </a:r>
            <a:r>
              <a:rPr lang="en-US" sz="1400" dirty="0">
                <a:solidFill>
                  <a:schemeClr val="accent6">
                    <a:lumMod val="75000"/>
                  </a:schemeClr>
                </a:solidFill>
              </a:rPr>
              <a:t>name</a:t>
            </a:r>
            <a:r>
              <a:rPr lang="en-US" sz="1400" dirty="0"/>
              <a:t>: </a:t>
            </a:r>
            <a:r>
              <a:rPr lang="en-US" sz="1400" dirty="0" err="1"/>
              <a:t>fluentd-elasticsearch</a:t>
            </a:r>
            <a:endParaRPr lang="en-US" sz="1400" dirty="0"/>
          </a:p>
          <a:p>
            <a:endParaRPr lang="en-US" sz="1400" dirty="0"/>
          </a:p>
        </p:txBody>
      </p:sp>
    </p:spTree>
    <p:extLst>
      <p:ext uri="{BB962C8B-B14F-4D97-AF65-F5344CB8AC3E}">
        <p14:creationId xmlns:p14="http://schemas.microsoft.com/office/powerpoint/2010/main" val="262409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t>StatefulSets</a:t>
            </a:r>
            <a:endParaRPr lang="en-US" dirty="0"/>
          </a:p>
        </p:txBody>
      </p:sp>
      <p:sp>
        <p:nvSpPr>
          <p:cNvPr id="3" name="Content Placeholder 2">
            <a:extLst>
              <a:ext uri="{FF2B5EF4-FFF2-40B4-BE49-F238E27FC236}">
                <a16:creationId xmlns:a16="http://schemas.microsoft.com/office/drawing/2014/main" id="{CF651672-1063-2F2D-BC3E-D502ACB8BAD4}"/>
              </a:ext>
            </a:extLst>
          </p:cNvPr>
          <p:cNvSpPr>
            <a:spLocks noGrp="1"/>
          </p:cNvSpPr>
          <p:nvPr>
            <p:ph idx="1"/>
          </p:nvPr>
        </p:nvSpPr>
        <p:spPr>
          <a:xfrm>
            <a:off x="838200" y="2923830"/>
            <a:ext cx="10515600" cy="1010340"/>
          </a:xfrm>
        </p:spPr>
        <p:txBody>
          <a:bodyPr/>
          <a:lstStyle/>
          <a:p>
            <a:r>
              <a:rPr lang="en-US" dirty="0"/>
              <a:t>Adds the ability to start and stop Pods in a specific sequence.</a:t>
            </a:r>
          </a:p>
          <a:p>
            <a:endParaRPr lang="en-US" dirty="0"/>
          </a:p>
        </p:txBody>
      </p:sp>
    </p:spTree>
    <p:extLst>
      <p:ext uri="{BB962C8B-B14F-4D97-AF65-F5344CB8AC3E}">
        <p14:creationId xmlns:p14="http://schemas.microsoft.com/office/powerpoint/2010/main" val="261252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A37-5804-2A0C-B72F-476F91F0A4EF}"/>
              </a:ext>
            </a:extLst>
          </p:cNvPr>
          <p:cNvSpPr>
            <a:spLocks noGrp="1"/>
          </p:cNvSpPr>
          <p:nvPr>
            <p:ph type="title"/>
          </p:nvPr>
        </p:nvSpPr>
        <p:spPr/>
        <p:txBody>
          <a:bodyPr/>
          <a:lstStyle/>
          <a:p>
            <a:r>
              <a:rPr lang="it-IT" dirty="0"/>
              <a:t>Jobs &amp; CronJobs</a:t>
            </a:r>
            <a:endParaRPr lang="en-US" dirty="0"/>
          </a:p>
        </p:txBody>
      </p:sp>
      <p:sp>
        <p:nvSpPr>
          <p:cNvPr id="4" name="TextBox 3">
            <a:extLst>
              <a:ext uri="{FF2B5EF4-FFF2-40B4-BE49-F238E27FC236}">
                <a16:creationId xmlns:a16="http://schemas.microsoft.com/office/drawing/2014/main" id="{E52075B1-217C-5BFA-F651-B83852912B5F}"/>
              </a:ext>
            </a:extLst>
          </p:cNvPr>
          <p:cNvSpPr txBox="1"/>
          <p:nvPr/>
        </p:nvSpPr>
        <p:spPr>
          <a:xfrm>
            <a:off x="2544418" y="2090171"/>
            <a:ext cx="3551582" cy="3323987"/>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Job</a:t>
            </a:r>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completions</a:t>
            </a:r>
            <a:r>
              <a:rPr lang="en-US" sz="1400" dirty="0"/>
              <a:t>: 10</a:t>
            </a:r>
          </a:p>
          <a:p>
            <a:r>
              <a:rPr lang="en-US" sz="1400" dirty="0"/>
              <a:t> </a:t>
            </a:r>
            <a:r>
              <a:rPr lang="en-US" sz="1400" dirty="0">
                <a:solidFill>
                  <a:schemeClr val="accent6">
                    <a:lumMod val="75000"/>
                  </a:schemeClr>
                </a:solidFill>
              </a:rPr>
              <a:t>template</a:t>
            </a:r>
            <a:r>
              <a:rPr lang="en-US" sz="1400" dirty="0"/>
              <a:t>:</a:t>
            </a:r>
          </a:p>
          <a:p>
            <a:r>
              <a:rPr lang="en-US" sz="1400" dirty="0"/>
              <a:t> </a:t>
            </a:r>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
        <p:nvSpPr>
          <p:cNvPr id="5" name="TextBox 4">
            <a:extLst>
              <a:ext uri="{FF2B5EF4-FFF2-40B4-BE49-F238E27FC236}">
                <a16:creationId xmlns:a16="http://schemas.microsoft.com/office/drawing/2014/main" id="{29876B4A-BADF-99C0-C6FA-3CEEC3723B36}"/>
              </a:ext>
            </a:extLst>
          </p:cNvPr>
          <p:cNvSpPr txBox="1"/>
          <p:nvPr/>
        </p:nvSpPr>
        <p:spPr>
          <a:xfrm>
            <a:off x="6096000" y="2090171"/>
            <a:ext cx="3551582" cy="2893100"/>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a:t>
            </a:r>
            <a:r>
              <a:rPr lang="en-US" sz="1400" dirty="0" err="1"/>
              <a:t>CronJob</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demo-</a:t>
            </a:r>
            <a:r>
              <a:rPr lang="en-US" sz="1400" dirty="0" err="1"/>
              <a:t>cron</a:t>
            </a:r>
            <a:endParaRPr lang="en-US" sz="1400" dirty="0"/>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schedule</a:t>
            </a:r>
            <a:r>
              <a:rPr lang="en-US" sz="1400" dirty="0"/>
              <a:t>: "*/1 * * * *"</a:t>
            </a:r>
          </a:p>
          <a:p>
            <a:r>
              <a:rPr lang="en-US" sz="1400" dirty="0"/>
              <a:t> </a:t>
            </a:r>
            <a:r>
              <a:rPr lang="en-US" sz="1400" dirty="0" err="1">
                <a:solidFill>
                  <a:schemeClr val="accent6">
                    <a:lumMod val="75000"/>
                  </a:schemeClr>
                </a:solidFill>
              </a:rPr>
              <a:t>jobTemplate</a:t>
            </a:r>
            <a:r>
              <a:rPr lang="en-US" sz="1400" dirty="0"/>
              <a:t>:</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Tree>
    <p:extLst>
      <p:ext uri="{BB962C8B-B14F-4D97-AF65-F5344CB8AC3E}">
        <p14:creationId xmlns:p14="http://schemas.microsoft.com/office/powerpoint/2010/main" val="24473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4475-DD56-52A2-2400-1B2B89D60F02}"/>
              </a:ext>
            </a:extLst>
          </p:cNvPr>
          <p:cNvSpPr>
            <a:spLocks noGrp="1"/>
          </p:cNvSpPr>
          <p:nvPr>
            <p:ph type="title"/>
          </p:nvPr>
        </p:nvSpPr>
        <p:spPr/>
        <p:txBody>
          <a:bodyPr/>
          <a:lstStyle/>
          <a:p>
            <a:r>
              <a:rPr lang="it-IT" dirty="0"/>
              <a:t>Managing resources</a:t>
            </a:r>
            <a:endParaRPr lang="en-US" dirty="0"/>
          </a:p>
        </p:txBody>
      </p:sp>
      <p:sp>
        <p:nvSpPr>
          <p:cNvPr id="3" name="Content Placeholder 2">
            <a:extLst>
              <a:ext uri="{FF2B5EF4-FFF2-40B4-BE49-F238E27FC236}">
                <a16:creationId xmlns:a16="http://schemas.microsoft.com/office/drawing/2014/main" id="{E531D61B-F191-B392-455D-A8FFA862E371}"/>
              </a:ext>
            </a:extLst>
          </p:cNvPr>
          <p:cNvSpPr>
            <a:spLocks noGrp="1"/>
          </p:cNvSpPr>
          <p:nvPr>
            <p:ph idx="1"/>
          </p:nvPr>
        </p:nvSpPr>
        <p:spPr>
          <a:xfrm>
            <a:off x="838200" y="1825625"/>
            <a:ext cx="10515600" cy="1325563"/>
          </a:xfrm>
        </p:spPr>
        <p:txBody>
          <a:bodyPr/>
          <a:lstStyle/>
          <a:p>
            <a:r>
              <a:rPr lang="en-US" dirty="0"/>
              <a:t>A Kubernetes </a:t>
            </a:r>
            <a:r>
              <a:rPr lang="en-US" u="sng" dirty="0"/>
              <a:t>namespace</a:t>
            </a:r>
            <a:r>
              <a:rPr lang="en-US" dirty="0"/>
              <a:t> is a way of partitioning your cluster into separate subdivisions, for whatever purpose you like.</a:t>
            </a:r>
          </a:p>
        </p:txBody>
      </p:sp>
      <p:pic>
        <p:nvPicPr>
          <p:cNvPr id="5" name="Picture 4">
            <a:extLst>
              <a:ext uri="{FF2B5EF4-FFF2-40B4-BE49-F238E27FC236}">
                <a16:creationId xmlns:a16="http://schemas.microsoft.com/office/drawing/2014/main" id="{C2E69556-7FFF-5307-B390-0E2085E6FC33}"/>
              </a:ext>
            </a:extLst>
          </p:cNvPr>
          <p:cNvPicPr>
            <a:picLocks noChangeAspect="1"/>
          </p:cNvPicPr>
          <p:nvPr/>
        </p:nvPicPr>
        <p:blipFill>
          <a:blip r:embed="rId3"/>
          <a:stretch>
            <a:fillRect/>
          </a:stretch>
        </p:blipFill>
        <p:spPr>
          <a:xfrm>
            <a:off x="3628126" y="3706813"/>
            <a:ext cx="4935747" cy="1778754"/>
          </a:xfrm>
          <a:prstGeom prst="rect">
            <a:avLst/>
          </a:prstGeom>
        </p:spPr>
      </p:pic>
    </p:spTree>
    <p:extLst>
      <p:ext uri="{BB962C8B-B14F-4D97-AF65-F5344CB8AC3E}">
        <p14:creationId xmlns:p14="http://schemas.microsoft.com/office/powerpoint/2010/main" val="3147209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a:xfrm>
            <a:off x="1524000" y="2929871"/>
            <a:ext cx="9144000" cy="998257"/>
          </a:xfrm>
        </p:spPr>
        <p:txBody>
          <a:bodyPr/>
          <a:lstStyle/>
          <a:p>
            <a:r>
              <a:rPr lang="it-IT" dirty="0">
                <a:latin typeface="Space Mono" panose="02000509040000020004" pitchFamily="49" charset="0"/>
              </a:rPr>
              <a:t>Networking</a:t>
            </a:r>
            <a:endParaRPr lang="en-US" dirty="0">
              <a:latin typeface="Space Mono" panose="02000509040000020004" pitchFamily="49" charset="0"/>
            </a:endParaRPr>
          </a:p>
        </p:txBody>
      </p:sp>
    </p:spTree>
    <p:extLst>
      <p:ext uri="{BB962C8B-B14F-4D97-AF65-F5344CB8AC3E}">
        <p14:creationId xmlns:p14="http://schemas.microsoft.com/office/powerpoint/2010/main" val="106438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t>Kubernetes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Container orchestrator</a:t>
            </a:r>
          </a:p>
          <a:p>
            <a:endParaRPr lang="it-IT" dirty="0"/>
          </a:p>
          <a:p>
            <a:r>
              <a:rPr lang="it-IT" dirty="0"/>
              <a:t>Provides:</a:t>
            </a:r>
          </a:p>
          <a:p>
            <a:endParaRPr lang="it-IT" dirty="0"/>
          </a:p>
          <a:p>
            <a:pPr lvl="1"/>
            <a:r>
              <a:rPr lang="it-IT" dirty="0"/>
              <a:t> Service discovery and load balancing</a:t>
            </a:r>
          </a:p>
          <a:p>
            <a:pPr lvl="1"/>
            <a:r>
              <a:rPr lang="it-IT" dirty="0"/>
              <a:t> Storage orchestration</a:t>
            </a:r>
          </a:p>
          <a:p>
            <a:pPr lvl="1"/>
            <a:r>
              <a:rPr lang="en-US" dirty="0"/>
              <a:t> Self-healing</a:t>
            </a:r>
          </a:p>
          <a:p>
            <a:pPr lvl="1"/>
            <a:r>
              <a:rPr lang="en-US" dirty="0"/>
              <a:t> Automated rollouts and rollbacks</a:t>
            </a:r>
          </a:p>
          <a:p>
            <a:pPr lvl="1"/>
            <a:r>
              <a:rPr lang="en-US" dirty="0"/>
              <a:t> ..and much more!</a:t>
            </a:r>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6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CA31-ADE2-7D54-E8E0-E74205513980}"/>
              </a:ext>
            </a:extLst>
          </p:cNvPr>
          <p:cNvSpPr>
            <a:spLocks noGrp="1"/>
          </p:cNvSpPr>
          <p:nvPr>
            <p:ph type="title"/>
          </p:nvPr>
        </p:nvSpPr>
        <p:spPr/>
        <p:txBody>
          <a:bodyPr/>
          <a:lstStyle/>
          <a:p>
            <a:r>
              <a:rPr lang="it-IT" dirty="0"/>
              <a:t>Requirements</a:t>
            </a:r>
            <a:endParaRPr lang="en-US" dirty="0"/>
          </a:p>
        </p:txBody>
      </p:sp>
      <p:sp>
        <p:nvSpPr>
          <p:cNvPr id="3" name="Content Placeholder 2">
            <a:extLst>
              <a:ext uri="{FF2B5EF4-FFF2-40B4-BE49-F238E27FC236}">
                <a16:creationId xmlns:a16="http://schemas.microsoft.com/office/drawing/2014/main" id="{C57FA6B9-A50A-798F-F76A-813FD00B9C1C}"/>
              </a:ext>
            </a:extLst>
          </p:cNvPr>
          <p:cNvSpPr>
            <a:spLocks noGrp="1"/>
          </p:cNvSpPr>
          <p:nvPr>
            <p:ph idx="1"/>
          </p:nvPr>
        </p:nvSpPr>
        <p:spPr/>
        <p:txBody>
          <a:bodyPr/>
          <a:lstStyle/>
          <a:p>
            <a:r>
              <a:rPr lang="en-US" dirty="0"/>
              <a:t>Containers can communicate with all other containers without NAT.</a:t>
            </a:r>
          </a:p>
          <a:p>
            <a:pPr marL="0" indent="0">
              <a:buNone/>
            </a:pPr>
            <a:r>
              <a:rPr lang="en-US" dirty="0"/>
              <a:t> </a:t>
            </a:r>
          </a:p>
          <a:p>
            <a:r>
              <a:rPr lang="en-US" dirty="0"/>
              <a:t>Nodes can communicate with all containers (and vice versa) without NAT. </a:t>
            </a:r>
          </a:p>
          <a:p>
            <a:pPr marL="0" indent="0">
              <a:buNone/>
            </a:pPr>
            <a:endParaRPr lang="en-US" dirty="0"/>
          </a:p>
          <a:p>
            <a:r>
              <a:rPr lang="en-US" dirty="0"/>
              <a:t>The IP a container sees itself is the same IP as others see it.</a:t>
            </a:r>
          </a:p>
        </p:txBody>
      </p:sp>
    </p:spTree>
    <p:extLst>
      <p:ext uri="{BB962C8B-B14F-4D97-AF65-F5344CB8AC3E}">
        <p14:creationId xmlns:p14="http://schemas.microsoft.com/office/powerpoint/2010/main" val="146173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4D2-770B-9AC3-CA71-174A08E0EAF5}"/>
              </a:ext>
            </a:extLst>
          </p:cNvPr>
          <p:cNvSpPr>
            <a:spLocks noGrp="1"/>
          </p:cNvSpPr>
          <p:nvPr>
            <p:ph type="title"/>
          </p:nvPr>
        </p:nvSpPr>
        <p:spPr/>
        <p:txBody>
          <a:bodyPr/>
          <a:lstStyle/>
          <a:p>
            <a:r>
              <a:rPr lang="it-IT" dirty="0"/>
              <a:t>Networking model</a:t>
            </a:r>
            <a:endParaRPr lang="en-US" dirty="0"/>
          </a:p>
        </p:txBody>
      </p:sp>
      <p:sp>
        <p:nvSpPr>
          <p:cNvPr id="3" name="Content Placeholder 2">
            <a:extLst>
              <a:ext uri="{FF2B5EF4-FFF2-40B4-BE49-F238E27FC236}">
                <a16:creationId xmlns:a16="http://schemas.microsoft.com/office/drawing/2014/main" id="{FCAD784C-5B4C-C354-F03E-2617C0631E3E}"/>
              </a:ext>
            </a:extLst>
          </p:cNvPr>
          <p:cNvSpPr>
            <a:spLocks noGrp="1"/>
          </p:cNvSpPr>
          <p:nvPr>
            <p:ph idx="1"/>
          </p:nvPr>
        </p:nvSpPr>
        <p:spPr/>
        <p:txBody>
          <a:bodyPr/>
          <a:lstStyle/>
          <a:p>
            <a:r>
              <a:rPr lang="it-IT" dirty="0"/>
              <a:t>container-to-container</a:t>
            </a:r>
          </a:p>
          <a:p>
            <a:endParaRPr lang="it-IT" dirty="0"/>
          </a:p>
          <a:p>
            <a:r>
              <a:rPr lang="it-IT" dirty="0"/>
              <a:t>pod-to-pod</a:t>
            </a:r>
          </a:p>
          <a:p>
            <a:endParaRPr lang="it-IT" dirty="0"/>
          </a:p>
          <a:p>
            <a:r>
              <a:rPr lang="it-IT" dirty="0"/>
              <a:t>pod-to-service</a:t>
            </a:r>
          </a:p>
          <a:p>
            <a:endParaRPr lang="it-IT" dirty="0"/>
          </a:p>
          <a:p>
            <a:r>
              <a:rPr lang="it-IT" dirty="0"/>
              <a:t>external-to-service</a:t>
            </a:r>
          </a:p>
          <a:p>
            <a:endParaRPr lang="en-US" dirty="0"/>
          </a:p>
        </p:txBody>
      </p:sp>
    </p:spTree>
    <p:extLst>
      <p:ext uri="{BB962C8B-B14F-4D97-AF65-F5344CB8AC3E}">
        <p14:creationId xmlns:p14="http://schemas.microsoft.com/office/powerpoint/2010/main" val="422560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5320-34CF-D8DF-C199-81CAF2CFEF4F}"/>
              </a:ext>
            </a:extLst>
          </p:cNvPr>
          <p:cNvSpPr>
            <a:spLocks noGrp="1"/>
          </p:cNvSpPr>
          <p:nvPr>
            <p:ph type="title"/>
          </p:nvPr>
        </p:nvSpPr>
        <p:spPr/>
        <p:txBody>
          <a:bodyPr/>
          <a:lstStyle/>
          <a:p>
            <a:r>
              <a:rPr lang="it-IT" dirty="0">
                <a:solidFill>
                  <a:schemeClr val="bg2">
                    <a:lumMod val="90000"/>
                  </a:schemeClr>
                </a:solidFill>
              </a:rPr>
              <a:t>Networking model</a:t>
            </a:r>
            <a:endParaRPr lang="en-US" dirty="0">
              <a:solidFill>
                <a:schemeClr val="bg2">
                  <a:lumMod val="90000"/>
                </a:schemeClr>
              </a:solidFill>
            </a:endParaRPr>
          </a:p>
        </p:txBody>
      </p:sp>
      <p:pic>
        <p:nvPicPr>
          <p:cNvPr id="5" name="Content Placeholder 4">
            <a:extLst>
              <a:ext uri="{FF2B5EF4-FFF2-40B4-BE49-F238E27FC236}">
                <a16:creationId xmlns:a16="http://schemas.microsoft.com/office/drawing/2014/main" id="{2601FC67-C423-D2B7-D6CB-8E87133ED3DA}"/>
              </a:ext>
            </a:extLst>
          </p:cNvPr>
          <p:cNvPicPr>
            <a:picLocks noGrp="1" noChangeAspect="1"/>
          </p:cNvPicPr>
          <p:nvPr>
            <p:ph idx="1"/>
          </p:nvPr>
        </p:nvPicPr>
        <p:blipFill>
          <a:blip r:embed="rId3"/>
          <a:stretch>
            <a:fillRect/>
          </a:stretch>
        </p:blipFill>
        <p:spPr>
          <a:xfrm>
            <a:off x="3450945" y="1687375"/>
            <a:ext cx="5290110" cy="4351338"/>
          </a:xfrm>
        </p:spPr>
      </p:pic>
      <p:sp>
        <p:nvSpPr>
          <p:cNvPr id="6" name="TextBox 5">
            <a:extLst>
              <a:ext uri="{FF2B5EF4-FFF2-40B4-BE49-F238E27FC236}">
                <a16:creationId xmlns:a16="http://schemas.microsoft.com/office/drawing/2014/main" id="{C0509DE2-1E8D-9CF2-C210-D1BEE183D156}"/>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4264295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4705-D9D3-CD99-7DB5-5B1E0D29714D}"/>
              </a:ext>
            </a:extLst>
          </p:cNvPr>
          <p:cNvSpPr>
            <a:spLocks noGrp="1"/>
          </p:cNvSpPr>
          <p:nvPr>
            <p:ph type="title"/>
          </p:nvPr>
        </p:nvSpPr>
        <p:spPr/>
        <p:txBody>
          <a:bodyPr/>
          <a:lstStyle/>
          <a:p>
            <a:r>
              <a:rPr lang="it-IT" dirty="0"/>
              <a:t>Services</a:t>
            </a:r>
            <a:endParaRPr lang="en-US" dirty="0"/>
          </a:p>
        </p:txBody>
      </p:sp>
      <p:sp>
        <p:nvSpPr>
          <p:cNvPr id="3" name="Content Placeholder 2">
            <a:extLst>
              <a:ext uri="{FF2B5EF4-FFF2-40B4-BE49-F238E27FC236}">
                <a16:creationId xmlns:a16="http://schemas.microsoft.com/office/drawing/2014/main" id="{2349DB7B-7D6D-222B-0D2A-0C3195A787AE}"/>
              </a:ext>
            </a:extLst>
          </p:cNvPr>
          <p:cNvSpPr>
            <a:spLocks noGrp="1"/>
          </p:cNvSpPr>
          <p:nvPr>
            <p:ph idx="1"/>
          </p:nvPr>
        </p:nvSpPr>
        <p:spPr>
          <a:xfrm>
            <a:off x="838200" y="1690687"/>
            <a:ext cx="10515600" cy="4802187"/>
          </a:xfrm>
        </p:spPr>
        <p:txBody>
          <a:bodyPr>
            <a:normAutofit/>
          </a:bodyPr>
          <a:lstStyle/>
          <a:p>
            <a:endParaRPr lang="en-US" dirty="0"/>
          </a:p>
          <a:p>
            <a:r>
              <a:rPr lang="en-US" dirty="0"/>
              <a:t>An abstract way to expose an application running on a set of Pods as a network service.</a:t>
            </a:r>
          </a:p>
          <a:p>
            <a:endParaRPr lang="en-US" dirty="0"/>
          </a:p>
          <a:p>
            <a:endParaRPr lang="en-US" dirty="0"/>
          </a:p>
          <a:p>
            <a:r>
              <a:rPr lang="en-US" dirty="0"/>
              <a:t>S</a:t>
            </a:r>
            <a:r>
              <a:rPr lang="en-US" sz="2800" dirty="0"/>
              <a:t>ingle, unchanging IP address or DNS name that will be automatically routed to any matching Pod</a:t>
            </a:r>
          </a:p>
          <a:p>
            <a:endParaRPr lang="en-US" dirty="0"/>
          </a:p>
        </p:txBody>
      </p:sp>
    </p:spTree>
    <p:extLst>
      <p:ext uri="{BB962C8B-B14F-4D97-AF65-F5344CB8AC3E}">
        <p14:creationId xmlns:p14="http://schemas.microsoft.com/office/powerpoint/2010/main" val="417846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 Service</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 demo</a:t>
            </a:r>
          </a:p>
          <a:p>
            <a:endParaRPr lang="en-US" sz="1100" dirty="0"/>
          </a:p>
          <a:p>
            <a:r>
              <a:rPr lang="en-US" sz="1100" dirty="0"/>
              <a:t> </a:t>
            </a:r>
            <a:r>
              <a:rPr lang="en-US" sz="1100" dirty="0">
                <a:solidFill>
                  <a:schemeClr val="accent6">
                    <a:lumMod val="75000"/>
                  </a:schemeClr>
                </a:solidFill>
              </a:rPr>
              <a:t>labels</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a:solidFill>
                  <a:schemeClr val="accent6">
                    <a:lumMod val="75000"/>
                  </a:schemeClr>
                </a:solidFill>
              </a:rPr>
              <a:t>port</a:t>
            </a:r>
            <a:r>
              <a:rPr lang="en-US" sz="1100" dirty="0"/>
              <a:t>: 8888</a:t>
            </a:r>
          </a:p>
          <a:p>
            <a:endParaRPr lang="en-US" sz="1100" dirty="0"/>
          </a:p>
          <a:p>
            <a:r>
              <a:rPr lang="en-US" sz="1100" dirty="0"/>
              <a:t> </a:t>
            </a:r>
            <a:r>
              <a:rPr lang="en-US" sz="1100" dirty="0">
                <a:solidFill>
                  <a:schemeClr val="accent6">
                    <a:lumMod val="75000"/>
                  </a:schemeClr>
                </a:solidFill>
              </a:rPr>
              <a:t>protocol</a:t>
            </a:r>
            <a:r>
              <a:rPr lang="en-US" sz="1100" dirty="0"/>
              <a:t>: TCP</a:t>
            </a:r>
          </a:p>
          <a:p>
            <a:endParaRPr lang="en-US" sz="1100" dirty="0"/>
          </a:p>
          <a:p>
            <a:r>
              <a:rPr lang="en-US" sz="1100" dirty="0"/>
              <a:t> </a:t>
            </a:r>
            <a:r>
              <a:rPr lang="en-US" sz="1100" dirty="0" err="1">
                <a:solidFill>
                  <a:schemeClr val="accent6">
                    <a:lumMod val="75000"/>
                  </a:schemeClr>
                </a:solidFill>
              </a:rPr>
              <a:t>targetPort</a:t>
            </a:r>
            <a:r>
              <a:rPr lang="en-US" sz="1100" dirty="0"/>
              <a:t>: 8888</a:t>
            </a:r>
          </a:p>
          <a:p>
            <a:endParaRPr lang="en-US" sz="1100" dirty="0"/>
          </a:p>
          <a:p>
            <a:r>
              <a:rPr lang="en-US" sz="1100" dirty="0">
                <a:solidFill>
                  <a:schemeClr val="accent6">
                    <a:lumMod val="75000"/>
                  </a:schemeClr>
                </a:solidFill>
              </a:rPr>
              <a:t>selector</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t> </a:t>
            </a:r>
            <a:r>
              <a:rPr lang="en-US" sz="1100" dirty="0">
                <a:solidFill>
                  <a:schemeClr val="accent6">
                    <a:lumMod val="75000"/>
                  </a:schemeClr>
                </a:solidFill>
              </a:rPr>
              <a:t>type</a:t>
            </a:r>
            <a:r>
              <a:rPr lang="en-US" sz="1100" dirty="0"/>
              <a:t>: </a:t>
            </a:r>
            <a:r>
              <a:rPr lang="en-US" sz="1100" dirty="0" err="1"/>
              <a:t>ClusterIP</a:t>
            </a:r>
            <a:endParaRPr lang="en-US" sz="1100" dirty="0"/>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3" y="3931648"/>
            <a:ext cx="2279374" cy="738664"/>
          </a:xfrm>
          <a:prstGeom prst="rect">
            <a:avLst/>
          </a:prstGeom>
          <a:noFill/>
        </p:spPr>
        <p:txBody>
          <a:bodyPr wrap="square">
            <a:spAutoFit/>
          </a:bodyPr>
          <a:lstStyle/>
          <a:p>
            <a:pPr marL="285750" indent="-285750">
              <a:buFontTx/>
              <a:buChar char="-"/>
            </a:pPr>
            <a:r>
              <a:rPr lang="en-US" sz="1400" dirty="0" err="1"/>
              <a:t>ClusterIP</a:t>
            </a:r>
            <a:endParaRPr lang="en-US" sz="1400" dirty="0"/>
          </a:p>
          <a:p>
            <a:pPr marL="285750" indent="-285750">
              <a:buFontTx/>
              <a:buChar char="-"/>
            </a:pPr>
            <a:r>
              <a:rPr lang="en-US" sz="1400" dirty="0" err="1"/>
              <a:t>NodePort</a:t>
            </a:r>
            <a:endParaRPr lang="en-US" sz="1400" dirty="0"/>
          </a:p>
          <a:p>
            <a:pPr marL="285750" indent="-285750">
              <a:buFontTx/>
              <a:buChar char="-"/>
            </a:pPr>
            <a:r>
              <a:rPr lang="en-US" sz="1400" dirty="0" err="1"/>
              <a:t>LoadBalancer</a:t>
            </a:r>
            <a:endParaRPr lang="en-US" sz="1400" dirty="0"/>
          </a:p>
        </p:txBody>
      </p:sp>
    </p:spTree>
    <p:extLst>
      <p:ext uri="{BB962C8B-B14F-4D97-AF65-F5344CB8AC3E}">
        <p14:creationId xmlns:p14="http://schemas.microsoft.com/office/powerpoint/2010/main" val="419465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bg2">
                    <a:lumMod val="90000"/>
                  </a:schemeClr>
                </a:solidFill>
              </a:rPr>
              <a:t>apiVersion</a:t>
            </a:r>
            <a:r>
              <a:rPr lang="en-US" sz="1100" dirty="0">
                <a:solidFill>
                  <a:schemeClr val="bg2">
                    <a:lumMod val="90000"/>
                  </a:schemeClr>
                </a:solidFill>
              </a:rPr>
              <a:t>: v1</a:t>
            </a:r>
          </a:p>
          <a:p>
            <a:endParaRPr lang="en-US" sz="1100" dirty="0">
              <a:solidFill>
                <a:schemeClr val="bg2">
                  <a:lumMod val="90000"/>
                </a:schemeClr>
              </a:solidFill>
            </a:endParaRPr>
          </a:p>
          <a:p>
            <a:r>
              <a:rPr lang="en-US" sz="1100" dirty="0">
                <a:solidFill>
                  <a:schemeClr val="bg2">
                    <a:lumMod val="90000"/>
                  </a:schemeClr>
                </a:solidFill>
              </a:rPr>
              <a:t>kind: Service</a:t>
            </a:r>
          </a:p>
          <a:p>
            <a:endParaRPr lang="en-US" sz="1100" dirty="0">
              <a:solidFill>
                <a:schemeClr val="bg2">
                  <a:lumMod val="90000"/>
                </a:schemeClr>
              </a:solidFill>
            </a:endParaRPr>
          </a:p>
          <a:p>
            <a:r>
              <a:rPr lang="en-US" sz="1100" dirty="0">
                <a:solidFill>
                  <a:schemeClr val="bg2">
                    <a:lumMod val="90000"/>
                  </a:schemeClr>
                </a:solidFill>
              </a:rPr>
              <a:t>metadata:</a:t>
            </a:r>
          </a:p>
          <a:p>
            <a:endParaRPr lang="en-US" sz="1100" dirty="0">
              <a:solidFill>
                <a:schemeClr val="bg2">
                  <a:lumMod val="90000"/>
                </a:schemeClr>
              </a:solidFill>
            </a:endParaRPr>
          </a:p>
          <a:p>
            <a:r>
              <a:rPr lang="en-US" sz="1100" dirty="0">
                <a:solidFill>
                  <a:schemeClr val="bg2">
                    <a:lumMod val="90000"/>
                  </a:schemeClr>
                </a:solidFill>
              </a:rPr>
              <a:t> name: demo</a:t>
            </a:r>
          </a:p>
          <a:p>
            <a:endParaRPr lang="en-US" sz="1100" dirty="0">
              <a:solidFill>
                <a:schemeClr val="bg2">
                  <a:lumMod val="90000"/>
                </a:schemeClr>
              </a:solidFill>
            </a:endParaRPr>
          </a:p>
          <a:p>
            <a:r>
              <a:rPr lang="en-US" sz="1100" dirty="0">
                <a:solidFill>
                  <a:schemeClr val="bg2">
                    <a:lumMod val="90000"/>
                  </a:schemeClr>
                </a:solidFill>
              </a:rPr>
              <a:t> labels:</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spec:</a:t>
            </a:r>
          </a:p>
          <a:p>
            <a:endParaRPr lang="en-US" sz="1100" dirty="0">
              <a:solidFill>
                <a:schemeClr val="bg2">
                  <a:lumMod val="90000"/>
                </a:schemeClr>
              </a:solidFill>
            </a:endParaRPr>
          </a:p>
          <a:p>
            <a:r>
              <a:rPr lang="en-US" sz="1100" dirty="0">
                <a:solidFill>
                  <a:schemeClr val="bg2">
                    <a:lumMod val="90000"/>
                  </a:schemeClr>
                </a:solidFill>
              </a:rPr>
              <a:t> ports:</a:t>
            </a:r>
          </a:p>
          <a:p>
            <a:endParaRPr lang="en-US" sz="1100" dirty="0">
              <a:solidFill>
                <a:schemeClr val="bg2">
                  <a:lumMod val="90000"/>
                </a:schemeClr>
              </a:solidFill>
            </a:endParaRPr>
          </a:p>
          <a:p>
            <a:r>
              <a:rPr lang="en-US" sz="1100" dirty="0">
                <a:solidFill>
                  <a:schemeClr val="bg2">
                    <a:lumMod val="90000"/>
                  </a:schemeClr>
                </a:solidFill>
              </a:rPr>
              <a:t> - port: 8888</a:t>
            </a:r>
          </a:p>
          <a:p>
            <a:endParaRPr lang="en-US" sz="1100" dirty="0">
              <a:solidFill>
                <a:schemeClr val="bg2">
                  <a:lumMod val="90000"/>
                </a:schemeClr>
              </a:solidFill>
            </a:endParaRPr>
          </a:p>
          <a:p>
            <a:r>
              <a:rPr lang="en-US" sz="1100" dirty="0">
                <a:solidFill>
                  <a:schemeClr val="bg2">
                    <a:lumMod val="90000"/>
                  </a:schemeClr>
                </a:solidFill>
              </a:rPr>
              <a:t> protocol: TCP</a:t>
            </a:r>
          </a:p>
          <a:p>
            <a:endParaRPr lang="en-US" sz="1100" dirty="0">
              <a:solidFill>
                <a:schemeClr val="bg2">
                  <a:lumMod val="90000"/>
                </a:schemeClr>
              </a:solidFill>
            </a:endParaRPr>
          </a:p>
          <a:p>
            <a:r>
              <a:rPr lang="en-US" sz="1100" dirty="0">
                <a:solidFill>
                  <a:schemeClr val="bg2">
                    <a:lumMod val="90000"/>
                  </a:schemeClr>
                </a:solidFill>
              </a:rPr>
              <a:t> </a:t>
            </a:r>
            <a:r>
              <a:rPr lang="en-US" sz="1100" dirty="0" err="1">
                <a:solidFill>
                  <a:schemeClr val="bg2">
                    <a:lumMod val="90000"/>
                  </a:schemeClr>
                </a:solidFill>
              </a:rPr>
              <a:t>targetPort</a:t>
            </a:r>
            <a:r>
              <a:rPr lang="en-US" sz="1100" dirty="0">
                <a:solidFill>
                  <a:schemeClr val="bg2">
                    <a:lumMod val="90000"/>
                  </a:schemeClr>
                </a:solidFill>
              </a:rPr>
              <a:t>: 8888</a:t>
            </a:r>
          </a:p>
          <a:p>
            <a:endParaRPr lang="en-US" sz="1100" dirty="0">
              <a:solidFill>
                <a:schemeClr val="bg2">
                  <a:lumMod val="90000"/>
                </a:schemeClr>
              </a:solidFill>
            </a:endParaRPr>
          </a:p>
          <a:p>
            <a:r>
              <a:rPr lang="en-US" sz="1100" dirty="0">
                <a:solidFill>
                  <a:schemeClr val="bg2">
                    <a:lumMod val="90000"/>
                  </a:schemeClr>
                </a:solidFill>
              </a:rPr>
              <a:t>selector:</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 type: </a:t>
            </a:r>
            <a:r>
              <a:rPr lang="en-US" sz="1100" dirty="0" err="1">
                <a:solidFill>
                  <a:schemeClr val="bg2">
                    <a:lumMod val="90000"/>
                  </a:schemeClr>
                </a:solidFill>
              </a:rPr>
              <a:t>ClusterIP</a:t>
            </a:r>
            <a:endParaRPr lang="en-US" sz="1100" dirty="0">
              <a:solidFill>
                <a:schemeClr val="bg2">
                  <a:lumMod val="90000"/>
                </a:schemeClr>
              </a:solidFill>
            </a:endParaRPr>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solidFill>
                  <a:schemeClr val="bg2">
                    <a:lumMod val="90000"/>
                  </a:schemeClr>
                </a:solidFill>
              </a:rPr>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2" y="3931648"/>
            <a:ext cx="2888973" cy="830997"/>
          </a:xfrm>
          <a:prstGeom prst="rect">
            <a:avLst/>
          </a:prstGeom>
          <a:noFill/>
        </p:spPr>
        <p:txBody>
          <a:bodyPr wrap="square">
            <a:spAutoFit/>
          </a:bodyPr>
          <a:lstStyle/>
          <a:p>
            <a:pPr marL="285750" indent="-285750">
              <a:buFontTx/>
              <a:buChar char="-"/>
            </a:pPr>
            <a:r>
              <a:rPr lang="en-US" sz="1400" dirty="0" err="1">
                <a:solidFill>
                  <a:schemeClr val="bg2">
                    <a:lumMod val="90000"/>
                  </a:schemeClr>
                </a:solidFill>
              </a:rPr>
              <a:t>ClusterIP</a:t>
            </a:r>
            <a:endParaRPr lang="en-US" sz="1400" dirty="0">
              <a:solidFill>
                <a:schemeClr val="bg2">
                  <a:lumMod val="90000"/>
                </a:schemeClr>
              </a:solidFill>
            </a:endParaRPr>
          </a:p>
          <a:p>
            <a:pPr marL="285750" indent="-285750">
              <a:buFontTx/>
              <a:buChar char="-"/>
            </a:pPr>
            <a:r>
              <a:rPr lang="en-US" sz="1400" dirty="0" err="1">
                <a:solidFill>
                  <a:schemeClr val="bg2">
                    <a:lumMod val="90000"/>
                  </a:schemeClr>
                </a:solidFill>
              </a:rPr>
              <a:t>NodePort</a:t>
            </a:r>
            <a:endParaRPr lang="en-US" sz="1400" dirty="0">
              <a:solidFill>
                <a:schemeClr val="bg2">
                  <a:lumMod val="90000"/>
                </a:schemeClr>
              </a:solidFill>
            </a:endParaRPr>
          </a:p>
          <a:p>
            <a:pPr marL="285750" indent="-285750">
              <a:buFontTx/>
              <a:buChar char="-"/>
            </a:pPr>
            <a:r>
              <a:rPr lang="en-US" sz="2000" b="1" dirty="0" err="1"/>
              <a:t>LoadBalancer</a:t>
            </a:r>
            <a:endParaRPr lang="en-US" sz="2000" b="1" dirty="0"/>
          </a:p>
        </p:txBody>
      </p:sp>
      <p:pic>
        <p:nvPicPr>
          <p:cNvPr id="6" name="Graphic 5" descr="Fire with solid fill">
            <a:extLst>
              <a:ext uri="{FF2B5EF4-FFF2-40B4-BE49-F238E27FC236}">
                <a16:creationId xmlns:a16="http://schemas.microsoft.com/office/drawing/2014/main" id="{982F5A93-5DE3-021D-55B4-F53C6BB9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00" y="4008783"/>
            <a:ext cx="914400" cy="914400"/>
          </a:xfrm>
          <a:prstGeom prst="rect">
            <a:avLst/>
          </a:prstGeom>
        </p:spPr>
      </p:pic>
    </p:spTree>
    <p:extLst>
      <p:ext uri="{BB962C8B-B14F-4D97-AF65-F5344CB8AC3E}">
        <p14:creationId xmlns:p14="http://schemas.microsoft.com/office/powerpoint/2010/main" val="2467239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921-AD0D-3F04-7879-C35CD3EC6B44}"/>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C4284CB4-5ADA-4A5A-31B3-F1B30FE63932}"/>
              </a:ext>
            </a:extLst>
          </p:cNvPr>
          <p:cNvPicPr>
            <a:picLocks noGrp="1" noChangeAspect="1"/>
          </p:cNvPicPr>
          <p:nvPr>
            <p:ph idx="1"/>
          </p:nvPr>
        </p:nvPicPr>
        <p:blipFill>
          <a:blip r:embed="rId3"/>
          <a:stretch>
            <a:fillRect/>
          </a:stretch>
        </p:blipFill>
        <p:spPr>
          <a:xfrm>
            <a:off x="4008876" y="1690688"/>
            <a:ext cx="4174248" cy="4351338"/>
          </a:xfrm>
        </p:spPr>
      </p:pic>
      <p:sp>
        <p:nvSpPr>
          <p:cNvPr id="6" name="TextBox 5">
            <a:extLst>
              <a:ext uri="{FF2B5EF4-FFF2-40B4-BE49-F238E27FC236}">
                <a16:creationId xmlns:a16="http://schemas.microsoft.com/office/drawing/2014/main" id="{891775D6-962E-51B0-1542-0E0836BEC417}"/>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571700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CF25-7DE1-A60C-74F0-66F08E38D483}"/>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F08D0997-2752-54DE-907D-CFBA155776E5}"/>
              </a:ext>
            </a:extLst>
          </p:cNvPr>
          <p:cNvPicPr>
            <a:picLocks noGrp="1" noChangeAspect="1"/>
          </p:cNvPicPr>
          <p:nvPr>
            <p:ph idx="1"/>
          </p:nvPr>
        </p:nvPicPr>
        <p:blipFill>
          <a:blip r:embed="rId3"/>
          <a:stretch>
            <a:fillRect/>
          </a:stretch>
        </p:blipFill>
        <p:spPr>
          <a:xfrm>
            <a:off x="3647733" y="1823813"/>
            <a:ext cx="4896533" cy="3210373"/>
          </a:xfrm>
        </p:spPr>
      </p:pic>
      <p:sp>
        <p:nvSpPr>
          <p:cNvPr id="6" name="TextBox 5">
            <a:extLst>
              <a:ext uri="{FF2B5EF4-FFF2-40B4-BE49-F238E27FC236}">
                <a16:creationId xmlns:a16="http://schemas.microsoft.com/office/drawing/2014/main" id="{3B930B19-13F3-B115-D1F7-467DC6436B4C}"/>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376840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D189-A831-24E9-12EE-31A5E1B71139}"/>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sp>
        <p:nvSpPr>
          <p:cNvPr id="3" name="Content Placeholder 2">
            <a:extLst>
              <a:ext uri="{FF2B5EF4-FFF2-40B4-BE49-F238E27FC236}">
                <a16:creationId xmlns:a16="http://schemas.microsoft.com/office/drawing/2014/main" id="{E3C39BAB-A47B-11BA-7520-EC208551C8E0}"/>
              </a:ext>
            </a:extLst>
          </p:cNvPr>
          <p:cNvSpPr>
            <a:spLocks noGrp="1"/>
          </p:cNvSpPr>
          <p:nvPr>
            <p:ph idx="1"/>
          </p:nvPr>
        </p:nvSpPr>
        <p:spPr/>
        <p:txBody>
          <a:bodyPr/>
          <a:lstStyle/>
          <a:p>
            <a:r>
              <a:rPr lang="en-US" dirty="0"/>
              <a:t>Service DNS names always follow this pattern: </a:t>
            </a:r>
          </a:p>
          <a:p>
            <a:pPr marL="0" indent="0">
              <a:buNone/>
            </a:pPr>
            <a:r>
              <a:rPr lang="en-US" dirty="0"/>
              <a:t>	</a:t>
            </a:r>
          </a:p>
          <a:p>
            <a:pPr marL="0" indent="0">
              <a:buNone/>
            </a:pPr>
            <a:r>
              <a:rPr lang="en-US" i="1" dirty="0"/>
              <a:t>	</a:t>
            </a:r>
          </a:p>
          <a:p>
            <a:pPr marL="0" indent="0">
              <a:buNone/>
            </a:pPr>
            <a:r>
              <a:rPr lang="en-US" i="1" dirty="0"/>
              <a:t>	</a:t>
            </a:r>
            <a:r>
              <a:rPr lang="en-US" i="1" dirty="0" err="1"/>
              <a:t>SERVICE.NAMESPACE.svc.cluster.local</a:t>
            </a:r>
            <a:r>
              <a:rPr lang="en-US" i="1" dirty="0"/>
              <a:t> </a:t>
            </a:r>
          </a:p>
        </p:txBody>
      </p:sp>
    </p:spTree>
    <p:extLst>
      <p:ext uri="{BB962C8B-B14F-4D97-AF65-F5344CB8AC3E}">
        <p14:creationId xmlns:p14="http://schemas.microsoft.com/office/powerpoint/2010/main" val="2987053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C09F-A427-235F-1ADC-B722ACBDD557}"/>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4A21AC5E-3867-9BB5-E772-1948FC52F470}"/>
              </a:ext>
            </a:extLst>
          </p:cNvPr>
          <p:cNvSpPr>
            <a:spLocks noGrp="1"/>
          </p:cNvSpPr>
          <p:nvPr>
            <p:ph idx="1"/>
          </p:nvPr>
        </p:nvSpPr>
        <p:spPr/>
        <p:txBody>
          <a:bodyPr/>
          <a:lstStyle/>
          <a:p>
            <a:r>
              <a:rPr lang="it-IT" dirty="0"/>
              <a:t>CNI (Container Network Interface)</a:t>
            </a:r>
          </a:p>
          <a:p>
            <a:pPr lvl="1"/>
            <a:r>
              <a:rPr lang="it-IT" dirty="0"/>
              <a:t>cilium</a:t>
            </a:r>
          </a:p>
          <a:p>
            <a:pPr lvl="1"/>
            <a:r>
              <a:rPr lang="it-IT" dirty="0"/>
              <a:t>flannel</a:t>
            </a:r>
          </a:p>
          <a:p>
            <a:pPr lvl="1"/>
            <a:r>
              <a:rPr lang="en-US" dirty="0"/>
              <a:t>calico</a:t>
            </a:r>
          </a:p>
          <a:p>
            <a:pPr lvl="1"/>
            <a:r>
              <a:rPr lang="en-US" dirty="0"/>
              <a:t>Weave Net</a:t>
            </a:r>
          </a:p>
          <a:p>
            <a:pPr lvl="1"/>
            <a:r>
              <a:rPr lang="en-US" dirty="0" err="1"/>
              <a:t>antrea</a:t>
            </a:r>
            <a:endParaRPr lang="en-US" dirty="0"/>
          </a:p>
          <a:p>
            <a:pPr lvl="1"/>
            <a:r>
              <a:rPr lang="en-US" dirty="0"/>
              <a:t>..and many more!</a:t>
            </a:r>
          </a:p>
        </p:txBody>
      </p:sp>
    </p:spTree>
    <p:extLst>
      <p:ext uri="{BB962C8B-B14F-4D97-AF65-F5344CB8AC3E}">
        <p14:creationId xmlns:p14="http://schemas.microsoft.com/office/powerpoint/2010/main" val="256080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8ECD8-56F8-FFF5-E8C8-3E8B0205C789}"/>
              </a:ext>
            </a:extLst>
          </p:cNvPr>
          <p:cNvSpPr>
            <a:spLocks noGrp="1"/>
          </p:cNvSpPr>
          <p:nvPr>
            <p:ph idx="1"/>
          </p:nvPr>
        </p:nvSpPr>
        <p:spPr/>
        <p:txBody>
          <a:bodyPr/>
          <a:lstStyle/>
          <a:p>
            <a:r>
              <a:rPr lang="it-IT" dirty="0"/>
              <a:t>Reference architecture:</a:t>
            </a:r>
          </a:p>
          <a:p>
            <a:endParaRPr lang="it-IT" dirty="0"/>
          </a:p>
          <a:p>
            <a:endParaRPr lang="en-US" dirty="0"/>
          </a:p>
        </p:txBody>
      </p:sp>
      <p:sp>
        <p:nvSpPr>
          <p:cNvPr id="4" name="Title 1">
            <a:extLst>
              <a:ext uri="{FF2B5EF4-FFF2-40B4-BE49-F238E27FC236}">
                <a16:creationId xmlns:a16="http://schemas.microsoft.com/office/drawing/2014/main" id="{08D3DAED-0B63-3A6D-FE8D-9204758A9E5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Kubernetes</a:t>
            </a:r>
            <a:r>
              <a:rPr lang="it-IT" dirty="0"/>
              <a:t> </a:t>
            </a:r>
            <a:endParaRPr lang="en-US" dirty="0"/>
          </a:p>
        </p:txBody>
      </p:sp>
      <p:pic>
        <p:nvPicPr>
          <p:cNvPr id="5" name="Picture 2">
            <a:extLst>
              <a:ext uri="{FF2B5EF4-FFF2-40B4-BE49-F238E27FC236}">
                <a16:creationId xmlns:a16="http://schemas.microsoft.com/office/drawing/2014/main" id="{AD2116CE-D3ED-AB35-7401-59BDE5451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5654F0A-5E1E-FF5A-4A57-CFD44F9DD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0712"/>
            <a:ext cx="10074402" cy="4588416"/>
          </a:xfrm>
          <a:prstGeom prst="rect">
            <a:avLst/>
          </a:prstGeom>
        </p:spPr>
      </p:pic>
      <p:sp>
        <p:nvSpPr>
          <p:cNvPr id="8" name="TextBox 7">
            <a:extLst>
              <a:ext uri="{FF2B5EF4-FFF2-40B4-BE49-F238E27FC236}">
                <a16:creationId xmlns:a16="http://schemas.microsoft.com/office/drawing/2014/main" id="{A5196CAE-76E2-270C-A72E-7C263188E3F7}"/>
              </a:ext>
            </a:extLst>
          </p:cNvPr>
          <p:cNvSpPr txBox="1"/>
          <p:nvPr/>
        </p:nvSpPr>
        <p:spPr>
          <a:xfrm>
            <a:off x="983556" y="6596390"/>
            <a:ext cx="8237283" cy="523220"/>
          </a:xfrm>
          <a:prstGeom prst="rect">
            <a:avLst/>
          </a:prstGeom>
          <a:noFill/>
        </p:spPr>
        <p:txBody>
          <a:bodyPr wrap="square" rtlCol="0">
            <a:spAutoFit/>
          </a:bodyPr>
          <a:lstStyle/>
          <a:p>
            <a:r>
              <a:rPr lang="it-IT" sz="1400" dirty="0"/>
              <a:t>Source: </a:t>
            </a:r>
            <a:r>
              <a:rPr lang="it-IT" sz="1400" dirty="0">
                <a:hlinkClick r:id="rId6"/>
              </a:rPr>
              <a:t>https://kubernetes.io/docs/concepts/overview/components/</a:t>
            </a:r>
            <a:endParaRPr lang="it-IT" sz="1400" dirty="0"/>
          </a:p>
          <a:p>
            <a:endParaRPr lang="en-US" sz="1400" dirty="0"/>
          </a:p>
        </p:txBody>
      </p:sp>
    </p:spTree>
    <p:extLst>
      <p:ext uri="{BB962C8B-B14F-4D97-AF65-F5344CB8AC3E}">
        <p14:creationId xmlns:p14="http://schemas.microsoft.com/office/powerpoint/2010/main" val="409464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81A-9BF0-77D1-C08F-7EFBD70C38DB}"/>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3CED3AF7-3ECE-9041-E42A-206EB64053A1}"/>
              </a:ext>
            </a:extLst>
          </p:cNvPr>
          <p:cNvSpPr>
            <a:spLocks noGrp="1"/>
          </p:cNvSpPr>
          <p:nvPr>
            <p:ph idx="1"/>
          </p:nvPr>
        </p:nvSpPr>
        <p:spPr/>
        <p:txBody>
          <a:bodyPr/>
          <a:lstStyle/>
          <a:p>
            <a:r>
              <a:rPr lang="it-IT" dirty="0"/>
              <a:t>What a CNI does:</a:t>
            </a:r>
          </a:p>
          <a:p>
            <a:pPr marL="914400" lvl="1" indent="-457200">
              <a:buFont typeface="+mj-lt"/>
              <a:buAutoNum type="arabicPeriod"/>
            </a:pPr>
            <a:r>
              <a:rPr lang="en-US" b="0" i="0" dirty="0">
                <a:solidFill>
                  <a:srgbClr val="000000"/>
                </a:solidFill>
                <a:effectLst/>
                <a:latin typeface="+mj-lt"/>
              </a:rPr>
              <a:t>Create interfaces.</a:t>
            </a:r>
          </a:p>
          <a:p>
            <a:pPr marL="914400" lvl="1" indent="-457200">
              <a:buFont typeface="+mj-lt"/>
              <a:buAutoNum type="arabicPeriod"/>
            </a:pPr>
            <a:r>
              <a:rPr lang="en-US" b="0" i="0" dirty="0">
                <a:solidFill>
                  <a:srgbClr val="000000"/>
                </a:solidFill>
                <a:effectLst/>
                <a:latin typeface="+mj-lt"/>
              </a:rPr>
              <a:t>Create </a:t>
            </a:r>
            <a:r>
              <a:rPr lang="en-US" b="0" i="0" dirty="0" err="1">
                <a:solidFill>
                  <a:srgbClr val="000000"/>
                </a:solidFill>
                <a:effectLst/>
                <a:latin typeface="+mj-lt"/>
              </a:rPr>
              <a:t>veth</a:t>
            </a:r>
            <a:r>
              <a:rPr lang="en-US" b="0" i="0" dirty="0">
                <a:solidFill>
                  <a:srgbClr val="000000"/>
                </a:solidFill>
                <a:effectLst/>
                <a:latin typeface="+mj-lt"/>
              </a:rPr>
              <a:t> pairs.</a:t>
            </a:r>
          </a:p>
          <a:p>
            <a:pPr marL="914400" lvl="1" indent="-457200">
              <a:buFont typeface="+mj-lt"/>
              <a:buAutoNum type="arabicPeriod"/>
            </a:pPr>
            <a:r>
              <a:rPr lang="en-US" b="0" i="0" dirty="0">
                <a:solidFill>
                  <a:srgbClr val="000000"/>
                </a:solidFill>
                <a:effectLst/>
                <a:latin typeface="+mj-lt"/>
              </a:rPr>
              <a:t>Set up the namespace networking.</a:t>
            </a:r>
          </a:p>
          <a:p>
            <a:pPr marL="914400" lvl="1" indent="-457200">
              <a:buFont typeface="+mj-lt"/>
              <a:buAutoNum type="arabicPeriod"/>
            </a:pPr>
            <a:r>
              <a:rPr lang="en-US" b="0" i="0" dirty="0">
                <a:solidFill>
                  <a:srgbClr val="000000"/>
                </a:solidFill>
                <a:effectLst/>
                <a:latin typeface="+mj-lt"/>
              </a:rPr>
              <a:t>Set up static routes.</a:t>
            </a:r>
          </a:p>
          <a:p>
            <a:pPr marL="914400" lvl="1" indent="-457200">
              <a:buFont typeface="+mj-lt"/>
              <a:buAutoNum type="arabicPeriod"/>
            </a:pPr>
            <a:r>
              <a:rPr lang="en-US" b="0" i="0" dirty="0">
                <a:solidFill>
                  <a:srgbClr val="000000"/>
                </a:solidFill>
                <a:effectLst/>
                <a:latin typeface="+mj-lt"/>
              </a:rPr>
              <a:t>Configure an ethernet bridge.</a:t>
            </a:r>
          </a:p>
          <a:p>
            <a:pPr marL="914400" lvl="1" indent="-457200">
              <a:buFont typeface="+mj-lt"/>
              <a:buAutoNum type="arabicPeriod"/>
            </a:pPr>
            <a:r>
              <a:rPr lang="en-US" b="0" i="0" dirty="0">
                <a:solidFill>
                  <a:srgbClr val="000000"/>
                </a:solidFill>
                <a:effectLst/>
                <a:latin typeface="+mj-lt"/>
              </a:rPr>
              <a:t>Assign IP addresses.</a:t>
            </a:r>
          </a:p>
          <a:p>
            <a:pPr marL="914400" lvl="1" indent="-457200">
              <a:buFont typeface="+mj-lt"/>
              <a:buAutoNum type="arabicPeriod"/>
            </a:pPr>
            <a:r>
              <a:rPr lang="en-US" b="0" i="0" dirty="0">
                <a:solidFill>
                  <a:srgbClr val="000000"/>
                </a:solidFill>
                <a:effectLst/>
                <a:latin typeface="+mj-lt"/>
              </a:rPr>
              <a:t>Create NAT rules.</a:t>
            </a:r>
          </a:p>
          <a:p>
            <a:pPr marL="914400" lvl="1" indent="-457200">
              <a:buFont typeface="+mj-lt"/>
              <a:buAutoNum type="arabicPeriod"/>
            </a:pPr>
            <a:r>
              <a:rPr lang="en-US" b="0" i="0" dirty="0">
                <a:solidFill>
                  <a:srgbClr val="000000"/>
                </a:solidFill>
                <a:effectLst/>
                <a:latin typeface="+mj-lt"/>
              </a:rPr>
              <a:t>..and counting!</a:t>
            </a:r>
          </a:p>
          <a:p>
            <a:pPr lvl="1"/>
            <a:endParaRPr lang="en-US" dirty="0"/>
          </a:p>
        </p:txBody>
      </p:sp>
    </p:spTree>
    <p:extLst>
      <p:ext uri="{BB962C8B-B14F-4D97-AF65-F5344CB8AC3E}">
        <p14:creationId xmlns:p14="http://schemas.microsoft.com/office/powerpoint/2010/main" val="9707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D117-C172-8D6B-206E-F47F654978EE}"/>
              </a:ext>
            </a:extLst>
          </p:cNvPr>
          <p:cNvSpPr>
            <a:spLocks noGrp="1"/>
          </p:cNvSpPr>
          <p:nvPr>
            <p:ph type="title"/>
          </p:nvPr>
        </p:nvSpPr>
        <p:spPr/>
        <p:txBody>
          <a:bodyPr/>
          <a:lstStyle/>
          <a:p>
            <a:r>
              <a:rPr lang="it-IT" dirty="0"/>
              <a:t>Cilium </a:t>
            </a:r>
            <a:endParaRPr lang="en-US" dirty="0"/>
          </a:p>
        </p:txBody>
      </p:sp>
      <p:pic>
        <p:nvPicPr>
          <p:cNvPr id="5" name="Content Placeholder 4" descr="Shape&#10;&#10;Description automatically generated">
            <a:extLst>
              <a:ext uri="{FF2B5EF4-FFF2-40B4-BE49-F238E27FC236}">
                <a16:creationId xmlns:a16="http://schemas.microsoft.com/office/drawing/2014/main" id="{D35070F8-88B4-14A0-D2FC-CBAE3A5B85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688" y="497647"/>
            <a:ext cx="973345" cy="973345"/>
          </a:xfrm>
        </p:spPr>
      </p:pic>
      <p:pic>
        <p:nvPicPr>
          <p:cNvPr id="7" name="Picture 6">
            <a:extLst>
              <a:ext uri="{FF2B5EF4-FFF2-40B4-BE49-F238E27FC236}">
                <a16:creationId xmlns:a16="http://schemas.microsoft.com/office/drawing/2014/main" id="{457A7F52-8D96-DDB9-EEB0-33C469B3A253}"/>
              </a:ext>
            </a:extLst>
          </p:cNvPr>
          <p:cNvPicPr>
            <a:picLocks noChangeAspect="1"/>
          </p:cNvPicPr>
          <p:nvPr/>
        </p:nvPicPr>
        <p:blipFill>
          <a:blip r:embed="rId4"/>
          <a:stretch>
            <a:fillRect/>
          </a:stretch>
        </p:blipFill>
        <p:spPr>
          <a:xfrm>
            <a:off x="2857048" y="1823210"/>
            <a:ext cx="6477904" cy="4220164"/>
          </a:xfrm>
          <a:prstGeom prst="rect">
            <a:avLst/>
          </a:prstGeom>
        </p:spPr>
      </p:pic>
      <p:sp>
        <p:nvSpPr>
          <p:cNvPr id="8" name="TextBox 7">
            <a:extLst>
              <a:ext uri="{FF2B5EF4-FFF2-40B4-BE49-F238E27FC236}">
                <a16:creationId xmlns:a16="http://schemas.microsoft.com/office/drawing/2014/main" id="{317C62DB-0E9E-178B-7951-9716B90F7F1C}"/>
              </a:ext>
            </a:extLst>
          </p:cNvPr>
          <p:cNvSpPr txBox="1"/>
          <p:nvPr/>
        </p:nvSpPr>
        <p:spPr>
          <a:xfrm>
            <a:off x="3881230" y="6175896"/>
            <a:ext cx="4429539" cy="523220"/>
          </a:xfrm>
          <a:prstGeom prst="rect">
            <a:avLst/>
          </a:prstGeom>
          <a:noFill/>
        </p:spPr>
        <p:txBody>
          <a:bodyPr wrap="square" rtlCol="0">
            <a:spAutoFit/>
          </a:bodyPr>
          <a:lstStyle/>
          <a:p>
            <a:r>
              <a:rPr lang="it-IT" sz="1400" dirty="0"/>
              <a:t>Source: </a:t>
            </a:r>
            <a:r>
              <a:rPr lang="it-IT" sz="1400" dirty="0">
                <a:hlinkClick r:id="rId5"/>
              </a:rPr>
              <a:t>https://cilium.io/get-started/</a:t>
            </a:r>
            <a:endParaRPr lang="it-IT" sz="1400" dirty="0"/>
          </a:p>
          <a:p>
            <a:endParaRPr lang="it-IT" sz="1400" dirty="0"/>
          </a:p>
        </p:txBody>
      </p:sp>
    </p:spTree>
    <p:extLst>
      <p:ext uri="{BB962C8B-B14F-4D97-AF65-F5344CB8AC3E}">
        <p14:creationId xmlns:p14="http://schemas.microsoft.com/office/powerpoint/2010/main" val="1443992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6FCA-D6B0-4E55-543A-A3F5DA57205E}"/>
              </a:ext>
            </a:extLst>
          </p:cNvPr>
          <p:cNvSpPr>
            <a:spLocks noGrp="1"/>
          </p:cNvSpPr>
          <p:nvPr>
            <p:ph type="title"/>
          </p:nvPr>
        </p:nvSpPr>
        <p:spPr/>
        <p:txBody>
          <a:bodyPr/>
          <a:lstStyle/>
          <a:p>
            <a:r>
              <a:rPr lang="it-IT" dirty="0"/>
              <a:t>eBPF </a:t>
            </a:r>
            <a:endParaRPr lang="en-US" dirty="0"/>
          </a:p>
        </p:txBody>
      </p:sp>
      <p:pic>
        <p:nvPicPr>
          <p:cNvPr id="5" name="Content Placeholder 4" descr="A picture containing clipart, scissors&#10;&#10;Description automatically generated">
            <a:extLst>
              <a:ext uri="{FF2B5EF4-FFF2-40B4-BE49-F238E27FC236}">
                <a16:creationId xmlns:a16="http://schemas.microsoft.com/office/drawing/2014/main" id="{7EB6FDC8-42B4-997C-1437-2ED9B616DA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391" y="256070"/>
            <a:ext cx="1009028" cy="1271466"/>
          </a:xfrm>
        </p:spPr>
      </p:pic>
      <p:pic>
        <p:nvPicPr>
          <p:cNvPr id="7" name="Picture 6">
            <a:extLst>
              <a:ext uri="{FF2B5EF4-FFF2-40B4-BE49-F238E27FC236}">
                <a16:creationId xmlns:a16="http://schemas.microsoft.com/office/drawing/2014/main" id="{A25235AC-4B38-A05D-FAEF-EC943C140EA9}"/>
              </a:ext>
            </a:extLst>
          </p:cNvPr>
          <p:cNvPicPr>
            <a:picLocks noChangeAspect="1"/>
          </p:cNvPicPr>
          <p:nvPr/>
        </p:nvPicPr>
        <p:blipFill>
          <a:blip r:embed="rId4"/>
          <a:stretch>
            <a:fillRect/>
          </a:stretch>
        </p:blipFill>
        <p:spPr>
          <a:xfrm>
            <a:off x="1666257" y="1690688"/>
            <a:ext cx="8859486" cy="4458322"/>
          </a:xfrm>
          <a:prstGeom prst="rect">
            <a:avLst/>
          </a:prstGeom>
        </p:spPr>
      </p:pic>
      <p:sp>
        <p:nvSpPr>
          <p:cNvPr id="8" name="TextBox 7">
            <a:extLst>
              <a:ext uri="{FF2B5EF4-FFF2-40B4-BE49-F238E27FC236}">
                <a16:creationId xmlns:a16="http://schemas.microsoft.com/office/drawing/2014/main" id="{BBEB4D43-3A1D-170B-23DF-FBA042E114E2}"/>
              </a:ext>
            </a:extLst>
          </p:cNvPr>
          <p:cNvSpPr txBox="1"/>
          <p:nvPr/>
        </p:nvSpPr>
        <p:spPr>
          <a:xfrm>
            <a:off x="4682987" y="6149010"/>
            <a:ext cx="2826026" cy="523220"/>
          </a:xfrm>
          <a:prstGeom prst="rect">
            <a:avLst/>
          </a:prstGeom>
          <a:noFill/>
        </p:spPr>
        <p:txBody>
          <a:bodyPr wrap="square" rtlCol="0">
            <a:spAutoFit/>
          </a:bodyPr>
          <a:lstStyle/>
          <a:p>
            <a:r>
              <a:rPr lang="it-IT" sz="1400" dirty="0"/>
              <a:t>Source: </a:t>
            </a:r>
            <a:r>
              <a:rPr lang="it-IT" sz="1400" dirty="0">
                <a:hlinkClick r:id="rId5"/>
              </a:rPr>
              <a:t>https://ebpf.io/</a:t>
            </a:r>
            <a:endParaRPr lang="it-IT" sz="1400" dirty="0"/>
          </a:p>
          <a:p>
            <a:endParaRPr lang="en-US" sz="1400" dirty="0"/>
          </a:p>
        </p:txBody>
      </p:sp>
    </p:spTree>
    <p:extLst>
      <p:ext uri="{BB962C8B-B14F-4D97-AF65-F5344CB8AC3E}">
        <p14:creationId xmlns:p14="http://schemas.microsoft.com/office/powerpoint/2010/main" val="1210216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eBPF</a:t>
            </a:r>
            <a:r>
              <a:rPr lang="it-IT" dirty="0"/>
              <a:t> </a:t>
            </a:r>
            <a:endParaRPr lang="en-US" dirty="0"/>
          </a:p>
        </p:txBody>
      </p:sp>
      <p:pic>
        <p:nvPicPr>
          <p:cNvPr id="9" name="Content Placeholder 4" descr="A picture containing clipart, scissors&#10;&#10;Description automatically generated">
            <a:extLst>
              <a:ext uri="{FF2B5EF4-FFF2-40B4-BE49-F238E27FC236}">
                <a16:creationId xmlns:a16="http://schemas.microsoft.com/office/drawing/2014/main" id="{03161692-E270-5AC9-A880-A0C0F2E667B5}"/>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385391" y="256070"/>
            <a:ext cx="1009028" cy="1271466"/>
          </a:xfrm>
          <a:prstGeom prst="rect">
            <a:avLst/>
          </a:prstGeom>
        </p:spPr>
      </p:pic>
      <p:sp>
        <p:nvSpPr>
          <p:cNvPr id="11" name="Content Placeholder 2">
            <a:extLst>
              <a:ext uri="{FF2B5EF4-FFF2-40B4-BE49-F238E27FC236}">
                <a16:creationId xmlns:a16="http://schemas.microsoft.com/office/drawing/2014/main" id="{EC5BA77A-CF6D-C94F-8E50-9ECC4AE949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is a mechanism for Linux applications to execute code in Linux kernel space. </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can run sandboxed programs in the Linux kernel without changing kernel source code or loading kernel modules. </a:t>
            </a:r>
          </a:p>
        </p:txBody>
      </p:sp>
    </p:spTree>
    <p:extLst>
      <p:ext uri="{BB962C8B-B14F-4D97-AF65-F5344CB8AC3E}">
        <p14:creationId xmlns:p14="http://schemas.microsoft.com/office/powerpoint/2010/main" val="1026332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DC8D-B4F5-9E83-8EA5-34F6956D334C}"/>
              </a:ext>
            </a:extLst>
          </p:cNvPr>
          <p:cNvSpPr>
            <a:spLocks noGrp="1"/>
          </p:cNvSpPr>
          <p:nvPr>
            <p:ph idx="1"/>
          </p:nvPr>
        </p:nvSpPr>
        <p:spPr/>
        <p:txBody>
          <a:bodyPr/>
          <a:lstStyle/>
          <a:p>
            <a:endParaRPr lang="en-US" sz="2800" dirty="0"/>
          </a:p>
          <a:p>
            <a:r>
              <a:rPr lang="en-US" sz="2800" dirty="0"/>
              <a:t>Flannel runs a small, single binary agent called </a:t>
            </a:r>
            <a:r>
              <a:rPr lang="en-US" sz="2800" dirty="0" err="1"/>
              <a:t>flanneld</a:t>
            </a:r>
            <a:r>
              <a:rPr lang="en-US" sz="2800" dirty="0"/>
              <a:t> on each host </a:t>
            </a:r>
          </a:p>
          <a:p>
            <a:endParaRPr lang="en-US" dirty="0"/>
          </a:p>
          <a:p>
            <a:endParaRPr lang="en-US" sz="2800" dirty="0"/>
          </a:p>
          <a:p>
            <a:r>
              <a:rPr lang="en-US" dirty="0"/>
              <a:t>A</a:t>
            </a:r>
            <a:r>
              <a:rPr lang="en-US" sz="2800" dirty="0"/>
              <a:t>llocate a subnet lease to each host out of a larger, preconfigured address space. </a:t>
            </a:r>
          </a:p>
          <a:p>
            <a:endParaRPr lang="en-US" dirty="0"/>
          </a:p>
        </p:txBody>
      </p:sp>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t> </a:t>
            </a:r>
            <a:endParaRPr lang="en-US" dirty="0"/>
          </a:p>
        </p:txBody>
      </p:sp>
      <p:pic>
        <p:nvPicPr>
          <p:cNvPr id="4" name="Content Placeholder 8">
            <a:extLst>
              <a:ext uri="{FF2B5EF4-FFF2-40B4-BE49-F238E27FC236}">
                <a16:creationId xmlns:a16="http://schemas.microsoft.com/office/drawing/2014/main" id="{4432AD9A-2FED-8D4B-9D4A-F6B1FF23BE80}"/>
              </a:ext>
            </a:extLst>
          </p:cNvPr>
          <p:cNvPicPr>
            <a:picLocks noChangeAspect="1"/>
          </p:cNvPicPr>
          <p:nvPr/>
        </p:nvPicPr>
        <p:blipFill>
          <a:blip r:embed="rId3"/>
          <a:stretch>
            <a:fillRect/>
          </a:stretch>
        </p:blipFill>
        <p:spPr>
          <a:xfrm>
            <a:off x="3405808" y="412370"/>
            <a:ext cx="633826" cy="1008012"/>
          </a:xfrm>
          <a:prstGeom prst="rect">
            <a:avLst/>
          </a:prstGeom>
        </p:spPr>
      </p:pic>
      <p:sp>
        <p:nvSpPr>
          <p:cNvPr id="10" name="Title 1">
            <a:extLst>
              <a:ext uri="{FF2B5EF4-FFF2-40B4-BE49-F238E27FC236}">
                <a16:creationId xmlns:a16="http://schemas.microsoft.com/office/drawing/2014/main" id="{178119DA-30A4-7371-0176-8157D7EBB67D}"/>
              </a:ext>
            </a:extLst>
          </p:cNvPr>
          <p:cNvSpPr txBox="1">
            <a:spLocks/>
          </p:cNvSpPr>
          <p:nvPr/>
        </p:nvSpPr>
        <p:spPr>
          <a:xfrm>
            <a:off x="838199" y="412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flannel</a:t>
            </a:r>
            <a:endParaRPr lang="en-US" dirty="0"/>
          </a:p>
        </p:txBody>
      </p:sp>
    </p:spTree>
    <p:extLst>
      <p:ext uri="{BB962C8B-B14F-4D97-AF65-F5344CB8AC3E}">
        <p14:creationId xmlns:p14="http://schemas.microsoft.com/office/powerpoint/2010/main" val="3761310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8FA8F-0C0B-41BD-0E0F-D055BA5EA435}"/>
              </a:ext>
            </a:extLst>
          </p:cNvPr>
          <p:cNvSpPr txBox="1"/>
          <p:nvPr/>
        </p:nvSpPr>
        <p:spPr>
          <a:xfrm>
            <a:off x="1020417" y="1842052"/>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16" name="Content Placeholder 15">
            <a:extLst>
              <a:ext uri="{FF2B5EF4-FFF2-40B4-BE49-F238E27FC236}">
                <a16:creationId xmlns:a16="http://schemas.microsoft.com/office/drawing/2014/main" id="{797BB220-5348-65E3-9BF8-29FD1B1DF53C}"/>
              </a:ext>
            </a:extLst>
          </p:cNvPr>
          <p:cNvPicPr>
            <a:picLocks noGrp="1" noChangeAspect="1"/>
          </p:cNvPicPr>
          <p:nvPr>
            <p:ph idx="1"/>
          </p:nvPr>
        </p:nvPicPr>
        <p:blipFill>
          <a:blip r:embed="rId3"/>
          <a:stretch>
            <a:fillRect/>
          </a:stretch>
        </p:blipFill>
        <p:spPr>
          <a:xfrm>
            <a:off x="3696529" y="1776136"/>
            <a:ext cx="4810539" cy="4609721"/>
          </a:xfrm>
        </p:spPr>
      </p:pic>
      <p:sp>
        <p:nvSpPr>
          <p:cNvPr id="13" name="Title 1">
            <a:extLst>
              <a:ext uri="{FF2B5EF4-FFF2-40B4-BE49-F238E27FC236}">
                <a16:creationId xmlns:a16="http://schemas.microsoft.com/office/drawing/2014/main" id="{876DF6D4-CEB8-56C7-2C97-EF42B5ABA2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calico </a:t>
            </a:r>
            <a:endParaRPr lang="en-US" dirty="0"/>
          </a:p>
        </p:txBody>
      </p:sp>
      <p:pic>
        <p:nvPicPr>
          <p:cNvPr id="14" name="Content Placeholder 4" descr="A picture containing clipart&#10;&#10;Description automatically generated">
            <a:extLst>
              <a:ext uri="{FF2B5EF4-FFF2-40B4-BE49-F238E27FC236}">
                <a16:creationId xmlns:a16="http://schemas.microsoft.com/office/drawing/2014/main" id="{042BD2DA-6409-E5FE-EE42-B45CDE321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766" y="472143"/>
            <a:ext cx="1111526" cy="1111526"/>
          </a:xfrm>
          <a:prstGeom prst="rect">
            <a:avLst/>
          </a:prstGeom>
        </p:spPr>
      </p:pic>
      <p:sp>
        <p:nvSpPr>
          <p:cNvPr id="17" name="TextBox 16">
            <a:extLst>
              <a:ext uri="{FF2B5EF4-FFF2-40B4-BE49-F238E27FC236}">
                <a16:creationId xmlns:a16="http://schemas.microsoft.com/office/drawing/2014/main" id="{0ACC55C5-67A9-2CBC-8722-70C857855238}"/>
              </a:ext>
            </a:extLst>
          </p:cNvPr>
          <p:cNvSpPr txBox="1"/>
          <p:nvPr/>
        </p:nvSpPr>
        <p:spPr>
          <a:xfrm>
            <a:off x="4355824" y="6385857"/>
            <a:ext cx="3480352" cy="307777"/>
          </a:xfrm>
          <a:prstGeom prst="rect">
            <a:avLst/>
          </a:prstGeom>
          <a:noFill/>
        </p:spPr>
        <p:txBody>
          <a:bodyPr wrap="square" rtlCol="0">
            <a:spAutoFit/>
          </a:bodyPr>
          <a:lstStyle/>
          <a:p>
            <a:r>
              <a:rPr lang="it-IT" sz="1400" dirty="0"/>
              <a:t>Source: </a:t>
            </a:r>
            <a:r>
              <a:rPr lang="en-US" sz="1400" dirty="0">
                <a:hlinkClick r:id="rId5"/>
              </a:rPr>
              <a:t>Kubernetes (tigera.io)</a:t>
            </a:r>
            <a:endParaRPr lang="en-US" sz="1400" dirty="0"/>
          </a:p>
        </p:txBody>
      </p:sp>
    </p:spTree>
    <p:extLst>
      <p:ext uri="{BB962C8B-B14F-4D97-AF65-F5344CB8AC3E}">
        <p14:creationId xmlns:p14="http://schemas.microsoft.com/office/powerpoint/2010/main" val="1778909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747880" y="2766218"/>
            <a:ext cx="4696240" cy="1325563"/>
          </a:xfrm>
        </p:spPr>
        <p:txBody>
          <a:bodyPr>
            <a:normAutofit/>
          </a:bodyPr>
          <a:lstStyle/>
          <a:p>
            <a:r>
              <a:rPr lang="it-IT" dirty="0"/>
              <a:t>Pod migration</a:t>
            </a:r>
            <a:endParaRPr lang="en-US" dirty="0"/>
          </a:p>
        </p:txBody>
      </p:sp>
    </p:spTree>
    <p:extLst>
      <p:ext uri="{BB962C8B-B14F-4D97-AF65-F5344CB8AC3E}">
        <p14:creationId xmlns:p14="http://schemas.microsoft.com/office/powerpoint/2010/main" val="1504027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03AE-1F2B-F466-4616-D1632D6E3125}"/>
              </a:ext>
            </a:extLst>
          </p:cNvPr>
          <p:cNvSpPr>
            <a:spLocks noGrp="1"/>
          </p:cNvSpPr>
          <p:nvPr>
            <p:ph type="title"/>
          </p:nvPr>
        </p:nvSpPr>
        <p:spPr/>
        <p:txBody>
          <a:bodyPr/>
          <a:lstStyle/>
          <a:p>
            <a:r>
              <a:rPr lang="it-IT" dirty="0"/>
              <a:t>Checkpoint-restore (C/R)</a:t>
            </a:r>
            <a:endParaRPr lang="en-US" dirty="0"/>
          </a:p>
        </p:txBody>
      </p:sp>
      <p:sp>
        <p:nvSpPr>
          <p:cNvPr id="3" name="Content Placeholder 2">
            <a:extLst>
              <a:ext uri="{FF2B5EF4-FFF2-40B4-BE49-F238E27FC236}">
                <a16:creationId xmlns:a16="http://schemas.microsoft.com/office/drawing/2014/main" id="{39F00732-52EB-9190-5224-B6E6764CFE72}"/>
              </a:ext>
            </a:extLst>
          </p:cNvPr>
          <p:cNvSpPr>
            <a:spLocks noGrp="1"/>
          </p:cNvSpPr>
          <p:nvPr>
            <p:ph idx="1"/>
          </p:nvPr>
        </p:nvSpPr>
        <p:spPr/>
        <p:txBody>
          <a:bodyPr>
            <a:normAutofit lnSpcReduction="10000"/>
          </a:bodyPr>
          <a:lstStyle/>
          <a:p>
            <a:r>
              <a:rPr lang="it-IT" dirty="0"/>
              <a:t>CRIU (Checkpoint and Restore In User-space):</a:t>
            </a:r>
          </a:p>
          <a:p>
            <a:endParaRPr lang="it-IT" dirty="0"/>
          </a:p>
          <a:p>
            <a:pPr marL="914400" lvl="1" indent="-457200">
              <a:buFont typeface="+mj-lt"/>
              <a:buAutoNum type="arabicPeriod"/>
            </a:pPr>
            <a:r>
              <a:rPr lang="it-IT" dirty="0"/>
              <a:t>Freeze the process</a:t>
            </a:r>
          </a:p>
          <a:p>
            <a:pPr marL="914400" lvl="1" indent="-457200">
              <a:buFont typeface="+mj-lt"/>
              <a:buAutoNum type="arabicPeriod"/>
            </a:pPr>
            <a:endParaRPr lang="it-IT" dirty="0"/>
          </a:p>
          <a:p>
            <a:pPr marL="914400" lvl="1" indent="-457200">
              <a:buFont typeface="+mj-lt"/>
              <a:buAutoNum type="arabicPeriod"/>
            </a:pPr>
            <a:r>
              <a:rPr lang="it-IT" dirty="0"/>
              <a:t>Persist the state to disk</a:t>
            </a:r>
          </a:p>
          <a:p>
            <a:pPr marL="914400" lvl="1" indent="-457200">
              <a:buFont typeface="+mj-lt"/>
              <a:buAutoNum type="arabicPeriod"/>
            </a:pPr>
            <a:endParaRPr lang="it-IT" dirty="0"/>
          </a:p>
          <a:p>
            <a:pPr marL="914400" lvl="1" indent="-457200">
              <a:buFont typeface="+mj-lt"/>
              <a:buAutoNum type="arabicPeriod"/>
            </a:pPr>
            <a:r>
              <a:rPr lang="it-IT" dirty="0"/>
              <a:t>Transfer the state</a:t>
            </a:r>
          </a:p>
          <a:p>
            <a:pPr marL="914400" lvl="1" indent="-457200">
              <a:buFont typeface="+mj-lt"/>
              <a:buAutoNum type="arabicPeriod"/>
            </a:pPr>
            <a:endParaRPr lang="it-IT" dirty="0"/>
          </a:p>
          <a:p>
            <a:pPr marL="914400" lvl="1" indent="-457200">
              <a:buFont typeface="+mj-lt"/>
              <a:buAutoNum type="arabicPeriod"/>
            </a:pPr>
            <a:r>
              <a:rPr lang="it-IT" dirty="0"/>
              <a:t>Restore the state</a:t>
            </a:r>
          </a:p>
          <a:p>
            <a:pPr marL="914400" lvl="1" indent="-457200">
              <a:buFont typeface="+mj-lt"/>
              <a:buAutoNum type="arabicPeriod"/>
            </a:pPr>
            <a:endParaRPr lang="it-IT" dirty="0"/>
          </a:p>
          <a:p>
            <a:pPr marL="914400" lvl="1" indent="-457200">
              <a:buFont typeface="+mj-lt"/>
              <a:buAutoNum type="arabicPeriod"/>
            </a:pPr>
            <a:r>
              <a:rPr lang="it-IT" dirty="0"/>
              <a:t>Resume the process</a:t>
            </a:r>
            <a:endParaRPr lang="en-US" dirty="0"/>
          </a:p>
        </p:txBody>
      </p:sp>
    </p:spTree>
    <p:extLst>
      <p:ext uri="{BB962C8B-B14F-4D97-AF65-F5344CB8AC3E}">
        <p14:creationId xmlns:p14="http://schemas.microsoft.com/office/powerpoint/2010/main" val="3736731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5420-E29D-FA6A-DB35-E2EABEC66E00}"/>
              </a:ext>
            </a:extLst>
          </p:cNvPr>
          <p:cNvSpPr>
            <a:spLocks noGrp="1"/>
          </p:cNvSpPr>
          <p:nvPr>
            <p:ph type="title"/>
          </p:nvPr>
        </p:nvSpPr>
        <p:spPr/>
        <p:txBody>
          <a:bodyPr/>
          <a:lstStyle/>
          <a:p>
            <a:r>
              <a:rPr lang="it-IT" dirty="0"/>
              <a:t>Migration Strategies</a:t>
            </a:r>
            <a:endParaRPr lang="en-US" dirty="0"/>
          </a:p>
        </p:txBody>
      </p:sp>
      <p:sp>
        <p:nvSpPr>
          <p:cNvPr id="3" name="Content Placeholder 2">
            <a:extLst>
              <a:ext uri="{FF2B5EF4-FFF2-40B4-BE49-F238E27FC236}">
                <a16:creationId xmlns:a16="http://schemas.microsoft.com/office/drawing/2014/main" id="{A41D380A-4E67-798A-B683-9511B1DEBBC2}"/>
              </a:ext>
            </a:extLst>
          </p:cNvPr>
          <p:cNvSpPr>
            <a:spLocks noGrp="1"/>
          </p:cNvSpPr>
          <p:nvPr>
            <p:ph idx="1"/>
          </p:nvPr>
        </p:nvSpPr>
        <p:spPr/>
        <p:txBody>
          <a:bodyPr/>
          <a:lstStyle/>
          <a:p>
            <a:r>
              <a:rPr lang="it-IT" dirty="0"/>
              <a:t>Full checkpointing</a:t>
            </a:r>
          </a:p>
          <a:p>
            <a:endParaRPr lang="it-IT" dirty="0"/>
          </a:p>
          <a:p>
            <a:r>
              <a:rPr lang="it-IT" dirty="0"/>
              <a:t>Pre-copy</a:t>
            </a:r>
          </a:p>
          <a:p>
            <a:endParaRPr lang="it-IT" dirty="0"/>
          </a:p>
          <a:p>
            <a:r>
              <a:rPr lang="it-IT" dirty="0"/>
              <a:t>Post-copy</a:t>
            </a:r>
          </a:p>
          <a:p>
            <a:endParaRPr lang="it-IT" dirty="0"/>
          </a:p>
          <a:p>
            <a:r>
              <a:rPr lang="it-IT" dirty="0"/>
              <a:t>Hybrid</a:t>
            </a:r>
            <a:endParaRPr lang="en-US" dirty="0"/>
          </a:p>
        </p:txBody>
      </p:sp>
    </p:spTree>
    <p:extLst>
      <p:ext uri="{BB962C8B-B14F-4D97-AF65-F5344CB8AC3E}">
        <p14:creationId xmlns:p14="http://schemas.microsoft.com/office/powerpoint/2010/main" val="2932043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3859-4FEA-AD8A-1584-38D485D50827}"/>
              </a:ext>
            </a:extLst>
          </p:cNvPr>
          <p:cNvSpPr>
            <a:spLocks noGrp="1"/>
          </p:cNvSpPr>
          <p:nvPr>
            <p:ph type="title"/>
          </p:nvPr>
        </p:nvSpPr>
        <p:spPr/>
        <p:txBody>
          <a:bodyPr/>
          <a:lstStyle/>
          <a:p>
            <a:r>
              <a:rPr lang="it-IT" dirty="0"/>
              <a:t>MigratingPod library</a:t>
            </a:r>
            <a:endParaRPr lang="en-US" dirty="0"/>
          </a:p>
        </p:txBody>
      </p:sp>
      <p:sp>
        <p:nvSpPr>
          <p:cNvPr id="3" name="Content Placeholder 2">
            <a:extLst>
              <a:ext uri="{FF2B5EF4-FFF2-40B4-BE49-F238E27FC236}">
                <a16:creationId xmlns:a16="http://schemas.microsoft.com/office/drawing/2014/main" id="{7207E8B9-4EFA-70DD-D86C-78DBFC387015}"/>
              </a:ext>
            </a:extLst>
          </p:cNvPr>
          <p:cNvSpPr>
            <a:spLocks noGrp="1"/>
          </p:cNvSpPr>
          <p:nvPr>
            <p:ph idx="1"/>
          </p:nvPr>
        </p:nvSpPr>
        <p:spPr/>
        <p:txBody>
          <a:bodyPr/>
          <a:lstStyle/>
          <a:p>
            <a:r>
              <a:rPr lang="it-IT" dirty="0"/>
              <a:t>Developed by J. Schrettenbrunner</a:t>
            </a:r>
          </a:p>
          <a:p>
            <a:r>
              <a:rPr lang="it-IT" dirty="0"/>
              <a:t>Main drawbacks:</a:t>
            </a:r>
          </a:p>
          <a:p>
            <a:pPr lvl="1"/>
            <a:endParaRPr lang="it-IT" dirty="0"/>
          </a:p>
          <a:p>
            <a:pPr lvl="1"/>
            <a:r>
              <a:rPr lang="it-IT" dirty="0"/>
              <a:t>No full network trasparency</a:t>
            </a:r>
          </a:p>
          <a:p>
            <a:pPr lvl="1"/>
            <a:endParaRPr lang="it-IT" dirty="0"/>
          </a:p>
          <a:p>
            <a:pPr lvl="1"/>
            <a:r>
              <a:rPr lang="it-IT" dirty="0"/>
              <a:t>Full checkpointing</a:t>
            </a:r>
          </a:p>
          <a:p>
            <a:pPr lvl="1"/>
            <a:endParaRPr lang="it-IT" dirty="0"/>
          </a:p>
          <a:p>
            <a:pPr lvl="1"/>
            <a:r>
              <a:rPr lang="it-IT" dirty="0"/>
              <a:t>No migration of local volumes and container fyle systems</a:t>
            </a:r>
            <a:endParaRPr lang="en-US" dirty="0"/>
          </a:p>
        </p:txBody>
      </p:sp>
      <p:sp>
        <p:nvSpPr>
          <p:cNvPr id="4" name="TextBox 3">
            <a:extLst>
              <a:ext uri="{FF2B5EF4-FFF2-40B4-BE49-F238E27FC236}">
                <a16:creationId xmlns:a16="http://schemas.microsoft.com/office/drawing/2014/main" id="{4D1B294B-329F-9EB5-0155-CED041803471}"/>
              </a:ext>
            </a:extLst>
          </p:cNvPr>
          <p:cNvSpPr txBox="1"/>
          <p:nvPr/>
        </p:nvSpPr>
        <p:spPr>
          <a:xfrm>
            <a:off x="2654990" y="6311900"/>
            <a:ext cx="6882020" cy="307777"/>
          </a:xfrm>
          <a:prstGeom prst="rect">
            <a:avLst/>
          </a:prstGeom>
          <a:noFill/>
        </p:spPr>
        <p:txBody>
          <a:bodyPr wrap="square" rtlCol="0">
            <a:spAutoFit/>
          </a:bodyPr>
          <a:lstStyle/>
          <a:p>
            <a:r>
              <a:rPr lang="it-IT" sz="1400" dirty="0"/>
              <a:t>Source: «Migrating Pods in Kubernetes» Jakob Schrettenbrunner</a:t>
            </a:r>
            <a:endParaRPr lang="en-US" sz="1400" dirty="0"/>
          </a:p>
        </p:txBody>
      </p:sp>
    </p:spTree>
    <p:extLst>
      <p:ext uri="{BB962C8B-B14F-4D97-AF65-F5344CB8AC3E}">
        <p14:creationId xmlns:p14="http://schemas.microsoft.com/office/powerpoint/2010/main" val="411559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Control plane components:</a:t>
            </a:r>
          </a:p>
          <a:p>
            <a:endParaRPr lang="it-IT" dirty="0"/>
          </a:p>
          <a:p>
            <a:pPr lvl="1"/>
            <a:r>
              <a:rPr lang="it-IT" dirty="0"/>
              <a:t>kube-apiserver</a:t>
            </a:r>
          </a:p>
          <a:p>
            <a:pPr lvl="1"/>
            <a:endParaRPr lang="it-IT" dirty="0"/>
          </a:p>
          <a:p>
            <a:pPr lvl="1"/>
            <a:r>
              <a:rPr lang="it-IT" dirty="0"/>
              <a:t>etcd</a:t>
            </a:r>
          </a:p>
          <a:p>
            <a:pPr lvl="1"/>
            <a:endParaRPr lang="it-IT" dirty="0"/>
          </a:p>
          <a:p>
            <a:pPr lvl="1"/>
            <a:r>
              <a:rPr lang="it-IT" dirty="0"/>
              <a:t>kube-scheduler</a:t>
            </a:r>
          </a:p>
          <a:p>
            <a:pPr lvl="1"/>
            <a:endParaRPr lang="it-IT" dirty="0"/>
          </a:p>
          <a:p>
            <a:pPr lvl="1"/>
            <a:r>
              <a:rPr lang="it-IT" dirty="0"/>
              <a:t>kube-controller-manager</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96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838200" y="2766218"/>
            <a:ext cx="10515600" cy="1325563"/>
          </a:xfrm>
        </p:spPr>
        <p:txBody>
          <a:bodyPr>
            <a:normAutofit fontScale="90000"/>
          </a:bodyPr>
          <a:lstStyle/>
          <a:p>
            <a:r>
              <a:rPr lang="it-IT" dirty="0"/>
              <a:t>Enough with the boring stuff, some more interesting </a:t>
            </a:r>
            <a:r>
              <a:rPr lang="it-IT" u="sng" dirty="0"/>
              <a:t>use cases</a:t>
            </a:r>
            <a:r>
              <a:rPr lang="it-IT" dirty="0"/>
              <a:t>..</a:t>
            </a:r>
            <a:endParaRPr lang="en-US" dirty="0"/>
          </a:p>
        </p:txBody>
      </p:sp>
    </p:spTree>
    <p:extLst>
      <p:ext uri="{BB962C8B-B14F-4D97-AF65-F5344CB8AC3E}">
        <p14:creationId xmlns:p14="http://schemas.microsoft.com/office/powerpoint/2010/main" val="13227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Deploying microservices applications</a:t>
            </a:r>
            <a:endParaRPr lang="en-US" dirty="0"/>
          </a:p>
        </p:txBody>
      </p:sp>
    </p:spTree>
    <p:extLst>
      <p:ext uri="{BB962C8B-B14F-4D97-AF65-F5344CB8AC3E}">
        <p14:creationId xmlns:p14="http://schemas.microsoft.com/office/powerpoint/2010/main" val="2746551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E1CA-7500-2B98-7986-38528B271672}"/>
              </a:ext>
            </a:extLst>
          </p:cNvPr>
          <p:cNvSpPr>
            <a:spLocks noGrp="1"/>
          </p:cNvSpPr>
          <p:nvPr>
            <p:ph type="title"/>
          </p:nvPr>
        </p:nvSpPr>
        <p:spPr/>
        <p:txBody>
          <a:bodyPr/>
          <a:lstStyle/>
          <a:p>
            <a:r>
              <a:rPr lang="it-IT" dirty="0"/>
              <a:t>Microservices</a:t>
            </a:r>
            <a:endParaRPr lang="en-US" dirty="0"/>
          </a:p>
        </p:txBody>
      </p:sp>
      <p:pic>
        <p:nvPicPr>
          <p:cNvPr id="5" name="Content Placeholder 4" descr="Diagram&#10;&#10;Description automatically generated">
            <a:extLst>
              <a:ext uri="{FF2B5EF4-FFF2-40B4-BE49-F238E27FC236}">
                <a16:creationId xmlns:a16="http://schemas.microsoft.com/office/drawing/2014/main" id="{01075CC8-706A-F0D7-E08E-22C2CDEE98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114" y="2734404"/>
            <a:ext cx="6267772" cy="2533780"/>
          </a:xfrm>
        </p:spPr>
      </p:pic>
      <p:sp>
        <p:nvSpPr>
          <p:cNvPr id="8" name="TextBox 7">
            <a:extLst>
              <a:ext uri="{FF2B5EF4-FFF2-40B4-BE49-F238E27FC236}">
                <a16:creationId xmlns:a16="http://schemas.microsoft.com/office/drawing/2014/main" id="{8E703900-381C-AD4A-0CA8-A5FB2983719C}"/>
              </a:ext>
            </a:extLst>
          </p:cNvPr>
          <p:cNvSpPr txBox="1"/>
          <p:nvPr/>
        </p:nvSpPr>
        <p:spPr>
          <a:xfrm>
            <a:off x="487326" y="6492875"/>
            <a:ext cx="11217348" cy="307777"/>
          </a:xfrm>
          <a:prstGeom prst="rect">
            <a:avLst/>
          </a:prstGeom>
          <a:noFill/>
        </p:spPr>
        <p:txBody>
          <a:bodyPr wrap="square" rtlCol="0">
            <a:spAutoFit/>
          </a:bodyPr>
          <a:lstStyle/>
          <a:p>
            <a:r>
              <a:rPr lang="it-IT" sz="1400" dirty="0"/>
              <a:t>Source: </a:t>
            </a:r>
            <a:r>
              <a:rPr lang="en-US" sz="1400" dirty="0">
                <a:hlinkClick r:id="rId4"/>
              </a:rPr>
              <a:t>https://learn.microsoft.com/en-us/azure/architecture/guide/architecture-styles/microservices</a:t>
            </a:r>
            <a:endParaRPr lang="en-US" sz="1400" dirty="0"/>
          </a:p>
        </p:txBody>
      </p:sp>
    </p:spTree>
    <p:extLst>
      <p:ext uri="{BB962C8B-B14F-4D97-AF65-F5344CB8AC3E}">
        <p14:creationId xmlns:p14="http://schemas.microsoft.com/office/powerpoint/2010/main" val="355477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6B17-1553-1F4B-C331-E78AB4E9B238}"/>
              </a:ext>
            </a:extLst>
          </p:cNvPr>
          <p:cNvSpPr>
            <a:spLocks noGrp="1"/>
          </p:cNvSpPr>
          <p:nvPr>
            <p:ph type="title"/>
          </p:nvPr>
        </p:nvSpPr>
        <p:spPr/>
        <p:txBody>
          <a:bodyPr/>
          <a:lstStyle/>
          <a:p>
            <a:r>
              <a:rPr lang="it-IT" dirty="0"/>
              <a:t>Service mesh</a:t>
            </a:r>
            <a:endParaRPr lang="en-US" dirty="0"/>
          </a:p>
        </p:txBody>
      </p:sp>
      <p:pic>
        <p:nvPicPr>
          <p:cNvPr id="3074" name="Picture 2" descr="Microservices architecture">
            <a:extLst>
              <a:ext uri="{FF2B5EF4-FFF2-40B4-BE49-F238E27FC236}">
                <a16:creationId xmlns:a16="http://schemas.microsoft.com/office/drawing/2014/main" id="{CFA5654F-2AF3-7631-4FE6-E5D8439A8F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078A99-A02E-C97D-439D-981880CE61FA}"/>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1212629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C03-D0D6-6CC8-8B4F-9AF2CC9810EF}"/>
              </a:ext>
            </a:extLst>
          </p:cNvPr>
          <p:cNvSpPr>
            <a:spLocks noGrp="1"/>
          </p:cNvSpPr>
          <p:nvPr>
            <p:ph type="title"/>
          </p:nvPr>
        </p:nvSpPr>
        <p:spPr/>
        <p:txBody>
          <a:bodyPr/>
          <a:lstStyle/>
          <a:p>
            <a:r>
              <a:rPr lang="it-IT" dirty="0">
                <a:solidFill>
                  <a:schemeClr val="bg2">
                    <a:lumMod val="90000"/>
                  </a:schemeClr>
                </a:solidFill>
              </a:rPr>
              <a:t>Service mesh</a:t>
            </a:r>
            <a:endParaRPr lang="en-US" dirty="0">
              <a:solidFill>
                <a:schemeClr val="bg2">
                  <a:lumMod val="90000"/>
                </a:schemeClr>
              </a:solidFill>
            </a:endParaRPr>
          </a:p>
        </p:txBody>
      </p:sp>
      <p:pic>
        <p:nvPicPr>
          <p:cNvPr id="4098" name="Picture 2">
            <a:extLst>
              <a:ext uri="{FF2B5EF4-FFF2-40B4-BE49-F238E27FC236}">
                <a16:creationId xmlns:a16="http://schemas.microsoft.com/office/drawing/2014/main" id="{C400069F-499A-B565-1BB6-07E821D9C8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BFB846-4D9F-92BD-476A-0E4AC10863C6}"/>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2467700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5E70-35E2-0219-9934-17580989C8C1}"/>
              </a:ext>
            </a:extLst>
          </p:cNvPr>
          <p:cNvSpPr>
            <a:spLocks noGrp="1"/>
          </p:cNvSpPr>
          <p:nvPr>
            <p:ph type="title"/>
          </p:nvPr>
        </p:nvSpPr>
        <p:spPr/>
        <p:txBody>
          <a:bodyPr/>
          <a:lstStyle/>
          <a:p>
            <a:r>
              <a:rPr lang="it-IT" dirty="0"/>
              <a:t>Istio </a:t>
            </a:r>
            <a:endParaRPr lang="en-US" dirty="0"/>
          </a:p>
        </p:txBody>
      </p:sp>
      <p:pic>
        <p:nvPicPr>
          <p:cNvPr id="5122" name="Picture 2" descr="Istio / Media Resources">
            <a:extLst>
              <a:ext uri="{FF2B5EF4-FFF2-40B4-BE49-F238E27FC236}">
                <a16:creationId xmlns:a16="http://schemas.microsoft.com/office/drawing/2014/main" id="{D25238F1-546F-F6A7-5FCA-8FD7269D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261" y="312117"/>
            <a:ext cx="1174542" cy="1174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C0B907-5535-6FD7-E37B-9F8D63CD4079}"/>
              </a:ext>
            </a:extLst>
          </p:cNvPr>
          <p:cNvPicPr>
            <a:picLocks noChangeAspect="1"/>
          </p:cNvPicPr>
          <p:nvPr/>
        </p:nvPicPr>
        <p:blipFill>
          <a:blip r:embed="rId4"/>
          <a:stretch>
            <a:fillRect/>
          </a:stretch>
        </p:blipFill>
        <p:spPr>
          <a:xfrm>
            <a:off x="2647261" y="1539667"/>
            <a:ext cx="6897478" cy="5116010"/>
          </a:xfrm>
          <a:prstGeom prst="rect">
            <a:avLst/>
          </a:prstGeom>
        </p:spPr>
      </p:pic>
      <p:sp>
        <p:nvSpPr>
          <p:cNvPr id="6" name="TextBox 5">
            <a:extLst>
              <a:ext uri="{FF2B5EF4-FFF2-40B4-BE49-F238E27FC236}">
                <a16:creationId xmlns:a16="http://schemas.microsoft.com/office/drawing/2014/main" id="{B096B4D1-D81E-F905-A1DD-664F58E868DB}"/>
              </a:ext>
            </a:extLst>
          </p:cNvPr>
          <p:cNvSpPr txBox="1"/>
          <p:nvPr/>
        </p:nvSpPr>
        <p:spPr>
          <a:xfrm>
            <a:off x="4455008" y="6550223"/>
            <a:ext cx="3281984" cy="307777"/>
          </a:xfrm>
          <a:prstGeom prst="rect">
            <a:avLst/>
          </a:prstGeom>
          <a:noFill/>
        </p:spPr>
        <p:txBody>
          <a:bodyPr wrap="square" rtlCol="0">
            <a:spAutoFit/>
          </a:bodyPr>
          <a:lstStyle/>
          <a:p>
            <a:r>
              <a:rPr lang="it-IT" sz="1400" dirty="0"/>
              <a:t>Source: </a:t>
            </a:r>
            <a:r>
              <a:rPr lang="en-US" sz="1400" dirty="0">
                <a:hlinkClick r:id="rId5"/>
              </a:rPr>
              <a:t>Istio / Architecture</a:t>
            </a:r>
            <a:endParaRPr lang="en-US" sz="1400" dirty="0"/>
          </a:p>
        </p:txBody>
      </p:sp>
    </p:spTree>
    <p:extLst>
      <p:ext uri="{BB962C8B-B14F-4D97-AF65-F5344CB8AC3E}">
        <p14:creationId xmlns:p14="http://schemas.microsoft.com/office/powerpoint/2010/main" val="1030226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C50-E3FE-56F9-7131-ED3C1914B4FC}"/>
              </a:ext>
            </a:extLst>
          </p:cNvPr>
          <p:cNvSpPr>
            <a:spLocks noGrp="1"/>
          </p:cNvSpPr>
          <p:nvPr>
            <p:ph type="title"/>
          </p:nvPr>
        </p:nvSpPr>
        <p:spPr/>
        <p:txBody>
          <a:bodyPr/>
          <a:lstStyle/>
          <a:p>
            <a:r>
              <a:rPr lang="it-IT" dirty="0"/>
              <a:t>Envoy </a:t>
            </a:r>
            <a:endParaRPr lang="en-US" dirty="0"/>
          </a:p>
        </p:txBody>
      </p:sp>
      <p:sp>
        <p:nvSpPr>
          <p:cNvPr id="3" name="Content Placeholder 2">
            <a:extLst>
              <a:ext uri="{FF2B5EF4-FFF2-40B4-BE49-F238E27FC236}">
                <a16:creationId xmlns:a16="http://schemas.microsoft.com/office/drawing/2014/main" id="{548A44B4-F28F-B5A3-BF4C-184727FF6220}"/>
              </a:ext>
            </a:extLst>
          </p:cNvPr>
          <p:cNvSpPr>
            <a:spLocks noGrp="1"/>
          </p:cNvSpPr>
          <p:nvPr>
            <p:ph idx="1"/>
          </p:nvPr>
        </p:nvSpPr>
        <p:spPr/>
        <p:txBody>
          <a:bodyPr/>
          <a:lstStyle/>
          <a:p>
            <a:endParaRPr lang="en-US" b="0" i="0" dirty="0">
              <a:solidFill>
                <a:srgbClr val="404040"/>
              </a:solidFill>
              <a:effectLst/>
              <a:latin typeface="+mj-lt"/>
            </a:endParaRPr>
          </a:p>
          <a:p>
            <a:endParaRPr lang="en-US" dirty="0">
              <a:solidFill>
                <a:srgbClr val="404040"/>
              </a:solidFill>
              <a:latin typeface="+mj-lt"/>
            </a:endParaRPr>
          </a:p>
          <a:p>
            <a:r>
              <a:rPr lang="en-US" b="0" i="0" dirty="0">
                <a:solidFill>
                  <a:srgbClr val="404040"/>
                </a:solidFill>
                <a:effectLst/>
                <a:latin typeface="+mj-lt"/>
              </a:rPr>
              <a:t>Envoy is an L7 proxy and communication bus designed for large modern service-oriented architectures.</a:t>
            </a:r>
            <a:endParaRPr lang="en-US" dirty="0">
              <a:latin typeface="+mj-lt"/>
            </a:endParaRPr>
          </a:p>
        </p:txBody>
      </p:sp>
      <p:pic>
        <p:nvPicPr>
          <p:cNvPr id="1028" name="Picture 4" descr="Envoy Proxy">
            <a:extLst>
              <a:ext uri="{FF2B5EF4-FFF2-40B4-BE49-F238E27FC236}">
                <a16:creationId xmlns:a16="http://schemas.microsoft.com/office/drawing/2014/main" id="{279AFB88-AE1A-F3D7-FEF9-56F18E99A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04" y="418857"/>
            <a:ext cx="1160325" cy="927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7A2042-98E4-04DD-2E75-36E5A36BA833}"/>
              </a:ext>
            </a:extLst>
          </p:cNvPr>
          <p:cNvSpPr txBox="1"/>
          <p:nvPr/>
        </p:nvSpPr>
        <p:spPr>
          <a:xfrm>
            <a:off x="1836565" y="6518689"/>
            <a:ext cx="8518870" cy="307777"/>
          </a:xfrm>
          <a:prstGeom prst="rect">
            <a:avLst/>
          </a:prstGeom>
          <a:noFill/>
        </p:spPr>
        <p:txBody>
          <a:bodyPr wrap="square" rtlCol="0">
            <a:spAutoFit/>
          </a:bodyPr>
          <a:lstStyle/>
          <a:p>
            <a:r>
              <a:rPr lang="it-IT" sz="1400" dirty="0"/>
              <a:t>Source: </a:t>
            </a:r>
            <a:r>
              <a:rPr lang="fr-FR" sz="1400" dirty="0" err="1">
                <a:hlinkClick r:id="rId4"/>
              </a:rPr>
              <a:t>What</a:t>
            </a:r>
            <a:r>
              <a:rPr lang="fr-FR" sz="1400" dirty="0">
                <a:hlinkClick r:id="rId4"/>
              </a:rPr>
              <a:t> </a:t>
            </a:r>
            <a:r>
              <a:rPr lang="fr-FR" sz="1400" dirty="0" err="1">
                <a:hlinkClick r:id="rId4"/>
              </a:rPr>
              <a:t>is</a:t>
            </a:r>
            <a:r>
              <a:rPr lang="fr-FR" sz="1400" dirty="0">
                <a:hlinkClick r:id="rId4"/>
              </a:rPr>
              <a:t> </a:t>
            </a:r>
            <a:r>
              <a:rPr lang="fr-FR" sz="1400" dirty="0" err="1">
                <a:hlinkClick r:id="rId4"/>
              </a:rPr>
              <a:t>Envoy</a:t>
            </a:r>
            <a:r>
              <a:rPr lang="fr-FR" sz="1400" dirty="0">
                <a:hlinkClick r:id="rId4"/>
              </a:rPr>
              <a:t> — </a:t>
            </a:r>
            <a:r>
              <a:rPr lang="fr-FR" sz="1400" dirty="0" err="1">
                <a:hlinkClick r:id="rId4"/>
              </a:rPr>
              <a:t>envoy</a:t>
            </a:r>
            <a:r>
              <a:rPr lang="fr-FR" sz="1400" dirty="0">
                <a:hlinkClick r:id="rId4"/>
              </a:rPr>
              <a:t> 1.5.0-tag-v1.5.0 documentation (envoyproxy.io)</a:t>
            </a:r>
            <a:endParaRPr lang="en-US" sz="1400" dirty="0"/>
          </a:p>
        </p:txBody>
      </p:sp>
    </p:spTree>
    <p:extLst>
      <p:ext uri="{BB962C8B-B14F-4D97-AF65-F5344CB8AC3E}">
        <p14:creationId xmlns:p14="http://schemas.microsoft.com/office/powerpoint/2010/main" val="3999841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E6EE-9103-F59F-064A-5A4AFC8CF3C4}"/>
              </a:ext>
            </a:extLst>
          </p:cNvPr>
          <p:cNvSpPr>
            <a:spLocks noGrp="1"/>
          </p:cNvSpPr>
          <p:nvPr>
            <p:ph type="title"/>
          </p:nvPr>
        </p:nvSpPr>
        <p:spPr/>
        <p:txBody>
          <a:bodyPr/>
          <a:lstStyle/>
          <a:p>
            <a:r>
              <a:rPr lang="it-IT" dirty="0"/>
              <a:t>Example of a microservices application</a:t>
            </a:r>
            <a:endParaRPr lang="en-US" dirty="0"/>
          </a:p>
        </p:txBody>
      </p:sp>
      <p:sp>
        <p:nvSpPr>
          <p:cNvPr id="10" name="TextBox 9">
            <a:extLst>
              <a:ext uri="{FF2B5EF4-FFF2-40B4-BE49-F238E27FC236}">
                <a16:creationId xmlns:a16="http://schemas.microsoft.com/office/drawing/2014/main" id="{7D2A4D59-0686-2740-FD88-A206E89145E4}"/>
              </a:ext>
            </a:extLst>
          </p:cNvPr>
          <p:cNvSpPr txBox="1"/>
          <p:nvPr/>
        </p:nvSpPr>
        <p:spPr>
          <a:xfrm>
            <a:off x="3976791" y="6536281"/>
            <a:ext cx="4238418" cy="307777"/>
          </a:xfrm>
          <a:prstGeom prst="rect">
            <a:avLst/>
          </a:prstGeom>
          <a:noFill/>
        </p:spPr>
        <p:txBody>
          <a:bodyPr wrap="square" rtlCol="0">
            <a:spAutoFit/>
          </a:bodyPr>
          <a:lstStyle/>
          <a:p>
            <a:r>
              <a:rPr lang="it-IT" sz="1400" dirty="0"/>
              <a:t>Source: </a:t>
            </a:r>
            <a:r>
              <a:rPr lang="en-US" sz="1400" dirty="0">
                <a:hlinkClick r:id="rId3"/>
              </a:rPr>
              <a:t>Istio / </a:t>
            </a:r>
            <a:r>
              <a:rPr lang="en-US" sz="1400" dirty="0" err="1">
                <a:hlinkClick r:id="rId3"/>
              </a:rPr>
              <a:t>Bookinfo</a:t>
            </a:r>
            <a:r>
              <a:rPr lang="en-US" sz="1400" dirty="0">
                <a:hlinkClick r:id="rId3"/>
              </a:rPr>
              <a:t> Application</a:t>
            </a:r>
            <a:endParaRPr lang="en-US" sz="1400" dirty="0"/>
          </a:p>
        </p:txBody>
      </p:sp>
      <p:pic>
        <p:nvPicPr>
          <p:cNvPr id="14" name="Content Placeholder 13">
            <a:extLst>
              <a:ext uri="{FF2B5EF4-FFF2-40B4-BE49-F238E27FC236}">
                <a16:creationId xmlns:a16="http://schemas.microsoft.com/office/drawing/2014/main" id="{557A3086-EF10-48FA-FB75-0630807C7ED5}"/>
              </a:ext>
            </a:extLst>
          </p:cNvPr>
          <p:cNvPicPr>
            <a:picLocks noGrp="1" noChangeAspect="1"/>
          </p:cNvPicPr>
          <p:nvPr>
            <p:ph idx="1"/>
          </p:nvPr>
        </p:nvPicPr>
        <p:blipFill rotWithShape="1">
          <a:blip r:embed="rId4"/>
          <a:srcRect t="3198" b="-3198"/>
          <a:stretch/>
        </p:blipFill>
        <p:spPr>
          <a:xfrm>
            <a:off x="2424112" y="1829594"/>
            <a:ext cx="7343775" cy="4343400"/>
          </a:xfrm>
          <a:prstGeom prst="rect">
            <a:avLst/>
          </a:prstGeom>
        </p:spPr>
      </p:pic>
      <p:sp>
        <p:nvSpPr>
          <p:cNvPr id="13" name="AutoShape 12" descr="Bookinfo Application">
            <a:extLst>
              <a:ext uri="{FF2B5EF4-FFF2-40B4-BE49-F238E27FC236}">
                <a16:creationId xmlns:a16="http://schemas.microsoft.com/office/drawing/2014/main" id="{631A531E-CB2F-2FBB-F86B-D41C89CDF7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7E888CDD-6082-EAE5-30B0-DB9B9CF6D7EC}"/>
              </a:ext>
            </a:extLst>
          </p:cNvPr>
          <p:cNvSpPr/>
          <p:nvPr/>
        </p:nvSpPr>
        <p:spPr>
          <a:xfrm>
            <a:off x="3441700" y="2159000"/>
            <a:ext cx="9779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Envoy</a:t>
            </a:r>
            <a:endParaRPr lang="en-US" dirty="0">
              <a:solidFill>
                <a:schemeClr val="tx1"/>
              </a:solidFill>
            </a:endParaRPr>
          </a:p>
        </p:txBody>
      </p:sp>
      <p:sp>
        <p:nvSpPr>
          <p:cNvPr id="16" name="Rectangle 15">
            <a:extLst>
              <a:ext uri="{FF2B5EF4-FFF2-40B4-BE49-F238E27FC236}">
                <a16:creationId xmlns:a16="http://schemas.microsoft.com/office/drawing/2014/main" id="{A4AA2694-C2EB-9DF6-BEDD-D95E585EDBD7}"/>
              </a:ext>
            </a:extLst>
          </p:cNvPr>
          <p:cNvSpPr/>
          <p:nvPr/>
        </p:nvSpPr>
        <p:spPr>
          <a:xfrm>
            <a:off x="1752600" y="2930723"/>
            <a:ext cx="14478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requests</a:t>
            </a:r>
            <a:endParaRPr lang="en-US" dirty="0">
              <a:solidFill>
                <a:schemeClr val="tx1"/>
              </a:solidFill>
            </a:endParaRPr>
          </a:p>
        </p:txBody>
      </p:sp>
      <p:sp>
        <p:nvSpPr>
          <p:cNvPr id="17" name="Rectangle 16">
            <a:extLst>
              <a:ext uri="{FF2B5EF4-FFF2-40B4-BE49-F238E27FC236}">
                <a16:creationId xmlns:a16="http://schemas.microsoft.com/office/drawing/2014/main" id="{411C57D1-AF20-BC95-2F87-7628FC78A2E1}"/>
              </a:ext>
            </a:extLst>
          </p:cNvPr>
          <p:cNvSpPr/>
          <p:nvPr/>
        </p:nvSpPr>
        <p:spPr>
          <a:xfrm>
            <a:off x="2584450" y="3902671"/>
            <a:ext cx="183515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Ingress Envoy</a:t>
            </a:r>
            <a:endParaRPr lang="en-US" dirty="0">
              <a:solidFill>
                <a:schemeClr val="tx1"/>
              </a:solidFill>
            </a:endParaRPr>
          </a:p>
        </p:txBody>
      </p:sp>
    </p:spTree>
    <p:extLst>
      <p:ext uri="{BB962C8B-B14F-4D97-AF65-F5344CB8AC3E}">
        <p14:creationId xmlns:p14="http://schemas.microsoft.com/office/powerpoint/2010/main" val="3321057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Mobility in edge computing</a:t>
            </a:r>
            <a:endParaRPr lang="en-US" dirty="0"/>
          </a:p>
        </p:txBody>
      </p:sp>
    </p:spTree>
    <p:extLst>
      <p:ext uri="{BB962C8B-B14F-4D97-AF65-F5344CB8AC3E}">
        <p14:creationId xmlns:p14="http://schemas.microsoft.com/office/powerpoint/2010/main" val="3451927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911A78-FC3A-FC57-E7A7-A63FFBC0911C}"/>
              </a:ext>
            </a:extLst>
          </p:cNvPr>
          <p:cNvSpPr/>
          <p:nvPr/>
        </p:nvSpPr>
        <p:spPr>
          <a:xfrm>
            <a:off x="1239078" y="319377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99B281-21DE-BB03-CEF4-D36F2EB72BC2}"/>
              </a:ext>
            </a:extLst>
          </p:cNvPr>
          <p:cNvSpPr/>
          <p:nvPr/>
        </p:nvSpPr>
        <p:spPr>
          <a:xfrm>
            <a:off x="6977270" y="3193773"/>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3ADF08-A1FB-1E1A-2C01-861227C3E067}"/>
              </a:ext>
            </a:extLst>
          </p:cNvPr>
          <p:cNvSpPr txBox="1"/>
          <p:nvPr/>
        </p:nvSpPr>
        <p:spPr>
          <a:xfrm>
            <a:off x="1239078" y="2845355"/>
            <a:ext cx="2209802" cy="369332"/>
          </a:xfrm>
          <a:prstGeom prst="rect">
            <a:avLst/>
          </a:prstGeom>
          <a:noFill/>
        </p:spPr>
        <p:txBody>
          <a:bodyPr wrap="square" rtlCol="0">
            <a:spAutoFit/>
          </a:bodyPr>
          <a:lstStyle/>
          <a:p>
            <a:r>
              <a:rPr lang="it-IT" dirty="0"/>
              <a:t>Worker node 1</a:t>
            </a:r>
            <a:endParaRPr lang="en-US" dirty="0"/>
          </a:p>
        </p:txBody>
      </p:sp>
      <p:sp>
        <p:nvSpPr>
          <p:cNvPr id="9" name="TextBox 8">
            <a:extLst>
              <a:ext uri="{FF2B5EF4-FFF2-40B4-BE49-F238E27FC236}">
                <a16:creationId xmlns:a16="http://schemas.microsoft.com/office/drawing/2014/main" id="{34B43E46-98FD-C628-F401-7CF15E8D2861}"/>
              </a:ext>
            </a:extLst>
          </p:cNvPr>
          <p:cNvSpPr txBox="1"/>
          <p:nvPr/>
        </p:nvSpPr>
        <p:spPr>
          <a:xfrm>
            <a:off x="6977270" y="2845355"/>
            <a:ext cx="2209802" cy="369332"/>
          </a:xfrm>
          <a:prstGeom prst="rect">
            <a:avLst/>
          </a:prstGeom>
          <a:noFill/>
        </p:spPr>
        <p:txBody>
          <a:bodyPr wrap="square" rtlCol="0">
            <a:spAutoFit/>
          </a:bodyPr>
          <a:lstStyle/>
          <a:p>
            <a:r>
              <a:rPr lang="it-IT" dirty="0"/>
              <a:t>Worker node 2</a:t>
            </a:r>
            <a:endParaRPr lang="en-US" dirty="0"/>
          </a:p>
        </p:txBody>
      </p:sp>
      <p:sp>
        <p:nvSpPr>
          <p:cNvPr id="10" name="Rectangle: Diagonal Corners Rounded 9">
            <a:extLst>
              <a:ext uri="{FF2B5EF4-FFF2-40B4-BE49-F238E27FC236}">
                <a16:creationId xmlns:a16="http://schemas.microsoft.com/office/drawing/2014/main" id="{FC233E75-3475-3B71-31B3-72D22DF435FD}"/>
              </a:ext>
            </a:extLst>
          </p:cNvPr>
          <p:cNvSpPr/>
          <p:nvPr/>
        </p:nvSpPr>
        <p:spPr>
          <a:xfrm>
            <a:off x="1521722" y="5188221"/>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11" name="Rectangle: Rounded Corners 10">
            <a:extLst>
              <a:ext uri="{FF2B5EF4-FFF2-40B4-BE49-F238E27FC236}">
                <a16:creationId xmlns:a16="http://schemas.microsoft.com/office/drawing/2014/main" id="{8DB4A7CC-3C2D-71CA-F4ED-EAD1D252B79C}"/>
              </a:ext>
            </a:extLst>
          </p:cNvPr>
          <p:cNvSpPr/>
          <p:nvPr/>
        </p:nvSpPr>
        <p:spPr>
          <a:xfrm>
            <a:off x="1499154"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D7F82-74C4-9BA0-496B-ABAFF414A66E}"/>
              </a:ext>
            </a:extLst>
          </p:cNvPr>
          <p:cNvSpPr txBox="1"/>
          <p:nvPr/>
        </p:nvSpPr>
        <p:spPr>
          <a:xfrm>
            <a:off x="1596476" y="3660362"/>
            <a:ext cx="1196009" cy="369332"/>
          </a:xfrm>
          <a:prstGeom prst="rect">
            <a:avLst/>
          </a:prstGeom>
          <a:noFill/>
        </p:spPr>
        <p:txBody>
          <a:bodyPr wrap="square" rtlCol="0">
            <a:spAutoFit/>
          </a:bodyPr>
          <a:lstStyle/>
          <a:p>
            <a:r>
              <a:rPr lang="it-IT" dirty="0"/>
              <a:t>Kubelet</a:t>
            </a:r>
            <a:endParaRPr lang="en-US" dirty="0"/>
          </a:p>
        </p:txBody>
      </p:sp>
      <p:sp>
        <p:nvSpPr>
          <p:cNvPr id="13" name="Rectangle: Rounded Corners 12">
            <a:extLst>
              <a:ext uri="{FF2B5EF4-FFF2-40B4-BE49-F238E27FC236}">
                <a16:creationId xmlns:a16="http://schemas.microsoft.com/office/drawing/2014/main" id="{A3366435-A936-23DD-0A1F-2E5591559268}"/>
              </a:ext>
            </a:extLst>
          </p:cNvPr>
          <p:cNvSpPr/>
          <p:nvPr/>
        </p:nvSpPr>
        <p:spPr>
          <a:xfrm>
            <a:off x="3648489"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26CF43F-4D51-E49B-57DB-22595AF6FB8E}"/>
              </a:ext>
            </a:extLst>
          </p:cNvPr>
          <p:cNvSpPr txBox="1"/>
          <p:nvPr/>
        </p:nvSpPr>
        <p:spPr>
          <a:xfrm>
            <a:off x="3826150" y="3563132"/>
            <a:ext cx="1196009" cy="646331"/>
          </a:xfrm>
          <a:prstGeom prst="rect">
            <a:avLst/>
          </a:prstGeom>
          <a:noFill/>
        </p:spPr>
        <p:txBody>
          <a:bodyPr wrap="square" rtlCol="0">
            <a:spAutoFit/>
          </a:bodyPr>
          <a:lstStyle/>
          <a:p>
            <a:r>
              <a:rPr lang="it-IT" dirty="0"/>
              <a:t>Kube-proxy</a:t>
            </a:r>
            <a:endParaRPr lang="en-US" dirty="0"/>
          </a:p>
        </p:txBody>
      </p:sp>
      <p:sp>
        <p:nvSpPr>
          <p:cNvPr id="34" name="Rectangle 33">
            <a:extLst>
              <a:ext uri="{FF2B5EF4-FFF2-40B4-BE49-F238E27FC236}">
                <a16:creationId xmlns:a16="http://schemas.microsoft.com/office/drawing/2014/main" id="{805AD0E8-C0B2-D76F-09FA-3F68D14340EA}"/>
              </a:ext>
            </a:extLst>
          </p:cNvPr>
          <p:cNvSpPr/>
          <p:nvPr/>
        </p:nvSpPr>
        <p:spPr>
          <a:xfrm>
            <a:off x="4496629" y="1004223"/>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7D6A5C86-3C88-D95C-D88D-292B2E319723}"/>
              </a:ext>
            </a:extLst>
          </p:cNvPr>
          <p:cNvCxnSpPr>
            <a:stCxn id="11" idx="2"/>
            <a:endCxn id="10" idx="3"/>
          </p:cNvCxnSpPr>
          <p:nvPr/>
        </p:nvCxnSpPr>
        <p:spPr>
          <a:xfrm flipH="1">
            <a:off x="2168388" y="4209463"/>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loud 16">
            <a:extLst>
              <a:ext uri="{FF2B5EF4-FFF2-40B4-BE49-F238E27FC236}">
                <a16:creationId xmlns:a16="http://schemas.microsoft.com/office/drawing/2014/main" id="{1E06B008-4401-C856-E3F8-28B57EDC4DC8}"/>
              </a:ext>
            </a:extLst>
          </p:cNvPr>
          <p:cNvSpPr/>
          <p:nvPr/>
        </p:nvSpPr>
        <p:spPr>
          <a:xfrm>
            <a:off x="3484287"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9" name="Straight Arrow Connector 18">
            <a:extLst>
              <a:ext uri="{FF2B5EF4-FFF2-40B4-BE49-F238E27FC236}">
                <a16:creationId xmlns:a16="http://schemas.microsoft.com/office/drawing/2014/main" id="{F2A5582F-4C29-7154-2F0C-B96EDDEBF6A5}"/>
              </a:ext>
            </a:extLst>
          </p:cNvPr>
          <p:cNvCxnSpPr>
            <a:cxnSpLocks/>
            <a:stCxn id="13" idx="2"/>
            <a:endCxn id="17" idx="3"/>
          </p:cNvCxnSpPr>
          <p:nvPr/>
        </p:nvCxnSpPr>
        <p:spPr>
          <a:xfrm>
            <a:off x="4317724"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BF13C7F-7DDA-120B-51DB-195754984FC3}"/>
              </a:ext>
            </a:extLst>
          </p:cNvPr>
          <p:cNvSpPr/>
          <p:nvPr/>
        </p:nvSpPr>
        <p:spPr>
          <a:xfrm>
            <a:off x="9349206"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4F33360-03C4-5170-C4EC-605E1828D096}"/>
              </a:ext>
            </a:extLst>
          </p:cNvPr>
          <p:cNvSpPr txBox="1"/>
          <p:nvPr/>
        </p:nvSpPr>
        <p:spPr>
          <a:xfrm>
            <a:off x="9526867" y="3563132"/>
            <a:ext cx="1196009" cy="646331"/>
          </a:xfrm>
          <a:prstGeom prst="rect">
            <a:avLst/>
          </a:prstGeom>
          <a:noFill/>
        </p:spPr>
        <p:txBody>
          <a:bodyPr wrap="square" rtlCol="0">
            <a:spAutoFit/>
          </a:bodyPr>
          <a:lstStyle/>
          <a:p>
            <a:r>
              <a:rPr lang="it-IT" dirty="0"/>
              <a:t>Kube-proxy</a:t>
            </a:r>
            <a:endParaRPr lang="en-US" dirty="0"/>
          </a:p>
        </p:txBody>
      </p:sp>
      <p:sp>
        <p:nvSpPr>
          <p:cNvPr id="30" name="Cloud 29">
            <a:extLst>
              <a:ext uri="{FF2B5EF4-FFF2-40B4-BE49-F238E27FC236}">
                <a16:creationId xmlns:a16="http://schemas.microsoft.com/office/drawing/2014/main" id="{C7285817-64EE-8914-1C58-C479FB5A99A3}"/>
              </a:ext>
            </a:extLst>
          </p:cNvPr>
          <p:cNvSpPr/>
          <p:nvPr/>
        </p:nvSpPr>
        <p:spPr>
          <a:xfrm>
            <a:off x="9185004"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31" name="Straight Arrow Connector 30">
            <a:extLst>
              <a:ext uri="{FF2B5EF4-FFF2-40B4-BE49-F238E27FC236}">
                <a16:creationId xmlns:a16="http://schemas.microsoft.com/office/drawing/2014/main" id="{7633EE43-D9D9-3D20-B227-B1384D1D2CA8}"/>
              </a:ext>
            </a:extLst>
          </p:cNvPr>
          <p:cNvCxnSpPr>
            <a:cxnSpLocks/>
            <a:stCxn id="28" idx="2"/>
            <a:endCxn id="30" idx="3"/>
          </p:cNvCxnSpPr>
          <p:nvPr/>
        </p:nvCxnSpPr>
        <p:spPr>
          <a:xfrm>
            <a:off x="10018441"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1BA40BA4-68B3-2ABC-1105-AFCD67D24663}"/>
              </a:ext>
            </a:extLst>
          </p:cNvPr>
          <p:cNvSpPr/>
          <p:nvPr/>
        </p:nvSpPr>
        <p:spPr>
          <a:xfrm>
            <a:off x="7250188"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F0500E-7A1E-4428-47A2-728980E12E06}"/>
              </a:ext>
            </a:extLst>
          </p:cNvPr>
          <p:cNvSpPr txBox="1"/>
          <p:nvPr/>
        </p:nvSpPr>
        <p:spPr>
          <a:xfrm>
            <a:off x="7392648" y="3650339"/>
            <a:ext cx="1196009" cy="369332"/>
          </a:xfrm>
          <a:prstGeom prst="rect">
            <a:avLst/>
          </a:prstGeom>
          <a:noFill/>
        </p:spPr>
        <p:txBody>
          <a:bodyPr wrap="square" rtlCol="0">
            <a:spAutoFit/>
          </a:bodyPr>
          <a:lstStyle/>
          <a:p>
            <a:r>
              <a:rPr lang="it-IT" dirty="0"/>
              <a:t>Kubelet</a:t>
            </a:r>
            <a:endParaRPr lang="en-US" dirty="0"/>
          </a:p>
        </p:txBody>
      </p:sp>
      <p:sp>
        <p:nvSpPr>
          <p:cNvPr id="35" name="TextBox 34">
            <a:extLst>
              <a:ext uri="{FF2B5EF4-FFF2-40B4-BE49-F238E27FC236}">
                <a16:creationId xmlns:a16="http://schemas.microsoft.com/office/drawing/2014/main" id="{A95BA083-2599-CD61-ED60-3623ECB302A7}"/>
              </a:ext>
            </a:extLst>
          </p:cNvPr>
          <p:cNvSpPr txBox="1"/>
          <p:nvPr/>
        </p:nvSpPr>
        <p:spPr>
          <a:xfrm>
            <a:off x="4424156" y="664762"/>
            <a:ext cx="2209802" cy="369332"/>
          </a:xfrm>
          <a:prstGeom prst="rect">
            <a:avLst/>
          </a:prstGeom>
          <a:noFill/>
        </p:spPr>
        <p:txBody>
          <a:bodyPr wrap="square" rtlCol="0">
            <a:spAutoFit/>
          </a:bodyPr>
          <a:lstStyle/>
          <a:p>
            <a:r>
              <a:rPr lang="it-IT" dirty="0"/>
              <a:t>Master node 1</a:t>
            </a:r>
            <a:endParaRPr lang="en-US" dirty="0"/>
          </a:p>
        </p:txBody>
      </p:sp>
      <p:cxnSp>
        <p:nvCxnSpPr>
          <p:cNvPr id="37" name="Straight Arrow Connector 36">
            <a:extLst>
              <a:ext uri="{FF2B5EF4-FFF2-40B4-BE49-F238E27FC236}">
                <a16:creationId xmlns:a16="http://schemas.microsoft.com/office/drawing/2014/main" id="{1CDDE59D-0D2E-BDDE-17D2-F4640F0D2E39}"/>
              </a:ext>
            </a:extLst>
          </p:cNvPr>
          <p:cNvCxnSpPr>
            <a:cxnSpLocks/>
            <a:stCxn id="34" idx="1"/>
          </p:cNvCxnSpPr>
          <p:nvPr/>
        </p:nvCxnSpPr>
        <p:spPr>
          <a:xfrm flipH="1">
            <a:off x="2815053" y="1591149"/>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740D64-6AE3-D411-97B9-158FFE6D1CF8}"/>
              </a:ext>
            </a:extLst>
          </p:cNvPr>
          <p:cNvCxnSpPr>
            <a:endCxn id="32" idx="0"/>
          </p:cNvCxnSpPr>
          <p:nvPr/>
        </p:nvCxnSpPr>
        <p:spPr>
          <a:xfrm>
            <a:off x="7699513" y="2183669"/>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22AA09D-40EE-6D09-BE31-2BAFAB254158}"/>
              </a:ext>
            </a:extLst>
          </p:cNvPr>
          <p:cNvSpPr/>
          <p:nvPr/>
        </p:nvSpPr>
        <p:spPr>
          <a:xfrm>
            <a:off x="4916558" y="1213199"/>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FF45C21-7709-9425-FD16-A87BBE978969}"/>
              </a:ext>
            </a:extLst>
          </p:cNvPr>
          <p:cNvSpPr txBox="1"/>
          <p:nvPr/>
        </p:nvSpPr>
        <p:spPr>
          <a:xfrm>
            <a:off x="5297557" y="1392968"/>
            <a:ext cx="1596887" cy="369332"/>
          </a:xfrm>
          <a:prstGeom prst="rect">
            <a:avLst/>
          </a:prstGeom>
          <a:noFill/>
        </p:spPr>
        <p:txBody>
          <a:bodyPr wrap="square" rtlCol="0">
            <a:spAutoFit/>
          </a:bodyPr>
          <a:lstStyle/>
          <a:p>
            <a:r>
              <a:rPr lang="it-IT" dirty="0"/>
              <a:t>API server</a:t>
            </a:r>
            <a:endParaRPr lang="en-US" dirty="0"/>
          </a:p>
        </p:txBody>
      </p:sp>
    </p:spTree>
    <p:extLst>
      <p:ext uri="{BB962C8B-B14F-4D97-AF65-F5344CB8AC3E}">
        <p14:creationId xmlns:p14="http://schemas.microsoft.com/office/powerpoint/2010/main" val="243663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t>kubelet</a:t>
            </a:r>
          </a:p>
          <a:p>
            <a:pPr lvl="1"/>
            <a:endParaRPr lang="it-IT" dirty="0"/>
          </a:p>
          <a:p>
            <a:pPr lvl="1"/>
            <a:r>
              <a:rPr lang="it-IT" dirty="0"/>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5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47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2529152C-7035-8256-5031-085B38D398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4" name="Straight Arrow Connector 33">
            <a:extLst>
              <a:ext uri="{FF2B5EF4-FFF2-40B4-BE49-F238E27FC236}">
                <a16:creationId xmlns:a16="http://schemas.microsoft.com/office/drawing/2014/main" id="{5AEBD090-7D1C-F7B7-E267-8B6B94101B04}"/>
              </a:ext>
            </a:extLst>
          </p:cNvPr>
          <p:cNvCxnSpPr>
            <a:cxnSpLocks/>
            <a:endCxn id="33"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3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BD9695-8B14-6E3F-16D3-E3769462BF15}"/>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040D31-888C-1392-B228-8FD7A1A2B7D2}"/>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78D308-D77F-903A-D80E-E2528E02A5D4}"/>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E283DB5D-5233-FA25-4F88-AAEDCCD7CA3B}"/>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9E3F2470-73A4-3D14-090E-0302E79FE102}"/>
              </a:ext>
            </a:extLst>
          </p:cNvPr>
          <p:cNvSpPr/>
          <p:nvPr/>
        </p:nvSpPr>
        <p:spPr>
          <a:xfrm>
            <a:off x="1521722" y="4459350"/>
            <a:ext cx="1293331" cy="689113"/>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73442399-CD74-3F65-B613-EE65CB24BED2}"/>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B07F5-3AAC-F872-41FA-21C0C5C19B9D}"/>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BFC16C25-014C-943A-D299-EF861EFBB77C}"/>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CC60AFA-ED0A-52D0-ABBE-F035119D5E3E}"/>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8A0CFADA-3C21-50B8-E593-6B8465F9A006}"/>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4CD1F2C-3749-6E0B-0B42-A3A593DA8CF6}"/>
              </a:ext>
            </a:extLst>
          </p:cNvPr>
          <p:cNvCxnSpPr>
            <a:stCxn id="9" idx="2"/>
            <a:endCxn id="8" idx="3"/>
          </p:cNvCxnSpPr>
          <p:nvPr/>
        </p:nvCxnSpPr>
        <p:spPr>
          <a:xfrm flipH="1">
            <a:off x="2168388" y="3480592"/>
            <a:ext cx="1" cy="9787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FA7395D7-833A-6F67-D1C3-DC749988CA7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64CAC3A6-2CE0-BAF1-33EA-7F0CAD060BC2}"/>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4658ADA-0BEC-3526-6A19-D0F0460E1A02}"/>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9D9CE5-9025-3686-9331-B060D6C5609C}"/>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4C1DADB4-4FA6-703C-B17F-2FE004677880}"/>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484DAE-3783-6449-4416-867FEB7B1275}"/>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2E3C9A1-7351-BE68-EE58-2B68EB9BCA0C}"/>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755CE-C8F3-9053-FBD4-0415A8F1F47F}"/>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3C65CB8F-AEF1-0F33-8A40-8D74F5BC6A77}"/>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B14F276E-AE4C-2F35-2BF4-56AE5EBF6FFC}"/>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86B0-C36A-9997-7741-CC3FDC58C97F}"/>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9789115-8184-F5CA-EBFB-3D30A0153E6A}"/>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AE5FFF-E4E0-0EC4-8E85-64CC025C9E1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8" name="Graphic 27" descr="Man with solid fill">
            <a:extLst>
              <a:ext uri="{FF2B5EF4-FFF2-40B4-BE49-F238E27FC236}">
                <a16:creationId xmlns:a16="http://schemas.microsoft.com/office/drawing/2014/main" id="{3D5B1178-B68E-9A22-225E-7932990DE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29" name="Straight Arrow Connector 28">
            <a:extLst>
              <a:ext uri="{FF2B5EF4-FFF2-40B4-BE49-F238E27FC236}">
                <a16:creationId xmlns:a16="http://schemas.microsoft.com/office/drawing/2014/main" id="{D1B4E3AA-C1BE-7DF9-C82F-235EB96E55ED}"/>
              </a:ext>
            </a:extLst>
          </p:cNvPr>
          <p:cNvCxnSpPr>
            <a:cxnSpLocks/>
            <a:endCxn id="28"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Man with solid fill">
            <a:extLst>
              <a:ext uri="{FF2B5EF4-FFF2-40B4-BE49-F238E27FC236}">
                <a16:creationId xmlns:a16="http://schemas.microsoft.com/office/drawing/2014/main" id="{90C6FD5D-F965-BC69-879D-5A5119A823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1" name="Straight Arrow Connector 30">
            <a:extLst>
              <a:ext uri="{FF2B5EF4-FFF2-40B4-BE49-F238E27FC236}">
                <a16:creationId xmlns:a16="http://schemas.microsoft.com/office/drawing/2014/main" id="{BC07C8F3-BD18-E8B0-C6E1-C54408E04CE8}"/>
              </a:ext>
            </a:extLst>
          </p:cNvPr>
          <p:cNvCxnSpPr>
            <a:cxnSpLocks/>
            <a:endCxn id="30"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57ADEA99-FCBB-064F-8CC6-F2D3E6383BC9}"/>
              </a:ext>
            </a:extLst>
          </p:cNvPr>
          <p:cNvSpPr/>
          <p:nvPr/>
        </p:nvSpPr>
        <p:spPr>
          <a:xfrm>
            <a:off x="7255559" y="4508872"/>
            <a:ext cx="1293331" cy="689113"/>
          </a:xfrm>
          <a:prstGeom prst="round2Diag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3" name="Straight Arrow Connector 32">
            <a:extLst>
              <a:ext uri="{FF2B5EF4-FFF2-40B4-BE49-F238E27FC236}">
                <a16:creationId xmlns:a16="http://schemas.microsoft.com/office/drawing/2014/main" id="{869BD047-8EB3-C188-3971-44CB158F154F}"/>
              </a:ext>
            </a:extLst>
          </p:cNvPr>
          <p:cNvCxnSpPr>
            <a:endCxn id="32" idx="3"/>
          </p:cNvCxnSpPr>
          <p:nvPr/>
        </p:nvCxnSpPr>
        <p:spPr>
          <a:xfrm flipH="1">
            <a:off x="7902225" y="3530114"/>
            <a:ext cx="1" cy="978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Close outline">
            <a:extLst>
              <a:ext uri="{FF2B5EF4-FFF2-40B4-BE49-F238E27FC236}">
                <a16:creationId xmlns:a16="http://schemas.microsoft.com/office/drawing/2014/main" id="{9408F401-FD5B-3C6D-FC98-4C680492AC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5986" y="4348481"/>
            <a:ext cx="914400" cy="914400"/>
          </a:xfrm>
          <a:prstGeom prst="rect">
            <a:avLst/>
          </a:prstGeom>
        </p:spPr>
      </p:pic>
    </p:spTree>
    <p:extLst>
      <p:ext uri="{BB962C8B-B14F-4D97-AF65-F5344CB8AC3E}">
        <p14:creationId xmlns:p14="http://schemas.microsoft.com/office/powerpoint/2010/main" val="1773354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1341" y="2766218"/>
            <a:ext cx="3649318" cy="1325563"/>
          </a:xfrm>
        </p:spPr>
        <p:txBody>
          <a:bodyPr>
            <a:normAutofit/>
          </a:bodyPr>
          <a:lstStyle/>
          <a:p>
            <a:r>
              <a:rPr lang="it-IT" dirty="0"/>
              <a:t>But also..</a:t>
            </a:r>
            <a:endParaRPr lang="en-US" dirty="0"/>
          </a:p>
        </p:txBody>
      </p:sp>
    </p:spTree>
    <p:extLst>
      <p:ext uri="{BB962C8B-B14F-4D97-AF65-F5344CB8AC3E}">
        <p14:creationId xmlns:p14="http://schemas.microsoft.com/office/powerpoint/2010/main" val="2036238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72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45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Diagonal Corners Rounded 36">
            <a:extLst>
              <a:ext uri="{FF2B5EF4-FFF2-40B4-BE49-F238E27FC236}">
                <a16:creationId xmlns:a16="http://schemas.microsoft.com/office/drawing/2014/main" id="{A469E95F-6DBA-ABAD-0997-382D546A8C67}"/>
              </a:ext>
            </a:extLst>
          </p:cNvPr>
          <p:cNvSpPr/>
          <p:nvPr/>
        </p:nvSpPr>
        <p:spPr>
          <a:xfrm>
            <a:off x="7252253" y="4478395"/>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8" name="Straight Arrow Connector 37">
            <a:extLst>
              <a:ext uri="{FF2B5EF4-FFF2-40B4-BE49-F238E27FC236}">
                <a16:creationId xmlns:a16="http://schemas.microsoft.com/office/drawing/2014/main" id="{4FD58577-AE16-13F3-D583-AE5AD82D08B2}"/>
              </a:ext>
            </a:extLst>
          </p:cNvPr>
          <p:cNvCxnSpPr>
            <a:endCxn id="37" idx="3"/>
          </p:cNvCxnSpPr>
          <p:nvPr/>
        </p:nvCxnSpPr>
        <p:spPr>
          <a:xfrm flipH="1">
            <a:off x="7898919" y="3499637"/>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766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7EF5-BCCA-2EB2-A76B-A0E4261AC1DF}"/>
              </a:ext>
            </a:extLst>
          </p:cNvPr>
          <p:cNvSpPr>
            <a:spLocks noGrp="1"/>
          </p:cNvSpPr>
          <p:nvPr>
            <p:ph type="title"/>
          </p:nvPr>
        </p:nvSpPr>
        <p:spPr/>
        <p:txBody>
          <a:bodyPr/>
          <a:lstStyle/>
          <a:p>
            <a:r>
              <a:rPr lang="it-IT" dirty="0"/>
              <a:t>Mobility in edge computing</a:t>
            </a:r>
            <a:endParaRPr lang="en-US" dirty="0"/>
          </a:p>
        </p:txBody>
      </p:sp>
      <p:sp>
        <p:nvSpPr>
          <p:cNvPr id="3" name="Content Placeholder 2">
            <a:extLst>
              <a:ext uri="{FF2B5EF4-FFF2-40B4-BE49-F238E27FC236}">
                <a16:creationId xmlns:a16="http://schemas.microsoft.com/office/drawing/2014/main" id="{6164F28B-1921-3B28-5781-027AF6599048}"/>
              </a:ext>
            </a:extLst>
          </p:cNvPr>
          <p:cNvSpPr>
            <a:spLocks noGrp="1"/>
          </p:cNvSpPr>
          <p:nvPr>
            <p:ph idx="1"/>
          </p:nvPr>
        </p:nvSpPr>
        <p:spPr/>
        <p:txBody>
          <a:bodyPr/>
          <a:lstStyle/>
          <a:p>
            <a:r>
              <a:rPr lang="it-IT" dirty="0"/>
              <a:t>In the last scenario:</a:t>
            </a:r>
          </a:p>
          <a:p>
            <a:pPr lvl="1"/>
            <a:endParaRPr lang="it-IT" dirty="0"/>
          </a:p>
          <a:p>
            <a:pPr lvl="1"/>
            <a:r>
              <a:rPr lang="it-IT" dirty="0"/>
              <a:t>Multiple clients served by the same pod</a:t>
            </a:r>
          </a:p>
          <a:p>
            <a:pPr lvl="1"/>
            <a:r>
              <a:rPr lang="it-IT" dirty="0"/>
              <a:t>Clients can move across nodes</a:t>
            </a:r>
          </a:p>
          <a:p>
            <a:pPr lvl="1"/>
            <a:endParaRPr lang="en-US" dirty="0"/>
          </a:p>
          <a:p>
            <a:r>
              <a:rPr lang="en-US" dirty="0"/>
              <a:t>We don’t want to just migrate the existing pod, we also want the </a:t>
            </a:r>
            <a:r>
              <a:rPr lang="en-US" u="sng" dirty="0"/>
              <a:t>old</a:t>
            </a:r>
            <a:r>
              <a:rPr lang="en-US" dirty="0"/>
              <a:t> pod functioning</a:t>
            </a:r>
            <a:endParaRPr lang="it-IT" dirty="0"/>
          </a:p>
        </p:txBody>
      </p:sp>
    </p:spTree>
    <p:extLst>
      <p:ext uri="{BB962C8B-B14F-4D97-AF65-F5344CB8AC3E}">
        <p14:creationId xmlns:p14="http://schemas.microsoft.com/office/powerpoint/2010/main" val="79864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t>Challenges</a:t>
            </a:r>
            <a:endParaRPr lang="en-US" dirty="0"/>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3087300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68840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solidFill>
                  <a:schemeClr val="bg2">
                    <a:lumMod val="90000"/>
                  </a:schemeClr>
                </a:solidFill>
              </a:rPr>
              <a:t>kubelet</a:t>
            </a:r>
          </a:p>
          <a:p>
            <a:pPr lvl="1"/>
            <a:endParaRPr lang="it-IT" dirty="0"/>
          </a:p>
          <a:p>
            <a:pPr lvl="1"/>
            <a:r>
              <a:rPr lang="it-IT" dirty="0">
                <a:solidFill>
                  <a:schemeClr val="bg2">
                    <a:lumMod val="90000"/>
                  </a:schemeClr>
                </a:solidFill>
              </a:rPr>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E77C9B3-865D-AB0F-0B85-1F2A8D608C2E}"/>
              </a:ext>
            </a:extLst>
          </p:cNvPr>
          <p:cNvCxnSpPr>
            <a:cxnSpLocks/>
          </p:cNvCxnSpPr>
          <p:nvPr/>
        </p:nvCxnSpPr>
        <p:spPr>
          <a:xfrm>
            <a:off x="4953965" y="4556878"/>
            <a:ext cx="97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BB14EF0-3309-69A3-257E-942535EAC245}"/>
              </a:ext>
            </a:extLst>
          </p:cNvPr>
          <p:cNvSpPr/>
          <p:nvPr/>
        </p:nvSpPr>
        <p:spPr>
          <a:xfrm>
            <a:off x="5926238" y="3931843"/>
            <a:ext cx="3298785" cy="1416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EBEF2A-46A2-64B6-8EDA-EDCCDFF31CD7}"/>
              </a:ext>
            </a:extLst>
          </p:cNvPr>
          <p:cNvSpPr txBox="1"/>
          <p:nvPr/>
        </p:nvSpPr>
        <p:spPr>
          <a:xfrm>
            <a:off x="6096000" y="4178670"/>
            <a:ext cx="3476263" cy="923330"/>
          </a:xfrm>
          <a:prstGeom prst="rect">
            <a:avLst/>
          </a:prstGeom>
          <a:noFill/>
        </p:spPr>
        <p:txBody>
          <a:bodyPr wrap="square" rtlCol="0">
            <a:spAutoFit/>
          </a:bodyPr>
          <a:lstStyle/>
          <a:p>
            <a:r>
              <a:rPr lang="it-IT" dirty="0"/>
              <a:t>Software that is responsible for </a:t>
            </a:r>
          </a:p>
          <a:p>
            <a:r>
              <a:rPr lang="it-IT" dirty="0"/>
              <a:t>running containers</a:t>
            </a:r>
            <a:endParaRPr lang="en-US" dirty="0"/>
          </a:p>
        </p:txBody>
      </p:sp>
    </p:spTree>
    <p:extLst>
      <p:ext uri="{BB962C8B-B14F-4D97-AF65-F5344CB8AC3E}">
        <p14:creationId xmlns:p14="http://schemas.microsoft.com/office/powerpoint/2010/main" val="1886673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2618163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56783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113557" y="2766218"/>
            <a:ext cx="3964885" cy="1325563"/>
          </a:xfrm>
        </p:spPr>
        <p:txBody>
          <a:bodyPr>
            <a:normAutofit/>
          </a:bodyPr>
          <a:lstStyle/>
          <a:p>
            <a:r>
              <a:rPr lang="it-IT" dirty="0"/>
              <a:t>That’s all! Questions?</a:t>
            </a:r>
            <a:endParaRPr lang="en-US" dirty="0"/>
          </a:p>
        </p:txBody>
      </p:sp>
    </p:spTree>
    <p:extLst>
      <p:ext uri="{BB962C8B-B14F-4D97-AF65-F5344CB8AC3E}">
        <p14:creationId xmlns:p14="http://schemas.microsoft.com/office/powerpoint/2010/main" val="1690712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5F5-E754-66E1-EE40-A02E7FDA0047}"/>
              </a:ext>
            </a:extLst>
          </p:cNvPr>
          <p:cNvSpPr>
            <a:spLocks noGrp="1"/>
          </p:cNvSpPr>
          <p:nvPr>
            <p:ph type="title"/>
          </p:nvPr>
        </p:nvSpPr>
        <p:spPr/>
        <p:txBody>
          <a:bodyPr/>
          <a:lstStyle/>
          <a:p>
            <a:r>
              <a:rPr lang="it-IT" dirty="0"/>
              <a:t>Sources</a:t>
            </a:r>
            <a:endParaRPr lang="en-US" dirty="0"/>
          </a:p>
        </p:txBody>
      </p:sp>
      <p:sp>
        <p:nvSpPr>
          <p:cNvPr id="3" name="Content Placeholder 2">
            <a:extLst>
              <a:ext uri="{FF2B5EF4-FFF2-40B4-BE49-F238E27FC236}">
                <a16:creationId xmlns:a16="http://schemas.microsoft.com/office/drawing/2014/main" id="{EA63BE55-3803-F6AF-FA61-DA9A1BF654C8}"/>
              </a:ext>
            </a:extLst>
          </p:cNvPr>
          <p:cNvSpPr>
            <a:spLocks noGrp="1"/>
          </p:cNvSpPr>
          <p:nvPr>
            <p:ph idx="1"/>
          </p:nvPr>
        </p:nvSpPr>
        <p:spPr/>
        <p:txBody>
          <a:bodyPr/>
          <a:lstStyle/>
          <a:p>
            <a:r>
              <a:rPr lang="it-IT" sz="1600" dirty="0"/>
              <a:t>Kubernetes official documentation: </a:t>
            </a:r>
            <a:r>
              <a:rPr lang="it-IT" sz="1600" dirty="0">
                <a:hlinkClick r:id="rId2"/>
              </a:rPr>
              <a:t>https://kubernetes.io/docs</a:t>
            </a:r>
            <a:endParaRPr lang="it-IT" sz="1600" dirty="0"/>
          </a:p>
          <a:p>
            <a:r>
              <a:rPr lang="it-IT" sz="1600" dirty="0"/>
              <a:t>«Cloud Native DevOps with Kubernetes», O’Reilly, Justin Domingous &amp; John Arundel</a:t>
            </a:r>
          </a:p>
          <a:p>
            <a:r>
              <a:rPr lang="it-IT" sz="1600" dirty="0"/>
              <a:t>«Container Networking», O’Reilly, </a:t>
            </a:r>
            <a:r>
              <a:rPr lang="en-US" sz="1600" dirty="0"/>
              <a:t>Michael </a:t>
            </a:r>
            <a:r>
              <a:rPr lang="en-US" sz="1600" dirty="0" err="1"/>
              <a:t>Hausenblas</a:t>
            </a:r>
            <a:endParaRPr lang="en-US" sz="1600" dirty="0"/>
          </a:p>
          <a:p>
            <a:r>
              <a:rPr lang="it-IT" sz="1600" dirty="0"/>
              <a:t>eBPF official site: </a:t>
            </a:r>
            <a:r>
              <a:rPr lang="it-IT" sz="1600" dirty="0">
                <a:hlinkClick r:id="rId3"/>
              </a:rPr>
              <a:t>https://ebpf.io/</a:t>
            </a:r>
            <a:endParaRPr lang="it-IT" sz="1600" dirty="0"/>
          </a:p>
          <a:p>
            <a:r>
              <a:rPr lang="it-IT" sz="1600" dirty="0"/>
              <a:t>cilium official site: </a:t>
            </a:r>
            <a:r>
              <a:rPr lang="it-IT" sz="1600" dirty="0">
                <a:hlinkClick r:id="rId4"/>
              </a:rPr>
              <a:t>https://cilium.io/get-started/</a:t>
            </a:r>
            <a:endParaRPr lang="it-IT" sz="1600" dirty="0"/>
          </a:p>
          <a:p>
            <a:r>
              <a:rPr lang="it-IT" sz="1600" dirty="0"/>
              <a:t>calico official site: </a:t>
            </a:r>
            <a:r>
              <a:rPr lang="en-US" sz="1600" dirty="0">
                <a:hlinkClick r:id="rId5"/>
              </a:rPr>
              <a:t>Kubernetes (tigera.io)</a:t>
            </a:r>
            <a:endParaRPr lang="it-IT" sz="1600" dirty="0"/>
          </a:p>
          <a:p>
            <a:r>
              <a:rPr lang="it-IT" sz="1600" dirty="0"/>
              <a:t>Red Hat: </a:t>
            </a:r>
            <a:r>
              <a:rPr lang="en-US" sz="1600" dirty="0">
                <a:hlinkClick r:id="rId6"/>
              </a:rPr>
              <a:t>What's a service mesh? (redhat.com)</a:t>
            </a:r>
            <a:endParaRPr lang="it-IT" sz="1600" dirty="0"/>
          </a:p>
          <a:p>
            <a:r>
              <a:rPr lang="it-IT" sz="1600" dirty="0"/>
              <a:t>Istio official site: </a:t>
            </a:r>
            <a:r>
              <a:rPr lang="en-US" sz="1600" dirty="0">
                <a:hlinkClick r:id="rId7"/>
              </a:rPr>
              <a:t>Istio / Architecture</a:t>
            </a:r>
            <a:endParaRPr lang="en-US" sz="1600" dirty="0"/>
          </a:p>
          <a:p>
            <a:r>
              <a:rPr lang="it-IT" sz="1600" dirty="0"/>
              <a:t>«Migrating Pods in Kubernetes», Jakob Schrettenbrunner</a:t>
            </a:r>
          </a:p>
          <a:p>
            <a:r>
              <a:rPr lang="it-IT" sz="1600" dirty="0"/>
              <a:t>Envoy official site </a:t>
            </a:r>
            <a:r>
              <a:rPr lang="fr-FR" sz="1600" dirty="0" err="1">
                <a:hlinkClick r:id="rId8"/>
              </a:rPr>
              <a:t>What</a:t>
            </a:r>
            <a:r>
              <a:rPr lang="fr-FR" sz="1600" dirty="0">
                <a:hlinkClick r:id="rId8"/>
              </a:rPr>
              <a:t> </a:t>
            </a:r>
            <a:r>
              <a:rPr lang="fr-FR" sz="1600" dirty="0" err="1">
                <a:hlinkClick r:id="rId8"/>
              </a:rPr>
              <a:t>is</a:t>
            </a:r>
            <a:r>
              <a:rPr lang="fr-FR" sz="1600" dirty="0">
                <a:hlinkClick r:id="rId8"/>
              </a:rPr>
              <a:t> </a:t>
            </a:r>
            <a:r>
              <a:rPr lang="fr-FR" sz="1600" dirty="0" err="1">
                <a:hlinkClick r:id="rId8"/>
              </a:rPr>
              <a:t>Envoy</a:t>
            </a:r>
            <a:r>
              <a:rPr lang="fr-FR" sz="1600" dirty="0">
                <a:hlinkClick r:id="rId8"/>
              </a:rPr>
              <a:t> — </a:t>
            </a:r>
            <a:r>
              <a:rPr lang="fr-FR" sz="1600" dirty="0" err="1">
                <a:hlinkClick r:id="rId8"/>
              </a:rPr>
              <a:t>envoy</a:t>
            </a:r>
            <a:r>
              <a:rPr lang="fr-FR" sz="1600" dirty="0">
                <a:hlinkClick r:id="rId8"/>
              </a:rPr>
              <a:t> 1.5.0-tag-v1.5.0 documentation (envoyproxy.io)</a:t>
            </a:r>
            <a:endParaRPr lang="fr-FR" sz="1600" dirty="0"/>
          </a:p>
          <a:p>
            <a:r>
              <a:rPr lang="fr-FR" sz="1600" dirty="0"/>
              <a:t>Microsoft </a:t>
            </a:r>
            <a:r>
              <a:rPr lang="fr-FR" sz="1600" dirty="0" err="1"/>
              <a:t>Learn</a:t>
            </a:r>
            <a:r>
              <a:rPr lang="fr-FR" sz="1600" dirty="0"/>
              <a:t> site: </a:t>
            </a:r>
            <a:r>
              <a:rPr lang="fr-FR" sz="1600" dirty="0">
                <a:hlinkClick r:id="rId9"/>
              </a:rPr>
              <a:t>https://learn.microsoft.com/en-us/azure/architecture/guide/architecture-styles/microservices</a:t>
            </a:r>
            <a:r>
              <a:rPr lang="fr-FR" sz="1600" dirty="0"/>
              <a:t> </a:t>
            </a:r>
          </a:p>
          <a:p>
            <a:endParaRPr lang="it-IT" sz="1600" dirty="0"/>
          </a:p>
          <a:p>
            <a:endParaRPr lang="it-IT" dirty="0"/>
          </a:p>
          <a:p>
            <a:endParaRPr lang="it-IT" dirty="0"/>
          </a:p>
          <a:p>
            <a:endParaRPr lang="en-US" dirty="0"/>
          </a:p>
        </p:txBody>
      </p:sp>
    </p:spTree>
    <p:extLst>
      <p:ext uri="{BB962C8B-B14F-4D97-AF65-F5344CB8AC3E}">
        <p14:creationId xmlns:p14="http://schemas.microsoft.com/office/powerpoint/2010/main" val="148957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t>CRI (Container Runtime Interface)</a:t>
            </a:r>
          </a:p>
          <a:p>
            <a:pPr lvl="1"/>
            <a:r>
              <a:rPr lang="it-IT" dirty="0"/>
              <a:t>containerd</a:t>
            </a:r>
          </a:p>
          <a:p>
            <a:pPr lvl="1"/>
            <a:r>
              <a:rPr lang="en-US" dirty="0"/>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128778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solidFill>
                  <a:schemeClr val="bg2">
                    <a:lumMod val="90000"/>
                  </a:schemeClr>
                </a:solidFill>
              </a:rPr>
              <a:t>CRI (Container Runtime Interface)</a:t>
            </a:r>
          </a:p>
          <a:p>
            <a:pPr lvl="1"/>
            <a:r>
              <a:rPr lang="it-IT" dirty="0">
                <a:solidFill>
                  <a:schemeClr val="bg2">
                    <a:lumMod val="90000"/>
                  </a:schemeClr>
                </a:solidFill>
              </a:rPr>
              <a:t>containerd</a:t>
            </a:r>
          </a:p>
          <a:p>
            <a:pPr lvl="1"/>
            <a:r>
              <a:rPr lang="en-US" dirty="0">
                <a:solidFill>
                  <a:schemeClr val="bg2">
                    <a:lumMod val="90000"/>
                  </a:schemeClr>
                </a:solidFill>
              </a:rPr>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94135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solidFill>
                  <a:schemeClr val="bg2">
                    <a:lumMod val="90000"/>
                  </a:schemeClr>
                </a:solidFill>
              </a:rPr>
              <a:t>Container-runtime</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normAutofit/>
          </a:bodyPr>
          <a:lstStyle/>
          <a:p>
            <a:r>
              <a:rPr lang="it-IT" dirty="0"/>
              <a:t>OCI runtimes:</a:t>
            </a:r>
          </a:p>
          <a:p>
            <a:pPr lvl="1"/>
            <a:r>
              <a:rPr lang="it-IT" dirty="0"/>
              <a:t>Native runtimes:</a:t>
            </a:r>
          </a:p>
          <a:p>
            <a:pPr lvl="2"/>
            <a:r>
              <a:rPr lang="it-IT" dirty="0"/>
              <a:t>runC</a:t>
            </a:r>
          </a:p>
          <a:p>
            <a:pPr lvl="2"/>
            <a:r>
              <a:rPr lang="it-IT" dirty="0"/>
              <a:t>Railcar</a:t>
            </a:r>
          </a:p>
          <a:p>
            <a:pPr lvl="2"/>
            <a:r>
              <a:rPr lang="it-IT" dirty="0"/>
              <a:t>Crun</a:t>
            </a:r>
          </a:p>
          <a:p>
            <a:pPr lvl="2"/>
            <a:r>
              <a:rPr lang="it-IT" dirty="0"/>
              <a:t>rkt</a:t>
            </a:r>
            <a:endParaRPr lang="en-US" dirty="0"/>
          </a:p>
          <a:p>
            <a:pPr lvl="1"/>
            <a:r>
              <a:rPr lang="en-US" dirty="0"/>
              <a:t>Sandboxed and virtualized runtimes:</a:t>
            </a:r>
          </a:p>
          <a:p>
            <a:pPr lvl="2"/>
            <a:r>
              <a:rPr lang="en-US" dirty="0" err="1"/>
              <a:t>gviso</a:t>
            </a:r>
            <a:endParaRPr lang="en-US" dirty="0"/>
          </a:p>
          <a:p>
            <a:pPr lvl="2"/>
            <a:r>
              <a:rPr lang="en-US" dirty="0" err="1"/>
              <a:t>nabla</a:t>
            </a:r>
            <a:r>
              <a:rPr lang="en-US" dirty="0"/>
              <a:t>-containers</a:t>
            </a:r>
          </a:p>
          <a:p>
            <a:pPr lvl="2"/>
            <a:r>
              <a:rPr lang="en-US" dirty="0" err="1"/>
              <a:t>runV</a:t>
            </a:r>
            <a:endParaRPr lang="en-US" dirty="0"/>
          </a:p>
          <a:p>
            <a:pPr lvl="2"/>
            <a:r>
              <a:rPr lang="en-US" dirty="0" err="1"/>
              <a:t>clearcontainers</a:t>
            </a:r>
            <a:endParaRPr lang="en-US" dirty="0"/>
          </a:p>
          <a:p>
            <a:pPr lvl="2"/>
            <a:r>
              <a:rPr lang="en-US" dirty="0"/>
              <a:t>kata-containers</a:t>
            </a:r>
            <a:endParaRPr lang="it-IT" dirty="0"/>
          </a:p>
        </p:txBody>
      </p:sp>
      <p:pic>
        <p:nvPicPr>
          <p:cNvPr id="5" name="Picture 4" descr="Logo&#10;&#10;Description automatically generated with medium confidence">
            <a:extLst>
              <a:ext uri="{FF2B5EF4-FFF2-40B4-BE49-F238E27FC236}">
                <a16:creationId xmlns:a16="http://schemas.microsoft.com/office/drawing/2014/main" id="{502155CD-1840-A7F7-6E34-67BA824EB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062" y="2868687"/>
            <a:ext cx="1145893" cy="434467"/>
          </a:xfrm>
          <a:prstGeom prst="rect">
            <a:avLst/>
          </a:prstGeom>
        </p:spPr>
      </p:pic>
      <p:pic>
        <p:nvPicPr>
          <p:cNvPr id="6" name="Picture 5" descr="Logo&#10;&#10;Description automatically generated with medium confidence">
            <a:extLst>
              <a:ext uri="{FF2B5EF4-FFF2-40B4-BE49-F238E27FC236}">
                <a16:creationId xmlns:a16="http://schemas.microsoft.com/office/drawing/2014/main" id="{EE25191A-80E6-28E4-036E-30C80448F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092" y="3554846"/>
            <a:ext cx="1145893" cy="434467"/>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B88FAD73-9674-CB4E-1E1D-5587849D8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139" y="4951352"/>
            <a:ext cx="1145893" cy="434467"/>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21A1D665-5D34-159F-205C-2BE1FEAE6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02" y="5304552"/>
            <a:ext cx="1145893" cy="434467"/>
          </a:xfrm>
          <a:prstGeom prst="rect">
            <a:avLst/>
          </a:prstGeom>
        </p:spPr>
      </p:pic>
    </p:spTree>
    <p:extLst>
      <p:ext uri="{BB962C8B-B14F-4D97-AF65-F5344CB8AC3E}">
        <p14:creationId xmlns:p14="http://schemas.microsoft.com/office/powerpoint/2010/main" val="311699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pace Mono"/>
        <a:ea typeface=""/>
        <a:cs typeface=""/>
      </a:majorFont>
      <a:minorFont>
        <a:latin typeface="Space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11191</Words>
  <Application>Microsoft Office PowerPoint</Application>
  <PresentationFormat>Widescreen</PresentationFormat>
  <Paragraphs>819</Paragraphs>
  <Slides>63</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Arial</vt:lpstr>
      <vt:lpstr>Barlow</vt:lpstr>
      <vt:lpstr>Calibri</vt:lpstr>
      <vt:lpstr>inherit</vt:lpstr>
      <vt:lpstr>Lato</vt:lpstr>
      <vt:lpstr>nationalweb</vt:lpstr>
      <vt:lpstr>open sans</vt:lpstr>
      <vt:lpstr>Red Hat Text</vt:lpstr>
      <vt:lpstr>RedHatText</vt:lpstr>
      <vt:lpstr>Space Mono</vt:lpstr>
      <vt:lpstr>Office Theme</vt:lpstr>
      <vt:lpstr>Kubernetes</vt:lpstr>
      <vt:lpstr>Kubernetes </vt:lpstr>
      <vt:lpstr>Kubernetes </vt:lpstr>
      <vt:lpstr>Kubernetes </vt:lpstr>
      <vt:lpstr>Kubernetes </vt:lpstr>
      <vt:lpstr>Kubernetes </vt:lpstr>
      <vt:lpstr>Container-runtime</vt:lpstr>
      <vt:lpstr>Container-runtime</vt:lpstr>
      <vt:lpstr>Container-runtime</vt:lpstr>
      <vt:lpstr>Pods</vt:lpstr>
      <vt:lpstr>Pods</vt:lpstr>
      <vt:lpstr>Deployments</vt:lpstr>
      <vt:lpstr>Deployments </vt:lpstr>
      <vt:lpstr>ReplicaSets</vt:lpstr>
      <vt:lpstr>DaemonSets</vt:lpstr>
      <vt:lpstr>StatefulSets</vt:lpstr>
      <vt:lpstr>Jobs &amp; CronJobs</vt:lpstr>
      <vt:lpstr>Managing resources</vt:lpstr>
      <vt:lpstr>Networking</vt:lpstr>
      <vt:lpstr>Requirements</vt:lpstr>
      <vt:lpstr>Networking model</vt:lpstr>
      <vt:lpstr>Networking model</vt:lpstr>
      <vt:lpstr>Services</vt:lpstr>
      <vt:lpstr>Services</vt:lpstr>
      <vt:lpstr>Services</vt:lpstr>
      <vt:lpstr>Services</vt:lpstr>
      <vt:lpstr>Services</vt:lpstr>
      <vt:lpstr>Services</vt:lpstr>
      <vt:lpstr>Networking</vt:lpstr>
      <vt:lpstr>Networking</vt:lpstr>
      <vt:lpstr>Cilium </vt:lpstr>
      <vt:lpstr>eBPF </vt:lpstr>
      <vt:lpstr>eBPF </vt:lpstr>
      <vt:lpstr> </vt:lpstr>
      <vt:lpstr>PowerPoint Presentation</vt:lpstr>
      <vt:lpstr>Pod migration</vt:lpstr>
      <vt:lpstr>Checkpoint-restore (C/R)</vt:lpstr>
      <vt:lpstr>Migration Strategies</vt:lpstr>
      <vt:lpstr>MigratingPod library</vt:lpstr>
      <vt:lpstr>Enough with the boring stuff, some more interesting use cases..</vt:lpstr>
      <vt:lpstr>Deploying microservices applications</vt:lpstr>
      <vt:lpstr>Microservices</vt:lpstr>
      <vt:lpstr>Service mesh</vt:lpstr>
      <vt:lpstr>Service mesh</vt:lpstr>
      <vt:lpstr>Istio </vt:lpstr>
      <vt:lpstr>Envoy </vt:lpstr>
      <vt:lpstr>Example of a microservices application</vt:lpstr>
      <vt:lpstr>Mobility in edge computing</vt:lpstr>
      <vt:lpstr>PowerPoint Presentation</vt:lpstr>
      <vt:lpstr>PowerPoint Presentation</vt:lpstr>
      <vt:lpstr>PowerPoint Presentation</vt:lpstr>
      <vt:lpstr>PowerPoint Presentation</vt:lpstr>
      <vt:lpstr>But also..</vt:lpstr>
      <vt:lpstr>PowerPoint Presentation</vt:lpstr>
      <vt:lpstr>PowerPoint Presentation</vt:lpstr>
      <vt:lpstr>PowerPoint Presentation</vt:lpstr>
      <vt:lpstr>Mobility in edge computing</vt:lpstr>
      <vt:lpstr>Challenges</vt:lpstr>
      <vt:lpstr>Challenges</vt:lpstr>
      <vt:lpstr>Challenges</vt:lpstr>
      <vt:lpstr>Challenges</vt:lpstr>
      <vt:lpstr>That’s all! 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Leonardo Poggiani</dc:creator>
  <cp:lastModifiedBy>Leonardo Poggiani</cp:lastModifiedBy>
  <cp:revision>31</cp:revision>
  <dcterms:created xsi:type="dcterms:W3CDTF">2022-10-05T13:49:12Z</dcterms:created>
  <dcterms:modified xsi:type="dcterms:W3CDTF">2022-10-07T13:19:30Z</dcterms:modified>
</cp:coreProperties>
</file>