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256" r:id="rId2"/>
    <p:sldId id="389" r:id="rId3"/>
    <p:sldId id="257" r:id="rId4"/>
    <p:sldId id="258" r:id="rId5"/>
    <p:sldId id="265" r:id="rId6"/>
    <p:sldId id="266" r:id="rId7"/>
    <p:sldId id="267" r:id="rId8"/>
    <p:sldId id="268" r:id="rId9"/>
    <p:sldId id="269" r:id="rId10"/>
    <p:sldId id="270" r:id="rId11"/>
    <p:sldId id="328" r:id="rId12"/>
    <p:sldId id="329" r:id="rId13"/>
    <p:sldId id="330" r:id="rId14"/>
    <p:sldId id="331" r:id="rId15"/>
    <p:sldId id="332" r:id="rId16"/>
    <p:sldId id="333" r:id="rId17"/>
    <p:sldId id="260" r:id="rId18"/>
    <p:sldId id="259" r:id="rId19"/>
    <p:sldId id="262" r:id="rId20"/>
    <p:sldId id="264" r:id="rId21"/>
    <p:sldId id="393" r:id="rId22"/>
    <p:sldId id="278" r:id="rId23"/>
    <p:sldId id="286" r:id="rId24"/>
    <p:sldId id="287" r:id="rId25"/>
    <p:sldId id="369" r:id="rId26"/>
    <p:sldId id="288" r:id="rId27"/>
    <p:sldId id="280" r:id="rId28"/>
    <p:sldId id="357" r:id="rId29"/>
    <p:sldId id="272" r:id="rId30"/>
    <p:sldId id="282" r:id="rId31"/>
    <p:sldId id="276" r:id="rId32"/>
    <p:sldId id="283" r:id="rId33"/>
    <p:sldId id="277" r:id="rId34"/>
    <p:sldId id="279" r:id="rId35"/>
    <p:sldId id="284" r:id="rId36"/>
    <p:sldId id="285" r:id="rId37"/>
    <p:sldId id="275" r:id="rId38"/>
    <p:sldId id="322" r:id="rId39"/>
    <p:sldId id="274" r:id="rId40"/>
    <p:sldId id="291" r:id="rId41"/>
    <p:sldId id="298" r:id="rId42"/>
    <p:sldId id="29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08" r:id="rId59"/>
    <p:sldId id="307" r:id="rId60"/>
    <p:sldId id="356" r:id="rId61"/>
    <p:sldId id="317" r:id="rId62"/>
    <p:sldId id="364" r:id="rId63"/>
    <p:sldId id="390" r:id="rId64"/>
    <p:sldId id="343" r:id="rId65"/>
    <p:sldId id="391" r:id="rId66"/>
    <p:sldId id="346" r:id="rId67"/>
    <p:sldId id="350" r:id="rId68"/>
    <p:sldId id="347" r:id="rId69"/>
    <p:sldId id="353" r:id="rId70"/>
    <p:sldId id="363" r:id="rId71"/>
    <p:sldId id="392" r:id="rId72"/>
    <p:sldId id="318" r:id="rId73"/>
    <p:sldId id="359" r:id="rId74"/>
    <p:sldId id="342" r:id="rId75"/>
    <p:sldId id="344" r:id="rId76"/>
    <p:sldId id="345" r:id="rId77"/>
    <p:sldId id="349" r:id="rId78"/>
    <p:sldId id="352" r:id="rId79"/>
    <p:sldId id="354" r:id="rId80"/>
    <p:sldId id="351" r:id="rId81"/>
    <p:sldId id="362" r:id="rId82"/>
    <p:sldId id="360" r:id="rId83"/>
    <p:sldId id="385" r:id="rId84"/>
    <p:sldId id="386" r:id="rId85"/>
    <p:sldId id="387" r:id="rId86"/>
    <p:sldId id="388" r:id="rId87"/>
    <p:sldId id="306" r:id="rId88"/>
    <p:sldId id="366" r:id="rId89"/>
    <p:sldId id="367" r:id="rId90"/>
    <p:sldId id="368" r:id="rId91"/>
    <p:sldId id="335" r:id="rId92"/>
    <p:sldId id="281" r:id="rId93"/>
    <p:sldId id="295" r:id="rId94"/>
    <p:sldId id="289" r:id="rId95"/>
    <p:sldId id="292" r:id="rId96"/>
    <p:sldId id="296" r:id="rId97"/>
    <p:sldId id="297" r:id="rId98"/>
    <p:sldId id="313" r:id="rId99"/>
    <p:sldId id="310" r:id="rId100"/>
    <p:sldId id="314" r:id="rId101"/>
    <p:sldId id="315" r:id="rId102"/>
    <p:sldId id="341" r:id="rId103"/>
    <p:sldId id="316"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D9DB0-52F6-4CEA-945C-8332230AE8E9}" v="93" dt="2022-10-12T10:20:38.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59894" autoAdjust="0"/>
  </p:normalViewPr>
  <p:slideViewPr>
    <p:cSldViewPr snapToGrid="0">
      <p:cViewPr varScale="1">
        <p:scale>
          <a:sx n="72" d="100"/>
          <a:sy n="72" d="100"/>
        </p:scale>
        <p:origin x="1890"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3" d="100"/>
          <a:sy n="93" d="100"/>
        </p:scale>
        <p:origin x="738" y="-497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E52F6D-C07E-2F08-FBE9-28E5E1786A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76D765-4DA2-50BE-1901-D2B2BB91A0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2758EC-0515-4B55-AFBE-2BBEC3E97BE4}" type="datetimeFigureOut">
              <a:rPr lang="en-US" smtClean="0"/>
              <a:t>10/20/2022</a:t>
            </a:fld>
            <a:endParaRPr lang="en-US"/>
          </a:p>
        </p:txBody>
      </p:sp>
      <p:sp>
        <p:nvSpPr>
          <p:cNvPr id="4" name="Footer Placeholder 3">
            <a:extLst>
              <a:ext uri="{FF2B5EF4-FFF2-40B4-BE49-F238E27FC236}">
                <a16:creationId xmlns:a16="http://schemas.microsoft.com/office/drawing/2014/main" id="{E95EEDF3-545B-CF06-110A-DAB40DB80F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2E390C-7FA3-9270-6C92-B75D6DD2CA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AD4997-C71A-4790-9DAF-38301C0D4095}" type="slidenum">
              <a:rPr lang="en-US" smtClean="0"/>
              <a:t>‹#›</a:t>
            </a:fld>
            <a:endParaRPr lang="en-US"/>
          </a:p>
        </p:txBody>
      </p:sp>
    </p:spTree>
    <p:extLst>
      <p:ext uri="{BB962C8B-B14F-4D97-AF65-F5344CB8AC3E}">
        <p14:creationId xmlns:p14="http://schemas.microsoft.com/office/powerpoint/2010/main" val="1930779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76DA8-01EB-48EE-B3BD-74CE77DB67B6}"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108EF-A688-4F1B-91BF-26B73F22FE79}" type="slidenum">
              <a:rPr lang="en-US" smtClean="0"/>
              <a:t>‹#›</a:t>
            </a:fld>
            <a:endParaRPr lang="en-US"/>
          </a:p>
        </p:txBody>
      </p:sp>
    </p:spTree>
    <p:extLst>
      <p:ext uri="{BB962C8B-B14F-4D97-AF65-F5344CB8AC3E}">
        <p14:creationId xmlns:p14="http://schemas.microsoft.com/office/powerpoint/2010/main" val="1709666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it.wikipedia.org/wiki/Posta_elettronica" TargetMode="External"/><Relationship Id="rId13" Type="http://schemas.openxmlformats.org/officeDocument/2006/relationships/hyperlink" Target="https://it.wikipedia.org/wiki/YAML#cite_note-specifiche-2" TargetMode="External"/><Relationship Id="rId3" Type="http://schemas.openxmlformats.org/officeDocument/2006/relationships/hyperlink" Target="https://it.wikipedia.org/wiki/Serializzazione" TargetMode="External"/><Relationship Id="rId7" Type="http://schemas.openxmlformats.org/officeDocument/2006/relationships/hyperlink" Target="https://it.wikipedia.org/wiki/XML" TargetMode="External"/><Relationship Id="rId12" Type="http://schemas.openxmlformats.org/officeDocument/2006/relationships/hyperlink" Target="https://it.wikipedia.org/wiki/Linguaggio_di_markup"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it.wikipedia.org/wiki/Python" TargetMode="External"/><Relationship Id="rId11" Type="http://schemas.openxmlformats.org/officeDocument/2006/relationships/hyperlink" Target="https://it.wikipedia.org/wiki/Acronimo_ricorsivo" TargetMode="External"/><Relationship Id="rId5" Type="http://schemas.openxmlformats.org/officeDocument/2006/relationships/hyperlink" Target="https://it.wikipedia.org/wiki/Perl" TargetMode="External"/><Relationship Id="rId10" Type="http://schemas.openxmlformats.org/officeDocument/2006/relationships/hyperlink" Target="https://it.wikipedia.org/wiki/YAML#cite_note-yaml_YAML-1" TargetMode="External"/><Relationship Id="rId4" Type="http://schemas.openxmlformats.org/officeDocument/2006/relationships/hyperlink" Target="https://it.wikipedia.org/wiki/C_(linguaggio)" TargetMode="External"/><Relationship Id="rId9" Type="http://schemas.openxmlformats.org/officeDocument/2006/relationships/hyperlink" Target="https://it.wikipedia.org/w/index.php?title=RFC2822&amp;action=edit&amp;redlink=1" TargetMode="External"/><Relationship Id="rId14" Type="http://schemas.openxmlformats.org/officeDocument/2006/relationships/hyperlink" Target="https://it.wikipedia.org/wiki/YAML#cite_note-book_Esse-3"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an7.org/linux/man-pages/man8/ip-netns.8.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image" Target="../media/image11.png"/><Relationship Id="rId4" Type="http://schemas.openxmlformats.org/officeDocument/2006/relationships/hyperlink" Target="https://kubernetes.io/docs/concepts/workloads/controllers/statefulset/"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kubernetes.io/docs/concepts/scheduling-eviction/assign-pod-node/#built-in-node-labels" TargetMode="External"/><Relationship Id="rId13" Type="http://schemas.openxmlformats.org/officeDocument/2006/relationships/hyperlink" Target="https://kubernetes.io/docs/reference/labels-annotations-taints/" TargetMode="External"/><Relationship Id="rId3" Type="http://schemas.openxmlformats.org/officeDocument/2006/relationships/hyperlink" Target="https://kubernetes.io/docs/concepts/workloads/pods/" TargetMode="External"/><Relationship Id="rId7" Type="http://schemas.openxmlformats.org/officeDocument/2006/relationships/hyperlink" Target="https://kubernetes.io/docs/concepts/scheduling-eviction/assign-pod-node/#nodeselector" TargetMode="External"/><Relationship Id="rId12" Type="http://schemas.openxmlformats.org/officeDocument/2006/relationships/hyperlink" Target="https://kubernetes.io/docs/concepts/overview/working-with-objects/labels/#label-selectors"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kubernetes.io/docs/reference/command-line-tools-reference/kube-scheduler/" TargetMode="External"/><Relationship Id="rId11" Type="http://schemas.openxmlformats.org/officeDocument/2006/relationships/hyperlink" Target="https://kubernetes.io/docs/concepts/scheduling-eviction/assign-pod-node/#pod-topology-spread-constraints" TargetMode="External"/><Relationship Id="rId5" Type="http://schemas.openxmlformats.org/officeDocument/2006/relationships/hyperlink" Target="https://kubernetes.io/docs/concepts/overview/working-with-objects/labels/" TargetMode="External"/><Relationship Id="rId10" Type="http://schemas.openxmlformats.org/officeDocument/2006/relationships/hyperlink" Target="https://kubernetes.io/docs/concepts/scheduling-eviction/assign-pod-node/#nodename" TargetMode="External"/><Relationship Id="rId4" Type="http://schemas.openxmlformats.org/officeDocument/2006/relationships/hyperlink" Target="https://kubernetes.io/docs/concepts/architecture/nodes/" TargetMode="External"/><Relationship Id="rId9" Type="http://schemas.openxmlformats.org/officeDocument/2006/relationships/hyperlink" Target="https://kubernetes.io/docs/concepts/scheduling-eviction/assign-pod-node/#affinity-and-anti-affinity"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ccess.redhat.com/documentation/en-US/Red_Hat_Enterprise_Linux/6/html/Resource_Management_Guide/ch01.htm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lwn.net/Articles/524952/" TargetMode="External"/><Relationship Id="rId5" Type="http://schemas.openxmlformats.org/officeDocument/2006/relationships/hyperlink" Target="https://www.redhat.com/it/topics/security" TargetMode="External"/><Relationship Id="rId4" Type="http://schemas.openxmlformats.org/officeDocument/2006/relationships/hyperlink" Target="https://lwn.net/Articles/528078/"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kubernetes.io/docs/concepts/services-networking/service/#type-nodeport"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kubernetes.io/docs/concepts/services-networking/service/#externalname" TargetMode="External"/><Relationship Id="rId4" Type="http://schemas.openxmlformats.org/officeDocument/2006/relationships/hyperlink" Target="https://kubernetes.io/docs/concepts/services-networking/service/#loadbalancer"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google.com/drawings/d/1MtWL8qRTs6PlnJrW4dh8135_S9e2SaawT410bJuoBPk/preview"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upload.wikimedia.org/wikipedia/commons/3/37/Netfilter-packet-flow.svg"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kubernetes.io/docs/reference/generated/kubernetes-api/v1.25/#ingress-v1-networking-k8s-io"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kubernetes.io/docs/concepts/services-networking/service/" TargetMode="External"/></Relationships>
</file>

<file path=ppt/notesSlides/_rels/notesSlide37.xml.rels><?xml version="1.0" encoding="UTF-8" standalone="yes"?>
<Relationships xmlns="http://schemas.openxmlformats.org/package/2006/relationships"><Relationship Id="rId8" Type="http://schemas.openxmlformats.org/officeDocument/2006/relationships/hyperlink" Target="https://docs.cilium.io/en/stable/policy/kubernetes/" TargetMode="External"/><Relationship Id="rId3" Type="http://schemas.openxmlformats.org/officeDocument/2006/relationships/hyperlink" Target="https://cilium.io/" TargetMode="External"/><Relationship Id="rId7" Type="http://schemas.openxmlformats.org/officeDocument/2006/relationships/hyperlink" Target="https://docs.cilium.io/en/v1.8/concepts/security/proxy/envoy/"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docs.cilium.io/en/stable/policy/language/#layer-7-examples" TargetMode="External"/><Relationship Id="rId5" Type="http://schemas.openxmlformats.org/officeDocument/2006/relationships/hyperlink" Target="https://kubernetes.io/docs/concepts/services-networking/network-policies/" TargetMode="External"/><Relationship Id="rId4" Type="http://schemas.openxmlformats.org/officeDocument/2006/relationships/hyperlink" Target="https://ebpf.io/" TargetMode="External"/><Relationship Id="rId9" Type="http://schemas.openxmlformats.org/officeDocument/2006/relationships/hyperlink" Target="https://docs.cilium.io/en/v1.8/configuration/metrics/?highlight=monitoring"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go.etcd.io/etcd/v3"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github.com/flannel-io/flannel/blob/master/Documentation/tencentcloud-vpc-backend.md" TargetMode="External"/><Relationship Id="rId5" Type="http://schemas.openxmlformats.org/officeDocument/2006/relationships/hyperlink" Target="http://www.projectcalico.org/" TargetMode="External"/><Relationship Id="rId4" Type="http://schemas.openxmlformats.org/officeDocument/2006/relationships/hyperlink" Target="https://github.com/flannel-io/flannel/blob/master/Documentation/backends.md"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ubernetes.io/docs/concepts/architecture/node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kubernetes.io/docs/reference/glossary/?all=true#term-control-plane" TargetMode="External"/><Relationship Id="rId4" Type="http://schemas.openxmlformats.org/officeDocument/2006/relationships/hyperlink" Target="https://kubernetes.io/docs/concepts/workloads/pods/" TargetMode="External"/></Relationships>
</file>

<file path=ppt/notesSlides/_rels/notesSlide40.xml.rels><?xml version="1.0" encoding="UTF-8" standalone="yes"?>
<Relationships xmlns="http://schemas.openxmlformats.org/package/2006/relationships"><Relationship Id="rId8" Type="http://schemas.openxmlformats.org/officeDocument/2006/relationships/hyperlink" Target="https://github.com/projectcalico/calico/blob/master/cni-plugin" TargetMode="External"/><Relationship Id="rId3" Type="http://schemas.openxmlformats.org/officeDocument/2006/relationships/hyperlink" Target="https://projectcalico.docs.tigera.io/maintenance/ebpf/use-cases-ebpf" TargetMode="External"/><Relationship Id="rId7" Type="http://schemas.openxmlformats.org/officeDocument/2006/relationships/hyperlink" Target="https://projectcalico.docs.tigera.io/networking/vxlan-ipip"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github.com/projectcalico/calico/blob/master/apiserver" TargetMode="External"/><Relationship Id="rId5" Type="http://schemas.openxmlformats.org/officeDocument/2006/relationships/hyperlink" Target="https://github.com/projectcalico/vpp-dataplane" TargetMode="External"/><Relationship Id="rId10" Type="http://schemas.openxmlformats.org/officeDocument/2006/relationships/hyperlink" Target="https://projectcalico.docs.tigera.io/networking/bgp" TargetMode="External"/><Relationship Id="rId4" Type="http://schemas.openxmlformats.org/officeDocument/2006/relationships/hyperlink" Target="https://docs.microsoft.com/en-us/virtualization/windowscontainers/container-networking/architecture" TargetMode="External"/><Relationship Id="rId9" Type="http://schemas.openxmlformats.org/officeDocument/2006/relationships/hyperlink" Target="https://github.com/projectcalico/calico/blob/master/networking-calico"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learn.microsoft.com/en-us/azure/architecture/patterns/queue-based-load-levelin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redhat.com/en/topics/microservices/what-is-istio"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www.redhat.com/en/topics/microservices/what-are-microservices"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redhat.com/en/topics/containers/whats-a-linux-containe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istio.io/latest/docs/reference/config/networking/virtual-service/#VirtualService" TargetMode="External"/><Relationship Id="rId7" Type="http://schemas.openxmlformats.org/officeDocument/2006/relationships/hyperlink" Target="https://istio.io/latest/docs/concepts/traffic-management/#gateways"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istio.io/latest/docs/concepts/traffic-management/#more-about-routing-rules" TargetMode="External"/><Relationship Id="rId5" Type="http://schemas.openxmlformats.org/officeDocument/2006/relationships/hyperlink" Target="https://istio.io/latest/blog/2017/0.1-canary/" TargetMode="External"/><Relationship Id="rId4" Type="http://schemas.openxmlformats.org/officeDocument/2006/relationships/hyperlink" Target="https://istio.io/latest/docs/concepts/traffic-management/#destination-rules" TargetMode="External"/></Relationships>
</file>

<file path=ppt/notesSlides/_rels/notesSlide46.xml.rels><?xml version="1.0" encoding="UTF-8" standalone="yes"?>
<Relationships xmlns="http://schemas.openxmlformats.org/package/2006/relationships"><Relationship Id="rId13" Type="http://schemas.openxmlformats.org/officeDocument/2006/relationships/hyperlink" Target="https://www.envoyproxy.io/docs/envoy/v1.5.0/intro/arch_overview/runtime#arch-overview-runtime" TargetMode="External"/><Relationship Id="rId18" Type="http://schemas.openxmlformats.org/officeDocument/2006/relationships/hyperlink" Target="https://aws.amazon.com/dynamodb/" TargetMode="External"/><Relationship Id="rId26" Type="http://schemas.openxmlformats.org/officeDocument/2006/relationships/hyperlink" Target="https://www.envoyproxy.io/docs/envoy/v1.5.0/intro/arch_overview/circuit_breaking#arch-overview-circuit-break" TargetMode="External"/><Relationship Id="rId3" Type="http://schemas.openxmlformats.org/officeDocument/2006/relationships/hyperlink" Target="https://www.envoyproxy.io/docs/envoy/v1.5.0/intro/arch_overview/network_filters#arch-overview-network-filters" TargetMode="External"/><Relationship Id="rId21" Type="http://schemas.openxmlformats.org/officeDocument/2006/relationships/hyperlink" Target="https://www.envoyproxy.io/docs/envoy/v1.5.0/intro/arch_overview/service_discovery#arch-overview-service-discovery-eventually-consistent" TargetMode="External"/><Relationship Id="rId7" Type="http://schemas.openxmlformats.org/officeDocument/2006/relationships/hyperlink" Target="https://www.envoyproxy.io/docs/envoy/v1.5.0/intro/arch_overview/http_filters#arch-overview-http-filters" TargetMode="External"/><Relationship Id="rId12" Type="http://schemas.openxmlformats.org/officeDocument/2006/relationships/hyperlink" Target="https://www.envoyproxy.io/docs/envoy/v1.5.0/intro/arch_overview/http_connection_management#arch-overview-http-protocols" TargetMode="External"/><Relationship Id="rId17" Type="http://schemas.openxmlformats.org/officeDocument/2006/relationships/hyperlink" Target="https://www.envoyproxy.io/docs/envoy/v1.5.0/intro/arch_overview/mongo#arch-overview-mongo" TargetMode="External"/><Relationship Id="rId25" Type="http://schemas.openxmlformats.org/officeDocument/2006/relationships/hyperlink" Target="https://www.envoyproxy.io/docs/envoy/v1.5.0/intro/arch_overview/http_routing#arch-overview-http-routing-retry" TargetMode="External"/><Relationship Id="rId33" Type="http://schemas.openxmlformats.org/officeDocument/2006/relationships/hyperlink" Target="https://www.envoyproxy.io/docs/envoy/v1.5.0/intro/arch_overview/dynamic_configuration#arch-overview-dynamic-config" TargetMode="External"/><Relationship Id="rId2" Type="http://schemas.openxmlformats.org/officeDocument/2006/relationships/slide" Target="../slides/slide48.xml"/><Relationship Id="rId16" Type="http://schemas.openxmlformats.org/officeDocument/2006/relationships/hyperlink" Target="https://www.mongodb.com/" TargetMode="External"/><Relationship Id="rId20" Type="http://schemas.openxmlformats.org/officeDocument/2006/relationships/hyperlink" Target="https://www.envoyproxy.io/docs/envoy/v1.5.0/intro/arch_overview/service_discovery#arch-overview-service-discovery-types-sds" TargetMode="External"/><Relationship Id="rId29" Type="http://schemas.openxmlformats.org/officeDocument/2006/relationships/hyperlink" Target="https://www.envoyproxy.io/docs/envoy/v1.5.0/intro/arch_overview/statistics#arch-overview-statistics" TargetMode="External"/><Relationship Id="rId1" Type="http://schemas.openxmlformats.org/officeDocument/2006/relationships/notesMaster" Target="../notesMasters/notesMaster1.xml"/><Relationship Id="rId6" Type="http://schemas.openxmlformats.org/officeDocument/2006/relationships/hyperlink" Target="https://www.envoyproxy.io/docs/envoy/v1.5.0/intro/arch_overview/ssl#arch-overview-ssl-auth-filter" TargetMode="External"/><Relationship Id="rId11" Type="http://schemas.openxmlformats.org/officeDocument/2006/relationships/hyperlink" Target="https://www.envoyproxy.io/docs/envoy/v1.5.0/intro/arch_overview/dynamo#arch-overview-dynamo" TargetMode="External"/><Relationship Id="rId24" Type="http://schemas.openxmlformats.org/officeDocument/2006/relationships/hyperlink" Target="https://www.envoyproxy.io/docs/envoy/v1.5.0/intro/arch_overview/load_balancing#arch-overview-load-balancing" TargetMode="External"/><Relationship Id="rId32" Type="http://schemas.openxmlformats.org/officeDocument/2006/relationships/hyperlink" Target="https://www.envoyproxy.io/docs/envoy/v1.5.0/intro/arch_overview/tracing#arch-overview-tracing" TargetMode="External"/><Relationship Id="rId5" Type="http://schemas.openxmlformats.org/officeDocument/2006/relationships/hyperlink" Target="https://www.envoyproxy.io/docs/envoy/v1.5.0/intro/arch_overview/http_connection_management#arch-overview-http-conn-man" TargetMode="External"/><Relationship Id="rId15" Type="http://schemas.openxmlformats.org/officeDocument/2006/relationships/hyperlink" Target="https://www.envoyproxy.io/docs/envoy/v1.5.0/intro/arch_overview/grpc#arch-overview-grpc" TargetMode="External"/><Relationship Id="rId23" Type="http://schemas.openxmlformats.org/officeDocument/2006/relationships/hyperlink" Target="https://www.envoyproxy.io/docs/envoy/v1.5.0/intro/arch_overview/outlier#arch-overview-outlier-detection" TargetMode="External"/><Relationship Id="rId28" Type="http://schemas.openxmlformats.org/officeDocument/2006/relationships/hyperlink" Target="https://www.envoyproxy.io/docs/envoy/v1.5.0/intro/arch_overview/ssl#arch-overview-ssl" TargetMode="External"/><Relationship Id="rId10" Type="http://schemas.openxmlformats.org/officeDocument/2006/relationships/hyperlink" Target="https://www.envoyproxy.io/docs/envoy/v1.5.0/intro/arch_overview/http_routing#arch-overview-http-routing" TargetMode="External"/><Relationship Id="rId19" Type="http://schemas.openxmlformats.org/officeDocument/2006/relationships/hyperlink" Target="https://www.envoyproxy.io/docs/envoy/v1.5.0/intro/arch_overview/service_discovery#arch-overview-service-discovery" TargetMode="External"/><Relationship Id="rId31" Type="http://schemas.openxmlformats.org/officeDocument/2006/relationships/hyperlink" Target="https://www.envoyproxy.io/docs/envoy/v1.5.0/operations/admin#operations-admin-interface" TargetMode="External"/><Relationship Id="rId4" Type="http://schemas.openxmlformats.org/officeDocument/2006/relationships/hyperlink" Target="https://www.envoyproxy.io/docs/envoy/v1.5.0/intro/arch_overview/tcp_proxy#arch-overview-tcp-proxy" TargetMode="External"/><Relationship Id="rId9" Type="http://schemas.openxmlformats.org/officeDocument/2006/relationships/hyperlink" Target="https://www.envoyproxy.io/docs/envoy/v1.5.0/intro/arch_overview/global_rate_limiting#arch-overview-rate-limit" TargetMode="External"/><Relationship Id="rId14" Type="http://schemas.openxmlformats.org/officeDocument/2006/relationships/hyperlink" Target="http://www.grpc.io/" TargetMode="External"/><Relationship Id="rId22" Type="http://schemas.openxmlformats.org/officeDocument/2006/relationships/hyperlink" Target="https://www.envoyproxy.io/docs/envoy/v1.5.0/intro/arch_overview/health_checking#arch-overview-health-checking" TargetMode="External"/><Relationship Id="rId27" Type="http://schemas.openxmlformats.org/officeDocument/2006/relationships/hyperlink" Target="https://www.envoyproxy.io/docs/envoy/v1.5.0/api-v1/route_config/route#config-http-conn-man-route-table-route-shadow" TargetMode="External"/><Relationship Id="rId30" Type="http://schemas.openxmlformats.org/officeDocument/2006/relationships/hyperlink" Target="https://github.com/etsy/statsd" TargetMode="External"/><Relationship Id="rId8" Type="http://schemas.openxmlformats.org/officeDocument/2006/relationships/hyperlink" Target="https://www.envoyproxy.io/docs/envoy/v1.5.0/configuration/http_filters/buffer_filter#config-http-filters-buffer"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digitalocean.com/community/tutorials/an-introduction-to-networking-terminology-interfaces-and-protocols#protocols"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www.digitalocean.com/community/tutorials/an-introduction-to-networking-terminology-interfaces-and-protocols#protocol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projects.spring.io/spring-boot/"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github.com/microservices-demo/microservices-demo/blob/master/internal-docs/design.md" TargetMode="External"/><Relationship Id="rId5" Type="http://schemas.openxmlformats.org/officeDocument/2006/relationships/hyperlink" Target="https://nodejs.org/" TargetMode="External"/><Relationship Id="rId4" Type="http://schemas.openxmlformats.org/officeDocument/2006/relationships/hyperlink" Target="http://gokit.io/" TargetMode="Externa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s://criu.org/Compel" TargetMode="External"/><Relationship Id="rId3" Type="http://schemas.openxmlformats.org/officeDocument/2006/relationships/hyperlink" Target="https://criu.org/Comparison_to_other_CR_projects" TargetMode="External"/><Relationship Id="rId7" Type="http://schemas.openxmlformats.org/officeDocument/2006/relationships/hyperlink" Target="https://criu.org/Parasite_code" TargetMode="External"/><Relationship Id="rId2" Type="http://schemas.openxmlformats.org/officeDocument/2006/relationships/slide" Target="../slides/slide59.xml"/><Relationship Id="rId1" Type="http://schemas.openxmlformats.org/officeDocument/2006/relationships/notesMaster" Target="../notesMasters/notesMaster1.xml"/><Relationship Id="rId6" Type="http://schemas.openxmlformats.org/officeDocument/2006/relationships/hyperlink" Target="https://github.com/checkpoint-restore/go-criu" TargetMode="External"/><Relationship Id="rId5" Type="http://schemas.openxmlformats.org/officeDocument/2006/relationships/hyperlink" Target="https://criu.org/P.Haul" TargetMode="External"/><Relationship Id="rId4" Type="http://schemas.openxmlformats.org/officeDocument/2006/relationships/hyperlink" Target="https://criu.org/Live_migration" TargetMode="External"/><Relationship Id="rId9" Type="http://schemas.openxmlformats.org/officeDocument/2006/relationships/hyperlink" Target="https://criu.org/Libsoccr"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docs.jelastic.com/environment-regions-migration/#live" TargetMode="External"/><Relationship Id="rId2" Type="http://schemas.openxmlformats.org/officeDocument/2006/relationships/slide" Target="../slides/slide73.xml"/><Relationship Id="rId1" Type="http://schemas.openxmlformats.org/officeDocument/2006/relationships/notesMaster" Target="../notesMasters/notesMaster1.xml"/><Relationship Id="rId5" Type="http://schemas.openxmlformats.org/officeDocument/2006/relationships/hyperlink" Target="https://criu.org/P.Haul" TargetMode="External"/><Relationship Id="rId4" Type="http://schemas.openxmlformats.org/officeDocument/2006/relationships/hyperlink" Target="https://criu.org/Main_Page" TargetMode="Externa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kubernetes.io/docs/setup/production-environment/container-runtim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aquasec.com/cloud-native-academy/container-platforms/container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a:t>
            </a:fld>
            <a:endParaRPr lang="en-US"/>
          </a:p>
        </p:txBody>
      </p:sp>
    </p:spTree>
    <p:extLst>
      <p:ext uri="{BB962C8B-B14F-4D97-AF65-F5344CB8AC3E}">
        <p14:creationId xmlns:p14="http://schemas.microsoft.com/office/powerpoint/2010/main" val="3569819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10</a:t>
            </a:fld>
            <a:endParaRPr lang="en-US"/>
          </a:p>
        </p:txBody>
      </p:sp>
    </p:spTree>
    <p:extLst>
      <p:ext uri="{BB962C8B-B14F-4D97-AF65-F5344CB8AC3E}">
        <p14:creationId xmlns:p14="http://schemas.microsoft.com/office/powerpoint/2010/main" val="277059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Solo per </a:t>
            </a:r>
            <a:r>
              <a:rPr lang="en-US" dirty="0" err="1"/>
              <a:t>definire</a:t>
            </a:r>
            <a:r>
              <a:rPr lang="en-US" dirty="0"/>
              <a:t> </a:t>
            </a:r>
            <a:r>
              <a:rPr lang="en-US" dirty="0" err="1"/>
              <a:t>una</a:t>
            </a:r>
            <a:r>
              <a:rPr lang="en-US" dirty="0"/>
              <a:t> </a:t>
            </a:r>
            <a:r>
              <a:rPr lang="en-US" dirty="0" err="1"/>
              <a:t>terminologia</a:t>
            </a:r>
            <a:r>
              <a:rPr lang="en-US" dirty="0"/>
              <a:t> </a:t>
            </a:r>
            <a:r>
              <a:rPr lang="en-US" dirty="0" err="1"/>
              <a:t>comune</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11</a:t>
            </a:fld>
            <a:endParaRPr lang="en-US"/>
          </a:p>
        </p:txBody>
      </p:sp>
    </p:spTree>
    <p:extLst>
      <p:ext uri="{BB962C8B-B14F-4D97-AF65-F5344CB8AC3E}">
        <p14:creationId xmlns:p14="http://schemas.microsoft.com/office/powerpoint/2010/main" val="3121676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12</a:t>
            </a:fld>
            <a:endParaRPr lang="en-US"/>
          </a:p>
        </p:txBody>
      </p:sp>
    </p:spTree>
    <p:extLst>
      <p:ext uri="{BB962C8B-B14F-4D97-AF65-F5344CB8AC3E}">
        <p14:creationId xmlns:p14="http://schemas.microsoft.com/office/powerpoint/2010/main" val="26966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13</a:t>
            </a:fld>
            <a:endParaRPr lang="en-US"/>
          </a:p>
        </p:txBody>
      </p:sp>
    </p:spTree>
    <p:extLst>
      <p:ext uri="{BB962C8B-B14F-4D97-AF65-F5344CB8AC3E}">
        <p14:creationId xmlns:p14="http://schemas.microsoft.com/office/powerpoint/2010/main" val="3356723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14</a:t>
            </a:fld>
            <a:endParaRPr lang="en-US"/>
          </a:p>
        </p:txBody>
      </p:sp>
    </p:spTree>
    <p:extLst>
      <p:ext uri="{BB962C8B-B14F-4D97-AF65-F5344CB8AC3E}">
        <p14:creationId xmlns:p14="http://schemas.microsoft.com/office/powerpoint/2010/main" val="671437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15</a:t>
            </a:fld>
            <a:endParaRPr lang="en-US"/>
          </a:p>
        </p:txBody>
      </p:sp>
    </p:spTree>
    <p:extLst>
      <p:ext uri="{BB962C8B-B14F-4D97-AF65-F5344CB8AC3E}">
        <p14:creationId xmlns:p14="http://schemas.microsoft.com/office/powerpoint/2010/main" val="134320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16</a:t>
            </a:fld>
            <a:endParaRPr lang="en-US"/>
          </a:p>
        </p:txBody>
      </p:sp>
    </p:spTree>
    <p:extLst>
      <p:ext uri="{BB962C8B-B14F-4D97-AF65-F5344CB8AC3E}">
        <p14:creationId xmlns:p14="http://schemas.microsoft.com/office/powerpoint/2010/main" val="2955762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Pods are NON-PERMANENT resources, they are destroyed and re-created continously to match the desired state of the cluster</a:t>
            </a:r>
          </a:p>
          <a:p>
            <a:endParaRPr lang="it-IT" dirty="0">
              <a:cs typeface="Calibri"/>
            </a:endParaRPr>
          </a:p>
          <a:p>
            <a:r>
              <a:rPr lang="it-IT" b="1" dirty="0"/>
              <a:t>YAML</a:t>
            </a:r>
            <a:r>
              <a:rPr lang="it-IT" dirty="0"/>
              <a:t> (pronunciato ˈ</a:t>
            </a:r>
            <a:r>
              <a:rPr lang="it-IT" dirty="0" err="1"/>
              <a:t>jæməl</a:t>
            </a:r>
            <a:r>
              <a:rPr lang="it-IT" dirty="0"/>
              <a:t>, in rima con </a:t>
            </a:r>
            <a:r>
              <a:rPr lang="it-IT" i="1" dirty="0" err="1"/>
              <a:t>camel</a:t>
            </a:r>
            <a:r>
              <a:rPr lang="it-IT" dirty="0"/>
              <a:t> ) è un formato per la </a:t>
            </a:r>
            <a:r>
              <a:rPr lang="it-IT" dirty="0">
                <a:hlinkClick r:id="rId3"/>
              </a:rPr>
              <a:t>serializzazione</a:t>
            </a:r>
            <a:r>
              <a:rPr lang="it-IT" dirty="0"/>
              <a:t> di dati utilizzabile da esseri umani. Il linguaggio sfrutta concetti di altri linguaggi come il </a:t>
            </a:r>
            <a:r>
              <a:rPr lang="it-IT" dirty="0">
                <a:hlinkClick r:id="rId4"/>
              </a:rPr>
              <a:t>C</a:t>
            </a:r>
            <a:r>
              <a:rPr lang="it-IT" dirty="0"/>
              <a:t>, il </a:t>
            </a:r>
            <a:r>
              <a:rPr lang="it-IT" dirty="0">
                <a:hlinkClick r:id="rId5"/>
              </a:rPr>
              <a:t>Perl</a:t>
            </a:r>
            <a:r>
              <a:rPr lang="it-IT" dirty="0"/>
              <a:t> e il </a:t>
            </a:r>
            <a:r>
              <a:rPr lang="it-IT" dirty="0">
                <a:hlinkClick r:id="rId6"/>
              </a:rPr>
              <a:t>Python</a:t>
            </a:r>
            <a:r>
              <a:rPr lang="it-IT" dirty="0"/>
              <a:t> e idee dal formato </a:t>
            </a:r>
            <a:r>
              <a:rPr lang="it-IT" dirty="0">
                <a:hlinkClick r:id="rId7"/>
              </a:rPr>
              <a:t>XML</a:t>
            </a:r>
            <a:r>
              <a:rPr lang="it-IT" dirty="0"/>
              <a:t> e dal formato per la </a:t>
            </a:r>
            <a:r>
              <a:rPr lang="it-IT" dirty="0">
                <a:hlinkClick r:id="rId8"/>
              </a:rPr>
              <a:t>posta elettronica</a:t>
            </a:r>
            <a:r>
              <a:rPr lang="it-IT" dirty="0"/>
              <a:t> (</a:t>
            </a:r>
            <a:r>
              <a:rPr lang="it-IT" dirty="0">
                <a:hlinkClick r:id="rId9"/>
              </a:rPr>
              <a:t>RFC2822</a:t>
            </a:r>
            <a:r>
              <a:rPr lang="it-IT" dirty="0"/>
              <a:t>).</a:t>
            </a:r>
            <a:r>
              <a:rPr lang="it-IT" dirty="0">
                <a:hlinkClick r:id="rId10"/>
              </a:rPr>
              <a:t>[1]</a:t>
            </a:r>
            <a:endParaRPr lang="it-IT"/>
          </a:p>
          <a:p>
            <a:r>
              <a:rPr lang="it-IT" dirty="0"/>
              <a:t>Proposto da Clark Evans nel 2001, è stato sviluppato da quest'ultimo e Brian </a:t>
            </a:r>
            <a:r>
              <a:rPr lang="it-IT" dirty="0" err="1"/>
              <a:t>Ingerson</a:t>
            </a:r>
            <a:r>
              <a:rPr lang="it-IT" dirty="0"/>
              <a:t>. Il nome definisce l'</a:t>
            </a:r>
            <a:r>
              <a:rPr lang="it-IT" dirty="0">
                <a:hlinkClick r:id="rId11"/>
              </a:rPr>
              <a:t>acronimo ricorsivo</a:t>
            </a:r>
            <a:r>
              <a:rPr lang="it-IT" dirty="0"/>
              <a:t> "YAML </a:t>
            </a:r>
            <a:r>
              <a:rPr lang="it-IT" dirty="0" err="1"/>
              <a:t>Ain't</a:t>
            </a:r>
            <a:r>
              <a:rPr lang="it-IT" dirty="0"/>
              <a:t> a </a:t>
            </a:r>
            <a:r>
              <a:rPr lang="it-IT" dirty="0">
                <a:hlinkClick r:id="rId12"/>
              </a:rPr>
              <a:t>Markup Language</a:t>
            </a:r>
            <a:r>
              <a:rPr lang="it-IT" dirty="0"/>
              <a:t>".</a:t>
            </a:r>
            <a:r>
              <a:rPr lang="it-IT" dirty="0">
                <a:hlinkClick r:id="rId13"/>
              </a:rPr>
              <a:t>[2]</a:t>
            </a:r>
            <a:r>
              <a:rPr lang="it-IT" dirty="0"/>
              <a:t> Nella prima fase di sviluppo l'acronimo veniva definito come "</a:t>
            </a:r>
            <a:r>
              <a:rPr lang="it-IT" dirty="0" err="1"/>
              <a:t>Yet</a:t>
            </a:r>
            <a:r>
              <a:rPr lang="it-IT" dirty="0"/>
              <a:t> </a:t>
            </a:r>
            <a:r>
              <a:rPr lang="it-IT" dirty="0" err="1"/>
              <a:t>Another</a:t>
            </a:r>
            <a:r>
              <a:rPr lang="it-IT" dirty="0"/>
              <a:t> Markup Language", significato che è andato perso in favore di un nome che specificasse la natura orientata alla memorizzazione di dati del linguaggio, contrapposto all'utilizzo consono dei </a:t>
            </a:r>
            <a:r>
              <a:rPr lang="it-IT" dirty="0">
                <a:hlinkClick r:id="rId12"/>
              </a:rPr>
              <a:t>linguaggi di markup</a:t>
            </a:r>
            <a:r>
              <a:rPr lang="it-IT" dirty="0"/>
              <a:t>.</a:t>
            </a:r>
            <a:r>
              <a:rPr lang="it-IT" dirty="0">
                <a:hlinkClick r:id="rId14"/>
              </a:rPr>
              <a:t>[3]</a:t>
            </a:r>
            <a:endParaRPr lang="it-IT"/>
          </a:p>
          <a:p>
            <a:endParaRPr lang="it-IT" dirty="0">
              <a:cs typeface="Calibri"/>
            </a:endParaRPr>
          </a:p>
        </p:txBody>
      </p:sp>
      <p:sp>
        <p:nvSpPr>
          <p:cNvPr id="4" name="Slide Number Placeholder 3"/>
          <p:cNvSpPr>
            <a:spLocks noGrp="1"/>
          </p:cNvSpPr>
          <p:nvPr>
            <p:ph type="sldNum" sz="quarter" idx="5"/>
          </p:nvPr>
        </p:nvSpPr>
        <p:spPr/>
        <p:txBody>
          <a:bodyPr/>
          <a:lstStyle/>
          <a:p>
            <a:fld id="{8DE108EF-A688-4F1B-91BF-26B73F22FE79}" type="slidenum">
              <a:rPr lang="en-US" smtClean="0"/>
              <a:t>17</a:t>
            </a:fld>
            <a:endParaRPr lang="en-US"/>
          </a:p>
        </p:txBody>
      </p:sp>
    </p:spTree>
    <p:extLst>
      <p:ext uri="{BB962C8B-B14F-4D97-AF65-F5344CB8AC3E}">
        <p14:creationId xmlns:p14="http://schemas.microsoft.com/office/powerpoint/2010/main" val="4150474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Kubernetes schedules a Pod to run on a node, it creates a </a:t>
            </a:r>
            <a:r>
              <a:rPr lang="en-US" dirty="0">
                <a:hlinkClick r:id="rId3"/>
              </a:rPr>
              <a:t>network namespace</a:t>
            </a:r>
            <a:r>
              <a:rPr lang="en-US" dirty="0"/>
              <a:t> for the Pod in the node's Linux kernel. This network namespace connects the node's physical network interface, such as eth0, with the Pod using a virtual network interface, so that packets can flow to and from the Pod. The associated virtual network interface in the node's root network namespace connects to a Linux bridge that allows communication among Pods on the same node. A Pod can also send packets outside of the node using the same virtual interface.</a:t>
            </a:r>
          </a:p>
          <a:p>
            <a:r>
              <a:rPr lang="en-US" dirty="0"/>
              <a:t>Kubernetes assigns an IP address (the Pod IP) to the virtual network interface in the Pod's network namespace from a range of addresses reserved for Pods on the node. This address range is a subset of the IP address range assigned to the cluster for Pods, which you can configure when you create a cluster.</a:t>
            </a:r>
            <a:endParaRPr lang="en-US" dirty="0">
              <a:cs typeface="Calibri"/>
            </a:endParaRPr>
          </a:p>
          <a:p>
            <a:r>
              <a:rPr lang="en-US" dirty="0"/>
              <a:t>A container running in a Pod uses the Pod's network namespace. From the container's point of view, the Pod appears to be a physical machine with one network interface. All containers in the Pod see this same network interface. Each container's localhost is connected, through the Pod, to the node's physical network interface, such as eth0.</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18</a:t>
            </a:fld>
            <a:endParaRPr lang="en-US"/>
          </a:p>
        </p:txBody>
      </p:sp>
    </p:spTree>
    <p:extLst>
      <p:ext uri="{BB962C8B-B14F-4D97-AF65-F5344CB8AC3E}">
        <p14:creationId xmlns:p14="http://schemas.microsoft.com/office/powerpoint/2010/main" val="2975150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together with the Deployment resource is a kind of Kubernetes component called a controller. </a:t>
            </a:r>
          </a:p>
          <a:p>
            <a:r>
              <a:rPr lang="en-US" dirty="0"/>
              <a:t>Controllers are basically pieces of code that run continuously in a loop, and watch the resources that they’re responsible for, making sure they’re present and working.</a:t>
            </a:r>
          </a:p>
          <a:p>
            <a:r>
              <a:rPr lang="en-US" dirty="0"/>
              <a:t>If a given Deployment isn’t running enough replicas, for whatever reason, the controller will create some new ones. (If there were too many replicas for some reason, the controller would shut down the excess ones. </a:t>
            </a:r>
          </a:p>
          <a:p>
            <a:r>
              <a:rPr lang="en-US" dirty="0"/>
              <a:t>Either way, the controller makes sure that the real state matches the desired state.)</a:t>
            </a:r>
          </a:p>
          <a:p>
            <a:r>
              <a:rPr lang="en-US" dirty="0"/>
              <a:t> Actually, a Deployment doesn’t manage replicas directly: instead, it automatically creates an associated object called a </a:t>
            </a:r>
            <a:r>
              <a:rPr lang="en-US" dirty="0" err="1"/>
              <a:t>ReplicaSet</a:t>
            </a:r>
            <a:r>
              <a:rPr lang="en-US" dirty="0"/>
              <a:t>, which handles that. </a:t>
            </a:r>
          </a:p>
          <a:p>
            <a:r>
              <a:rPr lang="en-US" dirty="0"/>
              <a:t>Why doesn’t a Deployment just manage an individual container directly? </a:t>
            </a:r>
          </a:p>
          <a:p>
            <a:r>
              <a:rPr lang="en-US" dirty="0"/>
              <a:t>The answer is that sometimes a set of containers needs to be scheduled together, running on the same node, and communicating locally, perhaps sharing storage. </a:t>
            </a:r>
          </a:p>
          <a:p>
            <a:r>
              <a:rPr lang="en-US" dirty="0"/>
              <a:t>This is where Kubernetes starts to grow beyond simply running containers directly on a host using something like Docker. </a:t>
            </a:r>
          </a:p>
          <a:p>
            <a:r>
              <a:rPr lang="en-US" dirty="0"/>
              <a:t>It manages entire combinations of containers, their configuration, and storage, etc. across a cluster of nodes.</a:t>
            </a:r>
          </a:p>
        </p:txBody>
      </p:sp>
      <p:sp>
        <p:nvSpPr>
          <p:cNvPr id="4" name="Slide Number Placeholder 3"/>
          <p:cNvSpPr>
            <a:spLocks noGrp="1"/>
          </p:cNvSpPr>
          <p:nvPr>
            <p:ph type="sldNum" sz="quarter" idx="5"/>
          </p:nvPr>
        </p:nvSpPr>
        <p:spPr/>
        <p:txBody>
          <a:bodyPr/>
          <a:lstStyle/>
          <a:p>
            <a:fld id="{8DE108EF-A688-4F1B-91BF-26B73F22FE79}" type="slidenum">
              <a:rPr lang="en-US" smtClean="0"/>
              <a:t>19</a:t>
            </a:fld>
            <a:endParaRPr lang="en-US"/>
          </a:p>
        </p:txBody>
      </p:sp>
    </p:spTree>
    <p:extLst>
      <p:ext uri="{BB962C8B-B14F-4D97-AF65-F5344CB8AC3E}">
        <p14:creationId xmlns:p14="http://schemas.microsoft.com/office/powerpoint/2010/main" val="205220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2</a:t>
            </a:fld>
            <a:endParaRPr lang="en-US"/>
          </a:p>
        </p:txBody>
      </p:sp>
    </p:spTree>
    <p:extLst>
      <p:ext uri="{BB962C8B-B14F-4D97-AF65-F5344CB8AC3E}">
        <p14:creationId xmlns:p14="http://schemas.microsoft.com/office/powerpoint/2010/main" val="2784812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err="1"/>
              <a:t>kubectl</a:t>
            </a:r>
            <a:r>
              <a:rPr lang="en-US" i="1" dirty="0"/>
              <a:t> create deployment </a:t>
            </a:r>
            <a:r>
              <a:rPr lang="en-US" dirty="0"/>
              <a:t>command didn’t actually create the Pod directly. Instead it created a Deployment, and then the Deployment created a </a:t>
            </a:r>
            <a:r>
              <a:rPr lang="en-US" dirty="0" err="1"/>
              <a:t>ReplicaSet</a:t>
            </a:r>
            <a:r>
              <a:rPr lang="en-US" dirty="0"/>
              <a:t>, which created the Pod.</a:t>
            </a:r>
          </a:p>
        </p:txBody>
      </p:sp>
      <p:sp>
        <p:nvSpPr>
          <p:cNvPr id="4" name="Slide Number Placeholder 3"/>
          <p:cNvSpPr>
            <a:spLocks noGrp="1"/>
          </p:cNvSpPr>
          <p:nvPr>
            <p:ph type="sldNum" sz="quarter" idx="5"/>
          </p:nvPr>
        </p:nvSpPr>
        <p:spPr/>
        <p:txBody>
          <a:bodyPr/>
          <a:lstStyle/>
          <a:p>
            <a:fld id="{8DE108EF-A688-4F1B-91BF-26B73F22FE79}" type="slidenum">
              <a:rPr lang="en-US" smtClean="0"/>
              <a:t>20</a:t>
            </a:fld>
            <a:endParaRPr lang="en-US"/>
          </a:p>
        </p:txBody>
      </p:sp>
    </p:spTree>
    <p:extLst>
      <p:ext uri="{BB962C8B-B14F-4D97-AF65-F5344CB8AC3E}">
        <p14:creationId xmlns:p14="http://schemas.microsoft.com/office/powerpoint/2010/main" val="2871320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21</a:t>
            </a:fld>
            <a:endParaRPr lang="en-US"/>
          </a:p>
        </p:txBody>
      </p:sp>
    </p:spTree>
    <p:extLst>
      <p:ext uri="{BB962C8B-B14F-4D97-AF65-F5344CB8AC3E}">
        <p14:creationId xmlns:p14="http://schemas.microsoft.com/office/powerpoint/2010/main" val="700398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ReplicaSet</a:t>
            </a:r>
            <a:r>
              <a:rPr lang="en-US" dirty="0"/>
              <a:t> is responsible for a group of identical Pods, or replicas. </a:t>
            </a:r>
          </a:p>
          <a:p>
            <a:r>
              <a:rPr lang="en-US" dirty="0"/>
              <a:t>If there are too few (or too many) Pods, compared to the specification, the </a:t>
            </a:r>
            <a:r>
              <a:rPr lang="en-US" dirty="0" err="1"/>
              <a:t>ReplicaSet</a:t>
            </a:r>
            <a:r>
              <a:rPr lang="en-US" dirty="0"/>
              <a:t> controller will start (or stop) some Pods to rectify the situation.</a:t>
            </a:r>
          </a:p>
          <a:p>
            <a:r>
              <a:rPr lang="en-US" dirty="0"/>
              <a:t>Deployments, in turn, manage </a:t>
            </a:r>
            <a:r>
              <a:rPr lang="en-US" dirty="0" err="1"/>
              <a:t>ReplicaSets</a:t>
            </a:r>
            <a:r>
              <a:rPr lang="en-US" dirty="0"/>
              <a:t>, and control how the replicas behave when you update them</a:t>
            </a:r>
          </a:p>
        </p:txBody>
      </p:sp>
      <p:sp>
        <p:nvSpPr>
          <p:cNvPr id="4" name="Slide Number Placeholder 3"/>
          <p:cNvSpPr>
            <a:spLocks noGrp="1"/>
          </p:cNvSpPr>
          <p:nvPr>
            <p:ph type="sldNum" sz="quarter" idx="5"/>
          </p:nvPr>
        </p:nvSpPr>
        <p:spPr/>
        <p:txBody>
          <a:bodyPr/>
          <a:lstStyle/>
          <a:p>
            <a:fld id="{8DE108EF-A688-4F1B-91BF-26B73F22FE79}" type="slidenum">
              <a:rPr lang="en-US" smtClean="0"/>
              <a:t>22</a:t>
            </a:fld>
            <a:endParaRPr lang="en-US"/>
          </a:p>
        </p:txBody>
      </p:sp>
    </p:spTree>
    <p:extLst>
      <p:ext uri="{BB962C8B-B14F-4D97-AF65-F5344CB8AC3E}">
        <p14:creationId xmlns:p14="http://schemas.microsoft.com/office/powerpoint/2010/main" val="3102451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a:t>
            </a:r>
            <a:r>
              <a:rPr lang="en-US" dirty="0" err="1"/>
              <a:t>DaemonSet</a:t>
            </a:r>
            <a:r>
              <a:rPr lang="en-US" dirty="0"/>
              <a:t> when you need to run one copy of a Pod on each of the nodes in your cluster. </a:t>
            </a:r>
          </a:p>
          <a:p>
            <a:r>
              <a:rPr lang="en-US" dirty="0"/>
              <a:t>If you’re running an application where maintaining a given number of replicas is more important than exactly which node the Pods run on, use a Deployment instead</a:t>
            </a:r>
          </a:p>
        </p:txBody>
      </p:sp>
      <p:sp>
        <p:nvSpPr>
          <p:cNvPr id="4" name="Slide Number Placeholder 3"/>
          <p:cNvSpPr>
            <a:spLocks noGrp="1"/>
          </p:cNvSpPr>
          <p:nvPr>
            <p:ph type="sldNum" sz="quarter" idx="5"/>
          </p:nvPr>
        </p:nvSpPr>
        <p:spPr/>
        <p:txBody>
          <a:bodyPr/>
          <a:lstStyle/>
          <a:p>
            <a:fld id="{8DE108EF-A688-4F1B-91BF-26B73F22FE79}" type="slidenum">
              <a:rPr lang="en-US" smtClean="0"/>
              <a:t>23</a:t>
            </a:fld>
            <a:endParaRPr lang="en-US"/>
          </a:p>
        </p:txBody>
      </p:sp>
    </p:spTree>
    <p:extLst>
      <p:ext uri="{BB962C8B-B14F-4D97-AF65-F5344CB8AC3E}">
        <p14:creationId xmlns:p14="http://schemas.microsoft.com/office/powerpoint/2010/main" val="815990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planning to deploy a database in the Kubernetes cluster? If so, then you’ve come to the right place. </a:t>
            </a:r>
            <a:r>
              <a:rPr lang="en-US" dirty="0">
                <a:hlinkClick r:id="rId3"/>
              </a:rPr>
              <a:t>Kubernetes</a:t>
            </a:r>
            <a:r>
              <a:rPr lang="en-US" dirty="0"/>
              <a:t> is a container orchestration tool that uses many controllers to run applications as containers (Pods). One of these controllers is called </a:t>
            </a:r>
            <a:r>
              <a:rPr lang="en-US" i="1" dirty="0" err="1">
                <a:hlinkClick r:id="rId4"/>
              </a:rPr>
              <a:t>StatefulSet</a:t>
            </a:r>
            <a:r>
              <a:rPr lang="en-US" dirty="0"/>
              <a:t>, which is used to run stateful applications.</a:t>
            </a:r>
          </a:p>
          <a:p>
            <a:r>
              <a:rPr lang="en-US" dirty="0"/>
              <a:t>Deploying stateful applications in the Kubernetes cluster can be a tedious task. This is because the stateful application expects primary-replica architecture and a fixed Pod name. The </a:t>
            </a:r>
            <a:r>
              <a:rPr lang="en-US" dirty="0" err="1"/>
              <a:t>StatefulSets</a:t>
            </a:r>
            <a:r>
              <a:rPr lang="en-US" dirty="0"/>
              <a:t> controller addresses this problem while deploying the stateful application in the Kubernetes cluster.</a:t>
            </a:r>
          </a:p>
          <a:p>
            <a:endParaRPr lang="en-US" dirty="0"/>
          </a:p>
          <a:p>
            <a:r>
              <a:rPr lang="en-US" b="1" dirty="0"/>
              <a:t>When to Use </a:t>
            </a:r>
            <a:r>
              <a:rPr lang="en-US" b="1" dirty="0" err="1"/>
              <a:t>StatefulSets</a:t>
            </a:r>
            <a:endParaRPr lang="en-US" b="1" dirty="0"/>
          </a:p>
          <a:p>
            <a:r>
              <a:rPr lang="en-US" dirty="0"/>
              <a:t>There are several reasons to consider using </a:t>
            </a:r>
            <a:r>
              <a:rPr lang="en-US" dirty="0" err="1"/>
              <a:t>StatefulSets</a:t>
            </a:r>
            <a:r>
              <a:rPr lang="en-US" dirty="0"/>
              <a:t>. Here are two examples:</a:t>
            </a:r>
          </a:p>
          <a:p>
            <a:pPr>
              <a:buFont typeface="+mj-lt"/>
              <a:buAutoNum type="arabicPeriod"/>
            </a:pPr>
            <a:r>
              <a:rPr lang="en-US" dirty="0"/>
              <a:t>Assume you deployed a MySQL database in the Kubernetes cluster and scaled this to three replicas, and a frontend application wants to access the MySQL cluster to read and write data. The read request will be forwarded to three Pods. However, the write request will only be forwarded to the first (primary) Pod, and the data will be synced with the other Pods. You can achieve this by using </a:t>
            </a:r>
            <a:r>
              <a:rPr lang="en-US" dirty="0" err="1"/>
              <a:t>StatefulSets</a:t>
            </a:r>
            <a:r>
              <a:rPr lang="en-US" dirty="0"/>
              <a:t>.</a:t>
            </a:r>
          </a:p>
          <a:p>
            <a:pPr>
              <a:buFont typeface="+mj-lt"/>
              <a:buAutoNum type="arabicPeriod"/>
            </a:pPr>
            <a:r>
              <a:rPr lang="en-US" dirty="0"/>
              <a:t>Deleting or scaling down a </a:t>
            </a:r>
            <a:r>
              <a:rPr lang="en-US" dirty="0" err="1"/>
              <a:t>StatefulSet</a:t>
            </a:r>
            <a:r>
              <a:rPr lang="en-US" dirty="0"/>
              <a:t> will not delete the volumes associated with the stateful application. This gives you your data safety. If you delete the MySQL Pod or if the MySQL Pod restarts, you can have access to the data in the same volume.</a:t>
            </a:r>
          </a:p>
          <a:p>
            <a:r>
              <a:rPr lang="en-US" b="1" dirty="0"/>
              <a:t>Deployment vs. </a:t>
            </a:r>
            <a:r>
              <a:rPr lang="en-US" b="1" dirty="0" err="1"/>
              <a:t>StatefulSets</a:t>
            </a:r>
            <a:endParaRPr lang="en-US" b="1" dirty="0"/>
          </a:p>
          <a:p>
            <a:r>
              <a:rPr lang="en-US" dirty="0"/>
              <a:t>You can also create Pods (containers) using the Deployment object in the Kubernetes cluster. This allows you to easily replicate Pods and attach a storage volume to the Pods. The same thing can be done by using </a:t>
            </a:r>
            <a:r>
              <a:rPr lang="en-US" dirty="0" err="1"/>
              <a:t>StatefulSets</a:t>
            </a:r>
            <a:r>
              <a:rPr lang="en-US" dirty="0"/>
              <a:t>. What then is the advantage of using </a:t>
            </a:r>
            <a:r>
              <a:rPr lang="en-US" dirty="0" err="1"/>
              <a:t>StatefulSets</a:t>
            </a:r>
            <a:r>
              <a:rPr lang="en-US" dirty="0"/>
              <a:t>?</a:t>
            </a:r>
          </a:p>
          <a:p>
            <a:r>
              <a:rPr lang="en-US" dirty="0"/>
              <a:t>Well, the Pods created using the Deployment object are assigned random IDs. For example, you are creating a Pod named “my-app”, and you are scaling it to three replicas. The names of the Pods are created like this:</a:t>
            </a:r>
          </a:p>
          <a:p>
            <a:endParaRPr lang="en-US" dirty="0"/>
          </a:p>
          <a:p>
            <a:r>
              <a:rPr lang="en-US" dirty="0"/>
              <a:t>my-app-123ab </a:t>
            </a:r>
          </a:p>
          <a:p>
            <a:r>
              <a:rPr lang="en-US" dirty="0"/>
              <a:t>my-app-098bd </a:t>
            </a:r>
          </a:p>
          <a:p>
            <a:r>
              <a:rPr lang="en-US" dirty="0"/>
              <a:t>my-app-890yt </a:t>
            </a:r>
          </a:p>
          <a:p>
            <a:endParaRPr lang="en-US" dirty="0"/>
          </a:p>
          <a:p>
            <a:r>
              <a:rPr lang="en-US" dirty="0"/>
              <a:t>After the name “my-app”, random IDs are added. If the Pod restarts or you scale it down, then again, the Kubernetes Deployment object will assign different random IDs for each Pod. After restarting, the names of all Pods appear like this:</a:t>
            </a:r>
          </a:p>
          <a:p>
            <a:r>
              <a:rPr lang="en-US" dirty="0"/>
              <a:t>my-app-jk879 </a:t>
            </a:r>
          </a:p>
          <a:p>
            <a:r>
              <a:rPr lang="en-US" dirty="0"/>
              <a:t>my-app-kl097 </a:t>
            </a:r>
          </a:p>
          <a:p>
            <a:r>
              <a:rPr lang="en-US" dirty="0"/>
              <a:t>my-app-76hf7 </a:t>
            </a:r>
          </a:p>
          <a:p>
            <a:endParaRPr lang="en-US" dirty="0"/>
          </a:p>
          <a:p>
            <a:r>
              <a:rPr lang="en-US" dirty="0"/>
              <a:t>All these Pods are associated with one load balancer service. So in a stateless application, changes in the Pod name are easily identified, and the service object easily handles the random IDs of Pods and distributes the load. This type of deployment is very suitable for stateless applications.</a:t>
            </a:r>
          </a:p>
          <a:p>
            <a:endParaRPr lang="en-US" dirty="0"/>
          </a:p>
          <a:p>
            <a:r>
              <a:rPr lang="en-US" dirty="0"/>
              <a:t>However, stateful applications cannot be deployed like this. The stateful application needs a sticky identity for each Pod because replica Pods are not identical Pods.</a:t>
            </a:r>
          </a:p>
          <a:p>
            <a:r>
              <a:rPr lang="en-US" dirty="0"/>
              <a:t>Take a look at the MySQL database deployment. Assume you are creating Pods for the MySQL database using the Kubernetes Deployment object and scaling the Pods. If you are writing data on one MySQL Pod, do not replicate the same data on another MySQL Pod if the Pod is restarted. This is the first problem with the Kubernetes Deployment object for the stateful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How?</a:t>
            </a:r>
          </a:p>
          <a:p>
            <a:r>
              <a:rPr lang="en-US" dirty="0"/>
              <a:t>Adds the ability to start and stop Pods in a specific sequence.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 Deployment, for example, all your Pods are started and stopped in a random order. This is fine for stateless services, where every replica is identical and does the same job</a:t>
            </a:r>
          </a:p>
          <a:p>
            <a:r>
              <a:rPr lang="en-US" dirty="0"/>
              <a:t>Each replica in a </a:t>
            </a:r>
            <a:r>
              <a:rPr lang="en-US" dirty="0" err="1"/>
              <a:t>StatefulSet</a:t>
            </a:r>
            <a:r>
              <a:rPr lang="en-US" dirty="0"/>
              <a:t> must be running and ready before Kubernetes starts the next one, and similarly when the </a:t>
            </a:r>
            <a:r>
              <a:rPr lang="en-US" dirty="0" err="1"/>
              <a:t>StatefulSet</a:t>
            </a:r>
            <a:r>
              <a:rPr lang="en-US" dirty="0"/>
              <a:t> is terminated, the replicas will be shut down in reverse order, waiting for each Pod to finish before moving on to the next.</a:t>
            </a:r>
          </a:p>
          <a:p>
            <a:r>
              <a:rPr lang="en-US" dirty="0"/>
              <a:t>To be able to address each of the Pods by a predictable DNS name, such as redis-1, you also need to create a Service with a </a:t>
            </a:r>
            <a:r>
              <a:rPr lang="en-US" dirty="0" err="1"/>
              <a:t>clusterIP</a:t>
            </a:r>
            <a:r>
              <a:rPr lang="en-US" dirty="0"/>
              <a:t> type of None (known as a headless service)</a:t>
            </a:r>
          </a:p>
          <a:p>
            <a:r>
              <a:rPr lang="en-US" dirty="0"/>
              <a:t>With a </a:t>
            </a:r>
            <a:r>
              <a:rPr lang="en-US" dirty="0" err="1"/>
              <a:t>nonheadless</a:t>
            </a:r>
            <a:r>
              <a:rPr lang="en-US" dirty="0"/>
              <a:t> Service, you get a single DNS entry (such as </a:t>
            </a:r>
            <a:r>
              <a:rPr lang="en-US" dirty="0" err="1"/>
              <a:t>redis</a:t>
            </a:r>
            <a:r>
              <a:rPr lang="en-US" dirty="0"/>
              <a:t>) that </a:t>
            </a:r>
            <a:r>
              <a:rPr lang="en-US" dirty="0" err="1"/>
              <a:t>loadbalances</a:t>
            </a:r>
            <a:r>
              <a:rPr lang="en-US" dirty="0"/>
              <a:t> across all the backend Pods. With a headless service, you still get that single Pod Controllers service DNS name, but you also get individual DNS entries for each numbered Pod, like redis-0, redis-1, redis-2, and so on. </a:t>
            </a:r>
            <a:endParaRPr lang="en-US" dirty="0">
              <a:cs typeface="Calibri"/>
            </a:endParaRPr>
          </a:p>
        </p:txBody>
      </p:sp>
      <p:sp>
        <p:nvSpPr>
          <p:cNvPr id="4" name="Slide Number Placeholder 3"/>
          <p:cNvSpPr>
            <a:spLocks noGrp="1"/>
          </p:cNvSpPr>
          <p:nvPr>
            <p:ph type="sldNum" sz="quarter" idx="5"/>
          </p:nvPr>
        </p:nvSpPr>
        <p:spPr/>
        <p:txBody>
          <a:bodyPr/>
          <a:lstStyle/>
          <a:p>
            <a:fld id="{8DE108EF-A688-4F1B-91BF-26B73F22FE79}" type="slidenum">
              <a:rPr lang="en-US" smtClean="0"/>
              <a:t>24</a:t>
            </a:fld>
            <a:endParaRPr lang="en-US"/>
          </a:p>
        </p:txBody>
      </p:sp>
      <p:pic>
        <p:nvPicPr>
          <p:cNvPr id="6" name="Picture 5">
            <a:extLst>
              <a:ext uri="{FF2B5EF4-FFF2-40B4-BE49-F238E27FC236}">
                <a16:creationId xmlns:a16="http://schemas.microsoft.com/office/drawing/2014/main" id="{383A26D5-E70E-4D7F-05C1-97C02FB11726}"/>
              </a:ext>
            </a:extLst>
          </p:cNvPr>
          <p:cNvPicPr>
            <a:picLocks noChangeAspect="1"/>
          </p:cNvPicPr>
          <p:nvPr/>
        </p:nvPicPr>
        <p:blipFill>
          <a:blip r:embed="rId5"/>
          <a:stretch>
            <a:fillRect/>
          </a:stretch>
        </p:blipFill>
        <p:spPr>
          <a:xfrm>
            <a:off x="1135294" y="13829998"/>
            <a:ext cx="4587412" cy="2293706"/>
          </a:xfrm>
          <a:prstGeom prst="rect">
            <a:avLst/>
          </a:prstGeom>
        </p:spPr>
      </p:pic>
    </p:spTree>
    <p:extLst>
      <p:ext uri="{BB962C8B-B14F-4D97-AF65-F5344CB8AC3E}">
        <p14:creationId xmlns:p14="http://schemas.microsoft.com/office/powerpoint/2010/main" val="4004196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stateful applications with a </a:t>
            </a:r>
            <a:r>
              <a:rPr lang="en-US" dirty="0" err="1"/>
              <a:t>StatefulSet</a:t>
            </a:r>
            <a:r>
              <a:rPr lang="en-US" dirty="0"/>
              <a:t> controller, it is possible to set the first Pod as primary and other Pods as replicas—the first Pod will handle both read and write requests from the user, and other Pods always sync with the first Pod for data replication. If the Pod dies, a new Pod is created with the same name.</a:t>
            </a:r>
          </a:p>
          <a:p>
            <a:r>
              <a:rPr lang="en-US" dirty="0"/>
              <a:t>In summary, </a:t>
            </a:r>
            <a:r>
              <a:rPr lang="en-US" dirty="0" err="1"/>
              <a:t>StatefulSets</a:t>
            </a:r>
            <a:r>
              <a:rPr lang="en-US" dirty="0"/>
              <a:t> provide the following advantages when compared to Deployment objects:</a:t>
            </a:r>
          </a:p>
          <a:p>
            <a:pPr>
              <a:buFont typeface="+mj-lt"/>
              <a:buAutoNum type="arabicPeriod"/>
            </a:pPr>
            <a:r>
              <a:rPr lang="en-US" dirty="0"/>
              <a:t>Ordered numbers for each Pod</a:t>
            </a:r>
          </a:p>
          <a:p>
            <a:pPr>
              <a:buFont typeface="+mj-lt"/>
              <a:buAutoNum type="arabicPeriod"/>
            </a:pPr>
            <a:r>
              <a:rPr lang="en-US" dirty="0"/>
              <a:t>The first Pod can be a primary, which makes it a good choice when creating a replicated database setup, which handles both reading and writing</a:t>
            </a:r>
          </a:p>
          <a:p>
            <a:pPr>
              <a:buFont typeface="+mj-lt"/>
              <a:buAutoNum type="arabicPeriod"/>
            </a:pPr>
            <a:r>
              <a:rPr lang="en-US" dirty="0"/>
              <a:t>Other Pods act as replicas</a:t>
            </a:r>
          </a:p>
          <a:p>
            <a:pPr>
              <a:buFont typeface="+mj-lt"/>
              <a:buAutoNum type="arabicPeriod"/>
            </a:pPr>
            <a:r>
              <a:rPr lang="en-US" dirty="0"/>
              <a:t>New Pods will only be created if the previous Pod is in running state and will clone the previous Pod’s data</a:t>
            </a:r>
          </a:p>
          <a:p>
            <a:pPr>
              <a:buFont typeface="+mj-lt"/>
              <a:buAutoNum type="arabicPeriod"/>
            </a:pPr>
            <a:r>
              <a:rPr lang="en-US" dirty="0"/>
              <a:t>Deletion of Pods occurs in reverse order</a:t>
            </a:r>
          </a:p>
          <a:p>
            <a:endParaRPr lang="en-US" dirty="0">
              <a:cs typeface="Calibri"/>
            </a:endParaRPr>
          </a:p>
        </p:txBody>
      </p:sp>
      <p:sp>
        <p:nvSpPr>
          <p:cNvPr id="4" name="Slide Number Placeholder 3"/>
          <p:cNvSpPr>
            <a:spLocks noGrp="1"/>
          </p:cNvSpPr>
          <p:nvPr>
            <p:ph type="sldNum" sz="quarter" idx="5"/>
          </p:nvPr>
        </p:nvSpPr>
        <p:spPr/>
        <p:txBody>
          <a:bodyPr/>
          <a:lstStyle/>
          <a:p>
            <a:fld id="{8DE108EF-A688-4F1B-91BF-26B73F22FE79}" type="slidenum">
              <a:rPr lang="en-US" smtClean="0"/>
              <a:t>25</a:t>
            </a:fld>
            <a:endParaRPr lang="en-US"/>
          </a:p>
        </p:txBody>
      </p:sp>
    </p:spTree>
    <p:extLst>
      <p:ext uri="{BB962C8B-B14F-4D97-AF65-F5344CB8AC3E}">
        <p14:creationId xmlns:p14="http://schemas.microsoft.com/office/powerpoint/2010/main" val="2967120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useful type of Pod controller in Kubernetes is the Job. Whereas a Deployment runs a specified number of Pods and restarts them continually, a Job only runs a Pod for a specified number of times. After that, it is considered completed.</a:t>
            </a:r>
          </a:p>
          <a:p>
            <a:r>
              <a:rPr lang="en-US" dirty="0"/>
              <a:t>There are two fields that control Job execution: completions and parallelism. The first, completions, determines the number of times the specified Pod needs to run successfully before the Job is considered complete. The default value is 1, meaning the Pod will run once.</a:t>
            </a:r>
          </a:p>
          <a:p>
            <a:r>
              <a:rPr lang="en-US" dirty="0"/>
              <a:t>The parallelism field specifies how many Pods should run at once. Again, the default value is 1, meaning that only one Pod will run at a time.</a:t>
            </a:r>
          </a:p>
          <a:p>
            <a:r>
              <a:rPr lang="en-US" dirty="0"/>
              <a:t>If it crashes, fails, or exits in any </a:t>
            </a:r>
            <a:r>
              <a:rPr lang="en-US" dirty="0" err="1"/>
              <a:t>nonsuccessful</a:t>
            </a:r>
            <a:r>
              <a:rPr lang="en-US" dirty="0"/>
              <a:t> way, the Job will restart it, just like a Deployment does. Only successful exits count toward the required number of completions. </a:t>
            </a:r>
          </a:p>
          <a:p>
            <a:endParaRPr lang="en-US" dirty="0"/>
          </a:p>
          <a:p>
            <a:r>
              <a:rPr lang="en-US" dirty="0"/>
              <a:t>In Unix environments, scheduled jobs are run by the </a:t>
            </a:r>
            <a:r>
              <a:rPr lang="en-US" dirty="0" err="1"/>
              <a:t>cron</a:t>
            </a:r>
            <a:r>
              <a:rPr lang="en-US" dirty="0"/>
              <a:t> daemon.</a:t>
            </a:r>
          </a:p>
          <a:p>
            <a:r>
              <a:rPr lang="en-US" dirty="0"/>
              <a:t>The two important fields to look at in the </a:t>
            </a:r>
            <a:r>
              <a:rPr lang="en-US" dirty="0" err="1"/>
              <a:t>CronJob</a:t>
            </a:r>
            <a:r>
              <a:rPr lang="en-US" dirty="0"/>
              <a:t> manifest are </a:t>
            </a:r>
            <a:r>
              <a:rPr lang="en-US" dirty="0" err="1"/>
              <a:t>spec.schedule</a:t>
            </a:r>
            <a:r>
              <a:rPr lang="en-US" dirty="0"/>
              <a:t> and </a:t>
            </a:r>
            <a:r>
              <a:rPr lang="en-US" dirty="0" err="1"/>
              <a:t>spec.jobTemplate</a:t>
            </a:r>
            <a:r>
              <a:rPr lang="en-US" dirty="0"/>
              <a:t>. The schedule field specifies when the job will run, using the same format as the Unix </a:t>
            </a:r>
            <a:r>
              <a:rPr lang="en-US" dirty="0" err="1"/>
              <a:t>cron</a:t>
            </a:r>
            <a:r>
              <a:rPr lang="en-US" dirty="0"/>
              <a:t> utility. </a:t>
            </a:r>
          </a:p>
        </p:txBody>
      </p:sp>
      <p:sp>
        <p:nvSpPr>
          <p:cNvPr id="4" name="Slide Number Placeholder 3"/>
          <p:cNvSpPr>
            <a:spLocks noGrp="1"/>
          </p:cNvSpPr>
          <p:nvPr>
            <p:ph type="sldNum" sz="quarter" idx="5"/>
          </p:nvPr>
        </p:nvSpPr>
        <p:spPr/>
        <p:txBody>
          <a:bodyPr/>
          <a:lstStyle/>
          <a:p>
            <a:fld id="{8DE108EF-A688-4F1B-91BF-26B73F22FE79}" type="slidenum">
              <a:rPr lang="en-US" smtClean="0"/>
              <a:t>26</a:t>
            </a:fld>
            <a:endParaRPr lang="en-US"/>
          </a:p>
        </p:txBody>
      </p:sp>
    </p:spTree>
    <p:extLst>
      <p:ext uri="{BB962C8B-B14F-4D97-AF65-F5344CB8AC3E}">
        <p14:creationId xmlns:p14="http://schemas.microsoft.com/office/powerpoint/2010/main" val="3076475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might have different namespaces for testing out different versions of an application, or a separate namespace per team. </a:t>
            </a:r>
          </a:p>
          <a:p>
            <a:r>
              <a:rPr lang="en-US" dirty="0"/>
              <a:t>As the term namespace suggests, names in one namespace are not visible from a different namespace. </a:t>
            </a:r>
          </a:p>
          <a:p>
            <a:r>
              <a:rPr lang="en-US" dirty="0"/>
              <a:t>This means that you could have a service called demo in the prod namespace, and a different service called demo in the test namespace, and there won’t be any conflict. </a:t>
            </a:r>
          </a:p>
          <a:p>
            <a:r>
              <a:rPr lang="en-US" dirty="0"/>
              <a:t>If you don’t specify a namespace when running a </a:t>
            </a:r>
            <a:r>
              <a:rPr lang="en-US" dirty="0" err="1"/>
              <a:t>kubectl</a:t>
            </a:r>
            <a:r>
              <a:rPr lang="en-US" dirty="0"/>
              <a:t> command, such as </a:t>
            </a:r>
            <a:r>
              <a:rPr lang="en-US" dirty="0" err="1"/>
              <a:t>kubectl</a:t>
            </a:r>
            <a:r>
              <a:rPr lang="en-US" dirty="0"/>
              <a:t> run, your command will operate on the default namespace.</a:t>
            </a:r>
          </a:p>
          <a:p>
            <a:r>
              <a:rPr lang="en-US" dirty="0"/>
              <a:t>If you’re wondering what the </a:t>
            </a:r>
            <a:r>
              <a:rPr lang="en-US" dirty="0" err="1"/>
              <a:t>kube</a:t>
            </a:r>
            <a:r>
              <a:rPr lang="en-US" dirty="0"/>
              <a:t>-system namespace is, that’s where the Kubernetes internal system components run so that they’re segregated from your own applications. </a:t>
            </a:r>
          </a:p>
          <a:p>
            <a:r>
              <a:rPr lang="en-US" dirty="0"/>
              <a:t>If, instead, you specify a namespace with the --namespace flag (or -n for short), your command will use that namespace. </a:t>
            </a:r>
          </a:p>
          <a:p>
            <a:r>
              <a:rPr lang="en-US" dirty="0"/>
              <a:t>For example, to get a list of Pods in the prod namespace, run: </a:t>
            </a:r>
            <a:r>
              <a:rPr lang="en-US" dirty="0" err="1"/>
              <a:t>kubectl</a:t>
            </a:r>
            <a:r>
              <a:rPr lang="en-US" dirty="0"/>
              <a:t> get pods --namespace prod</a:t>
            </a:r>
          </a:p>
          <a:p>
            <a:r>
              <a:rPr lang="en-US" b="1" dirty="0"/>
              <a:t>namespaces are logically isolated from one another, they can still communicate with Services in other namespaces.</a:t>
            </a:r>
          </a:p>
        </p:txBody>
      </p:sp>
      <p:sp>
        <p:nvSpPr>
          <p:cNvPr id="4" name="Slide Number Placeholder 3"/>
          <p:cNvSpPr>
            <a:spLocks noGrp="1"/>
          </p:cNvSpPr>
          <p:nvPr>
            <p:ph type="sldNum" sz="quarter" idx="5"/>
          </p:nvPr>
        </p:nvSpPr>
        <p:spPr/>
        <p:txBody>
          <a:bodyPr/>
          <a:lstStyle/>
          <a:p>
            <a:fld id="{8DE108EF-A688-4F1B-91BF-26B73F22FE79}" type="slidenum">
              <a:rPr lang="en-US" smtClean="0"/>
              <a:t>27</a:t>
            </a:fld>
            <a:endParaRPr lang="en-US"/>
          </a:p>
        </p:txBody>
      </p:sp>
    </p:spTree>
    <p:extLst>
      <p:ext uri="{BB962C8B-B14F-4D97-AF65-F5344CB8AC3E}">
        <p14:creationId xmlns:p14="http://schemas.microsoft.com/office/powerpoint/2010/main" val="2457576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ou</a:t>
            </a:r>
            <a:r>
              <a:rPr lang="en-US" dirty="0"/>
              <a:t> can constrain a </a:t>
            </a:r>
            <a:r>
              <a:rPr lang="en-US" dirty="0">
                <a:hlinkClick r:id="rId3"/>
              </a:rPr>
              <a:t>Pod</a:t>
            </a:r>
            <a:r>
              <a:rPr lang="en-US" dirty="0"/>
              <a:t> so that it is </a:t>
            </a:r>
            <a:r>
              <a:rPr lang="en-US" i="1" dirty="0"/>
              <a:t>restricted</a:t>
            </a:r>
            <a:r>
              <a:rPr lang="en-US" dirty="0"/>
              <a:t> to run on particular </a:t>
            </a:r>
            <a:r>
              <a:rPr lang="en-US" dirty="0">
                <a:hlinkClick r:id="rId4"/>
              </a:rPr>
              <a:t>node(s)</a:t>
            </a:r>
            <a:r>
              <a:rPr lang="en-US" dirty="0"/>
              <a:t>, or to </a:t>
            </a:r>
            <a:r>
              <a:rPr lang="en-US" i="1" dirty="0"/>
              <a:t>prefer</a:t>
            </a:r>
            <a:r>
              <a:rPr lang="en-US" dirty="0"/>
              <a:t> to run on particular nodes. There are several ways to do this and the recommended approaches all use </a:t>
            </a:r>
            <a:r>
              <a:rPr lang="en-US" dirty="0">
                <a:hlinkClick r:id="rId5"/>
              </a:rPr>
              <a:t>label selectors</a:t>
            </a:r>
            <a:r>
              <a:rPr lang="en-US" dirty="0"/>
              <a:t> to facilitate the selection. Often, you do not need to set any such constraints; the </a:t>
            </a:r>
            <a:r>
              <a:rPr lang="en-US" dirty="0">
                <a:hlinkClick r:id="rId6"/>
              </a:rPr>
              <a:t>scheduler</a:t>
            </a:r>
            <a:r>
              <a:rPr lang="en-US" dirty="0"/>
              <a:t> will automatically do a reasonable placement (for example, spreading your Pods across nodes so as not place Pods on a node with insufficient free resources). However, there are some circumstances where you may want to control which node the Pod deploys to, for example, to ensure that a Pod ends up on a node with an SSD attached to it, or to co-locate Pods from two different services that communicate a lot into the same availability zone.</a:t>
            </a:r>
          </a:p>
          <a:p>
            <a:r>
              <a:rPr lang="en-US" dirty="0"/>
              <a:t>You can use any of the following methods to choose where Kubernetes schedules specific Pods:</a:t>
            </a:r>
          </a:p>
          <a:p>
            <a:pPr>
              <a:buFont typeface="Arial" panose="020B0604020202020204" pitchFamily="34" charset="0"/>
              <a:buChar char="•"/>
            </a:pPr>
            <a:r>
              <a:rPr lang="en-US" dirty="0" err="1">
                <a:hlinkClick r:id="rId7"/>
              </a:rPr>
              <a:t>nodeSelector</a:t>
            </a:r>
            <a:r>
              <a:rPr lang="en-US" dirty="0"/>
              <a:t> field matching against </a:t>
            </a:r>
            <a:r>
              <a:rPr lang="en-US" dirty="0">
                <a:hlinkClick r:id="rId8"/>
              </a:rPr>
              <a:t>node labels</a:t>
            </a:r>
            <a:endParaRPr lang="en-US" dirty="0"/>
          </a:p>
          <a:p>
            <a:pPr>
              <a:buFont typeface="Arial" panose="020B0604020202020204" pitchFamily="34" charset="0"/>
              <a:buChar char="•"/>
            </a:pPr>
            <a:r>
              <a:rPr lang="en-US" dirty="0">
                <a:hlinkClick r:id="rId9"/>
              </a:rPr>
              <a:t>Affinity and anti-affinity</a:t>
            </a:r>
            <a:endParaRPr lang="en-US" dirty="0"/>
          </a:p>
          <a:p>
            <a:pPr>
              <a:buFont typeface="Arial" panose="020B0604020202020204" pitchFamily="34" charset="0"/>
              <a:buChar char="•"/>
            </a:pPr>
            <a:r>
              <a:rPr lang="en-US" dirty="0" err="1">
                <a:hlinkClick r:id="rId10"/>
              </a:rPr>
              <a:t>nodeName</a:t>
            </a:r>
            <a:r>
              <a:rPr lang="en-US" dirty="0"/>
              <a:t> field</a:t>
            </a:r>
          </a:p>
          <a:p>
            <a:pPr>
              <a:buFont typeface="Arial" panose="020B0604020202020204" pitchFamily="34" charset="0"/>
              <a:buChar char="•"/>
            </a:pPr>
            <a:r>
              <a:rPr lang="en-US" dirty="0">
                <a:hlinkClick r:id="rId11"/>
              </a:rPr>
              <a:t>Pod topology spread constraints</a:t>
            </a:r>
            <a:endParaRPr lang="en-US" dirty="0"/>
          </a:p>
          <a:p>
            <a:endParaRPr lang="en-US" dirty="0"/>
          </a:p>
          <a:p>
            <a:r>
              <a:rPr lang="en-US" b="1" dirty="0" err="1"/>
              <a:t>nodeSelector</a:t>
            </a:r>
            <a:endParaRPr lang="en-US" b="1" dirty="0"/>
          </a:p>
          <a:p>
            <a:r>
              <a:rPr lang="en-US" dirty="0" err="1"/>
              <a:t>nodeSelector</a:t>
            </a:r>
            <a:r>
              <a:rPr lang="en-US" dirty="0"/>
              <a:t> is the simplest recommended form of node selection constraint. You can add the </a:t>
            </a:r>
            <a:r>
              <a:rPr lang="en-US" dirty="0" err="1"/>
              <a:t>nodeSelector</a:t>
            </a:r>
            <a:r>
              <a:rPr lang="en-US" dirty="0"/>
              <a:t> field to your Pod specification and specify the </a:t>
            </a:r>
            <a:r>
              <a:rPr lang="en-US" dirty="0">
                <a:hlinkClick r:id="rId8"/>
              </a:rPr>
              <a:t>node labels</a:t>
            </a:r>
            <a:r>
              <a:rPr lang="en-US" dirty="0"/>
              <a:t> you want the target node to have. Kubernetes only schedules the Pod onto nodes that have each of the labels you specify.</a:t>
            </a:r>
          </a:p>
          <a:p>
            <a:r>
              <a:rPr lang="en-US" b="1" dirty="0"/>
              <a:t>Affinity and anti-affinity</a:t>
            </a:r>
          </a:p>
          <a:p>
            <a:r>
              <a:rPr lang="en-US" dirty="0" err="1"/>
              <a:t>nodeSelector</a:t>
            </a:r>
            <a:r>
              <a:rPr lang="en-US" dirty="0"/>
              <a:t> is the simplest way to constrain Pods to nodes with specific labels. Affinity and anti-affinity expands the types of constraints you can define. Some of the benefits of affinity and anti-affinity include:</a:t>
            </a:r>
          </a:p>
          <a:p>
            <a:pPr>
              <a:buFont typeface="Arial" panose="020B0604020202020204" pitchFamily="34" charset="0"/>
              <a:buChar char="•"/>
            </a:pPr>
            <a:r>
              <a:rPr lang="en-US" dirty="0"/>
              <a:t>The affinity/anti-affinity language is more expressive. </a:t>
            </a:r>
            <a:r>
              <a:rPr lang="en-US" dirty="0" err="1"/>
              <a:t>nodeSelector</a:t>
            </a:r>
            <a:r>
              <a:rPr lang="en-US" dirty="0"/>
              <a:t> only selects nodes with all the specified labels. Affinity/anti-affinity gives you more control over the selection logic.</a:t>
            </a:r>
          </a:p>
          <a:p>
            <a:pPr>
              <a:buFont typeface="Arial" panose="020B0604020202020204" pitchFamily="34" charset="0"/>
              <a:buChar char="•"/>
            </a:pPr>
            <a:r>
              <a:rPr lang="en-US" dirty="0"/>
              <a:t>You can indicate that a rule is </a:t>
            </a:r>
            <a:r>
              <a:rPr lang="en-US" i="1" dirty="0"/>
              <a:t>soft</a:t>
            </a:r>
            <a:r>
              <a:rPr lang="en-US" dirty="0"/>
              <a:t> or </a:t>
            </a:r>
            <a:r>
              <a:rPr lang="en-US" i="1" dirty="0"/>
              <a:t>preferred</a:t>
            </a:r>
            <a:r>
              <a:rPr lang="en-US" dirty="0"/>
              <a:t>, so that the scheduler still schedules the Pod even if it can't find a matching node.</a:t>
            </a:r>
          </a:p>
          <a:p>
            <a:pPr>
              <a:buFont typeface="Arial" panose="020B0604020202020204" pitchFamily="34" charset="0"/>
              <a:buChar char="•"/>
            </a:pPr>
            <a:r>
              <a:rPr lang="en-US" dirty="0"/>
              <a:t>You can constrain a Pod using labels on other Pods running on the node (or other topological domain), instead of just node labels, which allows you to define rules for which Pods can be co-located on a node.</a:t>
            </a:r>
          </a:p>
          <a:p>
            <a:r>
              <a:rPr lang="en-US" dirty="0"/>
              <a:t>The affinity feature consists of two types of affinity:</a:t>
            </a:r>
          </a:p>
          <a:p>
            <a:pPr>
              <a:buFont typeface="Arial" panose="020B0604020202020204" pitchFamily="34" charset="0"/>
              <a:buChar char="•"/>
            </a:pPr>
            <a:r>
              <a:rPr lang="en-US" i="1" dirty="0"/>
              <a:t>Node affinity</a:t>
            </a:r>
            <a:r>
              <a:rPr lang="en-US" dirty="0"/>
              <a:t> functions like the </a:t>
            </a:r>
            <a:r>
              <a:rPr lang="en-US" dirty="0" err="1"/>
              <a:t>nodeSelector</a:t>
            </a:r>
            <a:r>
              <a:rPr lang="en-US" dirty="0"/>
              <a:t> field but is more expressive and allows you to specify soft rules.</a:t>
            </a:r>
          </a:p>
          <a:p>
            <a:pPr>
              <a:buFont typeface="Arial" panose="020B0604020202020204" pitchFamily="34" charset="0"/>
              <a:buChar char="•"/>
            </a:pPr>
            <a:r>
              <a:rPr lang="en-US" i="1" dirty="0"/>
              <a:t>Inter-pod affinity/anti-affinity</a:t>
            </a:r>
            <a:r>
              <a:rPr lang="en-US" dirty="0"/>
              <a:t> allows you to constrain Pods against labels on other Pods.</a:t>
            </a:r>
          </a:p>
          <a:p>
            <a:pPr lvl="1"/>
            <a:r>
              <a:rPr lang="en-US" b="1" dirty="0"/>
              <a:t>Node affinity</a:t>
            </a:r>
          </a:p>
          <a:p>
            <a:pPr lvl="2"/>
            <a:r>
              <a:rPr lang="en-US" dirty="0"/>
              <a:t>Node affinity is conceptually similar to </a:t>
            </a:r>
            <a:r>
              <a:rPr lang="en-US" dirty="0" err="1"/>
              <a:t>nodeSelector</a:t>
            </a:r>
            <a:r>
              <a:rPr lang="en-US" dirty="0"/>
              <a:t>, allowing you to constrain which nodes your Pod can be scheduled on based on node labels. There are two types of node affinity:</a:t>
            </a:r>
          </a:p>
          <a:p>
            <a:pPr lvl="2">
              <a:buFont typeface="Arial" panose="020B0604020202020204" pitchFamily="34" charset="0"/>
              <a:buChar char="•"/>
            </a:pPr>
            <a:r>
              <a:rPr lang="en-US" dirty="0" err="1"/>
              <a:t>requiredDuringSchedulingIgnoredDuringExecution</a:t>
            </a:r>
            <a:r>
              <a:rPr lang="en-US" dirty="0"/>
              <a:t>: The scheduler can't schedule the Pod unless the rule is met. This functions like </a:t>
            </a:r>
            <a:r>
              <a:rPr lang="en-US" dirty="0" err="1"/>
              <a:t>nodeSelector</a:t>
            </a:r>
            <a:r>
              <a:rPr lang="en-US" dirty="0"/>
              <a:t>, but with a more expressive syntax.</a:t>
            </a:r>
          </a:p>
          <a:p>
            <a:pPr lvl="2">
              <a:buFont typeface="Arial" panose="020B0604020202020204" pitchFamily="34" charset="0"/>
              <a:buChar char="•"/>
            </a:pPr>
            <a:r>
              <a:rPr lang="en-US" dirty="0" err="1"/>
              <a:t>preferredDuringSchedulingIgnoredDuringExecution</a:t>
            </a:r>
            <a:r>
              <a:rPr lang="en-US" dirty="0"/>
              <a:t>: The scheduler tries to find a node that meets the rule. If a matching node is not available, the scheduler still schedules the Pod.</a:t>
            </a:r>
          </a:p>
          <a:p>
            <a:pPr lvl="1"/>
            <a:r>
              <a:rPr lang="en-US" b="1" dirty="0"/>
              <a:t>Node affinity weight</a:t>
            </a:r>
          </a:p>
          <a:p>
            <a:pPr lvl="2"/>
            <a:r>
              <a:rPr lang="en-US" dirty="0"/>
              <a:t>You can specify a weight between 1 and 100 for each instance of the </a:t>
            </a:r>
            <a:r>
              <a:rPr lang="en-US" dirty="0" err="1"/>
              <a:t>preferredDuringSchedulingIgnoredDuringExecution</a:t>
            </a:r>
            <a:r>
              <a:rPr lang="en-US" dirty="0"/>
              <a:t> affinity type. When the scheduler finds nodes that meet all the other scheduling requirements of the Pod, the scheduler iterates through every preferred rule that the node satisfies and adds the value of the weight for that expression to a sum.</a:t>
            </a:r>
          </a:p>
          <a:p>
            <a:pPr lvl="2"/>
            <a:r>
              <a:rPr lang="en-US" dirty="0"/>
              <a:t>The final sum is added to the score of other priority functions for the node. Nodes with the highest total score are prioritized when the scheduler makes a scheduling decision for the Pod.</a:t>
            </a:r>
          </a:p>
          <a:p>
            <a:pPr lvl="1"/>
            <a:r>
              <a:rPr lang="en-US" b="1" dirty="0"/>
              <a:t>Inter-pod affinity and anti-affinity</a:t>
            </a:r>
          </a:p>
          <a:p>
            <a:pPr lvl="2"/>
            <a:r>
              <a:rPr lang="en-US" dirty="0"/>
              <a:t>Inter-pod affinity and anti-affinity allow you to constrain which nodes your Pods can be scheduled on based on the labels of </a:t>
            </a:r>
            <a:r>
              <a:rPr lang="en-US" b="1" dirty="0"/>
              <a:t>Pods</a:t>
            </a:r>
            <a:r>
              <a:rPr lang="en-US" dirty="0"/>
              <a:t> already running on that node, instead of the node labels.</a:t>
            </a:r>
          </a:p>
          <a:p>
            <a:pPr lvl="2"/>
            <a:r>
              <a:rPr lang="en-US" dirty="0"/>
              <a:t>Inter-pod affinity and anti-affinity rules take the form "this Pod should (or, in the case of anti-affinity, should not) run in an X if that X is already running one or more Pods that meet rule Y", where X is a topology domain like node, rack, cloud provider zone or region, or similar and Y is the rule Kubernetes tries to satisfy.</a:t>
            </a:r>
          </a:p>
          <a:p>
            <a:pPr lvl="2"/>
            <a:r>
              <a:rPr lang="en-US" dirty="0"/>
              <a:t>You express these rules (Y) as </a:t>
            </a:r>
            <a:r>
              <a:rPr lang="en-US" dirty="0">
                <a:hlinkClick r:id="rId12"/>
              </a:rPr>
              <a:t>label selectors</a:t>
            </a:r>
            <a:r>
              <a:rPr lang="en-US" dirty="0"/>
              <a:t> with an optional associated list of namespaces. Pods are </a:t>
            </a:r>
            <a:r>
              <a:rPr lang="en-US" dirty="0" err="1"/>
              <a:t>namespaced</a:t>
            </a:r>
            <a:r>
              <a:rPr lang="en-US" dirty="0"/>
              <a:t> objects in Kubernetes, so Pod labels also implicitly have namespaces. Any label selectors for Pod labels should specify the namespaces in which Kubernetes should look for those labels.</a:t>
            </a:r>
          </a:p>
          <a:p>
            <a:pPr lvl="2"/>
            <a:r>
              <a:rPr lang="en-US" dirty="0"/>
              <a:t>You express the topology domain (X) using a </a:t>
            </a:r>
            <a:r>
              <a:rPr lang="en-US" dirty="0" err="1"/>
              <a:t>topologyKey</a:t>
            </a:r>
            <a:r>
              <a:rPr lang="en-US" dirty="0"/>
              <a:t>, which is the key for the node label that the system uses to denote the domain. For examples, see </a:t>
            </a:r>
            <a:r>
              <a:rPr lang="en-US" dirty="0">
                <a:hlinkClick r:id="rId13"/>
              </a:rPr>
              <a:t>Well-Known Labels, Annotations and Taints</a:t>
            </a:r>
            <a:r>
              <a:rPr lang="en-US" dirty="0"/>
              <a:t>.</a:t>
            </a:r>
          </a:p>
          <a:p>
            <a:r>
              <a:rPr lang="en-US" b="1" dirty="0" err="1"/>
              <a:t>nodeName</a:t>
            </a:r>
            <a:endParaRPr lang="en-US" b="1" dirty="0"/>
          </a:p>
          <a:p>
            <a:r>
              <a:rPr lang="en-US" dirty="0" err="1"/>
              <a:t>nodeName</a:t>
            </a:r>
            <a:r>
              <a:rPr lang="en-US" dirty="0"/>
              <a:t> is a more direct form of node selection than affinity or </a:t>
            </a:r>
            <a:r>
              <a:rPr lang="en-US" dirty="0" err="1"/>
              <a:t>nodeSelector</a:t>
            </a:r>
            <a:r>
              <a:rPr lang="en-US" dirty="0"/>
              <a:t>. </a:t>
            </a:r>
            <a:r>
              <a:rPr lang="en-US" dirty="0" err="1"/>
              <a:t>nodeName</a:t>
            </a:r>
            <a:r>
              <a:rPr lang="en-US" dirty="0"/>
              <a:t> is a field in the Pod spec. If the </a:t>
            </a:r>
            <a:r>
              <a:rPr lang="en-US" dirty="0" err="1"/>
              <a:t>nodeName</a:t>
            </a:r>
            <a:r>
              <a:rPr lang="en-US" dirty="0"/>
              <a:t> field is not empty, the scheduler ignores the Pod and the </a:t>
            </a:r>
            <a:r>
              <a:rPr lang="en-US" dirty="0" err="1"/>
              <a:t>kubelet</a:t>
            </a:r>
            <a:r>
              <a:rPr lang="en-US" dirty="0"/>
              <a:t> on the named node tries to place the Pod on that node. Using </a:t>
            </a:r>
            <a:r>
              <a:rPr lang="en-US" dirty="0" err="1"/>
              <a:t>nodeName</a:t>
            </a:r>
            <a:r>
              <a:rPr lang="en-US" dirty="0"/>
              <a:t> overrules using </a:t>
            </a:r>
            <a:r>
              <a:rPr lang="en-US" dirty="0" err="1"/>
              <a:t>nodeSelector</a:t>
            </a:r>
            <a:r>
              <a:rPr lang="en-US" dirty="0"/>
              <a:t> or affinity and anti-affinity rules.</a:t>
            </a:r>
          </a:p>
          <a:p>
            <a:r>
              <a:rPr lang="en-US" dirty="0"/>
              <a:t>Some of the limitations of using </a:t>
            </a:r>
            <a:r>
              <a:rPr lang="en-US" dirty="0" err="1"/>
              <a:t>nodeName</a:t>
            </a:r>
            <a:r>
              <a:rPr lang="en-US" dirty="0"/>
              <a:t> to select nodes are:</a:t>
            </a:r>
          </a:p>
          <a:p>
            <a:pPr>
              <a:buFont typeface="Arial" panose="020B0604020202020204" pitchFamily="34" charset="0"/>
              <a:buChar char="•"/>
            </a:pPr>
            <a:r>
              <a:rPr lang="en-US" dirty="0"/>
              <a:t>If the named node does not exist, the Pod will not run, and in some cases may be automatically deleted.</a:t>
            </a:r>
          </a:p>
          <a:p>
            <a:pPr>
              <a:buFont typeface="Arial" panose="020B0604020202020204" pitchFamily="34" charset="0"/>
              <a:buChar char="•"/>
            </a:pPr>
            <a:r>
              <a:rPr lang="en-US" dirty="0"/>
              <a:t>If the named node does not have the resources to accommodate the Pod, the Pod will fail and its reason will indicate why, for example </a:t>
            </a:r>
            <a:r>
              <a:rPr lang="en-US" dirty="0" err="1"/>
              <a:t>OutOfmemory</a:t>
            </a:r>
            <a:r>
              <a:rPr lang="en-US" dirty="0"/>
              <a:t> or </a:t>
            </a:r>
            <a:r>
              <a:rPr lang="en-US" dirty="0" err="1"/>
              <a:t>OutOfcpu</a:t>
            </a:r>
            <a:r>
              <a:rPr lang="en-US" dirty="0"/>
              <a:t>.</a:t>
            </a:r>
          </a:p>
          <a:p>
            <a:pPr>
              <a:buFont typeface="Arial" panose="020B0604020202020204" pitchFamily="34" charset="0"/>
              <a:buChar char="•"/>
            </a:pPr>
            <a:r>
              <a:rPr lang="en-US" dirty="0"/>
              <a:t>Node names in cloud environments are not always predictable or stable.</a:t>
            </a:r>
          </a:p>
          <a:p>
            <a:r>
              <a:rPr lang="en-US" b="1" dirty="0"/>
              <a:t>Pod topology spread constraints</a:t>
            </a:r>
          </a:p>
          <a:p>
            <a:r>
              <a:rPr lang="en-US" dirty="0"/>
              <a:t>You can use </a:t>
            </a:r>
            <a:r>
              <a:rPr lang="en-US" i="1" dirty="0"/>
              <a:t>topology spread constraints</a:t>
            </a:r>
            <a:r>
              <a:rPr lang="en-US" dirty="0"/>
              <a:t> to control how </a:t>
            </a:r>
            <a:r>
              <a:rPr lang="en-US" dirty="0">
                <a:hlinkClick r:id="rId3"/>
              </a:rPr>
              <a:t>Pods</a:t>
            </a:r>
            <a:r>
              <a:rPr lang="en-US" dirty="0"/>
              <a:t> are spread across your cluster among failure-domains such as regions, zones, nodes, or among any other topology domains that you define. You might do this to improve performance, expected availability, or overall utilization.</a:t>
            </a:r>
          </a:p>
          <a:p>
            <a:pPr lvl="4"/>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28</a:t>
            </a:fld>
            <a:endParaRPr lang="en-US"/>
          </a:p>
        </p:txBody>
      </p:sp>
    </p:spTree>
    <p:extLst>
      <p:ext uri="{BB962C8B-B14F-4D97-AF65-F5344CB8AC3E}">
        <p14:creationId xmlns:p14="http://schemas.microsoft.com/office/powerpoint/2010/main" val="3128113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29</a:t>
            </a:fld>
            <a:endParaRPr lang="en-US"/>
          </a:p>
        </p:txBody>
      </p:sp>
    </p:spTree>
    <p:extLst>
      <p:ext uri="{BB962C8B-B14F-4D97-AF65-F5344CB8AC3E}">
        <p14:creationId xmlns:p14="http://schemas.microsoft.com/office/powerpoint/2010/main" val="2099149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è </a:t>
            </a:r>
            <a:r>
              <a:rPr lang="en-US" dirty="0" err="1"/>
              <a:t>una</a:t>
            </a:r>
            <a:r>
              <a:rPr lang="en-US" dirty="0"/>
              <a:t> </a:t>
            </a:r>
            <a:r>
              <a:rPr lang="en-US" dirty="0" err="1"/>
              <a:t>piattaforma</a:t>
            </a:r>
            <a:r>
              <a:rPr lang="en-US" dirty="0"/>
              <a:t> </a:t>
            </a:r>
            <a:r>
              <a:rPr lang="en-US" dirty="0" err="1"/>
              <a:t>portatile</a:t>
            </a:r>
            <a:r>
              <a:rPr lang="en-US" dirty="0"/>
              <a:t>, </a:t>
            </a:r>
            <a:r>
              <a:rPr lang="en-US" dirty="0" err="1"/>
              <a:t>estensibile</a:t>
            </a:r>
            <a:r>
              <a:rPr lang="en-US" dirty="0"/>
              <a:t> e open-source per la </a:t>
            </a:r>
            <a:r>
              <a:rPr lang="en-US" dirty="0" err="1"/>
              <a:t>gestione</a:t>
            </a:r>
            <a:r>
              <a:rPr lang="en-US" dirty="0"/>
              <a:t> di </a:t>
            </a:r>
            <a:r>
              <a:rPr lang="en-US" dirty="0" err="1"/>
              <a:t>carichi</a:t>
            </a:r>
            <a:r>
              <a:rPr lang="en-US" dirty="0"/>
              <a:t> di </a:t>
            </a:r>
            <a:r>
              <a:rPr lang="en-US" dirty="0" err="1"/>
              <a:t>lavoro</a:t>
            </a:r>
            <a:r>
              <a:rPr lang="en-US" dirty="0"/>
              <a:t> e </a:t>
            </a:r>
            <a:r>
              <a:rPr lang="en-US" dirty="0" err="1"/>
              <a:t>servizi</a:t>
            </a:r>
            <a:r>
              <a:rPr lang="en-US" dirty="0"/>
              <a:t> </a:t>
            </a:r>
            <a:r>
              <a:rPr lang="en-US" dirty="0" err="1"/>
              <a:t>containerizzati</a:t>
            </a:r>
            <a:r>
              <a:rPr lang="en-US" dirty="0"/>
              <a:t>, in </a:t>
            </a:r>
            <a:r>
              <a:rPr lang="en-US" dirty="0" err="1"/>
              <a:t>grado</a:t>
            </a:r>
            <a:r>
              <a:rPr lang="en-US" dirty="0"/>
              <a:t> di </a:t>
            </a:r>
            <a:r>
              <a:rPr lang="en-US" dirty="0" err="1"/>
              <a:t>facilitare</a:t>
            </a:r>
            <a:r>
              <a:rPr lang="en-US" dirty="0"/>
              <a:t> </a:t>
            </a:r>
            <a:r>
              <a:rPr lang="en-US" dirty="0" err="1"/>
              <a:t>sia</a:t>
            </a:r>
            <a:r>
              <a:rPr lang="en-US" dirty="0"/>
              <a:t> la </a:t>
            </a:r>
            <a:r>
              <a:rPr lang="en-US" dirty="0" err="1"/>
              <a:t>configurazione</a:t>
            </a:r>
            <a:r>
              <a:rPr lang="en-US" dirty="0"/>
              <a:t> </a:t>
            </a:r>
            <a:r>
              <a:rPr lang="en-US" dirty="0" err="1"/>
              <a:t>dichiarativa</a:t>
            </a:r>
            <a:r>
              <a:rPr lang="en-US" dirty="0"/>
              <a:t> </a:t>
            </a:r>
            <a:r>
              <a:rPr lang="en-US" dirty="0" err="1"/>
              <a:t>che</a:t>
            </a:r>
            <a:r>
              <a:rPr lang="en-US" dirty="0"/>
              <a:t> </a:t>
            </a:r>
            <a:r>
              <a:rPr lang="en-US" dirty="0" err="1"/>
              <a:t>l'automazione</a:t>
            </a:r>
            <a:r>
              <a:rPr lang="en-US" dirty="0"/>
              <a:t>. La </a:t>
            </a:r>
            <a:r>
              <a:rPr lang="en-US" dirty="0" err="1"/>
              <a:t>piattaforma</a:t>
            </a:r>
            <a:r>
              <a:rPr lang="en-US" dirty="0"/>
              <a:t> </a:t>
            </a:r>
            <a:r>
              <a:rPr lang="en-US" dirty="0" err="1"/>
              <a:t>vanta</a:t>
            </a:r>
            <a:r>
              <a:rPr lang="en-US" dirty="0"/>
              <a:t> un </a:t>
            </a:r>
            <a:r>
              <a:rPr lang="en-US" dirty="0" err="1"/>
              <a:t>grande</a:t>
            </a:r>
            <a:r>
              <a:rPr lang="en-US" dirty="0"/>
              <a:t> </a:t>
            </a:r>
            <a:r>
              <a:rPr lang="en-US" dirty="0" err="1"/>
              <a:t>ecosistema</a:t>
            </a:r>
            <a:r>
              <a:rPr lang="en-US" dirty="0"/>
              <a:t> in </a:t>
            </a:r>
            <a:r>
              <a:rPr lang="en-US" dirty="0" err="1"/>
              <a:t>rapida</a:t>
            </a:r>
            <a:r>
              <a:rPr lang="en-US" dirty="0"/>
              <a:t> </a:t>
            </a:r>
            <a:r>
              <a:rPr lang="en-US" dirty="0" err="1"/>
              <a:t>crescita</a:t>
            </a:r>
            <a:r>
              <a:rPr lang="en-US" dirty="0"/>
              <a:t>. Servizi, </a:t>
            </a:r>
            <a:r>
              <a:rPr lang="en-US" dirty="0" err="1"/>
              <a:t>supporto</a:t>
            </a:r>
            <a:r>
              <a:rPr lang="en-US" dirty="0"/>
              <a:t> e </a:t>
            </a:r>
            <a:r>
              <a:rPr lang="en-US" dirty="0" err="1"/>
              <a:t>strumenti</a:t>
            </a:r>
            <a:r>
              <a:rPr lang="en-US" dirty="0"/>
              <a:t> </a:t>
            </a:r>
            <a:r>
              <a:rPr lang="en-US" dirty="0" err="1"/>
              <a:t>sono</a:t>
            </a:r>
            <a:r>
              <a:rPr lang="en-US" dirty="0"/>
              <a:t> </a:t>
            </a:r>
            <a:r>
              <a:rPr lang="en-US" dirty="0" err="1"/>
              <a:t>ampiamente</a:t>
            </a:r>
            <a:r>
              <a:rPr lang="en-US" dirty="0"/>
              <a:t> </a:t>
            </a:r>
            <a:r>
              <a:rPr lang="en-US" dirty="0" err="1"/>
              <a:t>disponibili</a:t>
            </a:r>
            <a:r>
              <a:rPr lang="en-US" dirty="0"/>
              <a:t> </a:t>
            </a:r>
            <a:r>
              <a:rPr lang="en-US" dirty="0" err="1"/>
              <a:t>nel</a:t>
            </a:r>
            <a:r>
              <a:rPr lang="en-US" dirty="0"/>
              <a:t> mondo Kubernetes .</a:t>
            </a:r>
          </a:p>
          <a:p>
            <a:r>
              <a:rPr lang="en-US" dirty="0">
                <a:cs typeface="+mn-lt"/>
              </a:rPr>
              <a:t>Container: </a:t>
            </a:r>
            <a:r>
              <a:rPr lang="en-US" dirty="0" err="1">
                <a:cs typeface="+mn-lt"/>
              </a:rPr>
              <a:t>utilizzare</a:t>
            </a:r>
            <a:r>
              <a:rPr lang="en-US" dirty="0">
                <a:cs typeface="+mn-lt"/>
              </a:rPr>
              <a:t> </a:t>
            </a:r>
            <a:r>
              <a:rPr lang="en-US" dirty="0" err="1">
                <a:cs typeface="+mn-lt"/>
              </a:rPr>
              <a:t>strumenti</a:t>
            </a:r>
            <a:r>
              <a:rPr lang="en-US" dirty="0">
                <a:cs typeface="+mn-lt"/>
              </a:rPr>
              <a:t> del kernel </a:t>
            </a:r>
            <a:r>
              <a:rPr lang="en-US" dirty="0"/>
              <a:t>Linux come </a:t>
            </a:r>
            <a:r>
              <a:rPr lang="en-US" dirty="0">
                <a:hlinkClick r:id="rId3"/>
              </a:rPr>
              <a:t>Cgroups</a:t>
            </a:r>
            <a:r>
              <a:rPr lang="en-US" dirty="0"/>
              <a:t> e </a:t>
            </a:r>
            <a:r>
              <a:rPr lang="en-US" dirty="0">
                <a:hlinkClick r:id="rId4"/>
              </a:rPr>
              <a:t>namespace</a:t>
            </a:r>
            <a:r>
              <a:rPr lang="en-US" dirty="0"/>
              <a:t>, per </a:t>
            </a:r>
            <a:r>
              <a:rPr lang="en-US" dirty="0" err="1"/>
              <a:t>isolare</a:t>
            </a:r>
            <a:r>
              <a:rPr lang="en-US" dirty="0"/>
              <a:t> </a:t>
            </a:r>
            <a:r>
              <a:rPr lang="en-US" dirty="0" err="1"/>
              <a:t>i</a:t>
            </a:r>
            <a:r>
              <a:rPr lang="en-US" dirty="0"/>
              <a:t> </a:t>
            </a:r>
            <a:r>
              <a:rPr lang="en-US" dirty="0" err="1"/>
              <a:t>processi</a:t>
            </a:r>
            <a:r>
              <a:rPr lang="en-US" dirty="0"/>
              <a:t> in modo da </a:t>
            </a:r>
            <a:r>
              <a:rPr lang="en-US" dirty="0" err="1"/>
              <a:t>poterli</a:t>
            </a:r>
            <a:r>
              <a:rPr lang="en-US" dirty="0"/>
              <a:t> </a:t>
            </a:r>
            <a:r>
              <a:rPr lang="en-US" dirty="0" err="1"/>
              <a:t>eseguire</a:t>
            </a:r>
            <a:r>
              <a:rPr lang="en-US" dirty="0"/>
              <a:t> in </a:t>
            </a:r>
            <a:r>
              <a:rPr lang="en-US" dirty="0" err="1"/>
              <a:t>maniera</a:t>
            </a:r>
            <a:r>
              <a:rPr lang="en-US" dirty="0"/>
              <a:t> </a:t>
            </a:r>
            <a:r>
              <a:rPr lang="en-US" dirty="0" err="1"/>
              <a:t>indipendente</a:t>
            </a:r>
            <a:r>
              <a:rPr lang="en-US" dirty="0"/>
              <a:t>. Questa </a:t>
            </a:r>
            <a:r>
              <a:rPr lang="en-US" dirty="0" err="1"/>
              <a:t>indipendenza</a:t>
            </a:r>
            <a:r>
              <a:rPr lang="en-US" dirty="0"/>
              <a:t> è </a:t>
            </a:r>
            <a:r>
              <a:rPr lang="en-US" dirty="0" err="1"/>
              <a:t>l'obiettivo</a:t>
            </a:r>
            <a:r>
              <a:rPr lang="en-US" dirty="0"/>
              <a:t> </a:t>
            </a:r>
            <a:r>
              <a:rPr lang="en-US" dirty="0" err="1"/>
              <a:t>dei</a:t>
            </a:r>
            <a:r>
              <a:rPr lang="en-US" dirty="0"/>
              <a:t> container: la </a:t>
            </a:r>
            <a:r>
              <a:rPr lang="en-US" dirty="0" err="1"/>
              <a:t>capacità</a:t>
            </a:r>
            <a:r>
              <a:rPr lang="en-US" dirty="0"/>
              <a:t> di </a:t>
            </a:r>
            <a:r>
              <a:rPr lang="en-US" dirty="0" err="1"/>
              <a:t>eseguire</a:t>
            </a:r>
            <a:r>
              <a:rPr lang="en-US" dirty="0"/>
              <a:t> </a:t>
            </a:r>
            <a:r>
              <a:rPr lang="en-US" dirty="0" err="1"/>
              <a:t>più</a:t>
            </a:r>
            <a:r>
              <a:rPr lang="en-US" dirty="0"/>
              <a:t> </a:t>
            </a:r>
            <a:r>
              <a:rPr lang="en-US" dirty="0" err="1"/>
              <a:t>processi</a:t>
            </a:r>
            <a:r>
              <a:rPr lang="en-US" dirty="0"/>
              <a:t> e </a:t>
            </a:r>
            <a:r>
              <a:rPr lang="en-US" dirty="0" err="1"/>
              <a:t>applicazioni</a:t>
            </a:r>
            <a:r>
              <a:rPr lang="en-US" dirty="0"/>
              <a:t> in modo </a:t>
            </a:r>
            <a:r>
              <a:rPr lang="en-US" dirty="0" err="1"/>
              <a:t>separato</a:t>
            </a:r>
            <a:r>
              <a:rPr lang="en-US" dirty="0"/>
              <a:t> per </a:t>
            </a:r>
            <a:r>
              <a:rPr lang="en-US" dirty="0" err="1"/>
              <a:t>sfruttare</a:t>
            </a:r>
            <a:r>
              <a:rPr lang="en-US" dirty="0"/>
              <a:t> al </a:t>
            </a:r>
            <a:r>
              <a:rPr lang="en-US" dirty="0" err="1"/>
              <a:t>meglio</a:t>
            </a:r>
            <a:r>
              <a:rPr lang="en-US" dirty="0"/>
              <a:t> </a:t>
            </a:r>
            <a:r>
              <a:rPr lang="en-US" dirty="0" err="1"/>
              <a:t>l'infrastruttura</a:t>
            </a:r>
            <a:r>
              <a:rPr lang="en-US" dirty="0"/>
              <a:t> </a:t>
            </a:r>
            <a:r>
              <a:rPr lang="en-US" dirty="0" err="1"/>
              <a:t>esistente</a:t>
            </a:r>
            <a:r>
              <a:rPr lang="en-US" dirty="0"/>
              <a:t> </a:t>
            </a:r>
            <a:r>
              <a:rPr lang="en-US" dirty="0" err="1"/>
              <a:t>pur</a:t>
            </a:r>
            <a:r>
              <a:rPr lang="en-US" dirty="0"/>
              <a:t> </a:t>
            </a:r>
            <a:r>
              <a:rPr lang="en-US" dirty="0">
                <a:hlinkClick r:id="rId5"/>
              </a:rPr>
              <a:t>conservando il livello di sicurezza</a:t>
            </a:r>
            <a:r>
              <a:rPr lang="en-US" dirty="0"/>
              <a:t> </a:t>
            </a:r>
            <a:r>
              <a:rPr lang="en-US" dirty="0" err="1"/>
              <a:t>che</a:t>
            </a:r>
            <a:r>
              <a:rPr lang="en-US" dirty="0"/>
              <a:t> </a:t>
            </a:r>
            <a:r>
              <a:rPr lang="en-US" dirty="0" err="1"/>
              <a:t>sarebbe</a:t>
            </a:r>
            <a:r>
              <a:rPr lang="en-US" dirty="0"/>
              <a:t> </a:t>
            </a:r>
            <a:r>
              <a:rPr lang="en-US" dirty="0" err="1"/>
              <a:t>garantito</a:t>
            </a:r>
            <a:r>
              <a:rPr lang="en-US" dirty="0"/>
              <a:t> </a:t>
            </a:r>
            <a:r>
              <a:rPr lang="en-US" dirty="0" err="1"/>
              <a:t>dalla</a:t>
            </a:r>
            <a:r>
              <a:rPr lang="en-US" dirty="0"/>
              <a:t> </a:t>
            </a:r>
            <a:r>
              <a:rPr lang="en-US" dirty="0" err="1"/>
              <a:t>presenza</a:t>
            </a:r>
            <a:r>
              <a:rPr lang="en-US" dirty="0"/>
              <a:t> di </a:t>
            </a:r>
            <a:r>
              <a:rPr lang="en-US" dirty="0" err="1"/>
              <a:t>sistemi</a:t>
            </a:r>
            <a:r>
              <a:rPr lang="en-US" dirty="0"/>
              <a:t> </a:t>
            </a:r>
            <a:r>
              <a:rPr lang="en-US" dirty="0" err="1"/>
              <a:t>separati</a:t>
            </a:r>
            <a:r>
              <a:rPr lang="en-US" dirty="0"/>
              <a:t>.</a:t>
            </a:r>
            <a:endParaRPr lang="en-US" dirty="0">
              <a:cs typeface="+mn-lt"/>
            </a:endParaRPr>
          </a:p>
          <a:p>
            <a:r>
              <a:rPr lang="en-US" dirty="0"/>
              <a:t>In the context of </a:t>
            </a:r>
            <a:r>
              <a:rPr lang="en-US" u="sng" dirty="0">
                <a:hlinkClick r:id="rId6"/>
              </a:rPr>
              <a:t>containers</a:t>
            </a:r>
            <a:r>
              <a:rPr lang="en-US" dirty="0"/>
              <a:t>, this means that users and groups may have privileges for certain operations inside the container without having those privileges outside the container. (In other words, a process's set of capabilities for operations inside a user namespace can be quite different from its set of capabilities in the host system.) One of the specific goals of user namespaces is to allow a process to have root privileges for operations inside the container, while at the same time being a normal unprivileged process on the wider system hosting the container.</a:t>
            </a:r>
            <a:br>
              <a:rPr lang="en-US" dirty="0">
                <a:cs typeface="+mn-lt"/>
              </a:rPr>
            </a:br>
            <a:r>
              <a:rPr lang="en-US" dirty="0"/>
              <a:t> </a:t>
            </a:r>
            <a:r>
              <a:rPr lang="en-US" dirty="0" err="1"/>
              <a:t>Cgroups</a:t>
            </a:r>
            <a:r>
              <a:rPr lang="en-US" dirty="0"/>
              <a:t> allow you to allocate resources — such as CPU time, system memory, network bandwidth, or combinations of these resources — among user-defined groups of tasks (processes) running on a system. You can monitor the </a:t>
            </a:r>
            <a:r>
              <a:rPr lang="en-US" dirty="0" err="1"/>
              <a:t>cgroups</a:t>
            </a:r>
            <a:r>
              <a:rPr lang="en-US" dirty="0"/>
              <a:t> you configure, deny </a:t>
            </a:r>
            <a:r>
              <a:rPr lang="en-US" dirty="0" err="1"/>
              <a:t>cgroups</a:t>
            </a:r>
            <a:r>
              <a:rPr lang="en-US" dirty="0"/>
              <a:t> access to certain resources, and even reconfigure your </a:t>
            </a:r>
            <a:r>
              <a:rPr lang="en-US" dirty="0" err="1"/>
              <a:t>cgroups</a:t>
            </a:r>
            <a:r>
              <a:rPr lang="en-US" dirty="0"/>
              <a:t> dynamically on a running system. </a:t>
            </a:r>
          </a:p>
          <a:p>
            <a:br>
              <a:rPr lang="en-US" dirty="0">
                <a:cs typeface="+mn-lt"/>
              </a:rPr>
            </a:br>
            <a:r>
              <a:rPr lang="en-US" dirty="0"/>
              <a:t>I container </a:t>
            </a:r>
            <a:r>
              <a:rPr lang="en-US" dirty="0" err="1"/>
              <a:t>sono</a:t>
            </a:r>
            <a:r>
              <a:rPr lang="en-US" dirty="0"/>
              <a:t> un </a:t>
            </a:r>
            <a:r>
              <a:rPr lang="en-US" dirty="0" err="1"/>
              <a:t>buon</a:t>
            </a:r>
            <a:r>
              <a:rPr lang="en-US" dirty="0"/>
              <a:t> modo per </a:t>
            </a:r>
            <a:r>
              <a:rPr lang="en-US" dirty="0" err="1"/>
              <a:t>distribuire</a:t>
            </a:r>
            <a:r>
              <a:rPr lang="en-US" dirty="0"/>
              <a:t> ed </a:t>
            </a:r>
            <a:r>
              <a:rPr lang="en-US" dirty="0" err="1"/>
              <a:t>eseguire</a:t>
            </a:r>
            <a:r>
              <a:rPr lang="en-US" dirty="0"/>
              <a:t> le </a:t>
            </a:r>
            <a:r>
              <a:rPr lang="en-US" dirty="0" err="1"/>
              <a:t>tue</a:t>
            </a:r>
            <a:r>
              <a:rPr lang="en-US" dirty="0"/>
              <a:t> </a:t>
            </a:r>
            <a:r>
              <a:rPr lang="en-US" dirty="0" err="1"/>
              <a:t>applicazioni</a:t>
            </a:r>
            <a:r>
              <a:rPr lang="en-US" dirty="0"/>
              <a:t>. In un </a:t>
            </a:r>
            <a:r>
              <a:rPr lang="en-US" dirty="0" err="1"/>
              <a:t>ambiente</a:t>
            </a:r>
            <a:r>
              <a:rPr lang="en-US" dirty="0"/>
              <a:t> di </a:t>
            </a:r>
            <a:r>
              <a:rPr lang="en-US" dirty="0" err="1"/>
              <a:t>produzione</a:t>
            </a:r>
            <a:r>
              <a:rPr lang="en-US" dirty="0"/>
              <a:t>, è </a:t>
            </a:r>
            <a:r>
              <a:rPr lang="en-US" dirty="0" err="1"/>
              <a:t>necessario</a:t>
            </a:r>
            <a:r>
              <a:rPr lang="en-US" dirty="0"/>
              <a:t> </a:t>
            </a:r>
            <a:r>
              <a:rPr lang="en-US" dirty="0" err="1"/>
              <a:t>gestire</a:t>
            </a:r>
            <a:r>
              <a:rPr lang="en-US" dirty="0"/>
              <a:t> </a:t>
            </a:r>
            <a:r>
              <a:rPr lang="en-US" dirty="0" err="1"/>
              <a:t>i</a:t>
            </a:r>
            <a:r>
              <a:rPr lang="en-US" dirty="0"/>
              <a:t> container </a:t>
            </a:r>
            <a:r>
              <a:rPr lang="en-US" dirty="0" err="1"/>
              <a:t>che</a:t>
            </a:r>
            <a:r>
              <a:rPr lang="en-US" dirty="0"/>
              <a:t> </a:t>
            </a:r>
            <a:r>
              <a:rPr lang="en-US" dirty="0" err="1"/>
              <a:t>eseguono</a:t>
            </a:r>
            <a:r>
              <a:rPr lang="en-US" dirty="0"/>
              <a:t> le </a:t>
            </a:r>
            <a:r>
              <a:rPr lang="en-US" dirty="0" err="1"/>
              <a:t>applicazioni</a:t>
            </a:r>
            <a:r>
              <a:rPr lang="en-US" dirty="0"/>
              <a:t> e </a:t>
            </a:r>
            <a:r>
              <a:rPr lang="en-US" dirty="0" err="1"/>
              <a:t>garantire</a:t>
            </a:r>
            <a:r>
              <a:rPr lang="en-US" dirty="0"/>
              <a:t> </a:t>
            </a:r>
            <a:r>
              <a:rPr lang="en-US" dirty="0" err="1"/>
              <a:t>che</a:t>
            </a:r>
            <a:r>
              <a:rPr lang="en-US" dirty="0"/>
              <a:t> non </a:t>
            </a:r>
            <a:r>
              <a:rPr lang="en-US" dirty="0" err="1"/>
              <a:t>si</a:t>
            </a:r>
            <a:r>
              <a:rPr lang="en-US" dirty="0"/>
              <a:t> </a:t>
            </a:r>
            <a:r>
              <a:rPr lang="en-US" dirty="0" err="1"/>
              <a:t>verifichino</a:t>
            </a:r>
            <a:r>
              <a:rPr lang="en-US" dirty="0"/>
              <a:t> </a:t>
            </a:r>
            <a:r>
              <a:rPr lang="en-US" dirty="0" err="1"/>
              <a:t>interruzioni</a:t>
            </a:r>
            <a:r>
              <a:rPr lang="en-US" dirty="0"/>
              <a:t> </a:t>
            </a:r>
            <a:r>
              <a:rPr lang="en-US" dirty="0" err="1"/>
              <a:t>dei</a:t>
            </a:r>
            <a:r>
              <a:rPr lang="en-US" dirty="0"/>
              <a:t> </a:t>
            </a:r>
            <a:r>
              <a:rPr lang="en-US" dirty="0" err="1"/>
              <a:t>servizi</a:t>
            </a:r>
            <a:r>
              <a:rPr lang="en-US" dirty="0"/>
              <a:t>. Per </a:t>
            </a:r>
            <a:r>
              <a:rPr lang="en-US" dirty="0" err="1"/>
              <a:t>esempio</a:t>
            </a:r>
            <a:r>
              <a:rPr lang="en-US" dirty="0"/>
              <a:t>, se un container </a:t>
            </a:r>
            <a:r>
              <a:rPr lang="en-US" dirty="0" err="1"/>
              <a:t>si</a:t>
            </a:r>
            <a:r>
              <a:rPr lang="en-US" dirty="0"/>
              <a:t> </a:t>
            </a:r>
            <a:r>
              <a:rPr lang="en-US" dirty="0" err="1"/>
              <a:t>interrompe</a:t>
            </a:r>
            <a:r>
              <a:rPr lang="en-US" dirty="0"/>
              <a:t>, è </a:t>
            </a:r>
            <a:r>
              <a:rPr lang="en-US" dirty="0" err="1"/>
              <a:t>necessario</a:t>
            </a:r>
            <a:r>
              <a:rPr lang="en-US" dirty="0"/>
              <a:t> </a:t>
            </a:r>
            <a:r>
              <a:rPr lang="en-US" dirty="0" err="1"/>
              <a:t>avviare</a:t>
            </a:r>
            <a:r>
              <a:rPr lang="en-US" dirty="0"/>
              <a:t> un nuovo container. Non </a:t>
            </a:r>
            <a:r>
              <a:rPr lang="en-US" dirty="0" err="1"/>
              <a:t>sarebbe</a:t>
            </a:r>
            <a:r>
              <a:rPr lang="en-US" dirty="0"/>
              <a:t> </a:t>
            </a:r>
            <a:r>
              <a:rPr lang="en-US" dirty="0" err="1"/>
              <a:t>più</a:t>
            </a:r>
            <a:r>
              <a:rPr lang="en-US" dirty="0"/>
              <a:t> facile se </a:t>
            </a:r>
            <a:r>
              <a:rPr lang="en-US" dirty="0" err="1"/>
              <a:t>questo</a:t>
            </a:r>
            <a:r>
              <a:rPr lang="en-US" dirty="0"/>
              <a:t> </a:t>
            </a:r>
            <a:r>
              <a:rPr lang="en-US" dirty="0" err="1"/>
              <a:t>comportamento</a:t>
            </a:r>
            <a:r>
              <a:rPr lang="en-US" dirty="0"/>
              <a:t> fosse </a:t>
            </a:r>
            <a:r>
              <a:rPr lang="en-US" dirty="0" err="1"/>
              <a:t>gestito</a:t>
            </a:r>
            <a:r>
              <a:rPr lang="en-US" dirty="0"/>
              <a:t> </a:t>
            </a:r>
            <a:r>
              <a:rPr lang="en-US" dirty="0" err="1"/>
              <a:t>direttamente</a:t>
            </a:r>
            <a:r>
              <a:rPr lang="en-US" dirty="0"/>
              <a:t> da un </a:t>
            </a:r>
            <a:r>
              <a:rPr lang="en-US" dirty="0" err="1"/>
              <a:t>sistema</a:t>
            </a:r>
            <a:r>
              <a:rPr lang="en-US" dirty="0"/>
              <a:t>?</a:t>
            </a:r>
            <a:endParaRPr lang="en-US" dirty="0">
              <a:cs typeface="Calibri" panose="020F0502020204030204"/>
            </a:endParaRPr>
          </a:p>
          <a:p>
            <a:r>
              <a:rPr lang="en-US" dirty="0"/>
              <a:t>È proprio qui </a:t>
            </a:r>
            <a:r>
              <a:rPr lang="en-US" dirty="0" err="1"/>
              <a:t>che</a:t>
            </a:r>
            <a:r>
              <a:rPr lang="en-US" dirty="0"/>
              <a:t> Kubernetes </a:t>
            </a:r>
            <a:r>
              <a:rPr lang="en-US" dirty="0" err="1"/>
              <a:t>viene</a:t>
            </a:r>
            <a:r>
              <a:rPr lang="en-US" dirty="0"/>
              <a:t> in </a:t>
            </a:r>
            <a:r>
              <a:rPr lang="en-US" dirty="0" err="1"/>
              <a:t>soccorso</a:t>
            </a:r>
            <a:r>
              <a:rPr lang="en-US" dirty="0"/>
              <a:t>! Kubernetes </a:t>
            </a:r>
            <a:r>
              <a:rPr lang="en-US" dirty="0" err="1"/>
              <a:t>ti</a:t>
            </a:r>
            <a:r>
              <a:rPr lang="en-US" dirty="0"/>
              <a:t> </a:t>
            </a:r>
            <a:r>
              <a:rPr lang="en-US" dirty="0" err="1"/>
              <a:t>fornisce</a:t>
            </a:r>
            <a:r>
              <a:rPr lang="en-US" dirty="0"/>
              <a:t> un framework per far </a:t>
            </a:r>
            <a:r>
              <a:rPr lang="en-US" dirty="0" err="1"/>
              <a:t>funzionare</a:t>
            </a:r>
            <a:r>
              <a:rPr lang="en-US" dirty="0"/>
              <a:t> </a:t>
            </a:r>
            <a:r>
              <a:rPr lang="en-US" dirty="0" err="1"/>
              <a:t>i</a:t>
            </a:r>
            <a:r>
              <a:rPr lang="en-US" dirty="0"/>
              <a:t> </a:t>
            </a:r>
            <a:r>
              <a:rPr lang="en-US" dirty="0" err="1"/>
              <a:t>sistemi</a:t>
            </a:r>
            <a:r>
              <a:rPr lang="en-US" dirty="0"/>
              <a:t> </a:t>
            </a:r>
            <a:r>
              <a:rPr lang="en-US" dirty="0" err="1"/>
              <a:t>distribuiti</a:t>
            </a:r>
            <a:r>
              <a:rPr lang="en-US" dirty="0"/>
              <a:t> in modo </a:t>
            </a:r>
            <a:r>
              <a:rPr lang="en-US" dirty="0" err="1"/>
              <a:t>resiliente</a:t>
            </a:r>
            <a:r>
              <a:rPr lang="en-US" dirty="0"/>
              <a:t>. Kubernetes </a:t>
            </a:r>
            <a:r>
              <a:rPr lang="en-US" dirty="0" err="1"/>
              <a:t>si</a:t>
            </a:r>
            <a:r>
              <a:rPr lang="en-US" dirty="0"/>
              <a:t> </a:t>
            </a:r>
            <a:r>
              <a:rPr lang="en-US" dirty="0" err="1"/>
              <a:t>occupa</a:t>
            </a:r>
            <a:r>
              <a:rPr lang="en-US" dirty="0"/>
              <a:t> </a:t>
            </a:r>
            <a:r>
              <a:rPr lang="en-US" dirty="0" err="1"/>
              <a:t>della</a:t>
            </a:r>
            <a:r>
              <a:rPr lang="en-US" dirty="0"/>
              <a:t> </a:t>
            </a:r>
            <a:r>
              <a:rPr lang="en-US" dirty="0" err="1"/>
              <a:t>scalabilità</a:t>
            </a:r>
            <a:r>
              <a:rPr lang="en-US" dirty="0"/>
              <a:t>, failover, </a:t>
            </a:r>
            <a:r>
              <a:rPr lang="en-US" dirty="0" err="1"/>
              <a:t>distribuzione</a:t>
            </a:r>
            <a:r>
              <a:rPr lang="en-US" dirty="0"/>
              <a:t> </a:t>
            </a:r>
            <a:r>
              <a:rPr lang="en-US" dirty="0" err="1"/>
              <a:t>delle</a:t>
            </a:r>
            <a:r>
              <a:rPr lang="en-US" dirty="0"/>
              <a:t> </a:t>
            </a:r>
            <a:r>
              <a:rPr lang="en-US" dirty="0" err="1"/>
              <a:t>tue</a:t>
            </a:r>
            <a:r>
              <a:rPr lang="en-US" dirty="0"/>
              <a:t> </a:t>
            </a:r>
            <a:r>
              <a:rPr lang="en-US" dirty="0" err="1"/>
              <a:t>applicazioni</a:t>
            </a:r>
            <a:r>
              <a:rPr lang="en-US" dirty="0"/>
              <a:t>. Per </a:t>
            </a:r>
            <a:r>
              <a:rPr lang="en-US" dirty="0" err="1"/>
              <a:t>esempio</a:t>
            </a:r>
            <a:r>
              <a:rPr lang="en-US" dirty="0"/>
              <a:t>, Kubernetes </a:t>
            </a:r>
            <a:r>
              <a:rPr lang="en-US" dirty="0" err="1"/>
              <a:t>può</a:t>
            </a:r>
            <a:r>
              <a:rPr lang="en-US" dirty="0"/>
              <a:t> </a:t>
            </a:r>
            <a:r>
              <a:rPr lang="en-US" dirty="0" err="1"/>
              <a:t>facilmente</a:t>
            </a:r>
            <a:r>
              <a:rPr lang="en-US" dirty="0"/>
              <a:t> </a:t>
            </a:r>
            <a:r>
              <a:rPr lang="en-US" dirty="0" err="1"/>
              <a:t>gestire</a:t>
            </a:r>
            <a:r>
              <a:rPr lang="en-US" dirty="0"/>
              <a:t> </a:t>
            </a:r>
            <a:r>
              <a:rPr lang="en-US" dirty="0" err="1"/>
              <a:t>i</a:t>
            </a:r>
            <a:r>
              <a:rPr lang="en-US" dirty="0"/>
              <a:t> </a:t>
            </a:r>
            <a:r>
              <a:rPr lang="en-US" dirty="0" err="1"/>
              <a:t>rilasci</a:t>
            </a:r>
            <a:r>
              <a:rPr lang="en-US" dirty="0"/>
              <a:t> con </a:t>
            </a:r>
            <a:r>
              <a:rPr lang="en-US" dirty="0" err="1"/>
              <a:t>modalità</a:t>
            </a:r>
            <a:r>
              <a:rPr lang="en-US" dirty="0"/>
              <a:t> Canary deployment.</a:t>
            </a:r>
            <a:endParaRPr lang="en-US" dirty="0">
              <a:cs typeface="Calibri"/>
            </a:endParaRPr>
          </a:p>
          <a:p>
            <a:r>
              <a:rPr lang="en-US" dirty="0"/>
              <a:t>Kubernetes </a:t>
            </a:r>
            <a:r>
              <a:rPr lang="en-US" dirty="0" err="1"/>
              <a:t>ti</a:t>
            </a:r>
            <a:r>
              <a:rPr lang="en-US" dirty="0"/>
              <a:t> </a:t>
            </a:r>
            <a:r>
              <a:rPr lang="en-US" dirty="0" err="1"/>
              <a:t>fornisce</a:t>
            </a:r>
            <a:r>
              <a:rPr lang="en-US" dirty="0"/>
              <a:t>:</a:t>
            </a:r>
            <a:endParaRPr lang="en-US" dirty="0">
              <a:cs typeface="Calibri"/>
            </a:endParaRPr>
          </a:p>
          <a:p>
            <a:pPr marL="171450" indent="-171450">
              <a:buFont typeface="Arial"/>
              <a:buChar char="•"/>
            </a:pPr>
            <a:r>
              <a:rPr lang="en-US" b="1" dirty="0" err="1"/>
              <a:t>Scoperta</a:t>
            </a:r>
            <a:r>
              <a:rPr lang="en-US" b="1" dirty="0"/>
              <a:t> </a:t>
            </a:r>
            <a:r>
              <a:rPr lang="en-US" b="1" dirty="0" err="1"/>
              <a:t>dei</a:t>
            </a:r>
            <a:r>
              <a:rPr lang="en-US" b="1" dirty="0"/>
              <a:t> </a:t>
            </a:r>
            <a:r>
              <a:rPr lang="en-US" b="1" dirty="0" err="1"/>
              <a:t>servizi</a:t>
            </a:r>
            <a:r>
              <a:rPr lang="en-US" b="1" dirty="0"/>
              <a:t> e </a:t>
            </a:r>
            <a:r>
              <a:rPr lang="en-US" b="1" dirty="0" err="1"/>
              <a:t>bilanciamento</a:t>
            </a:r>
            <a:r>
              <a:rPr lang="en-US" b="1" dirty="0"/>
              <a:t> del </a:t>
            </a:r>
            <a:r>
              <a:rPr lang="en-US" b="1" dirty="0" err="1"/>
              <a:t>carico</a:t>
            </a:r>
            <a:r>
              <a:rPr lang="en-US" dirty="0"/>
              <a:t> Kubernetes </a:t>
            </a:r>
            <a:r>
              <a:rPr lang="en-US" dirty="0" err="1"/>
              <a:t>può</a:t>
            </a:r>
            <a:r>
              <a:rPr lang="en-US" dirty="0"/>
              <a:t> </a:t>
            </a:r>
            <a:r>
              <a:rPr lang="en-US" dirty="0" err="1"/>
              <a:t>esporre</a:t>
            </a:r>
            <a:r>
              <a:rPr lang="en-US" dirty="0"/>
              <a:t> un container </a:t>
            </a:r>
            <a:r>
              <a:rPr lang="en-US" dirty="0" err="1"/>
              <a:t>usando</a:t>
            </a:r>
            <a:r>
              <a:rPr lang="en-US" dirty="0"/>
              <a:t> un </a:t>
            </a:r>
            <a:r>
              <a:rPr lang="en-US" dirty="0" err="1"/>
              <a:t>nome</a:t>
            </a:r>
            <a:r>
              <a:rPr lang="en-US" dirty="0"/>
              <a:t> DNS o il </a:t>
            </a:r>
            <a:r>
              <a:rPr lang="en-US" dirty="0" err="1"/>
              <a:t>suo</a:t>
            </a:r>
            <a:r>
              <a:rPr lang="en-US" dirty="0"/>
              <a:t> </a:t>
            </a:r>
            <a:r>
              <a:rPr lang="en-US" dirty="0" err="1"/>
              <a:t>indirizzo</a:t>
            </a:r>
            <a:r>
              <a:rPr lang="en-US" dirty="0"/>
              <a:t> IP. Se il </a:t>
            </a:r>
            <a:r>
              <a:rPr lang="en-US" dirty="0" err="1"/>
              <a:t>traffico</a:t>
            </a:r>
            <a:r>
              <a:rPr lang="en-US" dirty="0"/>
              <a:t> verso un container è alto, Kubernetes è in </a:t>
            </a:r>
            <a:r>
              <a:rPr lang="en-US" dirty="0" err="1"/>
              <a:t>grado</a:t>
            </a:r>
            <a:r>
              <a:rPr lang="en-US" dirty="0"/>
              <a:t> di </a:t>
            </a:r>
            <a:r>
              <a:rPr lang="en-US" dirty="0" err="1"/>
              <a:t>distribuire</a:t>
            </a:r>
            <a:r>
              <a:rPr lang="en-US" dirty="0"/>
              <a:t> il </a:t>
            </a:r>
            <a:r>
              <a:rPr lang="en-US" dirty="0" err="1"/>
              <a:t>traffico</a:t>
            </a:r>
            <a:r>
              <a:rPr lang="en-US" dirty="0"/>
              <a:t> </a:t>
            </a:r>
            <a:r>
              <a:rPr lang="en-US" dirty="0" err="1"/>
              <a:t>su</a:t>
            </a:r>
            <a:r>
              <a:rPr lang="en-US" dirty="0"/>
              <a:t> </a:t>
            </a:r>
            <a:r>
              <a:rPr lang="en-US" dirty="0" err="1"/>
              <a:t>più</a:t>
            </a:r>
            <a:r>
              <a:rPr lang="en-US" dirty="0"/>
              <a:t> container in modo </a:t>
            </a:r>
            <a:r>
              <a:rPr lang="en-US" dirty="0" err="1"/>
              <a:t>che</a:t>
            </a:r>
            <a:r>
              <a:rPr lang="en-US" dirty="0"/>
              <a:t> il </a:t>
            </a:r>
            <a:r>
              <a:rPr lang="en-US" dirty="0" err="1"/>
              <a:t>servizio</a:t>
            </a:r>
            <a:r>
              <a:rPr lang="en-US" dirty="0"/>
              <a:t> </a:t>
            </a:r>
            <a:r>
              <a:rPr lang="en-US" dirty="0" err="1"/>
              <a:t>rimanga</a:t>
            </a:r>
            <a:r>
              <a:rPr lang="en-US" dirty="0"/>
              <a:t> stabile.</a:t>
            </a:r>
            <a:endParaRPr lang="en-US" dirty="0">
              <a:cs typeface="Calibri"/>
            </a:endParaRPr>
          </a:p>
          <a:p>
            <a:pPr marL="171450" indent="-171450">
              <a:buFont typeface="Arial"/>
              <a:buChar char="•"/>
            </a:pPr>
            <a:r>
              <a:rPr lang="en-US" b="1" dirty="0" err="1"/>
              <a:t>Orchestrazione</a:t>
            </a:r>
            <a:r>
              <a:rPr lang="en-US" b="1" dirty="0"/>
              <a:t> </a:t>
            </a:r>
            <a:r>
              <a:rPr lang="en-US" b="1" dirty="0" err="1"/>
              <a:t>dello</a:t>
            </a:r>
            <a:r>
              <a:rPr lang="en-US" b="1" dirty="0"/>
              <a:t> storage</a:t>
            </a:r>
            <a:r>
              <a:rPr lang="en-US" dirty="0"/>
              <a:t> Kubernetes </a:t>
            </a:r>
            <a:r>
              <a:rPr lang="en-US" dirty="0" err="1"/>
              <a:t>ti</a:t>
            </a:r>
            <a:r>
              <a:rPr lang="en-US" dirty="0"/>
              <a:t> </a:t>
            </a:r>
            <a:r>
              <a:rPr lang="en-US" dirty="0" err="1"/>
              <a:t>permette</a:t>
            </a:r>
            <a:r>
              <a:rPr lang="en-US" dirty="0"/>
              <a:t> di </a:t>
            </a:r>
            <a:r>
              <a:rPr lang="en-US" dirty="0" err="1"/>
              <a:t>montare</a:t>
            </a:r>
            <a:r>
              <a:rPr lang="en-US" dirty="0"/>
              <a:t> </a:t>
            </a:r>
            <a:r>
              <a:rPr lang="en-US" dirty="0" err="1"/>
              <a:t>automaticamente</a:t>
            </a:r>
            <a:r>
              <a:rPr lang="en-US" dirty="0"/>
              <a:t> un </a:t>
            </a:r>
            <a:r>
              <a:rPr lang="en-US" dirty="0" err="1"/>
              <a:t>sistema</a:t>
            </a:r>
            <a:r>
              <a:rPr lang="en-US" dirty="0"/>
              <a:t> di </a:t>
            </a:r>
            <a:r>
              <a:rPr lang="en-US" dirty="0" err="1"/>
              <a:t>archiviazione</a:t>
            </a:r>
            <a:r>
              <a:rPr lang="en-US" dirty="0"/>
              <a:t> di </a:t>
            </a:r>
            <a:r>
              <a:rPr lang="en-US" dirty="0" err="1"/>
              <a:t>vostra</a:t>
            </a:r>
            <a:r>
              <a:rPr lang="en-US" dirty="0"/>
              <a:t> </a:t>
            </a:r>
            <a:r>
              <a:rPr lang="en-US" dirty="0" err="1"/>
              <a:t>scelta</a:t>
            </a:r>
            <a:r>
              <a:rPr lang="en-US" dirty="0"/>
              <a:t>, come per </a:t>
            </a:r>
            <a:r>
              <a:rPr lang="en-US" dirty="0" err="1"/>
              <a:t>esempio</a:t>
            </a:r>
            <a:r>
              <a:rPr lang="en-US" dirty="0"/>
              <a:t> storage locale, </a:t>
            </a:r>
            <a:r>
              <a:rPr lang="en-US" dirty="0" err="1"/>
              <a:t>dischi</a:t>
            </a:r>
            <a:r>
              <a:rPr lang="en-US" dirty="0"/>
              <a:t> </a:t>
            </a:r>
            <a:r>
              <a:rPr lang="en-US" dirty="0" err="1"/>
              <a:t>forniti</a:t>
            </a:r>
            <a:r>
              <a:rPr lang="en-US" dirty="0"/>
              <a:t> da cloud </a:t>
            </a:r>
            <a:r>
              <a:rPr lang="en-US" dirty="0" err="1"/>
              <a:t>pubblici</a:t>
            </a:r>
            <a:r>
              <a:rPr lang="en-US" dirty="0"/>
              <a:t>, e </a:t>
            </a:r>
            <a:r>
              <a:rPr lang="en-US" dirty="0" err="1"/>
              <a:t>altro</a:t>
            </a:r>
            <a:r>
              <a:rPr lang="en-US" dirty="0"/>
              <a:t> </a:t>
            </a:r>
            <a:r>
              <a:rPr lang="en-US" dirty="0" err="1"/>
              <a:t>ancora</a:t>
            </a:r>
            <a:r>
              <a:rPr lang="en-US" dirty="0"/>
              <a:t>.</a:t>
            </a:r>
            <a:endParaRPr lang="en-US" dirty="0">
              <a:cs typeface="Calibri"/>
            </a:endParaRPr>
          </a:p>
          <a:p>
            <a:pPr marL="171450" indent="-171450">
              <a:buFont typeface="Arial"/>
              <a:buChar char="•"/>
            </a:pPr>
            <a:r>
              <a:rPr lang="en-US" b="1" dirty="0"/>
              <a:t>Rollout e rollback </a:t>
            </a:r>
            <a:r>
              <a:rPr lang="en-US" b="1" dirty="0" err="1"/>
              <a:t>automatizzati</a:t>
            </a:r>
            <a:r>
              <a:rPr lang="en-US" dirty="0"/>
              <a:t> </a:t>
            </a:r>
            <a:r>
              <a:rPr lang="en-US" dirty="0" err="1"/>
              <a:t>Puoi</a:t>
            </a:r>
            <a:r>
              <a:rPr lang="en-US" dirty="0"/>
              <a:t> </a:t>
            </a:r>
            <a:r>
              <a:rPr lang="en-US" dirty="0" err="1"/>
              <a:t>utilizzare</a:t>
            </a:r>
            <a:r>
              <a:rPr lang="en-US" dirty="0"/>
              <a:t> Kubernetes per </a:t>
            </a:r>
            <a:r>
              <a:rPr lang="en-US" dirty="0" err="1"/>
              <a:t>descrivere</a:t>
            </a:r>
            <a:r>
              <a:rPr lang="en-US" dirty="0"/>
              <a:t> lo </a:t>
            </a:r>
            <a:r>
              <a:rPr lang="en-US" dirty="0" err="1"/>
              <a:t>stato</a:t>
            </a:r>
            <a:r>
              <a:rPr lang="en-US" dirty="0"/>
              <a:t> </a:t>
            </a:r>
            <a:r>
              <a:rPr lang="en-US" dirty="0" err="1"/>
              <a:t>desiderato</a:t>
            </a:r>
            <a:r>
              <a:rPr lang="en-US" dirty="0"/>
              <a:t> per </a:t>
            </a:r>
            <a:r>
              <a:rPr lang="en-US" dirty="0" err="1"/>
              <a:t>i</a:t>
            </a:r>
            <a:r>
              <a:rPr lang="en-US" dirty="0"/>
              <a:t> </a:t>
            </a:r>
            <a:r>
              <a:rPr lang="en-US" dirty="0" err="1"/>
              <a:t>propri</a:t>
            </a:r>
            <a:r>
              <a:rPr lang="en-US" dirty="0"/>
              <a:t> container, e Kubernetes </a:t>
            </a:r>
            <a:r>
              <a:rPr lang="en-US" dirty="0" err="1"/>
              <a:t>si</a:t>
            </a:r>
            <a:r>
              <a:rPr lang="en-US" dirty="0"/>
              <a:t> </a:t>
            </a:r>
            <a:r>
              <a:rPr lang="en-US" dirty="0" err="1"/>
              <a:t>occuperà</a:t>
            </a:r>
            <a:r>
              <a:rPr lang="en-US" dirty="0"/>
              <a:t> di </a:t>
            </a:r>
            <a:r>
              <a:rPr lang="en-US" dirty="0" err="1"/>
              <a:t>cambiare</a:t>
            </a:r>
            <a:r>
              <a:rPr lang="en-US" dirty="0"/>
              <a:t> lo </a:t>
            </a:r>
            <a:r>
              <a:rPr lang="en-US" dirty="0" err="1"/>
              <a:t>stato</a:t>
            </a:r>
            <a:r>
              <a:rPr lang="en-US" dirty="0"/>
              <a:t> </a:t>
            </a:r>
            <a:r>
              <a:rPr lang="en-US" dirty="0" err="1"/>
              <a:t>attuale</a:t>
            </a:r>
            <a:r>
              <a:rPr lang="en-US" dirty="0"/>
              <a:t> per </a:t>
            </a:r>
            <a:r>
              <a:rPr lang="en-US" dirty="0" err="1"/>
              <a:t>raggiungere</a:t>
            </a:r>
            <a:r>
              <a:rPr lang="en-US" dirty="0"/>
              <a:t> </a:t>
            </a:r>
            <a:r>
              <a:rPr lang="en-US" dirty="0" err="1"/>
              <a:t>quello</a:t>
            </a:r>
            <a:r>
              <a:rPr lang="en-US" dirty="0"/>
              <a:t> </a:t>
            </a:r>
            <a:r>
              <a:rPr lang="en-US" dirty="0" err="1"/>
              <a:t>desiderato</a:t>
            </a:r>
            <a:r>
              <a:rPr lang="en-US" dirty="0"/>
              <a:t> ad </a:t>
            </a:r>
            <a:r>
              <a:rPr lang="en-US" dirty="0" err="1"/>
              <a:t>una</a:t>
            </a:r>
            <a:r>
              <a:rPr lang="en-US" dirty="0"/>
              <a:t> </a:t>
            </a:r>
            <a:r>
              <a:rPr lang="en-US" dirty="0" err="1"/>
              <a:t>velocità</a:t>
            </a:r>
            <a:r>
              <a:rPr lang="en-US" dirty="0"/>
              <a:t> </a:t>
            </a:r>
            <a:r>
              <a:rPr lang="en-US" dirty="0" err="1"/>
              <a:t>controllata</a:t>
            </a:r>
            <a:r>
              <a:rPr lang="en-US" dirty="0"/>
              <a:t>. Per </a:t>
            </a:r>
            <a:r>
              <a:rPr lang="en-US" dirty="0" err="1"/>
              <a:t>esempio</a:t>
            </a:r>
            <a:r>
              <a:rPr lang="en-US" dirty="0"/>
              <a:t>, </a:t>
            </a:r>
            <a:r>
              <a:rPr lang="en-US" dirty="0" err="1"/>
              <a:t>puoi</a:t>
            </a:r>
            <a:r>
              <a:rPr lang="en-US" dirty="0"/>
              <a:t> </a:t>
            </a:r>
            <a:r>
              <a:rPr lang="en-US" dirty="0" err="1"/>
              <a:t>automatizzare</a:t>
            </a:r>
            <a:r>
              <a:rPr lang="en-US" dirty="0"/>
              <a:t> Kubernetes per </a:t>
            </a:r>
            <a:r>
              <a:rPr lang="en-US" dirty="0" err="1"/>
              <a:t>creare</a:t>
            </a:r>
            <a:r>
              <a:rPr lang="en-US" dirty="0"/>
              <a:t> </a:t>
            </a:r>
            <a:r>
              <a:rPr lang="en-US" dirty="0" err="1"/>
              <a:t>nuovi</a:t>
            </a:r>
            <a:r>
              <a:rPr lang="en-US" dirty="0"/>
              <a:t> container per il </a:t>
            </a:r>
            <a:r>
              <a:rPr lang="en-US" dirty="0" err="1"/>
              <a:t>tuo</a:t>
            </a:r>
            <a:r>
              <a:rPr lang="en-US" dirty="0"/>
              <a:t> </a:t>
            </a:r>
            <a:r>
              <a:rPr lang="en-US" dirty="0" err="1"/>
              <a:t>servizio</a:t>
            </a:r>
            <a:r>
              <a:rPr lang="en-US" dirty="0"/>
              <a:t>, </a:t>
            </a:r>
            <a:r>
              <a:rPr lang="en-US" dirty="0" err="1"/>
              <a:t>rimuovere</a:t>
            </a:r>
            <a:r>
              <a:rPr lang="en-US" dirty="0"/>
              <a:t> </a:t>
            </a:r>
            <a:r>
              <a:rPr lang="en-US" dirty="0" err="1"/>
              <a:t>i</a:t>
            </a:r>
            <a:r>
              <a:rPr lang="en-US" dirty="0"/>
              <a:t> container </a:t>
            </a:r>
            <a:r>
              <a:rPr lang="en-US" dirty="0" err="1"/>
              <a:t>esistenti</a:t>
            </a:r>
            <a:r>
              <a:rPr lang="en-US" dirty="0"/>
              <a:t> e </a:t>
            </a:r>
            <a:r>
              <a:rPr lang="en-US" dirty="0" err="1"/>
              <a:t>adattare</a:t>
            </a:r>
            <a:r>
              <a:rPr lang="en-US" dirty="0"/>
              <a:t> le </a:t>
            </a:r>
            <a:r>
              <a:rPr lang="en-US" dirty="0" err="1"/>
              <a:t>loro</a:t>
            </a:r>
            <a:r>
              <a:rPr lang="en-US" dirty="0"/>
              <a:t> </a:t>
            </a:r>
            <a:r>
              <a:rPr lang="en-US" dirty="0" err="1"/>
              <a:t>risorse</a:t>
            </a:r>
            <a:r>
              <a:rPr lang="en-US" dirty="0"/>
              <a:t> a quelle </a:t>
            </a:r>
            <a:r>
              <a:rPr lang="en-US" dirty="0" err="1"/>
              <a:t>richieste</a:t>
            </a:r>
            <a:r>
              <a:rPr lang="en-US" dirty="0"/>
              <a:t> dal nuovo container.</a:t>
            </a:r>
            <a:endParaRPr lang="en-US" dirty="0">
              <a:cs typeface="Calibri"/>
            </a:endParaRPr>
          </a:p>
          <a:p>
            <a:pPr marL="171450" indent="-171450">
              <a:buFont typeface="Arial"/>
              <a:buChar char="•"/>
            </a:pPr>
            <a:r>
              <a:rPr lang="en-US" b="1" dirty="0" err="1"/>
              <a:t>Ottimizzazione</a:t>
            </a:r>
            <a:r>
              <a:rPr lang="en-US" b="1" dirty="0"/>
              <a:t> </a:t>
            </a:r>
            <a:r>
              <a:rPr lang="en-US" b="1" dirty="0" err="1"/>
              <a:t>dei</a:t>
            </a:r>
            <a:r>
              <a:rPr lang="en-US" b="1" dirty="0"/>
              <a:t> </a:t>
            </a:r>
            <a:r>
              <a:rPr lang="en-US" b="1" dirty="0" err="1"/>
              <a:t>carichi</a:t>
            </a:r>
            <a:r>
              <a:rPr lang="en-US" dirty="0"/>
              <a:t> </a:t>
            </a:r>
            <a:r>
              <a:rPr lang="en-US" dirty="0" err="1"/>
              <a:t>Fornisci</a:t>
            </a:r>
            <a:r>
              <a:rPr lang="en-US" dirty="0"/>
              <a:t> a Kubernetes un cluster di nodi per </a:t>
            </a:r>
            <a:r>
              <a:rPr lang="en-US" dirty="0" err="1"/>
              <a:t>eseguire</a:t>
            </a:r>
            <a:r>
              <a:rPr lang="en-US" dirty="0"/>
              <a:t> </a:t>
            </a:r>
            <a:r>
              <a:rPr lang="en-US" dirty="0" err="1"/>
              <a:t>i</a:t>
            </a:r>
            <a:r>
              <a:rPr lang="en-US" dirty="0"/>
              <a:t> container. </a:t>
            </a:r>
            <a:r>
              <a:rPr lang="en-US" dirty="0" err="1"/>
              <a:t>Puoi</a:t>
            </a:r>
            <a:r>
              <a:rPr lang="en-US" dirty="0"/>
              <a:t> </a:t>
            </a:r>
            <a:r>
              <a:rPr lang="en-US" dirty="0" err="1"/>
              <a:t>istruire</a:t>
            </a:r>
            <a:r>
              <a:rPr lang="en-US" dirty="0"/>
              <a:t> Kubernetes </a:t>
            </a:r>
            <a:r>
              <a:rPr lang="en-US" dirty="0" err="1"/>
              <a:t>su</a:t>
            </a:r>
            <a:r>
              <a:rPr lang="en-US" dirty="0"/>
              <a:t> quanta CPU e </a:t>
            </a:r>
            <a:r>
              <a:rPr lang="en-US" dirty="0" err="1"/>
              <a:t>memoria</a:t>
            </a:r>
            <a:r>
              <a:rPr lang="en-US" dirty="0"/>
              <a:t> (RAM) ha </a:t>
            </a:r>
            <a:r>
              <a:rPr lang="en-US" dirty="0" err="1"/>
              <a:t>bisogno</a:t>
            </a:r>
            <a:r>
              <a:rPr lang="en-US" dirty="0"/>
              <a:t> </a:t>
            </a:r>
            <a:r>
              <a:rPr lang="en-US" dirty="0" err="1"/>
              <a:t>ogni</a:t>
            </a:r>
            <a:r>
              <a:rPr lang="en-US" dirty="0"/>
              <a:t> </a:t>
            </a:r>
            <a:r>
              <a:rPr lang="en-US" dirty="0" err="1"/>
              <a:t>singolo</a:t>
            </a:r>
            <a:r>
              <a:rPr lang="en-US" dirty="0"/>
              <a:t> container. Kubernetes </a:t>
            </a:r>
            <a:r>
              <a:rPr lang="en-US" dirty="0" err="1"/>
              <a:t>allocherà</a:t>
            </a:r>
            <a:r>
              <a:rPr lang="en-US" dirty="0"/>
              <a:t> </a:t>
            </a:r>
            <a:r>
              <a:rPr lang="en-US" dirty="0" err="1"/>
              <a:t>i</a:t>
            </a:r>
            <a:r>
              <a:rPr lang="en-US" dirty="0"/>
              <a:t> container sui nodi per </a:t>
            </a:r>
            <a:r>
              <a:rPr lang="en-US" dirty="0" err="1"/>
              <a:t>massimizzare</a:t>
            </a:r>
            <a:r>
              <a:rPr lang="en-US" dirty="0"/>
              <a:t> </a:t>
            </a:r>
            <a:r>
              <a:rPr lang="en-US" dirty="0" err="1"/>
              <a:t>l'uso</a:t>
            </a:r>
            <a:r>
              <a:rPr lang="en-US" dirty="0"/>
              <a:t> </a:t>
            </a:r>
            <a:r>
              <a:rPr lang="en-US" dirty="0" err="1"/>
              <a:t>delle</a:t>
            </a:r>
            <a:r>
              <a:rPr lang="en-US" dirty="0"/>
              <a:t> </a:t>
            </a:r>
            <a:r>
              <a:rPr lang="en-US" dirty="0" err="1"/>
              <a:t>risorse</a:t>
            </a:r>
            <a:r>
              <a:rPr lang="en-US" dirty="0"/>
              <a:t> a </a:t>
            </a:r>
            <a:r>
              <a:rPr lang="en-US" dirty="0" err="1"/>
              <a:t>disposizione</a:t>
            </a:r>
            <a:r>
              <a:rPr lang="en-US" dirty="0"/>
              <a:t>.</a:t>
            </a:r>
            <a:endParaRPr lang="en-US" dirty="0">
              <a:cs typeface="Calibri"/>
            </a:endParaRPr>
          </a:p>
          <a:p>
            <a:pPr marL="171450" indent="-171450">
              <a:buFont typeface="Arial"/>
              <a:buChar char="•"/>
            </a:pPr>
            <a:r>
              <a:rPr lang="en-US" b="1" dirty="0"/>
              <a:t>Self-healing</a:t>
            </a:r>
            <a:r>
              <a:rPr lang="en-US" dirty="0"/>
              <a:t> Kubernetes </a:t>
            </a:r>
            <a:r>
              <a:rPr lang="en-US" dirty="0" err="1"/>
              <a:t>riavvia</a:t>
            </a:r>
            <a:r>
              <a:rPr lang="en-US" dirty="0"/>
              <a:t> </a:t>
            </a:r>
            <a:r>
              <a:rPr lang="en-US" dirty="0" err="1"/>
              <a:t>i</a:t>
            </a:r>
            <a:r>
              <a:rPr lang="en-US" dirty="0"/>
              <a:t> container </a:t>
            </a:r>
            <a:r>
              <a:rPr lang="en-US" dirty="0" err="1"/>
              <a:t>che</a:t>
            </a:r>
            <a:r>
              <a:rPr lang="en-US" dirty="0"/>
              <a:t> </a:t>
            </a:r>
            <a:r>
              <a:rPr lang="en-US" dirty="0" err="1"/>
              <a:t>si</a:t>
            </a:r>
            <a:r>
              <a:rPr lang="en-US" dirty="0"/>
              <a:t> </a:t>
            </a:r>
            <a:r>
              <a:rPr lang="en-US" dirty="0" err="1"/>
              <a:t>bloccano</a:t>
            </a:r>
            <a:r>
              <a:rPr lang="en-US" dirty="0"/>
              <a:t>, </a:t>
            </a:r>
            <a:r>
              <a:rPr lang="en-US" dirty="0" err="1"/>
              <a:t>sostituisce</a:t>
            </a:r>
            <a:r>
              <a:rPr lang="en-US" dirty="0"/>
              <a:t> container, termina </a:t>
            </a:r>
            <a:r>
              <a:rPr lang="en-US" dirty="0" err="1"/>
              <a:t>i</a:t>
            </a:r>
            <a:r>
              <a:rPr lang="en-US" dirty="0"/>
              <a:t> container </a:t>
            </a:r>
            <a:r>
              <a:rPr lang="en-US" dirty="0" err="1"/>
              <a:t>che</a:t>
            </a:r>
            <a:r>
              <a:rPr lang="en-US" dirty="0"/>
              <a:t> non </a:t>
            </a:r>
            <a:r>
              <a:rPr lang="en-US" dirty="0" err="1"/>
              <a:t>rispondono</a:t>
            </a:r>
            <a:r>
              <a:rPr lang="en-US" dirty="0"/>
              <a:t> </a:t>
            </a:r>
            <a:r>
              <a:rPr lang="en-US" dirty="0" err="1"/>
              <a:t>agli</a:t>
            </a:r>
            <a:r>
              <a:rPr lang="en-US" dirty="0"/>
              <a:t> health checks, e </a:t>
            </a:r>
            <a:r>
              <a:rPr lang="en-US" dirty="0" err="1"/>
              <a:t>evita</a:t>
            </a:r>
            <a:r>
              <a:rPr lang="en-US" dirty="0"/>
              <a:t> di far </a:t>
            </a:r>
            <a:r>
              <a:rPr lang="en-US" dirty="0" err="1"/>
              <a:t>arrivare</a:t>
            </a:r>
            <a:r>
              <a:rPr lang="en-US" dirty="0"/>
              <a:t> </a:t>
            </a:r>
            <a:r>
              <a:rPr lang="en-US" dirty="0" err="1"/>
              <a:t>traffico</a:t>
            </a:r>
            <a:r>
              <a:rPr lang="en-US" dirty="0"/>
              <a:t> ai container </a:t>
            </a:r>
            <a:r>
              <a:rPr lang="en-US" dirty="0" err="1"/>
              <a:t>che</a:t>
            </a:r>
            <a:r>
              <a:rPr lang="en-US" dirty="0"/>
              <a:t> non </a:t>
            </a:r>
            <a:r>
              <a:rPr lang="en-US" dirty="0" err="1"/>
              <a:t>sono</a:t>
            </a:r>
            <a:r>
              <a:rPr lang="en-US" dirty="0"/>
              <a:t> </a:t>
            </a:r>
            <a:r>
              <a:rPr lang="en-US" dirty="0" err="1"/>
              <a:t>ancora</a:t>
            </a:r>
            <a:r>
              <a:rPr lang="en-US" dirty="0"/>
              <a:t> </a:t>
            </a:r>
            <a:r>
              <a:rPr lang="en-US" dirty="0" err="1"/>
              <a:t>pronti</a:t>
            </a:r>
            <a:r>
              <a:rPr lang="en-US" dirty="0"/>
              <a:t> per </a:t>
            </a:r>
            <a:r>
              <a:rPr lang="en-US" dirty="0" err="1"/>
              <a:t>rispondere</a:t>
            </a:r>
            <a:r>
              <a:rPr lang="en-US" dirty="0"/>
              <a:t> </a:t>
            </a:r>
            <a:r>
              <a:rPr lang="en-US" dirty="0" err="1"/>
              <a:t>correttamente</a:t>
            </a:r>
            <a:r>
              <a:rPr lang="en-US" dirty="0"/>
              <a:t>.</a:t>
            </a:r>
            <a:endParaRPr lang="en-US" dirty="0">
              <a:cs typeface="Calibri"/>
            </a:endParaRPr>
          </a:p>
          <a:p>
            <a:pPr marL="171450" indent="-171450">
              <a:buFont typeface="Arial"/>
              <a:buChar char="•"/>
            </a:pPr>
            <a:r>
              <a:rPr lang="en-US" b="1" dirty="0" err="1"/>
              <a:t>Gestione</a:t>
            </a:r>
            <a:r>
              <a:rPr lang="en-US" b="1" dirty="0"/>
              <a:t> di </a:t>
            </a:r>
            <a:r>
              <a:rPr lang="en-US" b="1" dirty="0" err="1"/>
              <a:t>informazioni</a:t>
            </a:r>
            <a:r>
              <a:rPr lang="en-US" b="1" dirty="0"/>
              <a:t> </a:t>
            </a:r>
            <a:r>
              <a:rPr lang="en-US" b="1" dirty="0" err="1"/>
              <a:t>sensibili</a:t>
            </a:r>
            <a:r>
              <a:rPr lang="en-US" b="1" dirty="0"/>
              <a:t> e </a:t>
            </a:r>
            <a:r>
              <a:rPr lang="en-US" b="1" dirty="0" err="1"/>
              <a:t>della</a:t>
            </a:r>
            <a:r>
              <a:rPr lang="en-US" b="1" dirty="0"/>
              <a:t> </a:t>
            </a:r>
            <a:r>
              <a:rPr lang="en-US" b="1" dirty="0" err="1"/>
              <a:t>configurazione</a:t>
            </a:r>
            <a:r>
              <a:rPr lang="en-US" dirty="0"/>
              <a:t> Kubernetes </a:t>
            </a:r>
            <a:r>
              <a:rPr lang="en-US" dirty="0" err="1"/>
              <a:t>consente</a:t>
            </a:r>
            <a:r>
              <a:rPr lang="en-US" dirty="0"/>
              <a:t> di </a:t>
            </a:r>
            <a:r>
              <a:rPr lang="en-US" dirty="0" err="1"/>
              <a:t>memorizzare</a:t>
            </a:r>
            <a:r>
              <a:rPr lang="en-US" dirty="0"/>
              <a:t> e </a:t>
            </a:r>
            <a:r>
              <a:rPr lang="en-US" dirty="0" err="1"/>
              <a:t>gestire</a:t>
            </a:r>
            <a:r>
              <a:rPr lang="en-US" dirty="0"/>
              <a:t> </a:t>
            </a:r>
            <a:r>
              <a:rPr lang="en-US" dirty="0" err="1"/>
              <a:t>informazioni</a:t>
            </a:r>
            <a:r>
              <a:rPr lang="en-US" dirty="0"/>
              <a:t> </a:t>
            </a:r>
            <a:r>
              <a:rPr lang="en-US" dirty="0" err="1"/>
              <a:t>sensibili</a:t>
            </a:r>
            <a:r>
              <a:rPr lang="en-US" dirty="0"/>
              <a:t>, come le password, </a:t>
            </a:r>
            <a:r>
              <a:rPr lang="en-US" dirty="0" err="1"/>
              <a:t>i</a:t>
            </a:r>
            <a:r>
              <a:rPr lang="en-US" dirty="0"/>
              <a:t> token OAuth e le </a:t>
            </a:r>
            <a:r>
              <a:rPr lang="en-US" dirty="0" err="1"/>
              <a:t>chiavi</a:t>
            </a:r>
            <a:r>
              <a:rPr lang="en-US" dirty="0"/>
              <a:t> SSH. </a:t>
            </a:r>
            <a:r>
              <a:rPr lang="en-US" dirty="0" err="1"/>
              <a:t>Puoi</a:t>
            </a:r>
            <a:r>
              <a:rPr lang="en-US" dirty="0"/>
              <a:t> </a:t>
            </a:r>
            <a:r>
              <a:rPr lang="en-US" dirty="0" err="1"/>
              <a:t>distribuire</a:t>
            </a:r>
            <a:r>
              <a:rPr lang="en-US" dirty="0"/>
              <a:t> e </a:t>
            </a:r>
            <a:r>
              <a:rPr lang="en-US" dirty="0" err="1"/>
              <a:t>aggiornare</a:t>
            </a:r>
            <a:r>
              <a:rPr lang="en-US" dirty="0"/>
              <a:t> le </a:t>
            </a:r>
            <a:r>
              <a:rPr lang="en-US" dirty="0" err="1"/>
              <a:t>informazioni</a:t>
            </a:r>
            <a:r>
              <a:rPr lang="en-US" dirty="0"/>
              <a:t> </a:t>
            </a:r>
            <a:r>
              <a:rPr lang="en-US" dirty="0" err="1"/>
              <a:t>sensibili</a:t>
            </a:r>
            <a:r>
              <a:rPr lang="en-US" dirty="0"/>
              <a:t> e la </a:t>
            </a:r>
            <a:r>
              <a:rPr lang="en-US" dirty="0" err="1"/>
              <a:t>configurazione</a:t>
            </a:r>
            <a:r>
              <a:rPr lang="en-US" dirty="0"/>
              <a:t> </a:t>
            </a:r>
            <a:r>
              <a:rPr lang="en-US" dirty="0" err="1"/>
              <a:t>dell'applicazione</a:t>
            </a:r>
            <a:r>
              <a:rPr lang="en-US" dirty="0"/>
              <a:t> senza dover </a:t>
            </a:r>
            <a:r>
              <a:rPr lang="en-US" dirty="0" err="1"/>
              <a:t>ricostruire</a:t>
            </a:r>
            <a:r>
              <a:rPr lang="en-US" dirty="0"/>
              <a:t> le </a:t>
            </a:r>
            <a:r>
              <a:rPr lang="en-US" dirty="0" err="1"/>
              <a:t>immagini</a:t>
            </a:r>
            <a:r>
              <a:rPr lang="en-US" dirty="0"/>
              <a:t> </a:t>
            </a:r>
            <a:r>
              <a:rPr lang="en-US" dirty="0" err="1"/>
              <a:t>dei</a:t>
            </a:r>
            <a:r>
              <a:rPr lang="en-US" dirty="0"/>
              <a:t> container e senza </a:t>
            </a:r>
            <a:r>
              <a:rPr lang="en-US" dirty="0" err="1"/>
              <a:t>svelare</a:t>
            </a:r>
            <a:r>
              <a:rPr lang="en-US" dirty="0"/>
              <a:t> le </a:t>
            </a:r>
            <a:r>
              <a:rPr lang="en-US" dirty="0" err="1"/>
              <a:t>informazioni</a:t>
            </a:r>
            <a:r>
              <a:rPr lang="en-US" dirty="0"/>
              <a:t> </a:t>
            </a:r>
            <a:r>
              <a:rPr lang="en-US" dirty="0" err="1"/>
              <a:t>sensibili</a:t>
            </a:r>
            <a:r>
              <a:rPr lang="en-US" dirty="0"/>
              <a:t> </a:t>
            </a:r>
            <a:r>
              <a:rPr lang="en-US" dirty="0" err="1"/>
              <a:t>nella</a:t>
            </a:r>
            <a:r>
              <a:rPr lang="en-US" dirty="0"/>
              <a:t> </a:t>
            </a:r>
            <a:r>
              <a:rPr lang="en-US" dirty="0" err="1"/>
              <a:t>configurazione</a:t>
            </a:r>
            <a:r>
              <a:rPr lang="en-US" dirty="0"/>
              <a:t> del </a:t>
            </a:r>
            <a:r>
              <a:rPr lang="en-US" dirty="0" err="1"/>
              <a:t>tuo</a:t>
            </a:r>
            <a:r>
              <a:rPr lang="en-US" dirty="0"/>
              <a:t> </a:t>
            </a:r>
            <a:r>
              <a:rPr lang="en-US" dirty="0" err="1"/>
              <a:t>sistema</a:t>
            </a:r>
            <a:r>
              <a:rPr lang="en-US" dirty="0"/>
              <a:t>.</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a:t>
            </a:fld>
            <a:endParaRPr lang="en-US" dirty="0"/>
          </a:p>
        </p:txBody>
      </p:sp>
    </p:spTree>
    <p:extLst>
      <p:ext uri="{BB962C8B-B14F-4D97-AF65-F5344CB8AC3E}">
        <p14:creationId xmlns:p14="http://schemas.microsoft.com/office/powerpoint/2010/main" val="4127777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30</a:t>
            </a:fld>
            <a:endParaRPr lang="en-US"/>
          </a:p>
        </p:txBody>
      </p:sp>
    </p:spTree>
    <p:extLst>
      <p:ext uri="{BB962C8B-B14F-4D97-AF65-F5344CB8AC3E}">
        <p14:creationId xmlns:p14="http://schemas.microsoft.com/office/powerpoint/2010/main" val="446927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Intra-pod: All containers within a pod share a network namespace and see each other on localhost.</a:t>
            </a:r>
          </a:p>
          <a:p>
            <a:r>
              <a:rPr lang="en-US" dirty="0"/>
              <a:t>Inter-pod networking Two types of east–west traffic are supported: pods can directly communicate with other pods or, preferably, pods can leverage services to communicate with other pods.</a:t>
            </a:r>
          </a:p>
          <a:p>
            <a:r>
              <a:rPr lang="en-US" dirty="0"/>
              <a:t>Ingress and egress Ingress refers to routing traffic from external users or apps to pods, and egress refers to calling external APIs from pods.</a:t>
            </a:r>
          </a:p>
        </p:txBody>
      </p:sp>
      <p:sp>
        <p:nvSpPr>
          <p:cNvPr id="4" name="Slide Number Placeholder 3"/>
          <p:cNvSpPr>
            <a:spLocks noGrp="1"/>
          </p:cNvSpPr>
          <p:nvPr>
            <p:ph type="sldNum" sz="quarter" idx="5"/>
          </p:nvPr>
        </p:nvSpPr>
        <p:spPr/>
        <p:txBody>
          <a:bodyPr/>
          <a:lstStyle/>
          <a:p>
            <a:fld id="{8DE108EF-A688-4F1B-91BF-26B73F22FE79}" type="slidenum">
              <a:rPr lang="en-US" smtClean="0"/>
              <a:t>31</a:t>
            </a:fld>
            <a:endParaRPr lang="en-US"/>
          </a:p>
        </p:txBody>
      </p:sp>
    </p:spTree>
    <p:extLst>
      <p:ext uri="{BB962C8B-B14F-4D97-AF65-F5344CB8AC3E}">
        <p14:creationId xmlns:p14="http://schemas.microsoft.com/office/powerpoint/2010/main" val="864107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requires each pod to have an IP in a flat networking name‐ space with full connectivity to other nodes and pods across the network. This IP-per-pod model yields a backward-compatible way for you to treat a pod almost identically to a VM or a physical host, in the context of naming, service discovery, or port allocations. The model allows for a smoother transition from non–cloud native apps and environments.</a:t>
            </a:r>
          </a:p>
          <a:p>
            <a:r>
              <a:rPr lang="en-US" dirty="0"/>
              <a:t>In Kubernetes, each pod has a routable IP, allowing pods to communicate across cluster nodes without NAT and no need to manage port allocations. </a:t>
            </a:r>
          </a:p>
          <a:p>
            <a:r>
              <a:rPr lang="en-US" dirty="0"/>
              <a:t>Because every pod gets a real (that is, not machine-local) IP address, pods can communicate without proxies or translations (such as NAT). The pod can use well-known ports and can avoid the use of higher-level service discovery mechanisms.</a:t>
            </a:r>
          </a:p>
          <a:p>
            <a:r>
              <a:rPr lang="en-US" dirty="0"/>
              <a:t>We distinguish between two types of inter-pod communication, sometimes also called East-West traffic:</a:t>
            </a:r>
          </a:p>
          <a:p>
            <a:r>
              <a:rPr lang="en-US" dirty="0"/>
              <a:t> • Pods can directly communicate with other pods; in this case the caller pod needs to find out the IP address of the callee and risks repeating this operation since pods come and go (cattle </a:t>
            </a:r>
            <a:r>
              <a:rPr lang="en-US" dirty="0" err="1"/>
              <a:t>behaviour</a:t>
            </a:r>
            <a:r>
              <a:rPr lang="en-US" dirty="0"/>
              <a:t>).</a:t>
            </a:r>
          </a:p>
          <a:p>
            <a:r>
              <a:rPr lang="en-US" dirty="0"/>
              <a:t> • Preferably, pods use services to communicate with other pods. In this case, the service provides a stable (virtual) IP address that can be discovered, for example, via DNS.</a:t>
            </a:r>
          </a:p>
          <a:p>
            <a:endParaRPr lang="en-US" dirty="0"/>
          </a:p>
          <a:p>
            <a:r>
              <a:rPr lang="en-US" dirty="0"/>
              <a:t>While in the case of Ingress we’re interested in routing traffic from outside the cluster to a service, in the case of Egress we are dealing with the opposite: how does an app in a pod call out to (cluster-)external APIs? One may want to control which pods are allowed to have a communication path to outside services and on top of that impose other policies. Note that by default all containers in a pod can perform Egress. These policies can be enforced using network policies</a:t>
            </a:r>
          </a:p>
        </p:txBody>
      </p:sp>
      <p:sp>
        <p:nvSpPr>
          <p:cNvPr id="4" name="Slide Number Placeholder 3"/>
          <p:cNvSpPr>
            <a:spLocks noGrp="1"/>
          </p:cNvSpPr>
          <p:nvPr>
            <p:ph type="sldNum" sz="quarter" idx="5"/>
          </p:nvPr>
        </p:nvSpPr>
        <p:spPr/>
        <p:txBody>
          <a:bodyPr/>
          <a:lstStyle/>
          <a:p>
            <a:fld id="{8DE108EF-A688-4F1B-91BF-26B73F22FE79}" type="slidenum">
              <a:rPr lang="en-US" smtClean="0"/>
              <a:t>32</a:t>
            </a:fld>
            <a:endParaRPr lang="en-US"/>
          </a:p>
        </p:txBody>
      </p:sp>
    </p:spTree>
    <p:extLst>
      <p:ext uri="{BB962C8B-B14F-4D97-AF65-F5344CB8AC3E}">
        <p14:creationId xmlns:p14="http://schemas.microsoft.com/office/powerpoint/2010/main" val="2702506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make a network connection to a Pod (such as our example application). </a:t>
            </a:r>
          </a:p>
          <a:p>
            <a:r>
              <a:rPr lang="en-US" dirty="0"/>
              <a:t>How do you do that? You could find out the Pod’s IP address and connect directly to that address and the app’s port number. </a:t>
            </a:r>
          </a:p>
          <a:p>
            <a:r>
              <a:rPr lang="en-US" dirty="0"/>
              <a:t>But the IP address may change when the Pod is restarted, so you’ll have to keep looking it up to make sure it’s up-to-date. </a:t>
            </a:r>
          </a:p>
          <a:p>
            <a:r>
              <a:rPr lang="en-US" dirty="0"/>
              <a:t>Worse, there may be multiple replicas of the Pod, each with different addresses. </a:t>
            </a:r>
          </a:p>
          <a:p>
            <a:r>
              <a:rPr lang="en-US" dirty="0"/>
              <a:t>Every other application that needs to contact the Pod would have to maintain a list of those addresses, which doesn’t sound like a great idea.</a:t>
            </a:r>
          </a:p>
        </p:txBody>
      </p:sp>
      <p:sp>
        <p:nvSpPr>
          <p:cNvPr id="4" name="Slide Number Placeholder 3"/>
          <p:cNvSpPr>
            <a:spLocks noGrp="1"/>
          </p:cNvSpPr>
          <p:nvPr>
            <p:ph type="sldNum" sz="quarter" idx="5"/>
          </p:nvPr>
        </p:nvSpPr>
        <p:spPr/>
        <p:txBody>
          <a:bodyPr/>
          <a:lstStyle/>
          <a:p>
            <a:fld id="{8DE108EF-A688-4F1B-91BF-26B73F22FE79}" type="slidenum">
              <a:rPr lang="en-US" smtClean="0"/>
              <a:t>33</a:t>
            </a:fld>
            <a:endParaRPr lang="en-US"/>
          </a:p>
        </p:txBody>
      </p:sp>
    </p:spTree>
    <p:extLst>
      <p:ext uri="{BB962C8B-B14F-4D97-AF65-F5344CB8AC3E}">
        <p14:creationId xmlns:p14="http://schemas.microsoft.com/office/powerpoint/2010/main" val="773711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selector is an expression that matches a label (or set of labels). It’s a way of specifying a group of resources by their labels.</a:t>
            </a:r>
          </a:p>
          <a:p>
            <a:r>
              <a:rPr lang="en-US" dirty="0"/>
              <a:t>Labels are key/value pairs that are attached to objects, such as pods. </a:t>
            </a:r>
          </a:p>
          <a:p>
            <a:r>
              <a:rPr lang="en-US" dirty="0"/>
              <a:t>Labels are intended to be used to specify identifying attributes of objects that are meaningful and relevant to users, but do not directly imply semantics to the core system. </a:t>
            </a:r>
          </a:p>
          <a:p>
            <a:endParaRPr lang="en-US" dirty="0"/>
          </a:p>
          <a:p>
            <a:r>
              <a:rPr lang="en-US" dirty="0"/>
              <a:t>If you set the type field to </a:t>
            </a:r>
            <a:r>
              <a:rPr lang="en-US" b="1" dirty="0" err="1"/>
              <a:t>NodePort</a:t>
            </a:r>
            <a:r>
              <a:rPr lang="en-US" dirty="0"/>
              <a:t>, the Kubernetes control plane allocates a port from a range specified by --service-node-port-range flag (default: 30000-32767). Each node proxies that port (the same port number on every Node) into your Service.</a:t>
            </a:r>
          </a:p>
          <a:p>
            <a:endParaRPr lang="en-US" dirty="0"/>
          </a:p>
          <a:p>
            <a:r>
              <a:rPr lang="en-US" dirty="0" err="1"/>
              <a:t>ClusterIP</a:t>
            </a:r>
            <a:r>
              <a:rPr lang="en-US" dirty="0"/>
              <a:t>: Exposes the Service on a cluster-internal IP. Choosing this value makes the Service only reachable from within the cluster. This is the default </a:t>
            </a:r>
            <a:r>
              <a:rPr lang="en-US" dirty="0" err="1"/>
              <a:t>ServiceType</a:t>
            </a:r>
            <a:r>
              <a:rPr lang="en-US" dirty="0"/>
              <a:t>.</a:t>
            </a:r>
          </a:p>
          <a:p>
            <a:r>
              <a:rPr lang="en-US" b="1" i="1" dirty="0" err="1"/>
              <a:t>ClusterIP</a:t>
            </a:r>
            <a:r>
              <a:rPr lang="en-US" dirty="0"/>
              <a:t> addresses are drawn from a private, non-routable IP address space (subnet), often called the overlay network. Non-routable means that the </a:t>
            </a:r>
            <a:r>
              <a:rPr lang="en-US" dirty="0" err="1"/>
              <a:t>ClusterIP</a:t>
            </a:r>
            <a:r>
              <a:rPr lang="en-US" dirty="0"/>
              <a:t> address cannot be reached from outside the cluster. a problem arises when you want clients or users external to the cluster to have access to one or more pods or services</a:t>
            </a:r>
          </a:p>
          <a:p>
            <a:endParaRPr lang="en-US" dirty="0"/>
          </a:p>
          <a:p>
            <a:r>
              <a:rPr lang="en-US" dirty="0" err="1">
                <a:hlinkClick r:id="rId3"/>
              </a:rPr>
              <a:t>NodePort</a:t>
            </a:r>
            <a:r>
              <a:rPr lang="en-US" dirty="0"/>
              <a:t>: Exposes the Service on each Node's IP at a static port (the </a:t>
            </a:r>
            <a:r>
              <a:rPr lang="en-US" dirty="0" err="1"/>
              <a:t>NodePort</a:t>
            </a:r>
            <a:r>
              <a:rPr lang="en-US" dirty="0"/>
              <a:t>). A </a:t>
            </a:r>
            <a:r>
              <a:rPr lang="en-US" dirty="0" err="1"/>
              <a:t>ClusterIP</a:t>
            </a:r>
            <a:r>
              <a:rPr lang="en-US" dirty="0"/>
              <a:t> Service, to which the </a:t>
            </a:r>
            <a:r>
              <a:rPr lang="en-US" dirty="0" err="1"/>
              <a:t>NodePort</a:t>
            </a:r>
            <a:r>
              <a:rPr lang="en-US" dirty="0"/>
              <a:t> Service routes, is automatically created. You'll be able to contact the </a:t>
            </a:r>
            <a:r>
              <a:rPr lang="en-US" dirty="0" err="1"/>
              <a:t>NodePort</a:t>
            </a:r>
            <a:r>
              <a:rPr lang="en-US" dirty="0"/>
              <a:t> Service, from outside the cluster, by requesting &lt;</a:t>
            </a:r>
            <a:r>
              <a:rPr lang="en-US" dirty="0" err="1"/>
              <a:t>NodeIP</a:t>
            </a:r>
            <a:r>
              <a:rPr lang="en-US" dirty="0"/>
              <a:t>&gt;:&lt;</a:t>
            </a:r>
            <a:r>
              <a:rPr lang="en-US" dirty="0" err="1"/>
              <a:t>NodePort</a:t>
            </a:r>
            <a:r>
              <a:rPr lang="en-US" dirty="0"/>
              <a:t>&gt;.</a:t>
            </a:r>
          </a:p>
          <a:p>
            <a:r>
              <a:rPr lang="en-US" dirty="0" err="1">
                <a:hlinkClick r:id="rId4"/>
              </a:rPr>
              <a:t>LoadBalancer</a:t>
            </a:r>
            <a:r>
              <a:rPr lang="en-US" dirty="0"/>
              <a:t>: Exposes the Service externally using a cloud provider's load balancer. </a:t>
            </a:r>
            <a:r>
              <a:rPr lang="en-US" dirty="0" err="1"/>
              <a:t>NodePort</a:t>
            </a:r>
            <a:r>
              <a:rPr lang="en-US" dirty="0"/>
              <a:t> and </a:t>
            </a:r>
            <a:r>
              <a:rPr lang="en-US" dirty="0" err="1"/>
              <a:t>ClusterIP</a:t>
            </a:r>
            <a:r>
              <a:rPr lang="en-US" dirty="0"/>
              <a:t> Services, to which the external load balancer routes, are automatically created.</a:t>
            </a:r>
          </a:p>
          <a:p>
            <a:r>
              <a:rPr lang="en-US" dirty="0" err="1">
                <a:hlinkClick r:id="rId5"/>
              </a:rPr>
              <a:t>ExternalName</a:t>
            </a:r>
            <a:r>
              <a:rPr lang="en-US" dirty="0"/>
              <a:t>: Maps the Service to the contents of the </a:t>
            </a:r>
            <a:r>
              <a:rPr lang="en-US" dirty="0" err="1"/>
              <a:t>externalName</a:t>
            </a:r>
            <a:r>
              <a:rPr lang="en-US" dirty="0"/>
              <a:t> field (e.g. foo.bar.example.com), by returning a CNAME record with its value. No proxying of any kind is set up.</a:t>
            </a:r>
          </a:p>
        </p:txBody>
      </p:sp>
      <p:sp>
        <p:nvSpPr>
          <p:cNvPr id="4" name="Slide Number Placeholder 3"/>
          <p:cNvSpPr>
            <a:spLocks noGrp="1"/>
          </p:cNvSpPr>
          <p:nvPr>
            <p:ph type="sldNum" sz="quarter" idx="5"/>
          </p:nvPr>
        </p:nvSpPr>
        <p:spPr/>
        <p:txBody>
          <a:bodyPr/>
          <a:lstStyle/>
          <a:p>
            <a:fld id="{8DE108EF-A688-4F1B-91BF-26B73F22FE79}" type="slidenum">
              <a:rPr lang="en-US" smtClean="0"/>
              <a:t>34</a:t>
            </a:fld>
            <a:endParaRPr lang="en-US"/>
          </a:p>
        </p:txBody>
      </p:sp>
    </p:spTree>
    <p:extLst>
      <p:ext uri="{BB962C8B-B14F-4D97-AF65-F5344CB8AC3E}">
        <p14:creationId xmlns:p14="http://schemas.microsoft.com/office/powerpoint/2010/main" val="900117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provides a stable virtual IP (VIP) address for a set of pods. </a:t>
            </a:r>
          </a:p>
          <a:p>
            <a:r>
              <a:rPr lang="en-US" dirty="0"/>
              <a:t>While pods may come and go, services allow clients to reliably discover and connect to the containers running in the pods by using the VIP. </a:t>
            </a:r>
          </a:p>
          <a:p>
            <a:r>
              <a:rPr lang="en-US" dirty="0"/>
              <a:t>The “virtual” in VIP means it’s not an actual IP address connected to a network interface; its purpose is purely to act as the stable front to forward traffic to one or more pods, with IP addresses that may come and go.</a:t>
            </a:r>
          </a:p>
          <a:p>
            <a:r>
              <a:rPr lang="en-US" dirty="0"/>
              <a:t>You specify the set of pods you want a service to target via a label selector, for example, for </a:t>
            </a:r>
            <a:r>
              <a:rPr lang="en-US" dirty="0" err="1"/>
              <a:t>spec.selector.app</a:t>
            </a:r>
            <a:r>
              <a:rPr lang="en-US" dirty="0"/>
              <a:t>=</a:t>
            </a:r>
            <a:r>
              <a:rPr lang="en-US" dirty="0" err="1"/>
              <a:t>someapp</a:t>
            </a:r>
            <a:r>
              <a:rPr lang="en-US" dirty="0"/>
              <a:t> </a:t>
            </a:r>
          </a:p>
          <a:p>
            <a:r>
              <a:rPr lang="en-US" dirty="0"/>
              <a:t>Kubernetes would create a service that targets all pods with a label app=</a:t>
            </a:r>
            <a:r>
              <a:rPr lang="en-US" dirty="0" err="1"/>
              <a:t>someapp</a:t>
            </a:r>
            <a:r>
              <a:rPr lang="en-US" dirty="0"/>
              <a:t>. </a:t>
            </a:r>
          </a:p>
          <a:p>
            <a:r>
              <a:rPr lang="en-US" dirty="0"/>
              <a:t>Note that if such a selector exists, then for each of the targeted pods a sub-resource of type Endpoint will be created, and if no selector exists then no endpoints are created.</a:t>
            </a:r>
          </a:p>
          <a:p>
            <a:r>
              <a:rPr lang="en-US" dirty="0"/>
              <a:t>Keeping the mapping between the VIP and the pods up-to-date is the job of </a:t>
            </a:r>
            <a:r>
              <a:rPr lang="en-US" dirty="0" err="1"/>
              <a:t>kube</a:t>
            </a:r>
            <a:r>
              <a:rPr lang="en-US" dirty="0"/>
              <a:t>-proxy.</a:t>
            </a:r>
          </a:p>
          <a:p>
            <a:endParaRPr lang="en-US" dirty="0"/>
          </a:p>
          <a:p>
            <a:r>
              <a:rPr lang="en-US" dirty="0"/>
              <a:t>In iptables mode</a:t>
            </a:r>
            <a:r>
              <a:rPr lang="en-US" b="1" dirty="0"/>
              <a:t>, </a:t>
            </a:r>
            <a:r>
              <a:rPr lang="en-US" b="1" dirty="0" err="1"/>
              <a:t>kube</a:t>
            </a:r>
            <a:r>
              <a:rPr lang="en-US" b="1" dirty="0"/>
              <a:t>-proxy </a:t>
            </a:r>
            <a:r>
              <a:rPr lang="en-US" dirty="0"/>
              <a:t>creates iptables rules for </a:t>
            </a:r>
            <a:r>
              <a:rPr lang="en-US" dirty="0" err="1"/>
              <a:t>kubernetes</a:t>
            </a:r>
            <a:r>
              <a:rPr lang="en-US" dirty="0"/>
              <a:t> services which ensure that the request to the service gets routed (and load balanced) to the appropriate pods.</a:t>
            </a:r>
          </a:p>
          <a:p>
            <a:r>
              <a:rPr lang="en-US" dirty="0"/>
              <a:t>These iptables rules also help answer the second question mentioned above. As long as these iptables rules exist, requests to services will get routed to the appropriate pods even if </a:t>
            </a:r>
            <a:r>
              <a:rPr lang="en-US" dirty="0" err="1"/>
              <a:t>kube</a:t>
            </a:r>
            <a:r>
              <a:rPr lang="en-US" dirty="0"/>
              <a:t>-proxy process dies on the node. Endpoints for new services won’t work from this node, however, since </a:t>
            </a:r>
            <a:r>
              <a:rPr lang="en-US" dirty="0" err="1"/>
              <a:t>kube</a:t>
            </a:r>
            <a:r>
              <a:rPr lang="en-US" dirty="0"/>
              <a:t>-proxy process won’t create the iptables rules for it.</a:t>
            </a:r>
          </a:p>
          <a:p>
            <a:r>
              <a:rPr lang="en-US" dirty="0"/>
              <a:t>As outlined in this </a:t>
            </a:r>
            <a:r>
              <a:rPr lang="en-US" dirty="0">
                <a:hlinkClick r:id="rId3"/>
              </a:rPr>
              <a:t>flow chart</a:t>
            </a:r>
            <a:r>
              <a:rPr lang="en-US" dirty="0"/>
              <a:t>, there are rules in the </a:t>
            </a:r>
            <a:r>
              <a:rPr lang="en-US" b="1" dirty="0"/>
              <a:t>PREROUTING</a:t>
            </a:r>
            <a:r>
              <a:rPr lang="en-US" dirty="0"/>
              <a:t> chain of the </a:t>
            </a:r>
            <a:r>
              <a:rPr lang="en-US" b="1" dirty="0" err="1"/>
              <a:t>nat</a:t>
            </a:r>
            <a:r>
              <a:rPr lang="en-US" dirty="0"/>
              <a:t> table for </a:t>
            </a:r>
            <a:r>
              <a:rPr lang="en-US" dirty="0" err="1"/>
              <a:t>kubernetes</a:t>
            </a:r>
            <a:r>
              <a:rPr lang="en-US" dirty="0"/>
              <a:t> services. As per </a:t>
            </a:r>
            <a:r>
              <a:rPr lang="en-US" dirty="0">
                <a:hlinkClick r:id="rId4"/>
              </a:rPr>
              <a:t>iptables rules evaluation order</a:t>
            </a:r>
            <a:r>
              <a:rPr lang="en-US" dirty="0"/>
              <a:t>, rules in the </a:t>
            </a:r>
            <a:r>
              <a:rPr lang="en-US" b="1" dirty="0"/>
              <a:t>PREROUTING</a:t>
            </a:r>
            <a:r>
              <a:rPr lang="en-US" dirty="0"/>
              <a:t> chain are the first ones to be consulted as a packet enters the </a:t>
            </a:r>
            <a:r>
              <a:rPr lang="en-US" dirty="0" err="1"/>
              <a:t>linux</a:t>
            </a:r>
            <a:r>
              <a:rPr lang="en-US" dirty="0"/>
              <a:t> kernel’s networking stack.</a:t>
            </a:r>
          </a:p>
          <a:p>
            <a:r>
              <a:rPr lang="en-US" dirty="0"/>
              <a:t>Rules created by </a:t>
            </a:r>
            <a:r>
              <a:rPr lang="en-US" dirty="0" err="1"/>
              <a:t>kube</a:t>
            </a:r>
            <a:r>
              <a:rPr lang="en-US" dirty="0"/>
              <a:t>-proxy in the </a:t>
            </a:r>
            <a:r>
              <a:rPr lang="en-US" b="1" dirty="0"/>
              <a:t>PREROUTING</a:t>
            </a:r>
            <a:r>
              <a:rPr lang="en-US" dirty="0"/>
              <a:t> chain help determine if the packet is meant for a local socket on the node or if it should be forwarded to a pod. It is these rules that ensure that the request to &lt;</a:t>
            </a:r>
            <a:r>
              <a:rPr lang="en-US" dirty="0" err="1"/>
              <a:t>kubernetes</a:t>
            </a:r>
            <a:r>
              <a:rPr lang="en-US" dirty="0"/>
              <a:t>-node-</a:t>
            </a:r>
            <a:r>
              <a:rPr lang="en-US" dirty="0" err="1"/>
              <a:t>ip</a:t>
            </a:r>
            <a:r>
              <a:rPr lang="en-US" dirty="0"/>
              <a:t>&gt;:&lt;</a:t>
            </a:r>
            <a:r>
              <a:rPr lang="en-US" dirty="0" err="1"/>
              <a:t>NodePort</a:t>
            </a:r>
            <a:r>
              <a:rPr lang="en-US" dirty="0"/>
              <a:t>&gt; continue to get routed to pods even if the </a:t>
            </a:r>
            <a:r>
              <a:rPr lang="en-US" dirty="0" err="1"/>
              <a:t>NodePort</a:t>
            </a:r>
            <a:r>
              <a:rPr lang="en-US" dirty="0"/>
              <a:t> is in use by another process.</a:t>
            </a:r>
          </a:p>
          <a:p>
            <a:endParaRPr lang="en-US" dirty="0"/>
          </a:p>
          <a:p>
            <a:r>
              <a:rPr lang="en-US" dirty="0"/>
              <a:t>As a part of the v1.25 release, SIG Network made this declaration explicit: that (with one exception), the iptables chains that Kubernetes creates are intended only for Kubernetes’s own internal use, and third-party components should not assume that Kubernetes will create any specific iptables chains, or that those chains will contain any specific rules if they do exist</a:t>
            </a:r>
          </a:p>
        </p:txBody>
      </p:sp>
      <p:sp>
        <p:nvSpPr>
          <p:cNvPr id="4" name="Slide Number Placeholder 3"/>
          <p:cNvSpPr>
            <a:spLocks noGrp="1"/>
          </p:cNvSpPr>
          <p:nvPr>
            <p:ph type="sldNum" sz="quarter" idx="5"/>
          </p:nvPr>
        </p:nvSpPr>
        <p:spPr/>
        <p:txBody>
          <a:bodyPr/>
          <a:lstStyle/>
          <a:p>
            <a:fld id="{8DE108EF-A688-4F1B-91BF-26B73F22FE79}" type="slidenum">
              <a:rPr lang="en-US" smtClean="0"/>
              <a:t>35</a:t>
            </a:fld>
            <a:endParaRPr lang="en-US"/>
          </a:p>
        </p:txBody>
      </p:sp>
    </p:spTree>
    <p:extLst>
      <p:ext uri="{BB962C8B-B14F-4D97-AF65-F5344CB8AC3E}">
        <p14:creationId xmlns:p14="http://schemas.microsoft.com/office/powerpoint/2010/main" val="4022153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API object that manages external access to the services in a cluster, typically HTTP.</a:t>
            </a:r>
          </a:p>
          <a:p>
            <a:r>
              <a:rPr lang="en-US" dirty="0"/>
              <a:t>Ingress may provide load balancing, SSL termination and name-based virtual hosting</a:t>
            </a:r>
          </a:p>
          <a:p>
            <a:endParaRPr lang="en-US" dirty="0"/>
          </a:p>
          <a:p>
            <a:r>
              <a:rPr lang="en-US" dirty="0">
                <a:hlinkClick r:id="rId3"/>
              </a:rPr>
              <a:t>Ingress</a:t>
            </a:r>
            <a:r>
              <a:rPr lang="en-US" dirty="0"/>
              <a:t> exposes HTTP and HTTPS routes from outside the cluster to </a:t>
            </a:r>
            <a:r>
              <a:rPr lang="en-US" dirty="0">
                <a:hlinkClick r:id="rId4"/>
              </a:rPr>
              <a:t>services</a:t>
            </a:r>
            <a:r>
              <a:rPr lang="en-US" dirty="0"/>
              <a:t> within the cluster. </a:t>
            </a:r>
            <a:r>
              <a:rPr lang="en-US"/>
              <a:t>Traffic routing is controlled by rules defined on the Ingress resource.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conceptually, it is split up into two main pieces, an Ingress resource, which defines the routing to the backing services, and the Ingress controller, which listens to the /ingresses endpoint of the API server, learning about services being created or removed. On service status changes, the Ingress controller configures the routes so that external traffic lands at a specific (cluster-internal) service.</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36</a:t>
            </a:fld>
            <a:endParaRPr lang="en-US"/>
          </a:p>
        </p:txBody>
      </p:sp>
    </p:spTree>
    <p:extLst>
      <p:ext uri="{BB962C8B-B14F-4D97-AF65-F5344CB8AC3E}">
        <p14:creationId xmlns:p14="http://schemas.microsoft.com/office/powerpoint/2010/main" val="3233481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Cilium</a:t>
            </a:r>
            <a:r>
              <a:rPr lang="en-US" dirty="0"/>
              <a:t> is another CNI solution, based on </a:t>
            </a:r>
            <a:r>
              <a:rPr lang="en-US" dirty="0" err="1">
                <a:hlinkClick r:id="rId4"/>
              </a:rPr>
              <a:t>eBPF</a:t>
            </a:r>
            <a:r>
              <a:rPr lang="en-US" dirty="0"/>
              <a:t>, and is designed to be run at large scale. Whilst Cilium implements the standard </a:t>
            </a:r>
            <a:r>
              <a:rPr lang="en-US" dirty="0" err="1">
                <a:hlinkClick r:id="rId5"/>
              </a:rPr>
              <a:t>NetworkPolicies</a:t>
            </a:r>
            <a:r>
              <a:rPr lang="en-US" dirty="0"/>
              <a:t>, it is able to </a:t>
            </a:r>
            <a:r>
              <a:rPr lang="en-US" dirty="0" err="1"/>
              <a:t>utilise</a:t>
            </a:r>
            <a:r>
              <a:rPr lang="en-US" dirty="0"/>
              <a:t> the full packet introspection of </a:t>
            </a:r>
            <a:r>
              <a:rPr lang="en-US" dirty="0" err="1"/>
              <a:t>eBPF</a:t>
            </a:r>
            <a:r>
              <a:rPr lang="en-US" dirty="0"/>
              <a:t>, enabling it to have first class support for </a:t>
            </a:r>
            <a:r>
              <a:rPr lang="en-US" dirty="0">
                <a:hlinkClick r:id="rId6"/>
              </a:rPr>
              <a:t>Layer 7 policy</a:t>
            </a:r>
            <a:r>
              <a:rPr lang="en-US" dirty="0"/>
              <a:t> for a number of protocols, </a:t>
            </a:r>
            <a:r>
              <a:rPr lang="en-US" dirty="0">
                <a:hlinkClick r:id="rId7"/>
              </a:rPr>
              <a:t>custom extensions</a:t>
            </a:r>
            <a:r>
              <a:rPr lang="en-US" dirty="0"/>
              <a:t> using Envoy, large options for </a:t>
            </a:r>
            <a:r>
              <a:rPr lang="en-US" dirty="0">
                <a:hlinkClick r:id="rId8"/>
              </a:rPr>
              <a:t>endpoint selection</a:t>
            </a:r>
            <a:r>
              <a:rPr lang="en-US" dirty="0"/>
              <a:t>, as well as rich </a:t>
            </a:r>
            <a:r>
              <a:rPr lang="en-US" dirty="0">
                <a:hlinkClick r:id="rId9"/>
              </a:rPr>
              <a:t>network monitoring introspection</a:t>
            </a:r>
            <a:r>
              <a:rPr lang="en-US" dirty="0"/>
              <a:t>. For these reasons, Cilium becomes a very </a:t>
            </a:r>
            <a:r>
              <a:rPr lang="en-US" dirty="0" err="1"/>
              <a:t>favourable</a:t>
            </a:r>
            <a:r>
              <a:rPr lang="en-US" dirty="0"/>
              <a:t> choice for running Kubernetes at scale, with complex network policy requirements.</a:t>
            </a:r>
          </a:p>
          <a:p>
            <a:r>
              <a:rPr lang="en-US" dirty="0"/>
              <a:t>Kubernetes doesn't come with an implementation of Load Balancing. This is usually left as an exercise for your cloud provider or in private cloud environments an exercise for your networking team. Cilium can attract this traffic with BGP and accelerate leveraging XDP and </a:t>
            </a:r>
            <a:r>
              <a:rPr lang="en-US" dirty="0" err="1"/>
              <a:t>eBPF</a:t>
            </a:r>
            <a:r>
              <a:rPr lang="en-US" dirty="0"/>
              <a:t>. Together these technologies provide a very robust and secure implementation of Load Balancing.</a:t>
            </a:r>
          </a:p>
          <a:p>
            <a:r>
              <a:rPr lang="en-US" dirty="0"/>
              <a:t>Cilium and </a:t>
            </a:r>
            <a:r>
              <a:rPr lang="en-US" dirty="0" err="1"/>
              <a:t>eBPF</a:t>
            </a:r>
            <a:r>
              <a:rPr lang="en-US" dirty="0"/>
              <a:t> operate at the kernel layer. With this level of context we can make intelligent decisions about how to connect different workloads whether on the same node or between clusters. With </a:t>
            </a:r>
            <a:r>
              <a:rPr lang="en-US" dirty="0" err="1"/>
              <a:t>eBPF</a:t>
            </a:r>
            <a:r>
              <a:rPr lang="en-US" dirty="0"/>
              <a:t> and XDP Cilium enables significant improvements in latency and performance and eliminates the need for </a:t>
            </a:r>
            <a:r>
              <a:rPr lang="en-US" dirty="0" err="1"/>
              <a:t>kube</a:t>
            </a:r>
            <a:r>
              <a:rPr lang="en-US" dirty="0"/>
              <a:t>-proxy entirely.</a:t>
            </a:r>
          </a:p>
          <a:p>
            <a:r>
              <a:rPr lang="en-US" dirty="0"/>
              <a:t>Cilium’s control and data plane has been built from the ground up for large-scale and highly dynamic cloud native environments where 100s and even 1000s of containers are created and destroyed within seconds. Cilium’s control plane is highly optimized, running in Kubernetes clusters of up to 5K nodes and 100K pods. Cilium’s data plane uses </a:t>
            </a:r>
            <a:r>
              <a:rPr lang="en-US" dirty="0" err="1"/>
              <a:t>eBPF</a:t>
            </a:r>
            <a:r>
              <a:rPr lang="en-US" dirty="0"/>
              <a:t> for efficient load-balancing and incremental updates, avoiding the pitfalls of large iptables rulesets. Cilium is fully IPv6-aware.</a:t>
            </a:r>
          </a:p>
          <a:p>
            <a:r>
              <a:rPr lang="en-US" dirty="0"/>
              <a:t>With standard Kubernetes networking each cluster is an island, requiring proxies to connect workloads across clusters for the purposes of migration, disaster-recovery, or geographic locality. Cilium Cluster Mesh creates a single zone of connectivity for load-balancing, observability and security between nodes across multiple clusters, enabling simple, high-performance cross-cluster connectivity.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39</a:t>
            </a:fld>
            <a:endParaRPr lang="en-US"/>
          </a:p>
        </p:txBody>
      </p:sp>
    </p:spTree>
    <p:extLst>
      <p:ext uri="{BB962C8B-B14F-4D97-AF65-F5344CB8AC3E}">
        <p14:creationId xmlns:p14="http://schemas.microsoft.com/office/powerpoint/2010/main" val="4092121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eBPF</a:t>
            </a:r>
            <a:r>
              <a:rPr lang="en-US" dirty="0"/>
              <a:t> is a revolutionary technology with origins in the Linux kernel that can run sandboxed programs in an operating system kernel. It is used to safely and efficiently extend the capabilities of the kernel without requiring to change kernel source code or load kernel modules.</a:t>
            </a:r>
          </a:p>
          <a:p>
            <a:r>
              <a:rPr lang="en-US" dirty="0"/>
              <a:t>Historically, the operating system has always been an ideal place to implement observability, security, and networking functionality due to the kernel’s privileged ability to oversee and control the entire system. At the same time, an operating system kernel is hard to evolve due to its central role and high requirement towards stability and security. The rate of innovation at the operating system level has thus traditionally been lower compared to functionality implemented outside of the operating system.</a:t>
            </a:r>
          </a:p>
          <a:p>
            <a:r>
              <a:rPr lang="en-US" dirty="0" err="1"/>
              <a:t>eBPF</a:t>
            </a:r>
            <a:r>
              <a:rPr lang="en-US" dirty="0"/>
              <a:t> changes this formula fundamentally. By allowing to run sandboxed programs within the operating system, application developers can run </a:t>
            </a:r>
            <a:r>
              <a:rPr lang="en-US" dirty="0" err="1"/>
              <a:t>eBPF</a:t>
            </a:r>
            <a:r>
              <a:rPr lang="en-US" dirty="0"/>
              <a:t> programs to add additional capabilities to the operating system at runtime. The operating system then guarantees safety and execution efficiency as if natively compiled with the aid of a Just-In-Time (JIT) compiler and verification engine. This has led to a wave of </a:t>
            </a:r>
            <a:r>
              <a:rPr lang="en-US" dirty="0" err="1"/>
              <a:t>eBPF</a:t>
            </a:r>
            <a:r>
              <a:rPr lang="en-US" dirty="0"/>
              <a:t>-based projects covering a wide array of use cases, including next-generation networking, observability, and security functionality.</a:t>
            </a:r>
          </a:p>
          <a:p>
            <a:r>
              <a:rPr lang="en-US" dirty="0"/>
              <a:t>Today, </a:t>
            </a:r>
            <a:r>
              <a:rPr lang="en-US" dirty="0" err="1"/>
              <a:t>eBPF</a:t>
            </a:r>
            <a:r>
              <a:rPr lang="en-US" dirty="0"/>
              <a:t> is used extensively to drive a wide variety of use cases: Providing high-performance networking and load-balancing in modern data centers and cloud native environments, extracting fine-grained security observability data at low overhead, helping application developers trace applications, providing insights for performance troubleshooting, preventive application and container runtime security enforcement, and much more. The possibilities are endless, and the innovation that </a:t>
            </a:r>
            <a:r>
              <a:rPr lang="en-US" dirty="0" err="1"/>
              <a:t>eBPF</a:t>
            </a:r>
            <a:r>
              <a:rPr lang="en-US" dirty="0"/>
              <a:t> is unlocked has only just begun.</a:t>
            </a:r>
          </a:p>
          <a:p>
            <a:r>
              <a:rPr lang="en-US" b="1" dirty="0"/>
              <a:t>NETWORKING:</a:t>
            </a:r>
          </a:p>
          <a:p>
            <a:r>
              <a:rPr lang="en-US" dirty="0"/>
              <a:t>The combination of programmability and efficiency makes </a:t>
            </a:r>
            <a:r>
              <a:rPr lang="en-US" dirty="0" err="1"/>
              <a:t>eBPF</a:t>
            </a:r>
            <a:r>
              <a:rPr lang="en-US" dirty="0"/>
              <a:t> a natural fit for all packet processing requirements of networking solutions. The programmability of </a:t>
            </a:r>
            <a:r>
              <a:rPr lang="en-US" dirty="0" err="1"/>
              <a:t>eBPF</a:t>
            </a:r>
            <a:r>
              <a:rPr lang="en-US" dirty="0"/>
              <a:t> enables adding additional protocol parsers and easily program any forwarding logic to meet changing requirements without ever leaving the packet processing context of the Linux kernel. The efficiency provided by the JIT compiler provides execution performance close to that of natively compiled in-kernel code. </a:t>
            </a:r>
            <a:endParaRPr lang="en-US" b="1"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40</a:t>
            </a:fld>
            <a:endParaRPr lang="en-US"/>
          </a:p>
        </p:txBody>
      </p:sp>
    </p:spTree>
    <p:extLst>
      <p:ext uri="{BB962C8B-B14F-4D97-AF65-F5344CB8AC3E}">
        <p14:creationId xmlns:p14="http://schemas.microsoft.com/office/powerpoint/2010/main" val="979801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Flannel manages an IPv4 network between multiple nodes in a cluster. It does not control how containers are networked to the host, only how the traffic is transported between hosts.</a:t>
            </a:r>
          </a:p>
          <a:p>
            <a:r>
              <a:rPr lang="en-US" dirty="0"/>
              <a:t>Flannel runs a small, single binary agent called </a:t>
            </a:r>
            <a:r>
              <a:rPr lang="en-US" dirty="0" err="1"/>
              <a:t>flanneld</a:t>
            </a:r>
            <a:r>
              <a:rPr lang="en-US" dirty="0"/>
              <a:t> on each host, and is responsible for allocating a subnet lease to each host out of a larger, preconfigured address space. Flannel uses either the Kubernetes API or </a:t>
            </a:r>
            <a:r>
              <a:rPr lang="en-US" dirty="0" err="1">
                <a:hlinkClick r:id="rId3"/>
              </a:rPr>
              <a:t>etcd</a:t>
            </a:r>
            <a:r>
              <a:rPr lang="en-US" dirty="0"/>
              <a:t> directly to store the network configuration, the allocated subnets, and any auxiliary data (such as the host's public IP). Packets are forwarded using one of several </a:t>
            </a:r>
            <a:r>
              <a:rPr lang="en-US" dirty="0">
                <a:hlinkClick r:id="rId4"/>
              </a:rPr>
              <a:t>backend mechanisms</a:t>
            </a:r>
            <a:r>
              <a:rPr lang="en-US" dirty="0"/>
              <a:t> including VXLAN and various cloud integrations.</a:t>
            </a:r>
          </a:p>
          <a:p>
            <a:r>
              <a:rPr lang="en-US" dirty="0"/>
              <a:t>Platforms like Kubernetes assume that each container (pod) has a unique, routable IP inside the cluster. The advantage of this model is that it removes the port mapping complexities that come from sharing a single host IP.</a:t>
            </a:r>
          </a:p>
          <a:p>
            <a:r>
              <a:rPr lang="en-US" dirty="0"/>
              <a:t>Flannel is responsible for providing a layer 3 IPv4 network between multiple nodes in a cluster. Flannel does not control how containers are networked to the host, only how the traffic is transported between hosts. However, flannel does provide a CNI plugin for Kubernetes and a guidance on integrating with Docker.</a:t>
            </a:r>
          </a:p>
          <a:p>
            <a:r>
              <a:rPr lang="en-US" dirty="0"/>
              <a:t>Flannel is focused on networking. For network policy, other projects such as </a:t>
            </a:r>
            <a:r>
              <a:rPr lang="en-US" dirty="0">
                <a:hlinkClick r:id="rId5"/>
              </a:rPr>
              <a:t>Calico</a:t>
            </a:r>
            <a:r>
              <a:rPr lang="en-US" dirty="0"/>
              <a:t> can be used.</a:t>
            </a:r>
          </a:p>
          <a:p>
            <a:r>
              <a:rPr lang="en-US" dirty="0"/>
              <a:t>Flannel may be paired with several different backends. Once set, the backend should not be changed at runtime.</a:t>
            </a:r>
          </a:p>
          <a:p>
            <a:r>
              <a:rPr lang="en-US" dirty="0"/>
              <a:t>VXLAN is the recommended choice. host-</a:t>
            </a:r>
            <a:r>
              <a:rPr lang="en-US" dirty="0" err="1"/>
              <a:t>gw</a:t>
            </a:r>
            <a:r>
              <a:rPr lang="en-US" dirty="0"/>
              <a:t> is recommended for more experienced users who want the performance improvement and whose infrastructure support it (typically it can't be used in cloud environments). UDP is suggested for debugging only or for very old kernels that don't support VXLAN.</a:t>
            </a:r>
          </a:p>
          <a:p>
            <a:r>
              <a:rPr lang="en-US" dirty="0"/>
              <a:t>For more information on configuration options for Tencent see </a:t>
            </a:r>
            <a:r>
              <a:rPr lang="en-US" dirty="0" err="1">
                <a:hlinkClick r:id="rId6"/>
              </a:rPr>
              <a:t>TencentCloud</a:t>
            </a:r>
            <a:r>
              <a:rPr lang="en-US" dirty="0">
                <a:hlinkClick r:id="rId6"/>
              </a:rPr>
              <a:t> VPC Backend for Flannel</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41</a:t>
            </a:fld>
            <a:endParaRPr lang="en-US"/>
          </a:p>
        </p:txBody>
      </p:sp>
    </p:spTree>
    <p:extLst>
      <p:ext uri="{BB962C8B-B14F-4D97-AF65-F5344CB8AC3E}">
        <p14:creationId xmlns:p14="http://schemas.microsoft.com/office/powerpoint/2010/main" val="167192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A Kubernetes cluster consists of a set of worker machines, called </a:t>
            </a:r>
            <a:r>
              <a:rPr lang="en-US" b="0" i="0" u="none" strike="noStrike" dirty="0">
                <a:solidFill>
                  <a:srgbClr val="000000"/>
                </a:solidFill>
                <a:effectLst/>
                <a:latin typeface="open sans" panose="020B0606030504020204" pitchFamily="34" charset="0"/>
                <a:hlinkClick r:id="rId3"/>
              </a:rPr>
              <a:t>nodes</a:t>
            </a:r>
            <a:r>
              <a:rPr lang="en-US" b="0" i="0" dirty="0">
                <a:solidFill>
                  <a:srgbClr val="222222"/>
                </a:solidFill>
                <a:effectLst/>
                <a:latin typeface="open sans" panose="020B0606030504020204" pitchFamily="34" charset="0"/>
              </a:rPr>
              <a:t>, that run containerized applications. Every cluster has at least one worker node.</a:t>
            </a:r>
          </a:p>
          <a:p>
            <a:pPr algn="l"/>
            <a:r>
              <a:rPr lang="en-US" b="0" i="0" dirty="0">
                <a:solidFill>
                  <a:srgbClr val="222222"/>
                </a:solidFill>
                <a:effectLst/>
                <a:latin typeface="open sans" panose="020B0606030504020204" pitchFamily="34" charset="0"/>
              </a:rPr>
              <a:t>The worker node(s) host the </a:t>
            </a:r>
            <a:r>
              <a:rPr lang="en-US" b="0" i="0" u="none" strike="noStrike" dirty="0">
                <a:solidFill>
                  <a:srgbClr val="000000"/>
                </a:solidFill>
                <a:effectLst/>
                <a:latin typeface="open sans" panose="020B0606030504020204" pitchFamily="34" charset="0"/>
                <a:hlinkClick r:id="rId4"/>
              </a:rPr>
              <a:t>Pods</a:t>
            </a:r>
            <a:r>
              <a:rPr lang="en-US" b="0" i="0" dirty="0">
                <a:solidFill>
                  <a:srgbClr val="222222"/>
                </a:solidFill>
                <a:effectLst/>
                <a:latin typeface="open sans" panose="020B0606030504020204" pitchFamily="34" charset="0"/>
              </a:rPr>
              <a:t> that are the components of the application workload. </a:t>
            </a:r>
          </a:p>
          <a:p>
            <a:pPr algn="l"/>
            <a:r>
              <a:rPr lang="en-US" b="0" i="0" dirty="0">
                <a:solidFill>
                  <a:srgbClr val="222222"/>
                </a:solidFill>
                <a:effectLst/>
                <a:latin typeface="open sans" panose="020B0606030504020204" pitchFamily="34" charset="0"/>
              </a:rPr>
              <a:t>The </a:t>
            </a:r>
            <a:r>
              <a:rPr lang="en-US" b="0" i="0" u="none" strike="noStrike" dirty="0">
                <a:solidFill>
                  <a:srgbClr val="000000"/>
                </a:solidFill>
                <a:effectLst/>
                <a:latin typeface="open sans" panose="020B0606030504020204" pitchFamily="34" charset="0"/>
                <a:hlinkClick r:id="rId5"/>
              </a:rPr>
              <a:t>control plane</a:t>
            </a:r>
            <a:r>
              <a:rPr lang="en-US" b="0" i="0" dirty="0">
                <a:solidFill>
                  <a:srgbClr val="222222"/>
                </a:solidFill>
                <a:effectLst/>
                <a:latin typeface="open sans" panose="020B0606030504020204" pitchFamily="34" charset="0"/>
              </a:rPr>
              <a:t> manages the worker nodes and the Pods in the cluster.</a:t>
            </a:r>
          </a:p>
          <a:p>
            <a:pPr algn="l"/>
            <a:r>
              <a:rPr lang="en-US" b="0" i="0" dirty="0">
                <a:solidFill>
                  <a:srgbClr val="222222"/>
                </a:solidFill>
                <a:effectLst/>
                <a:latin typeface="open sans" panose="020B0606030504020204" pitchFamily="34" charset="0"/>
              </a:rPr>
              <a:t> In production environments, the control plane usually runs across multiple computers and a cluster usually runs multiple nodes, providing fault-tolerance and high availability.</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a:t>
            </a:fld>
            <a:endParaRPr lang="en-US"/>
          </a:p>
        </p:txBody>
      </p:sp>
    </p:spTree>
    <p:extLst>
      <p:ext uri="{BB962C8B-B14F-4D97-AF65-F5344CB8AC3E}">
        <p14:creationId xmlns:p14="http://schemas.microsoft.com/office/powerpoint/2010/main" val="3836811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Calico is a widely adopted, battle-tested open source networking and network security solution for Kubernetes, virtual machines, and bare-metal workloads. Calico provides two major services for Cloud Native applications:</a:t>
            </a:r>
          </a:p>
          <a:p>
            <a:pPr>
              <a:buFont typeface="Arial" panose="020B0604020202020204" pitchFamily="34" charset="0"/>
              <a:buChar char="•"/>
            </a:pPr>
            <a:r>
              <a:rPr lang="en-US" dirty="0"/>
              <a:t>Network connectivity between workloads.</a:t>
            </a:r>
          </a:p>
          <a:p>
            <a:pPr>
              <a:buFont typeface="Arial" panose="020B0604020202020204" pitchFamily="34" charset="0"/>
              <a:buChar char="•"/>
            </a:pPr>
            <a:r>
              <a:rPr lang="en-US" dirty="0"/>
              <a:t>Network security policy enforcement between workloads.</a:t>
            </a:r>
          </a:p>
          <a:p>
            <a:r>
              <a:rPr lang="en-US" dirty="0"/>
              <a:t>Calico’s flexible architecture supports a wide range of deployment options, using modular components and technologies, including:</a:t>
            </a:r>
          </a:p>
          <a:p>
            <a:pPr>
              <a:buFont typeface="Arial" panose="020B0604020202020204" pitchFamily="34" charset="0"/>
              <a:buChar char="•"/>
            </a:pPr>
            <a:r>
              <a:rPr lang="en-US" dirty="0"/>
              <a:t>Choice of data plane technology, whether it be </a:t>
            </a:r>
            <a:r>
              <a:rPr lang="en-US" dirty="0" err="1">
                <a:hlinkClick r:id="rId3"/>
              </a:rPr>
              <a:t>eBPF</a:t>
            </a:r>
            <a:r>
              <a:rPr lang="en-US" dirty="0"/>
              <a:t>, standard Linux, </a:t>
            </a:r>
            <a:r>
              <a:rPr lang="en-US" dirty="0">
                <a:hlinkClick r:id="rId4"/>
              </a:rPr>
              <a:t>Windows HNS</a:t>
            </a:r>
            <a:r>
              <a:rPr lang="en-US" dirty="0"/>
              <a:t> or </a:t>
            </a:r>
            <a:r>
              <a:rPr lang="en-US" dirty="0">
                <a:hlinkClick r:id="rId5"/>
              </a:rPr>
              <a:t>VPP</a:t>
            </a:r>
            <a:endParaRPr lang="en-US" dirty="0"/>
          </a:p>
          <a:p>
            <a:pPr>
              <a:buFont typeface="Arial" panose="020B0604020202020204" pitchFamily="34" charset="0"/>
              <a:buChar char="•"/>
            </a:pPr>
            <a:r>
              <a:rPr lang="en-US" dirty="0"/>
              <a:t>Enforcement of the full set of Kubernetes network policy features, plus for those needing a richer set of policy features, Calico network policies.</a:t>
            </a:r>
          </a:p>
          <a:p>
            <a:pPr>
              <a:buFont typeface="Arial" panose="020B0604020202020204" pitchFamily="34" charset="0"/>
              <a:buChar char="•"/>
            </a:pPr>
            <a:r>
              <a:rPr lang="en-US" dirty="0"/>
              <a:t>An optimized Kubernetes Service implementation using </a:t>
            </a:r>
            <a:r>
              <a:rPr lang="en-US" dirty="0" err="1"/>
              <a:t>eBPF</a:t>
            </a:r>
            <a:r>
              <a:rPr lang="en-US" dirty="0"/>
              <a:t>.</a:t>
            </a:r>
          </a:p>
          <a:p>
            <a:pPr>
              <a:buFont typeface="Arial" panose="020B0604020202020204" pitchFamily="34" charset="0"/>
              <a:buChar char="•"/>
            </a:pPr>
            <a:r>
              <a:rPr lang="en-US" dirty="0"/>
              <a:t>Kubernetes </a:t>
            </a:r>
            <a:r>
              <a:rPr lang="en-US" dirty="0" err="1">
                <a:hlinkClick r:id="rId6"/>
              </a:rPr>
              <a:t>apiserver</a:t>
            </a:r>
            <a:r>
              <a:rPr lang="en-US" dirty="0">
                <a:hlinkClick r:id="rId6"/>
              </a:rPr>
              <a:t> integration</a:t>
            </a:r>
            <a:r>
              <a:rPr lang="en-US" dirty="0"/>
              <a:t>, for managing Calico configuration and Calico network policies.</a:t>
            </a:r>
          </a:p>
          <a:p>
            <a:pPr>
              <a:buFont typeface="Arial" panose="020B0604020202020204" pitchFamily="34" charset="0"/>
              <a:buChar char="•"/>
            </a:pPr>
            <a:r>
              <a:rPr lang="en-US" dirty="0"/>
              <a:t>Both non-overlay and </a:t>
            </a:r>
            <a:r>
              <a:rPr lang="en-US" dirty="0">
                <a:hlinkClick r:id="rId7"/>
              </a:rPr>
              <a:t>overlay (via IPIP or VXLAN)</a:t>
            </a:r>
            <a:r>
              <a:rPr lang="en-US" dirty="0"/>
              <a:t> networking options in either public cloud or on-prem deployments.</a:t>
            </a:r>
          </a:p>
          <a:p>
            <a:pPr>
              <a:buFont typeface="Arial" panose="020B0604020202020204" pitchFamily="34" charset="0"/>
              <a:buChar char="•"/>
            </a:pPr>
            <a:r>
              <a:rPr lang="en-US" dirty="0">
                <a:hlinkClick r:id="rId8"/>
              </a:rPr>
              <a:t>CNI plugins</a:t>
            </a:r>
            <a:r>
              <a:rPr lang="en-US" dirty="0"/>
              <a:t> for Kubernetes to provide highly efficient pod networking and IP Address Management (IPAM).</a:t>
            </a:r>
          </a:p>
          <a:p>
            <a:pPr>
              <a:buFont typeface="Arial" panose="020B0604020202020204" pitchFamily="34" charset="0"/>
              <a:buChar char="•"/>
            </a:pPr>
            <a:r>
              <a:rPr lang="en-US" dirty="0"/>
              <a:t>A </a:t>
            </a:r>
            <a:r>
              <a:rPr lang="en-US" dirty="0">
                <a:hlinkClick r:id="rId9"/>
              </a:rPr>
              <a:t>Neutron ML2</a:t>
            </a:r>
            <a:r>
              <a:rPr lang="en-US" dirty="0"/>
              <a:t> plugin to provide VM networking for OpenStack.</a:t>
            </a:r>
          </a:p>
          <a:p>
            <a:pPr>
              <a:buFont typeface="Arial" panose="020B0604020202020204" pitchFamily="34" charset="0"/>
              <a:buChar char="•"/>
            </a:pPr>
            <a:r>
              <a:rPr lang="en-US" dirty="0"/>
              <a:t>A </a:t>
            </a:r>
            <a:r>
              <a:rPr lang="en-US" dirty="0">
                <a:hlinkClick r:id="rId10"/>
              </a:rPr>
              <a:t>BGP routing stack</a:t>
            </a:r>
            <a:r>
              <a:rPr lang="en-US" dirty="0"/>
              <a:t> that can advertise routes for workload and service IP addresses to physical network infrastructure.</a:t>
            </a:r>
          </a:p>
          <a:p>
            <a:pPr>
              <a:buFont typeface="Arial" panose="020B0604020202020204" pitchFamily="34" charset="0"/>
              <a:buChar char="•"/>
            </a:pPr>
            <a:endParaRPr lang="en-US" dirty="0"/>
          </a:p>
          <a:p>
            <a:pPr>
              <a:buFont typeface="Arial" panose="020B0604020202020204" pitchFamily="34" charset="0"/>
              <a:buChar char="•"/>
            </a:pPr>
            <a:r>
              <a:rPr lang="en-US" dirty="0"/>
              <a:t>We use Project Calico as the CNI overlay for the Kubernetes, because it supports BGP. An advantage of Calico is that it works as a routing method overlay network, rather than an encapsulation method overlay. This is important to the Networking team, because Ethernet packets remain in their native format, making them easy to see, capture, and troubleshoot with common tools like ping, curl, dig, traceroute, </a:t>
            </a:r>
            <a:r>
              <a:rPr lang="en-US" dirty="0" err="1"/>
              <a:t>tcpdump</a:t>
            </a:r>
            <a:r>
              <a:rPr lang="en-US" dirty="0"/>
              <a:t>, and </a:t>
            </a:r>
            <a:r>
              <a:rPr lang="en-US" dirty="0" err="1"/>
              <a:t>ssldump</a:t>
            </a:r>
            <a:r>
              <a:rPr lang="en-US" dirty="0"/>
              <a:t>. Encapsulation overlays that modify packets can make it more difficult to use these tried-and-tested tools – you have to unwrap the packets to see what’s really going on. Calico also enables you to control the IP address pools allocated for the pods, which helps you quickly identify any networking issues – simply knowing the pod’s IP address tells you immediately on which Kubernetes node the pod is running.</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42</a:t>
            </a:fld>
            <a:endParaRPr lang="en-US"/>
          </a:p>
        </p:txBody>
      </p:sp>
    </p:spTree>
    <p:extLst>
      <p:ext uri="{BB962C8B-B14F-4D97-AF65-F5344CB8AC3E}">
        <p14:creationId xmlns:p14="http://schemas.microsoft.com/office/powerpoint/2010/main" val="1992772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the type of “service” we are considering inside this thesis.</a:t>
            </a:r>
          </a:p>
        </p:txBody>
      </p:sp>
      <p:sp>
        <p:nvSpPr>
          <p:cNvPr id="4" name="Slide Number Placeholder 3"/>
          <p:cNvSpPr>
            <a:spLocks noGrp="1"/>
          </p:cNvSpPr>
          <p:nvPr>
            <p:ph type="sldNum" sz="quarter" idx="5"/>
          </p:nvPr>
        </p:nvSpPr>
        <p:spPr/>
        <p:txBody>
          <a:bodyPr/>
          <a:lstStyle/>
          <a:p>
            <a:fld id="{8DE108EF-A688-4F1B-91BF-26B73F22FE79}" type="slidenum">
              <a:rPr lang="en-US" smtClean="0"/>
              <a:t>43</a:t>
            </a:fld>
            <a:endParaRPr lang="en-US"/>
          </a:p>
        </p:txBody>
      </p:sp>
    </p:spTree>
    <p:extLst>
      <p:ext uri="{BB962C8B-B14F-4D97-AF65-F5344CB8AC3E}">
        <p14:creationId xmlns:p14="http://schemas.microsoft.com/office/powerpoint/2010/main" val="68098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microservices architecture consists of a collection of small, autonomous services. Each service is self-contained and should implement a single business capability within a bounded context. A bounded context is a natural division within a business and provides an explicit boundary within which a domain model exists.</a:t>
            </a:r>
          </a:p>
          <a:p>
            <a:r>
              <a:rPr lang="en-US" b="1" dirty="0"/>
              <a:t>What are microservices?</a:t>
            </a:r>
          </a:p>
          <a:p>
            <a:pPr>
              <a:buFont typeface="Arial" panose="020B0604020202020204" pitchFamily="34" charset="0"/>
              <a:buChar char="•"/>
            </a:pPr>
            <a:r>
              <a:rPr lang="en-US" dirty="0"/>
              <a:t>Microservices are small, independent, and loosely coupled. A single small team of developers can write and maintain a service.</a:t>
            </a:r>
          </a:p>
          <a:p>
            <a:pPr>
              <a:buFont typeface="Arial" panose="020B0604020202020204" pitchFamily="34" charset="0"/>
              <a:buChar char="•"/>
            </a:pPr>
            <a:r>
              <a:rPr lang="en-US" dirty="0"/>
              <a:t>Each service is a separate codebase, which can be managed by a small development team.</a:t>
            </a:r>
          </a:p>
          <a:p>
            <a:pPr>
              <a:buFont typeface="Arial" panose="020B0604020202020204" pitchFamily="34" charset="0"/>
              <a:buChar char="•"/>
            </a:pPr>
            <a:r>
              <a:rPr lang="en-US" dirty="0"/>
              <a:t>Services can be deployed independently. A team can update an existing service without rebuilding and redeploying the entire application.</a:t>
            </a:r>
          </a:p>
          <a:p>
            <a:pPr>
              <a:buFont typeface="Arial" panose="020B0604020202020204" pitchFamily="34" charset="0"/>
              <a:buChar char="•"/>
            </a:pPr>
            <a:r>
              <a:rPr lang="en-US" dirty="0"/>
              <a:t>Services are responsible for persisting their own data or external state. This differs from the traditional model, where a separate data layer handles data persistence.</a:t>
            </a:r>
          </a:p>
          <a:p>
            <a:pPr>
              <a:buFont typeface="Arial" panose="020B0604020202020204" pitchFamily="34" charset="0"/>
              <a:buChar char="•"/>
            </a:pPr>
            <a:r>
              <a:rPr lang="en-US" dirty="0"/>
              <a:t>Services communicate with each other by using well-defined APIs. Internal implementation details of each service are hidden from other services.</a:t>
            </a:r>
          </a:p>
          <a:p>
            <a:pPr>
              <a:buFont typeface="Arial" panose="020B0604020202020204" pitchFamily="34" charset="0"/>
              <a:buChar char="•"/>
            </a:pPr>
            <a:r>
              <a:rPr lang="en-US" dirty="0"/>
              <a:t>Supports polyglot programming. For example, services don't need to share the same technology stack, libraries, or frameworks.</a:t>
            </a:r>
          </a:p>
          <a:p>
            <a:r>
              <a:rPr lang="en-US" dirty="0"/>
              <a:t>Besides for the services themselves, some other components appear in a typical microservices architecture:</a:t>
            </a:r>
          </a:p>
          <a:p>
            <a:r>
              <a:rPr lang="en-US" b="1" dirty="0"/>
              <a:t>Management/orchestration</a:t>
            </a:r>
            <a:r>
              <a:rPr lang="en-US" dirty="0"/>
              <a:t>. This component is responsible for placing services on nodes, identifying failures, rebalancing services across nodes, and so forth. Typically this component is an off-the-shelf technology such as Kubernetes, rather than something custom built.</a:t>
            </a:r>
          </a:p>
          <a:p>
            <a:r>
              <a:rPr lang="en-US" b="1" dirty="0"/>
              <a:t>API Gateway</a:t>
            </a:r>
            <a:r>
              <a:rPr lang="en-US" dirty="0"/>
              <a:t>. The API gateway is the entry point for clients. Instead of calling services directly, clients call the API gateway, which forwards the call to the appropriate services on the back end.</a:t>
            </a:r>
          </a:p>
          <a:p>
            <a:r>
              <a:rPr lang="en-US" dirty="0"/>
              <a:t>Advantages of using an API gateway include:</a:t>
            </a:r>
          </a:p>
          <a:p>
            <a:pPr>
              <a:buFont typeface="Arial" panose="020B0604020202020204" pitchFamily="34" charset="0"/>
              <a:buChar char="•"/>
            </a:pPr>
            <a:r>
              <a:rPr lang="en-US" dirty="0"/>
              <a:t>It decouples clients from services. Services can be versioned or refactored without needing to update all of the clients.</a:t>
            </a:r>
          </a:p>
          <a:p>
            <a:pPr>
              <a:buFont typeface="Arial" panose="020B0604020202020204" pitchFamily="34" charset="0"/>
              <a:buChar char="•"/>
            </a:pPr>
            <a:r>
              <a:rPr lang="en-US" dirty="0"/>
              <a:t>Services can use messaging protocols that are not web friendly, such as AMQP.</a:t>
            </a:r>
          </a:p>
          <a:p>
            <a:pPr>
              <a:buFont typeface="Arial" panose="020B0604020202020204" pitchFamily="34" charset="0"/>
              <a:buChar char="•"/>
            </a:pPr>
            <a:r>
              <a:rPr lang="en-US" dirty="0"/>
              <a:t>The API Gateway can perform other cross-cutting functions such as authentication, logging, SSL termination, and load balancing.</a:t>
            </a:r>
          </a:p>
          <a:p>
            <a:pPr>
              <a:buFont typeface="Arial" panose="020B0604020202020204" pitchFamily="34" charset="0"/>
              <a:buChar char="•"/>
            </a:pPr>
            <a:r>
              <a:rPr lang="en-US" dirty="0"/>
              <a:t>Out-of-the-box policies, like for throttling, caching, transformation, or validation.</a:t>
            </a:r>
          </a:p>
          <a:p>
            <a:r>
              <a:rPr lang="en-US" b="1" dirty="0"/>
              <a:t>Benefits</a:t>
            </a:r>
          </a:p>
          <a:p>
            <a:pPr>
              <a:buFont typeface="Arial" panose="020B0604020202020204" pitchFamily="34" charset="0"/>
              <a:buChar char="•"/>
            </a:pPr>
            <a:r>
              <a:rPr lang="en-US" b="1" dirty="0"/>
              <a:t>Agility.</a:t>
            </a:r>
            <a:r>
              <a:rPr lang="en-US" dirty="0"/>
              <a:t> Because microservices are deployed independently, it's easier to manage bug fixes and feature releases. You can update a service without redeploying the entire application, and roll back an update if something goes wrong. In many traditional applications, if a bug is found in one part of the application, it can block the entire release process. New features may be held up waiting for a bug fix to be integrated, tested, and published.</a:t>
            </a:r>
          </a:p>
          <a:p>
            <a:pPr>
              <a:buFont typeface="Arial" panose="020B0604020202020204" pitchFamily="34" charset="0"/>
              <a:buChar char="•"/>
            </a:pPr>
            <a:r>
              <a:rPr lang="en-US" b="1" dirty="0"/>
              <a:t>Small, focused teams</a:t>
            </a:r>
            <a:r>
              <a:rPr lang="en-US" dirty="0"/>
              <a:t>. A microservice should be small enough that a single feature team can build, test, and deploy it. Small team sizes promote greater agility. Large teams tend be less productive, because communication is slower, management overhead goes up, and agility diminishes.</a:t>
            </a:r>
          </a:p>
          <a:p>
            <a:pPr>
              <a:buFont typeface="Arial" panose="020B0604020202020204" pitchFamily="34" charset="0"/>
              <a:buChar char="•"/>
            </a:pPr>
            <a:r>
              <a:rPr lang="en-US" b="1" dirty="0"/>
              <a:t>Small code base</a:t>
            </a:r>
            <a:r>
              <a:rPr lang="en-US" dirty="0"/>
              <a:t>. In a monolithic application, there is a tendency over time for code dependencies to become tangled. Adding a new feature requires touching code in a lot of places. By not sharing code or data stores, a microservices architecture minimizes dependencies, and that makes it easier to add new features.</a:t>
            </a:r>
          </a:p>
          <a:p>
            <a:pPr>
              <a:buFont typeface="Arial" panose="020B0604020202020204" pitchFamily="34" charset="0"/>
              <a:buChar char="•"/>
            </a:pPr>
            <a:r>
              <a:rPr lang="en-US" b="1" dirty="0"/>
              <a:t>Mix of technologies</a:t>
            </a:r>
            <a:r>
              <a:rPr lang="en-US" dirty="0"/>
              <a:t>. Teams can pick the technology that best fits their service, using a mix of technology stacks as appropriate.</a:t>
            </a:r>
          </a:p>
          <a:p>
            <a:pPr>
              <a:buFont typeface="Arial" panose="020B0604020202020204" pitchFamily="34" charset="0"/>
              <a:buChar char="•"/>
            </a:pPr>
            <a:r>
              <a:rPr lang="en-US" b="1" dirty="0"/>
              <a:t>Fault isolation</a:t>
            </a:r>
            <a:r>
              <a:rPr lang="en-US" dirty="0"/>
              <a:t>. If an individual microservice becomes unavailable, it won't disrupt the entire application, as long as any upstream microservices are designed to handle faults correctly (for example, by implementing circuit breaking).</a:t>
            </a:r>
          </a:p>
          <a:p>
            <a:pPr>
              <a:buFont typeface="Arial" panose="020B0604020202020204" pitchFamily="34" charset="0"/>
              <a:buChar char="•"/>
            </a:pPr>
            <a:r>
              <a:rPr lang="en-US" b="1" dirty="0"/>
              <a:t>Scalability</a:t>
            </a:r>
            <a:r>
              <a:rPr lang="en-US" dirty="0"/>
              <a:t>. Services can be scaled independently, letting you scale out subsystems that require more resources, without scaling out the entire application. Using an orchestrator such as Kubernetes or Service Fabric, you can pack a higher density of services onto a single host, which allows for more efficient utilization of resources.</a:t>
            </a:r>
          </a:p>
          <a:p>
            <a:pPr>
              <a:buFont typeface="Arial" panose="020B0604020202020204" pitchFamily="34" charset="0"/>
              <a:buChar char="•"/>
            </a:pPr>
            <a:r>
              <a:rPr lang="en-US" b="1" dirty="0"/>
              <a:t>Data isolation</a:t>
            </a:r>
            <a:r>
              <a:rPr lang="en-US" dirty="0"/>
              <a:t>. It is much easier to perform schema updates, because only a single microservice is affected. In a monolithic application, schema updates can become very challenging, because different parts of the application may all touch the same data, making any alterations to the schema risky.</a:t>
            </a:r>
          </a:p>
          <a:p>
            <a:r>
              <a:rPr lang="en-US" b="1" dirty="0"/>
              <a:t>Challenges</a:t>
            </a:r>
          </a:p>
          <a:p>
            <a:r>
              <a:rPr lang="en-US" dirty="0"/>
              <a:t>The benefits of microservices don't come for free. Here are some of the challenges to consider before embarking on a microservices architecture.</a:t>
            </a:r>
          </a:p>
          <a:p>
            <a:pPr>
              <a:buFont typeface="Arial" panose="020B0604020202020204" pitchFamily="34" charset="0"/>
              <a:buChar char="•"/>
            </a:pPr>
            <a:r>
              <a:rPr lang="en-US" b="1" dirty="0"/>
              <a:t>Complexity</a:t>
            </a:r>
            <a:r>
              <a:rPr lang="en-US" dirty="0"/>
              <a:t>. A microservices application has more moving parts than the equivalent monolithic application. Each service is simpler, but the entire system as a whole is more complex.</a:t>
            </a:r>
          </a:p>
          <a:p>
            <a:pPr>
              <a:buFont typeface="Arial" panose="020B0604020202020204" pitchFamily="34" charset="0"/>
              <a:buChar char="•"/>
            </a:pPr>
            <a:r>
              <a:rPr lang="en-US" b="1" dirty="0"/>
              <a:t>Development and testing</a:t>
            </a:r>
            <a:r>
              <a:rPr lang="en-US" dirty="0"/>
              <a:t>. Writing a small service that relies on other dependent services requires a different approach than a writing a traditional monolithic or layered application. Existing tools are not always designed to work with service dependencies. Refactoring across service boundaries can be difficult. It is also challenging to test service dependencies, especially when the application is evolving quickly.</a:t>
            </a:r>
          </a:p>
          <a:p>
            <a:pPr>
              <a:buFont typeface="Arial" panose="020B0604020202020204" pitchFamily="34" charset="0"/>
              <a:buChar char="•"/>
            </a:pPr>
            <a:r>
              <a:rPr lang="en-US" b="1" dirty="0"/>
              <a:t>Lack of governance</a:t>
            </a:r>
            <a:r>
              <a:rPr lang="en-US" dirty="0"/>
              <a:t>. The decentralized approach to building microservices has advantages, but it can also lead to problems. You may end up with so many different languages and frameworks that the application becomes hard to maintain. It may be useful to put some project-wide standards in place, without overly restricting teams' flexibility. This especially applies to cross-cutting functionality such as logging.</a:t>
            </a:r>
          </a:p>
          <a:p>
            <a:pPr>
              <a:buFont typeface="Arial" panose="020B0604020202020204" pitchFamily="34" charset="0"/>
              <a:buChar char="•"/>
            </a:pPr>
            <a:r>
              <a:rPr lang="en-US" b="1" dirty="0"/>
              <a:t>Network congestion and latency</a:t>
            </a:r>
            <a:r>
              <a:rPr lang="en-US" dirty="0"/>
              <a:t>. The use of many small, granular services can result in more interservice communication. Also, if the chain of service dependencies gets too long (service A calls B, which calls C...), the additional latency can become a problem. You will need to design APIs carefully. Avoid overly chatty APIs, think about serialization formats, and look for places to use asynchronous communication patterns like </a:t>
            </a:r>
            <a:r>
              <a:rPr lang="en-US" dirty="0">
                <a:hlinkClick r:id="rId3"/>
              </a:rPr>
              <a:t>queue-based load leveling</a:t>
            </a:r>
            <a:r>
              <a:rPr lang="en-US" dirty="0"/>
              <a:t>.</a:t>
            </a:r>
          </a:p>
          <a:p>
            <a:pPr>
              <a:buFont typeface="Arial" panose="020B0604020202020204" pitchFamily="34" charset="0"/>
              <a:buChar char="•"/>
            </a:pPr>
            <a:r>
              <a:rPr lang="en-US" b="1" dirty="0"/>
              <a:t>Data integrity</a:t>
            </a:r>
            <a:r>
              <a:rPr lang="en-US" dirty="0"/>
              <a:t>. With each microservice responsible for its own data persistence. As a result, data consistency can be a challenge. Embrace eventual consistency where possible.</a:t>
            </a:r>
          </a:p>
          <a:p>
            <a:pPr>
              <a:buFont typeface="Arial" panose="020B0604020202020204" pitchFamily="34" charset="0"/>
              <a:buChar char="•"/>
            </a:pPr>
            <a:r>
              <a:rPr lang="en-US" b="1" dirty="0"/>
              <a:t>Management</a:t>
            </a:r>
            <a:r>
              <a:rPr lang="en-US" dirty="0"/>
              <a:t>. To be successful with microservices requires a mature DevOps culture. Correlated logging across services can be challenging. Typically, logging must correlate multiple service calls for a single user operation.</a:t>
            </a:r>
          </a:p>
          <a:p>
            <a:pPr>
              <a:buFont typeface="Arial" panose="020B0604020202020204" pitchFamily="34" charset="0"/>
              <a:buChar char="•"/>
            </a:pPr>
            <a:r>
              <a:rPr lang="en-US" b="1" dirty="0"/>
              <a:t>Versioning</a:t>
            </a:r>
            <a:r>
              <a:rPr lang="en-US" dirty="0"/>
              <a:t>. Updates to a service must not break services that depend on it. Multiple services could be updated at any given time, so without careful design, you might have problems with backward or forward compatibility.</a:t>
            </a:r>
          </a:p>
          <a:p>
            <a:pPr>
              <a:buFont typeface="Arial" panose="020B0604020202020204" pitchFamily="34" charset="0"/>
              <a:buChar char="•"/>
            </a:pPr>
            <a:r>
              <a:rPr lang="en-US" b="1" dirty="0"/>
              <a:t>Skill set</a:t>
            </a:r>
            <a:r>
              <a:rPr lang="en-US" dirty="0"/>
              <a:t>. Microservices are highly distributed systems. Carefully evaluate whether the team has the skills and experience to be successful.</a:t>
            </a:r>
          </a:p>
          <a:p>
            <a:r>
              <a:rPr lang="en-US" b="1" dirty="0"/>
              <a:t>Best practices</a:t>
            </a:r>
          </a:p>
          <a:p>
            <a:pPr>
              <a:buFont typeface="Arial" panose="020B0604020202020204" pitchFamily="34" charset="0"/>
              <a:buChar char="•"/>
            </a:pPr>
            <a:r>
              <a:rPr lang="en-US" dirty="0"/>
              <a:t>Model services around the business domain.</a:t>
            </a:r>
          </a:p>
          <a:p>
            <a:pPr>
              <a:buFont typeface="Arial" panose="020B0604020202020204" pitchFamily="34" charset="0"/>
              <a:buChar char="•"/>
            </a:pPr>
            <a:r>
              <a:rPr lang="en-US" dirty="0"/>
              <a:t>Decentralize everything. Individual teams are responsible for designing and building services. Avoid sharing code or data schemas.</a:t>
            </a:r>
          </a:p>
          <a:p>
            <a:pPr>
              <a:buFont typeface="Arial" panose="020B0604020202020204" pitchFamily="34" charset="0"/>
              <a:buChar char="•"/>
            </a:pPr>
            <a:r>
              <a:rPr lang="en-US" dirty="0"/>
              <a:t>Data storage should be private to the service that owns the data. Use the best storage for each service and data type.</a:t>
            </a:r>
          </a:p>
          <a:p>
            <a:pPr>
              <a:buFont typeface="Arial" panose="020B0604020202020204" pitchFamily="34" charset="0"/>
              <a:buChar char="•"/>
            </a:pPr>
            <a:r>
              <a:rPr lang="en-US" dirty="0"/>
              <a:t>Services communicate through well-designed APIs. Avoid leaking implementation details. APIs should model the domain, not the internal implementation of the service.</a:t>
            </a:r>
          </a:p>
          <a:p>
            <a:pPr>
              <a:buFont typeface="Arial" panose="020B0604020202020204" pitchFamily="34" charset="0"/>
              <a:buChar char="•"/>
            </a:pPr>
            <a:r>
              <a:rPr lang="en-US" dirty="0"/>
              <a:t>Avoid coupling between services. Causes of coupling include shared database schemas and rigid communication protocols.</a:t>
            </a:r>
          </a:p>
          <a:p>
            <a:pPr>
              <a:buFont typeface="Arial" panose="020B0604020202020204" pitchFamily="34" charset="0"/>
              <a:buChar char="•"/>
            </a:pPr>
            <a:r>
              <a:rPr lang="en-US" dirty="0"/>
              <a:t>Offload cross-cutting concerns, such as authentication and SSL termination, to the gateway.</a:t>
            </a:r>
          </a:p>
          <a:p>
            <a:pPr>
              <a:buFont typeface="Arial" panose="020B0604020202020204" pitchFamily="34" charset="0"/>
              <a:buChar char="•"/>
            </a:pPr>
            <a:r>
              <a:rPr lang="en-US" dirty="0"/>
              <a:t>Keep domain knowledge out of the gateway. The gateway should handle and route client requests without any knowledge of the business rules or domain logic. Otherwise, the gateway becomes a dependency and can cause coupling between services.</a:t>
            </a:r>
          </a:p>
          <a:p>
            <a:pPr>
              <a:buFont typeface="Arial" panose="020B0604020202020204" pitchFamily="34" charset="0"/>
              <a:buChar char="•"/>
            </a:pPr>
            <a:r>
              <a:rPr lang="en-US" dirty="0"/>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pPr>
              <a:buFont typeface="Arial" panose="020B0604020202020204" pitchFamily="34" charset="0"/>
              <a:buChar char="•"/>
            </a:pPr>
            <a:r>
              <a:rPr lang="en-US" dirty="0"/>
              <a:t>Isolate failures. Use resiliency strategies to prevent failures within a service from cascading.</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44</a:t>
            </a:fld>
            <a:endParaRPr lang="en-US"/>
          </a:p>
        </p:txBody>
      </p:sp>
    </p:spTree>
    <p:extLst>
      <p:ext uri="{BB962C8B-B14F-4D97-AF65-F5344CB8AC3E}">
        <p14:creationId xmlns:p14="http://schemas.microsoft.com/office/powerpoint/2010/main" val="1490053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0" dirty="0">
                <a:solidFill>
                  <a:srgbClr val="151515"/>
                </a:solidFill>
                <a:effectLst/>
                <a:latin typeface="RedHatText"/>
              </a:rPr>
              <a:t>A service mesh, like the open source project </a:t>
            </a:r>
            <a:r>
              <a:rPr lang="en-US" i="0" u="none" strike="noStrike" dirty="0">
                <a:solidFill>
                  <a:srgbClr val="0066CC"/>
                </a:solidFill>
                <a:effectLst/>
                <a:latin typeface="RedHatText"/>
                <a:hlinkClick r:id="rId3"/>
              </a:rPr>
              <a:t>Istio,</a:t>
            </a:r>
            <a:r>
              <a:rPr lang="en-US" i="0" dirty="0">
                <a:solidFill>
                  <a:srgbClr val="151515"/>
                </a:solidFill>
                <a:effectLst/>
                <a:latin typeface="RedHatText"/>
              </a:rPr>
              <a:t> is a way to control how different parts of an application share data with one another. Unlike other systems for managing this communication, a service mesh is a dedicated infrastructure layer built right into an app. This visible infrastructure layer can document how well (or not) different parts of an app interact, so it becomes easier to optimize communication and avoid downtime as an app grows.</a:t>
            </a:r>
          </a:p>
          <a:p>
            <a:pPr algn="l"/>
            <a:r>
              <a:rPr lang="en-US" i="0" dirty="0">
                <a:solidFill>
                  <a:srgbClr val="151515"/>
                </a:solidFill>
                <a:effectLst/>
                <a:latin typeface="RedHatText"/>
              </a:rPr>
              <a:t>Each part of an app, called a "service," relies on other services to give users what they want. If a user of an online retail app wants to buy something, they need to know if the item is in stock. So, the service that communicates with the company's inventory database needs to communicate with the product webpage, which itself needs to communicate with the user’s online shopping cart. To add business value, this retailer might eventually build a service that gives users in-app product recommendations. This new service will communicate with a database of product tags to make recommendations, but it also needs to communicate with the same inventory database that the product page needed—it’s a lot of reusable, moving parts.</a:t>
            </a:r>
          </a:p>
          <a:p>
            <a:pPr algn="l"/>
            <a:r>
              <a:rPr lang="en-US" i="0" dirty="0">
                <a:solidFill>
                  <a:srgbClr val="151515"/>
                </a:solidFill>
                <a:effectLst/>
                <a:latin typeface="RedHatText"/>
              </a:rPr>
              <a:t>Modern applications are often broken down in this way, as a network of services each performing a specific business function. In order to execute its function, one service might need to request data from several other services. But what if some services get overloaded with requests, like the retailer’s inventory database? This is where a service mesh comes in—it routes requests from one service to the next, optimizing how all the moving parts work together.</a:t>
            </a:r>
          </a:p>
          <a:p>
            <a:r>
              <a:rPr lang="en-US" b="0" i="0" dirty="0">
                <a:solidFill>
                  <a:srgbClr val="151515"/>
                </a:solidFill>
                <a:effectLst/>
                <a:latin typeface="RedHatText"/>
              </a:rPr>
              <a:t>A </a:t>
            </a:r>
            <a:r>
              <a:rPr lang="en-US" b="0" i="0" u="none" strike="noStrike" dirty="0">
                <a:solidFill>
                  <a:srgbClr val="0066CC"/>
                </a:solidFill>
                <a:effectLst/>
                <a:latin typeface="RedHatText"/>
                <a:hlinkClick r:id="rId4"/>
              </a:rPr>
              <a:t>microservices</a:t>
            </a:r>
            <a:r>
              <a:rPr lang="en-US" b="0" i="0" dirty="0">
                <a:solidFill>
                  <a:srgbClr val="151515"/>
                </a:solidFill>
                <a:effectLst/>
                <a:latin typeface="RedHatText"/>
              </a:rPr>
              <a:t> architecture lets developers make changes to an app’s services without the need for a full redeploy. Unlike app development in other architectures, individual microservices are built by small teams with the flexibility to choose their own tools and coding languages. Basically, microservices are built independently, communicate with each other, and can individually fail without escalating into an application-wide outage.</a:t>
            </a:r>
          </a:p>
          <a:p>
            <a:r>
              <a:rPr lang="en-US" b="0" i="0" dirty="0">
                <a:solidFill>
                  <a:srgbClr val="151515"/>
                </a:solidFill>
                <a:effectLst/>
                <a:latin typeface="RedHatText"/>
              </a:rPr>
              <a:t>Service-to-service communication is what makes microservices possible. The logic governing communication </a:t>
            </a:r>
            <a:r>
              <a:rPr lang="en-US" b="0" i="1" dirty="0">
                <a:solidFill>
                  <a:srgbClr val="151515"/>
                </a:solidFill>
                <a:effectLst/>
                <a:latin typeface="RedHatText"/>
              </a:rPr>
              <a:t>can</a:t>
            </a:r>
            <a:r>
              <a:rPr lang="en-US" b="0" i="0" dirty="0">
                <a:solidFill>
                  <a:srgbClr val="151515"/>
                </a:solidFill>
                <a:effectLst/>
                <a:latin typeface="RedHatText"/>
              </a:rPr>
              <a:t> be coded into each service without a service mesh layer—but as communication gets more complex, a service mesh becomes more valuable. For cloud-native apps built in a microservices architecture, a service mesh is a way to comprise a large number of discrete services into a functional application.</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45</a:t>
            </a:fld>
            <a:endParaRPr lang="en-US"/>
          </a:p>
        </p:txBody>
      </p:sp>
    </p:spTree>
    <p:extLst>
      <p:ext uri="{BB962C8B-B14F-4D97-AF65-F5344CB8AC3E}">
        <p14:creationId xmlns:p14="http://schemas.microsoft.com/office/powerpoint/2010/main" val="38971747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Deploying application’s components in separate processes or containers to entrust isolation and encapsulation.</a:t>
            </a:r>
          </a:p>
          <a:p>
            <a:r>
              <a:rPr lang="it-IT" dirty="0"/>
              <a:t>Sidecar can be attached to the parent application and provide support features to the application.</a:t>
            </a:r>
          </a:p>
          <a:p>
            <a:r>
              <a:rPr lang="it-IT" dirty="0"/>
              <a:t>Dataplane is implemented as an array of proxies (e.g. Envoy) deployed as sidecars.</a:t>
            </a:r>
          </a:p>
          <a:p>
            <a:r>
              <a:rPr lang="it-IT" dirty="0"/>
              <a:t>Each pod contains a proxy istance to manage the communication between microservices. </a:t>
            </a:r>
          </a:p>
          <a:p>
            <a:r>
              <a:rPr lang="it-IT" dirty="0"/>
              <a:t>The control plane manage and configure proxies to route the traffic.</a:t>
            </a:r>
          </a:p>
          <a:p>
            <a:r>
              <a:rPr lang="en-US" b="0" i="0" dirty="0">
                <a:solidFill>
                  <a:srgbClr val="151515"/>
                </a:solidFill>
                <a:effectLst/>
                <a:latin typeface="RedHatText"/>
              </a:rPr>
              <a:t>Without a service mesh, each microservice needs to be coded with logic to govern service-to-service communication, which means developers are less focused on business goals. It also means communication failures are harder to diagnose because the logic that governs interservice communication is hidden within each service.</a:t>
            </a:r>
          </a:p>
          <a:p>
            <a:pPr algn="l"/>
            <a:r>
              <a:rPr lang="en-US" i="0" dirty="0">
                <a:solidFill>
                  <a:srgbClr val="151515"/>
                </a:solidFill>
                <a:effectLst/>
                <a:latin typeface="RedHatText"/>
              </a:rPr>
              <a:t>Every new service added to an app, or new instance of an existing service running in a </a:t>
            </a:r>
            <a:r>
              <a:rPr lang="en-US" i="0" u="none" strike="noStrike" dirty="0">
                <a:solidFill>
                  <a:srgbClr val="0066CC"/>
                </a:solidFill>
                <a:effectLst/>
                <a:latin typeface="RedHatText"/>
                <a:hlinkClick r:id="rId3"/>
              </a:rPr>
              <a:t>container</a:t>
            </a:r>
            <a:r>
              <a:rPr lang="en-US" i="0" dirty="0">
                <a:solidFill>
                  <a:srgbClr val="151515"/>
                </a:solidFill>
                <a:effectLst/>
                <a:latin typeface="RedHatText"/>
              </a:rPr>
              <a:t>, complicates the communication environment and introduces new points of possible failure. Within a complex microservices architecture, it can become nearly impossible to locate where problems have occurred without a service mesh.</a:t>
            </a:r>
          </a:p>
          <a:p>
            <a:pPr algn="l"/>
            <a:r>
              <a:rPr lang="en-US" i="0" dirty="0">
                <a:solidFill>
                  <a:srgbClr val="151515"/>
                </a:solidFill>
                <a:effectLst/>
                <a:latin typeface="RedHatText"/>
              </a:rPr>
              <a:t>That’s because a service mesh also captures every aspect of service-to-service communication as performance metrics. Over time, data made visible by the service mesh can be applied to the rules for interservice communication, resulting in more efficient and reliable service requests.</a:t>
            </a:r>
          </a:p>
          <a:p>
            <a:pPr algn="l"/>
            <a:r>
              <a:rPr lang="en-US" i="0" dirty="0">
                <a:solidFill>
                  <a:srgbClr val="151515"/>
                </a:solidFill>
                <a:effectLst/>
                <a:latin typeface="RedHatText"/>
              </a:rPr>
              <a:t>For example, If a given service fails, a service mesh can collect data on how long it took before a retry succeeded. As data on failure times for a given service aggregates, rules can be written to determine the optimal wait time before retrying that service, ensuring that the system does not become overburdened by unnecessary retries.</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46</a:t>
            </a:fld>
            <a:endParaRPr lang="en-US"/>
          </a:p>
        </p:txBody>
      </p:sp>
    </p:spTree>
    <p:extLst>
      <p:ext uri="{BB962C8B-B14F-4D97-AF65-F5344CB8AC3E}">
        <p14:creationId xmlns:p14="http://schemas.microsoft.com/office/powerpoint/2010/main" val="9692281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i="0" u="sng" dirty="0">
                <a:solidFill>
                  <a:srgbClr val="293655"/>
                </a:solidFill>
                <a:effectLst/>
                <a:latin typeface="Barlow" panose="020B0604020202020204" pitchFamily="2" charset="0"/>
                <a:hlinkClick r:id="rId3"/>
              </a:rPr>
              <a:t>Virtual services</a:t>
            </a:r>
            <a:r>
              <a:rPr lang="en-US" i="0" dirty="0">
                <a:solidFill>
                  <a:srgbClr val="293655"/>
                </a:solidFill>
                <a:effectLst/>
                <a:latin typeface="Barlow" panose="020B0604020202020204" pitchFamily="2" charset="0"/>
              </a:rPr>
              <a:t>, along with </a:t>
            </a:r>
            <a:r>
              <a:rPr lang="en-US" i="0" u="none" strike="noStrike" dirty="0">
                <a:solidFill>
                  <a:srgbClr val="293655"/>
                </a:solidFill>
                <a:effectLst/>
                <a:latin typeface="Barlow" panose="020B0604020202020204" pitchFamily="2" charset="0"/>
                <a:hlinkClick r:id="rId4"/>
              </a:rPr>
              <a:t>destination rules</a:t>
            </a:r>
            <a:r>
              <a:rPr lang="en-US" i="0" dirty="0">
                <a:solidFill>
                  <a:srgbClr val="293655"/>
                </a:solidFill>
                <a:effectLst/>
                <a:latin typeface="Barlow" panose="020B0604020202020204" pitchFamily="2" charset="0"/>
              </a:rPr>
              <a:t>, are the key building blocks of Istio’s traffic routing functionality. A virtual service lets you configure how requests are routed to a service within an Istio service mesh, building on the basic connectivity and discovery provided by Istio and your platform. Each virtual service consists of a set of routing rules that are evaluated in order, letting Istio match each given request to the virtual service to a specific real destination within the mesh. Your mesh can require multiple virtual services or none depending on your use case.</a:t>
            </a:r>
          </a:p>
          <a:p>
            <a:pPr algn="l" fontAlgn="base"/>
            <a:br>
              <a:rPr lang="en-US" dirty="0"/>
            </a:br>
            <a:r>
              <a:rPr lang="en-US" b="1" i="0" dirty="0">
                <a:solidFill>
                  <a:srgbClr val="293655"/>
                </a:solidFill>
                <a:effectLst/>
                <a:latin typeface="Barlow" panose="00000500000000000000" pitchFamily="2" charset="0"/>
              </a:rPr>
              <a:t>Why use virtual services?</a:t>
            </a:r>
          </a:p>
          <a:p>
            <a:pPr algn="l" fontAlgn="base"/>
            <a:r>
              <a:rPr lang="en-US" i="0" dirty="0">
                <a:solidFill>
                  <a:srgbClr val="293655"/>
                </a:solidFill>
                <a:effectLst/>
                <a:latin typeface="Barlow" panose="00000500000000000000" pitchFamily="2" charset="0"/>
              </a:rPr>
              <a:t>Virtual services play a key role in making Istio’s traffic management flexible and powerful. They do this by strongly decoupling where clients send their requests from the destination workloads that actually implement them. Virtual services also provide a rich way of specifying different traffic routing rules for sending traffic to those workloads.</a:t>
            </a:r>
          </a:p>
          <a:p>
            <a:pPr algn="l" fontAlgn="base"/>
            <a:r>
              <a:rPr lang="en-US" i="0" dirty="0">
                <a:solidFill>
                  <a:srgbClr val="293655"/>
                </a:solidFill>
                <a:effectLst/>
                <a:latin typeface="Barlow" panose="00000500000000000000" pitchFamily="2" charset="0"/>
              </a:rPr>
              <a:t>Why is this so useful? Without virtual services, Envoy distributes traffic using round-robin load balancing between all service instances, as described in the introduction. You can improve this behavior with what you know about the workloads. For example, some might represent a different version. This can be useful in A/B testing, where you might want to configure traffic routes based on percentages across different service versions, or to direct traffic from your internal users to a particular set of instances.</a:t>
            </a:r>
          </a:p>
          <a:p>
            <a:pPr algn="l" fontAlgn="base"/>
            <a:r>
              <a:rPr lang="en-US" i="0" dirty="0">
                <a:solidFill>
                  <a:srgbClr val="293655"/>
                </a:solidFill>
                <a:effectLst/>
                <a:latin typeface="Barlow" panose="00000500000000000000" pitchFamily="2" charset="0"/>
              </a:rPr>
              <a:t>With a virtual service, you can specify traffic behavior for one or more hostnames. You use routing rules in the virtual service that tell Envoy how to send the virtual service’s traffic to appropriate destinations. Route destinations can be versions of the same service or entirely different services.</a:t>
            </a:r>
          </a:p>
          <a:p>
            <a:pPr algn="l" fontAlgn="base"/>
            <a:r>
              <a:rPr lang="en-US" i="0" dirty="0">
                <a:solidFill>
                  <a:srgbClr val="293655"/>
                </a:solidFill>
                <a:effectLst/>
                <a:latin typeface="Barlow" panose="00000500000000000000" pitchFamily="2" charset="0"/>
              </a:rPr>
              <a:t>A typical use case is to send traffic to different versions of a service, specified as service subsets. Clients send requests to the virtual service host as if it was a single entity, and Envoy then routes the traffic to the different versions depending on the virtual service rules: for example, “20% of calls go to the new version” or “calls from these users go to version 2”. This allows you to, for instance, create a canary rollout where you gradually increase the percentage of traffic that’s sent to a new service version. The traffic routing is completely separate from the instance deployment, meaning that the number of instances implementing the new service version can scale up and down based on traffic load without referring to traffic routing at all. By contrast, container orchestration platforms like Kubernetes only support traffic distribution based on instance scaling, which quickly becomes complex. You can read more about how virtual services help with canary deployments in </a:t>
            </a:r>
            <a:r>
              <a:rPr lang="en-US" i="0" u="none" strike="noStrike" dirty="0">
                <a:solidFill>
                  <a:srgbClr val="293655"/>
                </a:solidFill>
                <a:effectLst/>
                <a:latin typeface="Barlow" panose="00000500000000000000" pitchFamily="2" charset="0"/>
                <a:hlinkClick r:id="rId5"/>
              </a:rPr>
              <a:t>Canary Deployments using Istio</a:t>
            </a:r>
            <a:r>
              <a:rPr lang="en-US" i="0" dirty="0">
                <a:solidFill>
                  <a:srgbClr val="293655"/>
                </a:solidFill>
                <a:effectLst/>
                <a:latin typeface="Barlow" panose="00000500000000000000" pitchFamily="2" charset="0"/>
              </a:rPr>
              <a:t>.</a:t>
            </a:r>
          </a:p>
          <a:p>
            <a:pPr algn="l" fontAlgn="base"/>
            <a:r>
              <a:rPr lang="en-US" i="0" dirty="0">
                <a:solidFill>
                  <a:srgbClr val="293655"/>
                </a:solidFill>
                <a:effectLst/>
                <a:latin typeface="Barlow" panose="00000500000000000000" pitchFamily="2" charset="0"/>
              </a:rPr>
              <a:t>Virtual services also let you:</a:t>
            </a:r>
          </a:p>
          <a:p>
            <a:pPr algn="l" fontAlgn="base">
              <a:buFont typeface="Arial" panose="020B0604020202020204" pitchFamily="34" charset="0"/>
              <a:buChar char="•"/>
            </a:pPr>
            <a:r>
              <a:rPr lang="en-US" i="0" dirty="0">
                <a:solidFill>
                  <a:srgbClr val="293655"/>
                </a:solidFill>
                <a:effectLst/>
                <a:latin typeface="inherit"/>
              </a:rPr>
              <a:t>Address multiple application services through a single virtual service. If your mesh uses Kubernetes, for example, you can configure a virtual service to handle all services in a specific namespace. Mapping a single virtual service to multiple “real” services is particularly useful in facilitating turning a monolithic application into a composite service built out of distinct microservices without requiring the consumers of the service to adapt to the transition. Your routing rules can specify “calls to these URIs of monolith.com go to microservice A”, and so on. You can see how this works in </a:t>
            </a:r>
            <a:r>
              <a:rPr lang="en-US" i="0" u="none" strike="noStrike" dirty="0">
                <a:solidFill>
                  <a:srgbClr val="293655"/>
                </a:solidFill>
                <a:effectLst/>
                <a:latin typeface="Barlow" panose="00000500000000000000" pitchFamily="2" charset="0"/>
                <a:hlinkClick r:id="rId6"/>
              </a:rPr>
              <a:t>one of our examples below</a:t>
            </a:r>
            <a:r>
              <a:rPr lang="en-US" i="0" dirty="0">
                <a:solidFill>
                  <a:srgbClr val="293655"/>
                </a:solidFill>
                <a:effectLst/>
                <a:latin typeface="inherit"/>
              </a:rPr>
              <a:t>.</a:t>
            </a:r>
          </a:p>
          <a:p>
            <a:pPr algn="l" fontAlgn="base">
              <a:buFont typeface="Arial" panose="020B0604020202020204" pitchFamily="34" charset="0"/>
              <a:buChar char="•"/>
            </a:pPr>
            <a:r>
              <a:rPr lang="en-US" i="0" dirty="0">
                <a:solidFill>
                  <a:srgbClr val="293655"/>
                </a:solidFill>
                <a:effectLst/>
                <a:latin typeface="inherit"/>
              </a:rPr>
              <a:t>Configure traffic rules in combination with </a:t>
            </a:r>
            <a:r>
              <a:rPr lang="en-US" i="0" u="none" strike="noStrike" dirty="0">
                <a:solidFill>
                  <a:srgbClr val="293655"/>
                </a:solidFill>
                <a:effectLst/>
                <a:latin typeface="Barlow" panose="00000500000000000000" pitchFamily="2" charset="0"/>
                <a:hlinkClick r:id="rId7"/>
              </a:rPr>
              <a:t>gateways</a:t>
            </a:r>
            <a:r>
              <a:rPr lang="en-US" i="0" dirty="0">
                <a:solidFill>
                  <a:srgbClr val="293655"/>
                </a:solidFill>
                <a:effectLst/>
                <a:latin typeface="inherit"/>
              </a:rPr>
              <a:t> to control ingress and egress traffic.</a:t>
            </a:r>
          </a:p>
          <a:p>
            <a:pPr algn="l" fontAlgn="base"/>
            <a:r>
              <a:rPr lang="en-US" i="0" dirty="0">
                <a:solidFill>
                  <a:srgbClr val="293655"/>
                </a:solidFill>
                <a:effectLst/>
                <a:latin typeface="Barlow" panose="00000500000000000000" pitchFamily="2" charset="0"/>
              </a:rPr>
              <a:t>In some cases you also need to configure destination rules to use these features, as these are where you specify your service subsets. Specifying service subsets and other destination-specific policies in a separate object lets you reuse these cleanly between virtual services. You can find out more about destination rules in the next section.</a:t>
            </a:r>
          </a:p>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In addition to capturing application traffic, Istio can also capture DNS requests to improve the performance and usability of your mesh. When proxying DNS, all DNS requests from an application will be redirected to the sidecar, which stores a local mapping of domain names to IP addresses. If the request can be handled by the sidecar, it will directly return a response to the application, avoiding a roundtrip to the upstream DNS server. Otherwise, the request is forwarded upstream following the standard /</a:t>
            </a:r>
            <a:r>
              <a:rPr lang="en-US" i="0" dirty="0" err="1">
                <a:solidFill>
                  <a:srgbClr val="293655"/>
                </a:solidFill>
                <a:effectLst/>
                <a:latin typeface="Barlow" panose="00000500000000000000" pitchFamily="2" charset="0"/>
              </a:rPr>
              <a:t>etc</a:t>
            </a:r>
            <a:r>
              <a:rPr lang="en-US" i="0" dirty="0">
                <a:solidFill>
                  <a:srgbClr val="293655"/>
                </a:solidFill>
                <a:effectLst/>
                <a:latin typeface="Barlow" panose="00000500000000000000" pitchFamily="2" charset="0"/>
              </a:rPr>
              <a:t>/</a:t>
            </a:r>
            <a:r>
              <a:rPr lang="en-US" i="0" dirty="0" err="1">
                <a:solidFill>
                  <a:srgbClr val="293655"/>
                </a:solidFill>
                <a:effectLst/>
                <a:latin typeface="Barlow" panose="00000500000000000000" pitchFamily="2" charset="0"/>
              </a:rPr>
              <a:t>resolv.conf</a:t>
            </a:r>
            <a:r>
              <a:rPr lang="en-US" i="0" dirty="0">
                <a:solidFill>
                  <a:srgbClr val="293655"/>
                </a:solidFill>
                <a:effectLst/>
                <a:latin typeface="Barlow" panose="00000500000000000000" pitchFamily="2" charset="0"/>
              </a:rPr>
              <a:t> DNS configuration.</a:t>
            </a:r>
          </a:p>
          <a:p>
            <a:pPr algn="l" fontAlgn="base"/>
            <a:r>
              <a:rPr lang="en-US" i="0" dirty="0">
                <a:solidFill>
                  <a:srgbClr val="293655"/>
                </a:solidFill>
                <a:effectLst/>
                <a:latin typeface="Barlow" panose="00000500000000000000" pitchFamily="2" charset="0"/>
              </a:rPr>
              <a:t>While Kubernetes provides DNS resolution for Kubernetes Services out of the box, any custom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will not be recognized. With this feature,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addresses can be resolved without requiring custom configuration of a DNS server. For Kubernetes Services, the DNS response will be the same, but with reduced load on </a:t>
            </a:r>
            <a:r>
              <a:rPr lang="en-US" i="0" dirty="0" err="1">
                <a:solidFill>
                  <a:srgbClr val="293655"/>
                </a:solidFill>
                <a:effectLst/>
                <a:latin typeface="Barlow" panose="00000500000000000000" pitchFamily="2" charset="0"/>
              </a:rPr>
              <a:t>kube-dns</a:t>
            </a:r>
            <a:r>
              <a:rPr lang="en-US" i="0" dirty="0">
                <a:solidFill>
                  <a:srgbClr val="293655"/>
                </a:solidFill>
                <a:effectLst/>
                <a:latin typeface="Barlow" panose="00000500000000000000" pitchFamily="2" charset="0"/>
              </a:rPr>
              <a:t> and increased performance.</a:t>
            </a:r>
          </a:p>
          <a:p>
            <a:pPr algn="l" fontAlgn="base"/>
            <a:r>
              <a:rPr lang="en-US" i="0" dirty="0">
                <a:solidFill>
                  <a:srgbClr val="293655"/>
                </a:solidFill>
                <a:effectLst/>
                <a:latin typeface="Barlow" panose="00000500000000000000" pitchFamily="2" charset="0"/>
              </a:rPr>
              <a:t>This functionality is also available for services running outside of Kubernetes. This means that all internal services can be resolved without clunky workarounds to expose Kubernetes DNS entries outside of the cluster.</a:t>
            </a:r>
          </a:p>
          <a:p>
            <a:pPr algn="l" fontAlgn="base"/>
            <a:endParaRPr lang="en-US" i="0" dirty="0">
              <a:solidFill>
                <a:srgbClr val="293655"/>
              </a:solidFill>
              <a:effectLst/>
              <a:latin typeface="Barlow" panose="00000500000000000000" pitchFamily="2" charset="0"/>
            </a:endParaRPr>
          </a:p>
          <a:p>
            <a:pPr algn="l" fontAlgn="base"/>
            <a:r>
              <a:rPr lang="en-US" b="1" i="0" dirty="0">
                <a:solidFill>
                  <a:srgbClr val="293655"/>
                </a:solidFill>
                <a:effectLst/>
                <a:latin typeface="Barlow" panose="00000500000000000000" pitchFamily="2" charset="0"/>
              </a:rPr>
              <a:t>Address auto allocation</a:t>
            </a:r>
          </a:p>
          <a:p>
            <a:pPr algn="l" fontAlgn="base"/>
            <a:r>
              <a:rPr lang="en-US" i="0" dirty="0">
                <a:solidFill>
                  <a:srgbClr val="293655"/>
                </a:solidFill>
                <a:effectLst/>
                <a:latin typeface="Barlow" panose="00000500000000000000" pitchFamily="2" charset="0"/>
              </a:rPr>
              <a:t>In the above example, you had a predefined IP address for the service to which you sent the request. However, it’s common to access external services that do not have stable addresses, and instead rely on DNS. In this case, the DNS proxy will not have enough information to return a response, and will need to forward DNS requests upstream.</a:t>
            </a:r>
          </a:p>
          <a:p>
            <a:pPr algn="l" fontAlgn="base"/>
            <a:r>
              <a:rPr lang="en-US" i="0" dirty="0">
                <a:solidFill>
                  <a:srgbClr val="293655"/>
                </a:solidFill>
                <a:effectLst/>
                <a:latin typeface="Barlow" panose="00000500000000000000" pitchFamily="2" charset="0"/>
              </a:rPr>
              <a:t>This is especially problematic with TCP traffic. Unlike HTTP requests, which are routed based on Host headers, TCP carries much less information; you can only route on the destination IP and port number. Because you don’t have a stable IP for the backend, you cannot route based on that either, leaving only port number, which leads to conflicts when multiple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for TCP services share the same port.</a:t>
            </a:r>
          </a:p>
          <a:p>
            <a:pPr algn="l" fontAlgn="base"/>
            <a:r>
              <a:rPr lang="en-US" i="0" dirty="0">
                <a:solidFill>
                  <a:srgbClr val="293655"/>
                </a:solidFill>
                <a:effectLst/>
                <a:latin typeface="Barlow" panose="00000500000000000000" pitchFamily="2" charset="0"/>
              </a:rPr>
              <a:t>To work around these issues, the DNS proxy additionally supports automatically allocating addresses for </a:t>
            </a:r>
            <a:r>
              <a:rPr lang="en-US" i="0" dirty="0" err="1">
                <a:solidFill>
                  <a:srgbClr val="293655"/>
                </a:solidFill>
                <a:effectLst/>
                <a:latin typeface="Barlow" panose="00000500000000000000" pitchFamily="2" charset="0"/>
              </a:rPr>
              <a:t>ServiceEntrys</a:t>
            </a:r>
            <a:r>
              <a:rPr lang="en-US" i="0" dirty="0">
                <a:solidFill>
                  <a:srgbClr val="293655"/>
                </a:solidFill>
                <a:effectLst/>
                <a:latin typeface="Barlow" panose="00000500000000000000" pitchFamily="2" charset="0"/>
              </a:rPr>
              <a:t> that do not explicitly define one. This is configured by the ISTIO_META_DNS_AUTO_ALLOCATE option.</a:t>
            </a:r>
          </a:p>
          <a:p>
            <a:pPr algn="l" fontAlgn="base"/>
            <a:r>
              <a:rPr lang="en-US" i="0" dirty="0">
                <a:solidFill>
                  <a:srgbClr val="293655"/>
                </a:solidFill>
                <a:effectLst/>
                <a:latin typeface="Barlow" panose="00000500000000000000" pitchFamily="2" charset="0"/>
              </a:rPr>
              <a:t>When this feature is enabled, the DNS response will include a distinct and automatically assigned address for each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 The proxy is then configured to match requests to this IP address, and forward the request to the corresponding </a:t>
            </a:r>
            <a:r>
              <a:rPr lang="en-US" i="0" dirty="0" err="1">
                <a:solidFill>
                  <a:srgbClr val="293655"/>
                </a:solidFill>
                <a:effectLst/>
                <a:latin typeface="Barlow" panose="00000500000000000000" pitchFamily="2" charset="0"/>
              </a:rPr>
              <a:t>ServiceEntry</a:t>
            </a:r>
            <a:r>
              <a:rPr lang="en-US" i="0" dirty="0">
                <a:solidFill>
                  <a:srgbClr val="293655"/>
                </a:solidFill>
                <a:effectLst/>
                <a:latin typeface="Barlow" panose="00000500000000000000" pitchFamily="2" charset="0"/>
              </a:rPr>
              <a:t>.</a:t>
            </a:r>
          </a:p>
          <a:p>
            <a:pPr algn="l" fontAlgn="base"/>
            <a:endParaRPr lang="en-US" i="0" dirty="0">
              <a:solidFill>
                <a:srgbClr val="293655"/>
              </a:solidFill>
              <a:effectLst/>
              <a:latin typeface="Barlow"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47</a:t>
            </a:fld>
            <a:endParaRPr lang="en-US"/>
          </a:p>
        </p:txBody>
      </p:sp>
    </p:spTree>
    <p:extLst>
      <p:ext uri="{BB962C8B-B14F-4D97-AF65-F5344CB8AC3E}">
        <p14:creationId xmlns:p14="http://schemas.microsoft.com/office/powerpoint/2010/main" val="475129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Lato" panose="020F0502020204030203" pitchFamily="34" charset="0"/>
              </a:rPr>
              <a:t>Out of process architecture:</a:t>
            </a:r>
            <a:r>
              <a:rPr lang="en-US" b="0" i="0" dirty="0">
                <a:solidFill>
                  <a:srgbClr val="404040"/>
                </a:solidFill>
                <a:effectLst/>
                <a:latin typeface="Lato" panose="020F0502020204030203" pitchFamily="34" charset="0"/>
              </a:rPr>
              <a:t> Envoy is a self contained process that is designed to run alongside every application server. All of the Envoys form a transparent communication mesh in which each application sends and receives messages to and from localhost and is unaware of the network topology. The out of process architecture has two substantial benefits over the traditional library approach to service to service communication:</a:t>
            </a:r>
          </a:p>
          <a:p>
            <a:pPr algn="l">
              <a:buFont typeface="Arial" panose="020B0604020202020204" pitchFamily="34" charset="0"/>
              <a:buChar char="•"/>
            </a:pPr>
            <a:r>
              <a:rPr lang="en-US" b="0" i="0" dirty="0">
                <a:solidFill>
                  <a:srgbClr val="404040"/>
                </a:solidFill>
                <a:effectLst/>
                <a:latin typeface="Lato" panose="020F0502020204030203" pitchFamily="34" charset="0"/>
              </a:rPr>
              <a:t>Envoy works with any application language. A single Envoy deployment can form a mesh between Java, C++, Go, PHP, Python, etc. It is becoming increasingly common for service oriented architectures to use multiple application frameworks and languages. Envoy transparently bridges the gap.</a:t>
            </a:r>
          </a:p>
          <a:p>
            <a:pPr algn="l">
              <a:buFont typeface="Arial" panose="020B0604020202020204" pitchFamily="34" charset="0"/>
              <a:buChar char="•"/>
            </a:pPr>
            <a:r>
              <a:rPr lang="en-US" b="0" i="0" dirty="0">
                <a:solidFill>
                  <a:srgbClr val="404040"/>
                </a:solidFill>
                <a:effectLst/>
                <a:latin typeface="Lato" panose="020F0502020204030203" pitchFamily="34" charset="0"/>
              </a:rPr>
              <a:t>As anyone that has worked with a large service oriented architecture knows, deploying library upgrades can be incredibly painful. Envoy can be deployed and upgraded quickly across an entire infrastructure transparently.</a:t>
            </a:r>
          </a:p>
          <a:p>
            <a:pPr algn="l"/>
            <a:r>
              <a:rPr lang="en-US" b="1" i="0" dirty="0">
                <a:solidFill>
                  <a:srgbClr val="404040"/>
                </a:solidFill>
                <a:effectLst/>
                <a:latin typeface="Lato" panose="020F0502020204030203" pitchFamily="34" charset="0"/>
              </a:rPr>
              <a:t>Modern C++11 code base:</a:t>
            </a:r>
            <a:r>
              <a:rPr lang="en-US" b="0" i="0" dirty="0">
                <a:solidFill>
                  <a:srgbClr val="404040"/>
                </a:solidFill>
                <a:effectLst/>
                <a:latin typeface="Lato" panose="020F0502020204030203" pitchFamily="34" charset="0"/>
              </a:rPr>
              <a:t> Envoy is written in C++11. Native code was chosen because we believe that an architectural component such as Envoy should get out of the way as much as possible. Modern application developers already deal with tail latencies that are difficult to reason about due to deployments in shared cloud environments and the use of very productive but not particularly well performing languages such as PHP, Python, Ruby, Scala, etc. Native code provides generally excellent latency properties that don’t add additional confusion to an already confusing situation. Unlike other native code proxy solutions written in C, C++11 provides both excellent developer productivity and performance.</a:t>
            </a:r>
          </a:p>
          <a:p>
            <a:pPr algn="l"/>
            <a:r>
              <a:rPr lang="en-US" b="1" i="0" dirty="0">
                <a:solidFill>
                  <a:srgbClr val="404040"/>
                </a:solidFill>
                <a:effectLst/>
                <a:latin typeface="Lato" panose="020F0502020204030203" pitchFamily="34" charset="0"/>
              </a:rPr>
              <a:t>L3/L4 filter architecture:</a:t>
            </a:r>
            <a:r>
              <a:rPr lang="en-US" b="0" i="0" dirty="0">
                <a:solidFill>
                  <a:srgbClr val="404040"/>
                </a:solidFill>
                <a:effectLst/>
                <a:latin typeface="Lato" panose="020F0502020204030203" pitchFamily="34" charset="0"/>
              </a:rPr>
              <a:t> At its core, Envoy is an L3/L4 network proxy. A pluggable </a:t>
            </a:r>
            <a:r>
              <a:rPr lang="en-US" b="0" i="0" u="none" strike="noStrike" dirty="0">
                <a:solidFill>
                  <a:srgbClr val="2980B9"/>
                </a:solidFill>
                <a:effectLst/>
                <a:latin typeface="Lato" panose="020F0502020204030203" pitchFamily="34" charset="0"/>
                <a:hlinkClick r:id="rId3"/>
              </a:rPr>
              <a:t>filter</a:t>
            </a:r>
            <a:r>
              <a:rPr lang="en-US" b="0" i="0" dirty="0">
                <a:solidFill>
                  <a:srgbClr val="404040"/>
                </a:solidFill>
                <a:effectLst/>
                <a:latin typeface="Lato" panose="020F0502020204030203" pitchFamily="34" charset="0"/>
              </a:rPr>
              <a:t> chain mechanism allows filters to be written to perform different TCP proxy tasks and inserted into the main server. Filters have already been written to support various tasks such as raw </a:t>
            </a:r>
            <a:r>
              <a:rPr lang="en-US" b="0" i="0" u="none" strike="noStrike" dirty="0">
                <a:solidFill>
                  <a:srgbClr val="2980B9"/>
                </a:solidFill>
                <a:effectLst/>
                <a:latin typeface="Lato" panose="020F0502020204030203" pitchFamily="34" charset="0"/>
                <a:hlinkClick r:id="rId4"/>
              </a:rPr>
              <a:t>TCP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5"/>
              </a:rPr>
              <a:t>HTTP proxy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6"/>
              </a:rPr>
              <a:t>TLS client certificate authentication</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HTTP L7 filter architecture:</a:t>
            </a:r>
            <a:r>
              <a:rPr lang="en-US" b="0" i="0" dirty="0">
                <a:solidFill>
                  <a:srgbClr val="404040"/>
                </a:solidFill>
                <a:effectLst/>
                <a:latin typeface="Lato" panose="020F0502020204030203" pitchFamily="34" charset="0"/>
              </a:rPr>
              <a:t> HTTP is such a critical component of modern application architectures that Envoy </a:t>
            </a:r>
            <a:r>
              <a:rPr lang="en-US" b="0" i="0" u="none" strike="noStrike" dirty="0">
                <a:solidFill>
                  <a:srgbClr val="2980B9"/>
                </a:solidFill>
                <a:effectLst/>
                <a:latin typeface="Lato" panose="020F0502020204030203" pitchFamily="34" charset="0"/>
                <a:hlinkClick r:id="rId7"/>
              </a:rPr>
              <a:t>supports</a:t>
            </a:r>
            <a:r>
              <a:rPr lang="en-US" b="0" i="0" dirty="0">
                <a:solidFill>
                  <a:srgbClr val="404040"/>
                </a:solidFill>
                <a:effectLst/>
                <a:latin typeface="Lato" panose="020F0502020204030203" pitchFamily="34" charset="0"/>
              </a:rPr>
              <a:t> an additional HTTP L7 filter layer. HTTP filters can be plugged into the HTTP connection management subsystem that perform different tasks such as </a:t>
            </a:r>
            <a:r>
              <a:rPr lang="en-US" b="0" i="0" u="none" strike="noStrike" dirty="0">
                <a:solidFill>
                  <a:srgbClr val="2980B9"/>
                </a:solidFill>
                <a:effectLst/>
                <a:latin typeface="Lato" panose="020F0502020204030203" pitchFamily="34" charset="0"/>
                <a:hlinkClick r:id="rId8"/>
              </a:rPr>
              <a:t>buffering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rate limiting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0"/>
              </a:rPr>
              <a:t>routing/forwarding</a:t>
            </a:r>
            <a:r>
              <a:rPr lang="en-US" b="0" i="0" dirty="0">
                <a:solidFill>
                  <a:srgbClr val="404040"/>
                </a:solidFill>
                <a:effectLst/>
                <a:latin typeface="Lato" panose="020F0502020204030203" pitchFamily="34" charset="0"/>
              </a:rPr>
              <a:t>, sniffing Amazon’s </a:t>
            </a:r>
            <a:r>
              <a:rPr lang="en-US" b="0" i="0" u="none" strike="noStrike" dirty="0">
                <a:solidFill>
                  <a:srgbClr val="2980B9"/>
                </a:solidFill>
                <a:effectLst/>
                <a:latin typeface="Lato" panose="020F0502020204030203" pitchFamily="34" charset="0"/>
                <a:hlinkClick r:id="rId11"/>
              </a:rPr>
              <a:t>DynamoDB</a:t>
            </a:r>
            <a:r>
              <a:rPr lang="en-US" b="0" i="0" dirty="0">
                <a:solidFill>
                  <a:srgbClr val="404040"/>
                </a:solidFill>
                <a:effectLst/>
                <a:latin typeface="Lato" panose="020F0502020204030203" pitchFamily="34" charset="0"/>
              </a:rPr>
              <a:t>, etc.</a:t>
            </a:r>
          </a:p>
          <a:p>
            <a:pPr algn="l"/>
            <a:r>
              <a:rPr lang="en-US" b="1" i="0" dirty="0">
                <a:solidFill>
                  <a:srgbClr val="404040"/>
                </a:solidFill>
                <a:effectLst/>
                <a:latin typeface="Lato" panose="020F0502020204030203" pitchFamily="34" charset="0"/>
              </a:rPr>
              <a:t>First class HTTP/2 support:</a:t>
            </a:r>
            <a:r>
              <a:rPr lang="en-US" b="0" i="0" dirty="0">
                <a:solidFill>
                  <a:srgbClr val="404040"/>
                </a:solidFill>
                <a:effectLst/>
                <a:latin typeface="Lato" panose="020F0502020204030203" pitchFamily="34" charset="0"/>
              </a:rPr>
              <a:t> When operating in HTTP mode, Envoy </a:t>
            </a:r>
            <a:r>
              <a:rPr lang="en-US" b="0" i="0" u="none" strike="noStrike" dirty="0">
                <a:solidFill>
                  <a:srgbClr val="2980B9"/>
                </a:solidFill>
                <a:effectLst/>
                <a:latin typeface="Lato" panose="020F0502020204030203" pitchFamily="34" charset="0"/>
                <a:hlinkClick r:id="rId12"/>
              </a:rPr>
              <a:t>supports</a:t>
            </a:r>
            <a:r>
              <a:rPr lang="en-US" b="0" i="0" dirty="0">
                <a:solidFill>
                  <a:srgbClr val="404040"/>
                </a:solidFill>
                <a:effectLst/>
                <a:latin typeface="Lato" panose="020F0502020204030203" pitchFamily="34" charset="0"/>
              </a:rPr>
              <a:t> both HTTP/1.1 and HTTP/2. Envoy can operate as a transparent HTTP/1.1 to HTTP/2 proxy in both directions. This means that any combination of HTTP/1.1 and HTTP/2 clients and target servers can be bridged. The recommended service to service configuration uses HTTP/2 between all Envoys to create a mesh of persistent connections that requests and responses can be multiplexed over. Envoy does not support SPDY as the protocol is being phased out.</a:t>
            </a:r>
          </a:p>
          <a:p>
            <a:pPr algn="l"/>
            <a:r>
              <a:rPr lang="en-US" b="1" i="0" dirty="0">
                <a:solidFill>
                  <a:srgbClr val="404040"/>
                </a:solidFill>
                <a:effectLst/>
                <a:latin typeface="Lato" panose="020F0502020204030203" pitchFamily="34" charset="0"/>
              </a:rPr>
              <a:t>HTTP L7 routing:</a:t>
            </a:r>
            <a:r>
              <a:rPr lang="en-US" b="0" i="0" dirty="0">
                <a:solidFill>
                  <a:srgbClr val="404040"/>
                </a:solidFill>
                <a:effectLst/>
                <a:latin typeface="Lato" panose="020F0502020204030203" pitchFamily="34" charset="0"/>
              </a:rPr>
              <a:t> When operating in HTTP mode, Envoy supports a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 subsystem that is capable of routing and redirecting requests based on path, authority, content type, </a:t>
            </a:r>
            <a:r>
              <a:rPr lang="en-US" b="0" i="0" u="none" strike="noStrike" dirty="0">
                <a:solidFill>
                  <a:srgbClr val="2980B9"/>
                </a:solidFill>
                <a:effectLst/>
                <a:latin typeface="Lato" panose="020F0502020204030203" pitchFamily="34" charset="0"/>
                <a:hlinkClick r:id="rId13"/>
              </a:rPr>
              <a:t>runtime</a:t>
            </a:r>
            <a:r>
              <a:rPr lang="en-US" b="0" i="0" dirty="0">
                <a:solidFill>
                  <a:srgbClr val="404040"/>
                </a:solidFill>
                <a:effectLst/>
                <a:latin typeface="Lato" panose="020F0502020204030203" pitchFamily="34" charset="0"/>
              </a:rPr>
              <a:t> values, etc. This functionality is most useful when using Envoy as a front/edge proxy but is also leveraged when building a service to service mesh.</a:t>
            </a:r>
          </a:p>
          <a:p>
            <a:pPr algn="l"/>
            <a:r>
              <a:rPr lang="en-US" b="1" i="0" dirty="0" err="1">
                <a:solidFill>
                  <a:srgbClr val="404040"/>
                </a:solidFill>
                <a:effectLst/>
                <a:latin typeface="Lato" panose="020F0502020204030203" pitchFamily="34" charset="0"/>
              </a:rPr>
              <a:t>gRPC</a:t>
            </a:r>
            <a:r>
              <a:rPr lang="en-US" b="1" i="0" dirty="0">
                <a:solidFill>
                  <a:srgbClr val="404040"/>
                </a:solidFill>
                <a:effectLst/>
                <a:latin typeface="Lato" panose="020F0502020204030203" pitchFamily="34" charset="0"/>
              </a:rPr>
              <a:t> support:</a:t>
            </a:r>
            <a:r>
              <a:rPr lang="en-US" b="0" i="0" dirty="0">
                <a:solidFill>
                  <a:srgbClr val="404040"/>
                </a:solidFill>
                <a:effectLst/>
                <a:latin typeface="Lato" panose="020F0502020204030203" pitchFamily="34" charset="0"/>
              </a:rPr>
              <a:t> </a:t>
            </a:r>
            <a:r>
              <a:rPr lang="en-US" b="0" i="0" u="none" strike="noStrike" dirty="0" err="1">
                <a:solidFill>
                  <a:srgbClr val="2980B9"/>
                </a:solidFill>
                <a:effectLst/>
                <a:latin typeface="Lato" panose="020F0502020204030203" pitchFamily="34" charset="0"/>
                <a:hlinkClick r:id="rId14"/>
              </a:rPr>
              <a:t>gRPC</a:t>
            </a:r>
            <a:r>
              <a:rPr lang="en-US" b="0" i="0" dirty="0">
                <a:solidFill>
                  <a:srgbClr val="404040"/>
                </a:solidFill>
                <a:effectLst/>
                <a:latin typeface="Lato" panose="020F0502020204030203" pitchFamily="34" charset="0"/>
              </a:rPr>
              <a:t> is an RPC framework from Google that uses HTTP/2 as the underlying multiplexed transport. Envoy </a:t>
            </a:r>
            <a:r>
              <a:rPr lang="en-US" b="0" i="0" u="none" strike="noStrike" dirty="0">
                <a:solidFill>
                  <a:srgbClr val="2980B9"/>
                </a:solidFill>
                <a:effectLst/>
                <a:latin typeface="Lato" panose="020F0502020204030203" pitchFamily="34" charset="0"/>
                <a:hlinkClick r:id="rId15"/>
              </a:rPr>
              <a:t>supports</a:t>
            </a:r>
            <a:r>
              <a:rPr lang="en-US" b="0" i="0" dirty="0">
                <a:solidFill>
                  <a:srgbClr val="404040"/>
                </a:solidFill>
                <a:effectLst/>
                <a:latin typeface="Lato" panose="020F0502020204030203" pitchFamily="34" charset="0"/>
              </a:rPr>
              <a:t> all of the HTTP/2 features required to be used as the routing and load balancing substrate for </a:t>
            </a:r>
            <a:r>
              <a:rPr lang="en-US" b="0" i="0" dirty="0" err="1">
                <a:solidFill>
                  <a:srgbClr val="404040"/>
                </a:solidFill>
                <a:effectLst/>
                <a:latin typeface="Lato" panose="020F0502020204030203" pitchFamily="34" charset="0"/>
              </a:rPr>
              <a:t>gRPC</a:t>
            </a:r>
            <a:r>
              <a:rPr lang="en-US" b="0" i="0" dirty="0">
                <a:solidFill>
                  <a:srgbClr val="404040"/>
                </a:solidFill>
                <a:effectLst/>
                <a:latin typeface="Lato" panose="020F0502020204030203" pitchFamily="34" charset="0"/>
              </a:rPr>
              <a:t> requests and responses. The two systems are very complementary.</a:t>
            </a:r>
          </a:p>
          <a:p>
            <a:pPr algn="l"/>
            <a:r>
              <a:rPr lang="en-US" b="1" i="0" dirty="0">
                <a:solidFill>
                  <a:srgbClr val="404040"/>
                </a:solidFill>
                <a:effectLst/>
                <a:latin typeface="Lato" panose="020F0502020204030203" pitchFamily="34" charset="0"/>
              </a:rPr>
              <a:t>MongoDB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6"/>
              </a:rPr>
              <a:t>MongoDB</a:t>
            </a:r>
            <a:r>
              <a:rPr lang="en-US" b="0" i="0" dirty="0">
                <a:solidFill>
                  <a:srgbClr val="404040"/>
                </a:solidFill>
                <a:effectLst/>
                <a:latin typeface="Lato" panose="020F0502020204030203" pitchFamily="34" charset="0"/>
              </a:rPr>
              <a:t> is a popular database used in modern web applications. Envoy </a:t>
            </a:r>
            <a:r>
              <a:rPr lang="en-US" b="0" i="0" u="none" strike="noStrike" dirty="0">
                <a:solidFill>
                  <a:srgbClr val="2980B9"/>
                </a:solidFill>
                <a:effectLst/>
                <a:latin typeface="Lato" panose="020F0502020204030203" pitchFamily="34" charset="0"/>
                <a:hlinkClick r:id="rId17"/>
              </a:rPr>
              <a:t>supports</a:t>
            </a:r>
            <a:r>
              <a:rPr lang="en-US" b="0" i="0" dirty="0">
                <a:solidFill>
                  <a:srgbClr val="404040"/>
                </a:solidFill>
                <a:effectLst/>
                <a:latin typeface="Lato" panose="020F0502020204030203" pitchFamily="34" charset="0"/>
              </a:rPr>
              <a:t> L7 sniffing, statistics production, and logging for MongoDB connections.</a:t>
            </a:r>
          </a:p>
          <a:p>
            <a:pPr algn="l"/>
            <a:r>
              <a:rPr lang="en-US" b="1" i="0" dirty="0">
                <a:solidFill>
                  <a:srgbClr val="404040"/>
                </a:solidFill>
                <a:effectLst/>
                <a:latin typeface="Lato" panose="020F0502020204030203" pitchFamily="34" charset="0"/>
              </a:rPr>
              <a:t>DynamoDB L7 support</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8"/>
              </a:rPr>
              <a:t>DynamoDB</a:t>
            </a:r>
            <a:r>
              <a:rPr lang="en-US" b="0" i="0" dirty="0">
                <a:solidFill>
                  <a:srgbClr val="404040"/>
                </a:solidFill>
                <a:effectLst/>
                <a:latin typeface="Lato" panose="020F0502020204030203" pitchFamily="34" charset="0"/>
              </a:rPr>
              <a:t> is Amazon’s hosted key/value NOSQL datastore. Envoy </a:t>
            </a:r>
            <a:r>
              <a:rPr lang="en-US" b="0" i="0" u="none" strike="noStrike" dirty="0">
                <a:solidFill>
                  <a:srgbClr val="2980B9"/>
                </a:solidFill>
                <a:effectLst/>
                <a:latin typeface="Lato" panose="020F0502020204030203" pitchFamily="34" charset="0"/>
                <a:hlinkClick r:id="rId11"/>
              </a:rPr>
              <a:t>supports</a:t>
            </a:r>
            <a:r>
              <a:rPr lang="en-US" b="0" i="0" dirty="0">
                <a:solidFill>
                  <a:srgbClr val="404040"/>
                </a:solidFill>
                <a:effectLst/>
                <a:latin typeface="Lato" panose="020F0502020204030203" pitchFamily="34" charset="0"/>
              </a:rPr>
              <a:t> L7 sniffing and statistics production for DynamoDB connections.</a:t>
            </a:r>
          </a:p>
          <a:p>
            <a:pPr algn="l"/>
            <a:r>
              <a:rPr lang="en-US" b="1" i="0" dirty="0">
                <a:solidFill>
                  <a:srgbClr val="404040"/>
                </a:solidFill>
                <a:effectLst/>
                <a:latin typeface="Lato" panose="020F0502020204030203" pitchFamily="34" charset="0"/>
              </a:rPr>
              <a:t>Service discovery:</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19"/>
              </a:rPr>
              <a:t>Service discovery</a:t>
            </a:r>
            <a:r>
              <a:rPr lang="en-US" b="0" i="0" dirty="0">
                <a:solidFill>
                  <a:srgbClr val="404040"/>
                </a:solidFill>
                <a:effectLst/>
                <a:latin typeface="Lato" panose="020F0502020204030203" pitchFamily="34" charset="0"/>
              </a:rPr>
              <a:t> is a critical component of service oriented architectures. Envoy supports multiple service discovery methods including asynchronous DNS resolution and REST based lookup via a </a:t>
            </a:r>
            <a:r>
              <a:rPr lang="en-US" b="0" i="0" u="none" strike="noStrike" dirty="0">
                <a:solidFill>
                  <a:srgbClr val="2980B9"/>
                </a:solidFill>
                <a:effectLst/>
                <a:latin typeface="Lato" panose="020F0502020204030203" pitchFamily="34" charset="0"/>
                <a:hlinkClick r:id="rId20"/>
              </a:rPr>
              <a:t>service discovery service</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Health checking:</a:t>
            </a:r>
            <a:r>
              <a:rPr lang="en-US" b="0" i="0" dirty="0">
                <a:solidFill>
                  <a:srgbClr val="404040"/>
                </a:solidFill>
                <a:effectLst/>
                <a:latin typeface="Lato" panose="020F0502020204030203" pitchFamily="34" charset="0"/>
              </a:rPr>
              <a:t> The </a:t>
            </a:r>
            <a:r>
              <a:rPr lang="en-US" b="0" i="0" u="none" strike="noStrike" dirty="0">
                <a:solidFill>
                  <a:srgbClr val="2980B9"/>
                </a:solidFill>
                <a:effectLst/>
                <a:latin typeface="Lato" panose="020F0502020204030203" pitchFamily="34" charset="0"/>
                <a:hlinkClick r:id="rId21"/>
              </a:rPr>
              <a:t>recommended</a:t>
            </a:r>
            <a:r>
              <a:rPr lang="en-US" b="0" i="0" dirty="0">
                <a:solidFill>
                  <a:srgbClr val="404040"/>
                </a:solidFill>
                <a:effectLst/>
                <a:latin typeface="Lato" panose="020F0502020204030203" pitchFamily="34" charset="0"/>
              </a:rPr>
              <a:t> way of building an Envoy mesh is to treat service discovery as an eventually consistent process. Envoy includes a </a:t>
            </a:r>
            <a:r>
              <a:rPr lang="en-US" b="0" i="0" u="none" strike="noStrike" dirty="0">
                <a:solidFill>
                  <a:srgbClr val="2980B9"/>
                </a:solidFill>
                <a:effectLst/>
                <a:latin typeface="Lato" panose="020F0502020204030203" pitchFamily="34" charset="0"/>
                <a:hlinkClick r:id="rId22"/>
              </a:rPr>
              <a:t>health checking</a:t>
            </a:r>
            <a:r>
              <a:rPr lang="en-US" b="0" i="0" dirty="0">
                <a:solidFill>
                  <a:srgbClr val="404040"/>
                </a:solidFill>
                <a:effectLst/>
                <a:latin typeface="Lato" panose="020F0502020204030203" pitchFamily="34" charset="0"/>
              </a:rPr>
              <a:t> subsystem which can optionally perform active health checking of upstream service clusters. Envoy then uses the union of service discovery and health checking information to determine healthy load balancing targets. Envoy also supports passive health checking via an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subsystem.</a:t>
            </a:r>
          </a:p>
          <a:p>
            <a:pPr algn="l"/>
            <a:r>
              <a:rPr lang="en-US" b="1" i="0" dirty="0">
                <a:solidFill>
                  <a:srgbClr val="404040"/>
                </a:solidFill>
                <a:effectLst/>
                <a:latin typeface="Lato" panose="020F0502020204030203" pitchFamily="34" charset="0"/>
              </a:rPr>
              <a:t>Advanced load balancing: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4"/>
              </a:rPr>
              <a:t>Load balancing</a:t>
            </a:r>
            <a:r>
              <a:rPr lang="en-US" b="0" i="0" dirty="0">
                <a:solidFill>
                  <a:srgbClr val="404040"/>
                </a:solidFill>
                <a:effectLst/>
                <a:latin typeface="Lato" panose="020F0502020204030203" pitchFamily="34" charset="0"/>
              </a:rPr>
              <a:t> among different components in a distributed system is a complex problem. Because Envoy is a self contained proxy instead of a library, it is able to implement advanced load balancing techniques in a single place and have them be accessible to any application. Currently Envoy includes support for </a:t>
            </a:r>
            <a:r>
              <a:rPr lang="en-US" b="0" i="0" u="none" strike="noStrike" dirty="0">
                <a:solidFill>
                  <a:srgbClr val="2980B9"/>
                </a:solidFill>
                <a:effectLst/>
                <a:latin typeface="Lato" panose="020F0502020204030203" pitchFamily="34" charset="0"/>
                <a:hlinkClick r:id="rId25"/>
              </a:rPr>
              <a:t>automatic retries</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26"/>
              </a:rPr>
              <a:t>circuit breaking</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9"/>
              </a:rPr>
              <a:t>global rate limiting</a:t>
            </a:r>
            <a:r>
              <a:rPr lang="en-US" b="0" i="0" dirty="0">
                <a:solidFill>
                  <a:srgbClr val="404040"/>
                </a:solidFill>
                <a:effectLst/>
                <a:latin typeface="Lato" panose="020F0502020204030203" pitchFamily="34" charset="0"/>
              </a:rPr>
              <a:t> via an external rate limiting service, </a:t>
            </a:r>
            <a:r>
              <a:rPr lang="en-US" b="0" i="0" u="none" strike="noStrike" dirty="0">
                <a:solidFill>
                  <a:srgbClr val="2980B9"/>
                </a:solidFill>
                <a:effectLst/>
                <a:latin typeface="Lato" panose="020F0502020204030203" pitchFamily="34" charset="0"/>
                <a:hlinkClick r:id="rId27"/>
              </a:rPr>
              <a:t>request shadowing</a:t>
            </a:r>
            <a:r>
              <a:rPr lang="en-US" b="0" i="0" dirty="0">
                <a:solidFill>
                  <a:srgbClr val="404040"/>
                </a:solidFill>
                <a:effectLst/>
                <a:latin typeface="Lato" panose="020F0502020204030203" pitchFamily="34" charset="0"/>
              </a:rPr>
              <a:t>, and </a:t>
            </a:r>
            <a:r>
              <a:rPr lang="en-US" b="0" i="0" u="none" strike="noStrike" dirty="0">
                <a:solidFill>
                  <a:srgbClr val="2980B9"/>
                </a:solidFill>
                <a:effectLst/>
                <a:latin typeface="Lato" panose="020F0502020204030203" pitchFamily="34" charset="0"/>
                <a:hlinkClick r:id="rId23"/>
              </a:rPr>
              <a:t>outlier detection</a:t>
            </a:r>
            <a:r>
              <a:rPr lang="en-US" b="0" i="0" dirty="0">
                <a:solidFill>
                  <a:srgbClr val="404040"/>
                </a:solidFill>
                <a:effectLst/>
                <a:latin typeface="Lato" panose="020F0502020204030203" pitchFamily="34" charset="0"/>
              </a:rPr>
              <a:t>. Future support is planned for request racing.</a:t>
            </a:r>
          </a:p>
          <a:p>
            <a:pPr algn="l"/>
            <a:r>
              <a:rPr lang="en-US" b="1" i="0" dirty="0">
                <a:solidFill>
                  <a:srgbClr val="404040"/>
                </a:solidFill>
                <a:effectLst/>
                <a:latin typeface="Lato" panose="020F0502020204030203" pitchFamily="34" charset="0"/>
              </a:rPr>
              <a:t>Front/edge proxy support:</a:t>
            </a:r>
            <a:r>
              <a:rPr lang="en-US" b="0" i="0" dirty="0">
                <a:solidFill>
                  <a:srgbClr val="404040"/>
                </a:solidFill>
                <a:effectLst/>
                <a:latin typeface="Lato" panose="020F0502020204030203" pitchFamily="34" charset="0"/>
              </a:rPr>
              <a:t> Although Envoy is primarily designed as a service to service communication system, there is benefit in using the same software at the edge (observability, management, identical service discovery and load balancing algorithms, etc.). Envoy includes enough features to make it usable as an edge proxy for most modern web application use cases. This includes </a:t>
            </a:r>
            <a:r>
              <a:rPr lang="en-US" b="0" i="0" u="none" strike="noStrike" dirty="0">
                <a:solidFill>
                  <a:srgbClr val="2980B9"/>
                </a:solidFill>
                <a:effectLst/>
                <a:latin typeface="Lato" panose="020F0502020204030203" pitchFamily="34" charset="0"/>
                <a:hlinkClick r:id="rId28"/>
              </a:rPr>
              <a:t>TLS</a:t>
            </a:r>
            <a:r>
              <a:rPr lang="en-US" b="0" i="0" dirty="0">
                <a:solidFill>
                  <a:srgbClr val="404040"/>
                </a:solidFill>
                <a:effectLst/>
                <a:latin typeface="Lato" panose="020F0502020204030203" pitchFamily="34" charset="0"/>
              </a:rPr>
              <a:t> termination, HTTP/1.1 and HTTP/2 </a:t>
            </a:r>
            <a:r>
              <a:rPr lang="en-US" b="0" i="0" u="none" strike="noStrike" dirty="0">
                <a:solidFill>
                  <a:srgbClr val="2980B9"/>
                </a:solidFill>
                <a:effectLst/>
                <a:latin typeface="Lato" panose="020F0502020204030203" pitchFamily="34" charset="0"/>
                <a:hlinkClick r:id="rId12"/>
              </a:rPr>
              <a:t>support</a:t>
            </a:r>
            <a:r>
              <a:rPr lang="en-US" b="0" i="0" dirty="0">
                <a:solidFill>
                  <a:srgbClr val="404040"/>
                </a:solidFill>
                <a:effectLst/>
                <a:latin typeface="Lato" panose="020F0502020204030203" pitchFamily="34" charset="0"/>
              </a:rPr>
              <a:t>, as well as HTTP L7 </a:t>
            </a:r>
            <a:r>
              <a:rPr lang="en-US" b="0" i="0" u="none" strike="noStrike" dirty="0">
                <a:solidFill>
                  <a:srgbClr val="2980B9"/>
                </a:solidFill>
                <a:effectLst/>
                <a:latin typeface="Lato" panose="020F0502020204030203" pitchFamily="34" charset="0"/>
                <a:hlinkClick r:id="rId10"/>
              </a:rPr>
              <a:t>routing</a:t>
            </a:r>
            <a:r>
              <a:rPr lang="en-US" b="0" i="0" dirty="0">
                <a:solidFill>
                  <a:srgbClr val="404040"/>
                </a:solidFill>
                <a:effectLst/>
                <a:latin typeface="Lato" panose="020F0502020204030203" pitchFamily="34" charset="0"/>
              </a:rPr>
              <a:t>.</a:t>
            </a:r>
          </a:p>
          <a:p>
            <a:pPr algn="l"/>
            <a:r>
              <a:rPr lang="en-US" b="1" i="0" dirty="0">
                <a:solidFill>
                  <a:srgbClr val="404040"/>
                </a:solidFill>
                <a:effectLst/>
                <a:latin typeface="Lato" panose="020F0502020204030203" pitchFamily="34" charset="0"/>
              </a:rPr>
              <a:t>Best in class observability:</a:t>
            </a:r>
            <a:r>
              <a:rPr lang="en-US" b="0" i="0" dirty="0">
                <a:solidFill>
                  <a:srgbClr val="404040"/>
                </a:solidFill>
                <a:effectLst/>
                <a:latin typeface="Lato" panose="020F0502020204030203" pitchFamily="34" charset="0"/>
              </a:rPr>
              <a:t> As stated above, the primary goal of Envoy is to make the network transparent. However, problems occur both at the network level and at the application level. Envoy includes robust </a:t>
            </a:r>
            <a:r>
              <a:rPr lang="en-US" b="0" i="0" u="none" strike="noStrike" dirty="0">
                <a:solidFill>
                  <a:srgbClr val="2980B9"/>
                </a:solidFill>
                <a:effectLst/>
                <a:latin typeface="Lato" panose="020F0502020204030203" pitchFamily="34" charset="0"/>
                <a:hlinkClick r:id="rId29"/>
              </a:rPr>
              <a:t>statistics</a:t>
            </a:r>
            <a:r>
              <a:rPr lang="en-US" b="0" i="0" dirty="0">
                <a:solidFill>
                  <a:srgbClr val="404040"/>
                </a:solidFill>
                <a:effectLst/>
                <a:latin typeface="Lato" panose="020F0502020204030203" pitchFamily="34" charset="0"/>
              </a:rPr>
              <a:t> support for all subsystems. </a:t>
            </a:r>
            <a:r>
              <a:rPr lang="en-US" b="0" i="0" u="none" strike="noStrike" dirty="0" err="1">
                <a:solidFill>
                  <a:srgbClr val="2980B9"/>
                </a:solidFill>
                <a:effectLst/>
                <a:latin typeface="Lato" panose="020F0502020204030203" pitchFamily="34" charset="0"/>
                <a:hlinkClick r:id="rId30"/>
              </a:rPr>
              <a:t>statsd</a:t>
            </a:r>
            <a:r>
              <a:rPr lang="en-US" b="0" i="0" dirty="0">
                <a:solidFill>
                  <a:srgbClr val="404040"/>
                </a:solidFill>
                <a:effectLst/>
                <a:latin typeface="Lato" panose="020F0502020204030203" pitchFamily="34" charset="0"/>
              </a:rPr>
              <a:t> (and compatible providers) is the currently supported statistics sink, though plugging in a different one would not be difficult. Statistics are also viewable via the </a:t>
            </a:r>
            <a:r>
              <a:rPr lang="en-US" b="0" i="0" u="none" strike="noStrike" dirty="0">
                <a:solidFill>
                  <a:srgbClr val="2980B9"/>
                </a:solidFill>
                <a:effectLst/>
                <a:latin typeface="Lato" panose="020F0502020204030203" pitchFamily="34" charset="0"/>
                <a:hlinkClick r:id="rId31"/>
              </a:rPr>
              <a:t>administration</a:t>
            </a:r>
            <a:r>
              <a:rPr lang="en-US" b="0" i="0" dirty="0">
                <a:solidFill>
                  <a:srgbClr val="404040"/>
                </a:solidFill>
                <a:effectLst/>
                <a:latin typeface="Lato" panose="020F0502020204030203" pitchFamily="34" charset="0"/>
              </a:rPr>
              <a:t> port. Envoy also supports distributed </a:t>
            </a:r>
            <a:r>
              <a:rPr lang="en-US" b="0" i="0" u="none" strike="noStrike" dirty="0">
                <a:solidFill>
                  <a:srgbClr val="2980B9"/>
                </a:solidFill>
                <a:effectLst/>
                <a:latin typeface="Lato" panose="020F0502020204030203" pitchFamily="34" charset="0"/>
                <a:hlinkClick r:id="rId32"/>
              </a:rPr>
              <a:t>tracing</a:t>
            </a:r>
            <a:r>
              <a:rPr lang="en-US" b="0" i="0" dirty="0">
                <a:solidFill>
                  <a:srgbClr val="404040"/>
                </a:solidFill>
                <a:effectLst/>
                <a:latin typeface="Lato" panose="020F0502020204030203" pitchFamily="34" charset="0"/>
              </a:rPr>
              <a:t> via </a:t>
            </a:r>
            <a:r>
              <a:rPr lang="en-US" b="0" i="0" dirty="0" err="1">
                <a:solidFill>
                  <a:srgbClr val="404040"/>
                </a:solidFill>
                <a:effectLst/>
                <a:latin typeface="Lato" panose="020F0502020204030203" pitchFamily="34" charset="0"/>
              </a:rPr>
              <a:t>thirdparty</a:t>
            </a:r>
            <a:r>
              <a:rPr lang="en-US" b="0" i="0" dirty="0">
                <a:solidFill>
                  <a:srgbClr val="404040"/>
                </a:solidFill>
                <a:effectLst/>
                <a:latin typeface="Lato" panose="020F0502020204030203" pitchFamily="34" charset="0"/>
              </a:rPr>
              <a:t> providers.</a:t>
            </a:r>
          </a:p>
          <a:p>
            <a:pPr algn="l"/>
            <a:r>
              <a:rPr lang="en-US" b="1" i="0" dirty="0">
                <a:solidFill>
                  <a:srgbClr val="404040"/>
                </a:solidFill>
                <a:effectLst/>
                <a:latin typeface="Lato" panose="020F0502020204030203" pitchFamily="34" charset="0"/>
              </a:rPr>
              <a:t>Dynamic configuration:</a:t>
            </a:r>
            <a:r>
              <a:rPr lang="en-US" b="0" i="0" dirty="0">
                <a:solidFill>
                  <a:srgbClr val="404040"/>
                </a:solidFill>
                <a:effectLst/>
                <a:latin typeface="Lato" panose="020F0502020204030203" pitchFamily="34" charset="0"/>
              </a:rPr>
              <a:t> Envoy optionally consumes a layered set of </a:t>
            </a:r>
            <a:r>
              <a:rPr lang="en-US" b="0" i="0" u="none" strike="noStrike" dirty="0">
                <a:solidFill>
                  <a:srgbClr val="2980B9"/>
                </a:solidFill>
                <a:effectLst/>
                <a:latin typeface="Lato" panose="020F0502020204030203" pitchFamily="34" charset="0"/>
                <a:hlinkClick r:id="rId33"/>
              </a:rPr>
              <a:t>dynamic configuration APIs</a:t>
            </a:r>
            <a:r>
              <a:rPr lang="en-US" b="0" i="0" dirty="0">
                <a:solidFill>
                  <a:srgbClr val="404040"/>
                </a:solidFill>
                <a:effectLst/>
                <a:latin typeface="Lato" panose="020F0502020204030203" pitchFamily="34" charset="0"/>
              </a:rPr>
              <a:t>. Implementors can use these APIs to build complex centrally managed deployments if desired.</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48</a:t>
            </a:fld>
            <a:endParaRPr lang="en-US"/>
          </a:p>
        </p:txBody>
      </p:sp>
    </p:spTree>
    <p:extLst>
      <p:ext uri="{BB962C8B-B14F-4D97-AF65-F5344CB8AC3E}">
        <p14:creationId xmlns:p14="http://schemas.microsoft.com/office/powerpoint/2010/main" val="19250260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49</a:t>
            </a:fld>
            <a:endParaRPr lang="en-US"/>
          </a:p>
        </p:txBody>
      </p:sp>
    </p:spTree>
    <p:extLst>
      <p:ext uri="{BB962C8B-B14F-4D97-AF65-F5344CB8AC3E}">
        <p14:creationId xmlns:p14="http://schemas.microsoft.com/office/powerpoint/2010/main" val="26896373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Load Balancing In this example, the user connects directly to your web server, at yourdomain.com and there is no load balancing. If your single web server goes down, the user will no longer be able to access your web server. Additionally, if many users are trying to access your server simultaneously and it is unable to handle the load, they may have a slow experience or they may not be able to connect at all.</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50</a:t>
            </a:fld>
            <a:endParaRPr lang="en-US"/>
          </a:p>
        </p:txBody>
      </p:sp>
    </p:spTree>
    <p:extLst>
      <p:ext uri="{BB962C8B-B14F-4D97-AF65-F5344CB8AC3E}">
        <p14:creationId xmlns:p14="http://schemas.microsoft.com/office/powerpoint/2010/main" val="253119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way to load balance network traffic to multiple servers is to use layer 4 (transport layer) load balancing. Load balancing this way will forward user traffic based on IP range and port (i.e. if a request comes in for http://yourdomain.com/anything, the traffic will be forwarded to the backend that handles all the requests for yourdomain.com on port 80). For more details on layer 4, check out the </a:t>
            </a:r>
            <a:r>
              <a:rPr lang="en-US" i="1" dirty="0"/>
              <a:t>TCP</a:t>
            </a:r>
            <a:r>
              <a:rPr lang="en-US" dirty="0"/>
              <a:t> subsection of our </a:t>
            </a:r>
            <a:r>
              <a:rPr lang="en-US" dirty="0">
                <a:hlinkClick r:id="rId3"/>
              </a:rPr>
              <a:t>Introduction to Networking</a:t>
            </a:r>
            <a:r>
              <a:rPr lang="en-US" dirty="0"/>
              <a:t>.</a:t>
            </a:r>
          </a:p>
          <a:p>
            <a:r>
              <a:rPr lang="en-US" dirty="0"/>
              <a:t>The user accesses the load balancer, which forwards the user’s request to the </a:t>
            </a:r>
            <a:r>
              <a:rPr lang="en-US" i="1" dirty="0"/>
              <a:t>web-backend</a:t>
            </a:r>
            <a:r>
              <a:rPr lang="en-US" dirty="0"/>
              <a:t> group of backend servers. Whichever backend server is selected will respond directly to the user’s request. Generally, all of the servers in the </a:t>
            </a:r>
            <a:r>
              <a:rPr lang="en-US" i="1" dirty="0"/>
              <a:t>web-backend</a:t>
            </a:r>
            <a:r>
              <a:rPr lang="en-US" dirty="0"/>
              <a:t> should be serving identical content–otherwise the user might receive inconsistent content. Note that both web servers connect to the same database server.</a:t>
            </a:r>
          </a:p>
        </p:txBody>
      </p:sp>
      <p:sp>
        <p:nvSpPr>
          <p:cNvPr id="4" name="Slide Number Placeholder 3"/>
          <p:cNvSpPr>
            <a:spLocks noGrp="1"/>
          </p:cNvSpPr>
          <p:nvPr>
            <p:ph type="sldNum" sz="quarter" idx="5"/>
          </p:nvPr>
        </p:nvSpPr>
        <p:spPr/>
        <p:txBody>
          <a:bodyPr/>
          <a:lstStyle/>
          <a:p>
            <a:fld id="{8DE108EF-A688-4F1B-91BF-26B73F22FE79}" type="slidenum">
              <a:rPr lang="en-US" smtClean="0"/>
              <a:t>51</a:t>
            </a:fld>
            <a:endParaRPr lang="en-US"/>
          </a:p>
        </p:txBody>
      </p:sp>
    </p:spTree>
    <p:extLst>
      <p:ext uri="{BB962C8B-B14F-4D97-AF65-F5344CB8AC3E}">
        <p14:creationId xmlns:p14="http://schemas.microsoft.com/office/powerpoint/2010/main" val="177490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 plane is actually made up of several components:</a:t>
            </a:r>
          </a:p>
          <a:p>
            <a:endParaRPr lang="en-US" dirty="0"/>
          </a:p>
          <a:p>
            <a:r>
              <a:rPr lang="en-US" dirty="0" err="1"/>
              <a:t>kube-apiserver</a:t>
            </a:r>
            <a:r>
              <a:rPr lang="en-US" dirty="0"/>
              <a:t> This is the frontend server for the control plane, handling API requests.</a:t>
            </a:r>
          </a:p>
          <a:p>
            <a:r>
              <a:rPr lang="en-US" dirty="0" err="1"/>
              <a:t>etcd</a:t>
            </a:r>
            <a:r>
              <a:rPr lang="en-US" dirty="0"/>
              <a:t> This is the database where Kubernetes stores all its information: what nodes exist, what resources exist on the cluster, and so on. </a:t>
            </a:r>
          </a:p>
          <a:p>
            <a:r>
              <a:rPr lang="en-US" dirty="0" err="1"/>
              <a:t>kube</a:t>
            </a:r>
            <a:r>
              <a:rPr lang="en-US" dirty="0"/>
              <a:t>-scheduler This decides where to run newly created Pods. </a:t>
            </a:r>
          </a:p>
          <a:p>
            <a:r>
              <a:rPr lang="en-US" dirty="0" err="1"/>
              <a:t>kube</a:t>
            </a:r>
            <a:r>
              <a:rPr lang="en-US" dirty="0"/>
              <a:t>-controller-manager This is responsible for running resource controllers, such as Deployments. </a:t>
            </a:r>
          </a:p>
          <a:p>
            <a:r>
              <a:rPr lang="en-US" dirty="0"/>
              <a:t>cloud-controller-manager This interacts with the cloud provider (in cloud-based clusters), managing resources such as load balancers and disk volumes. </a:t>
            </a:r>
          </a:p>
          <a:p>
            <a:endParaRPr lang="en-US" dirty="0"/>
          </a:p>
          <a:p>
            <a:r>
              <a:rPr lang="en-US" dirty="0"/>
              <a:t>The control-plane components in a production cluster typically run on multiple servers to ensure high availability.</a:t>
            </a:r>
          </a:p>
        </p:txBody>
      </p:sp>
      <p:sp>
        <p:nvSpPr>
          <p:cNvPr id="4" name="Slide Number Placeholder 3"/>
          <p:cNvSpPr>
            <a:spLocks noGrp="1"/>
          </p:cNvSpPr>
          <p:nvPr>
            <p:ph type="sldNum" sz="quarter" idx="5"/>
          </p:nvPr>
        </p:nvSpPr>
        <p:spPr/>
        <p:txBody>
          <a:bodyPr/>
          <a:lstStyle/>
          <a:p>
            <a:fld id="{8DE108EF-A688-4F1B-91BF-26B73F22FE79}" type="slidenum">
              <a:rPr lang="en-US" smtClean="0"/>
              <a:t>5</a:t>
            </a:fld>
            <a:endParaRPr lang="en-US"/>
          </a:p>
        </p:txBody>
      </p:sp>
    </p:spTree>
    <p:extLst>
      <p:ext uri="{BB962C8B-B14F-4D97-AF65-F5344CB8AC3E}">
        <p14:creationId xmlns:p14="http://schemas.microsoft.com/office/powerpoint/2010/main" val="3853281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more complex way to load balance network traffic is to use layer 7 (application layer) load balancing. Using layer 7 allows the load balancer to forward requests to different backend servers based on the content of the user’s request. This mode of load balancing allows you to run multiple web application servers under the same domain and port. For more details on layer 7, check out the </a:t>
            </a:r>
            <a:r>
              <a:rPr lang="en-US" i="1" dirty="0"/>
              <a:t>HTTP</a:t>
            </a:r>
            <a:r>
              <a:rPr lang="en-US" dirty="0"/>
              <a:t> subsection of our </a:t>
            </a:r>
            <a:r>
              <a:rPr lang="en-US" dirty="0">
                <a:hlinkClick r:id="rId3"/>
              </a:rPr>
              <a:t>Introduction to Networking</a:t>
            </a:r>
            <a:r>
              <a:rPr lang="en-US" dirty="0"/>
              <a:t>.</a:t>
            </a:r>
          </a:p>
          <a:p>
            <a:r>
              <a:rPr lang="en-US" dirty="0"/>
              <a:t>In this example, if a user requests yourdomain.com/blog, they are forwarded to the </a:t>
            </a:r>
            <a:r>
              <a:rPr lang="en-US" i="1" dirty="0"/>
              <a:t>blog</a:t>
            </a:r>
            <a:r>
              <a:rPr lang="en-US" dirty="0"/>
              <a:t> backend, which is a set of servers that run a blog application. Other requests are forwarded to </a:t>
            </a:r>
            <a:r>
              <a:rPr lang="en-US" i="1" dirty="0"/>
              <a:t>web-backend</a:t>
            </a:r>
            <a:r>
              <a:rPr lang="en-US" dirty="0"/>
              <a:t>, which might be running another application. Both backends use the same database server, in this example.</a:t>
            </a:r>
          </a:p>
          <a:p>
            <a:endParaRPr lang="en-US" dirty="0"/>
          </a:p>
          <a:p>
            <a:r>
              <a:rPr lang="en-US" dirty="0"/>
              <a:t>Config: </a:t>
            </a:r>
          </a:p>
          <a:p>
            <a:r>
              <a:rPr lang="en-US" dirty="0"/>
              <a:t>frontend http</a:t>
            </a:r>
          </a:p>
          <a:p>
            <a:r>
              <a:rPr lang="en-US" dirty="0"/>
              <a:t>  bind *:80</a:t>
            </a:r>
          </a:p>
          <a:p>
            <a:r>
              <a:rPr lang="en-US" dirty="0"/>
              <a:t>  mode http</a:t>
            </a:r>
          </a:p>
          <a:p>
            <a:endParaRPr lang="en-US" dirty="0"/>
          </a:p>
          <a:p>
            <a:r>
              <a:rPr lang="en-US" dirty="0"/>
              <a:t>  </a:t>
            </a:r>
            <a:r>
              <a:rPr lang="en-US" dirty="0" err="1"/>
              <a:t>acl</a:t>
            </a:r>
            <a:r>
              <a:rPr lang="en-US" dirty="0"/>
              <a:t> </a:t>
            </a:r>
            <a:r>
              <a:rPr lang="en-US" dirty="0" err="1"/>
              <a:t>url_blog</a:t>
            </a:r>
            <a:r>
              <a:rPr lang="en-US" dirty="0"/>
              <a:t> </a:t>
            </a:r>
            <a:r>
              <a:rPr lang="en-US" dirty="0" err="1"/>
              <a:t>path_beg</a:t>
            </a:r>
            <a:r>
              <a:rPr lang="en-US" dirty="0"/>
              <a:t> /blog</a:t>
            </a:r>
          </a:p>
          <a:p>
            <a:r>
              <a:rPr lang="en-US" dirty="0"/>
              <a:t>  </a:t>
            </a:r>
            <a:r>
              <a:rPr lang="en-US" dirty="0" err="1"/>
              <a:t>use_backend</a:t>
            </a:r>
            <a:r>
              <a:rPr lang="en-US" dirty="0"/>
              <a:t> blog-backend if </a:t>
            </a:r>
            <a:r>
              <a:rPr lang="en-US" dirty="0" err="1"/>
              <a:t>url_blog</a:t>
            </a:r>
            <a:endParaRPr lang="en-US" dirty="0"/>
          </a:p>
          <a:p>
            <a:r>
              <a:rPr lang="en-US" dirty="0"/>
              <a:t> </a:t>
            </a:r>
          </a:p>
          <a:p>
            <a:r>
              <a:rPr lang="en-US" dirty="0"/>
              <a:t>  </a:t>
            </a:r>
            <a:r>
              <a:rPr lang="en-US" dirty="0" err="1"/>
              <a:t>default_backend</a:t>
            </a:r>
            <a:r>
              <a:rPr lang="en-US" dirty="0"/>
              <a:t> web-backend</a:t>
            </a:r>
          </a:p>
          <a:p>
            <a:endParaRPr lang="en-US" dirty="0"/>
          </a:p>
          <a:p>
            <a:r>
              <a:rPr lang="en-US" b="1" dirty="0" err="1"/>
              <a:t>roundrobin</a:t>
            </a:r>
            <a:endParaRPr lang="en-US" b="1" dirty="0"/>
          </a:p>
          <a:p>
            <a:r>
              <a:rPr lang="en-US" dirty="0"/>
              <a:t>Round Robin selects servers in turns. This is the default algorithm.</a:t>
            </a:r>
          </a:p>
          <a:p>
            <a:r>
              <a:rPr lang="en-US" b="1" dirty="0" err="1"/>
              <a:t>leastconn</a:t>
            </a:r>
            <a:endParaRPr lang="en-US" b="1" dirty="0"/>
          </a:p>
          <a:p>
            <a:r>
              <a:rPr lang="en-US" dirty="0"/>
              <a:t>Selects the server with the least number of connections. This is recommended for longer sessions. Servers in the same backend are also rotated in a round-robin fashion.</a:t>
            </a:r>
          </a:p>
          <a:p>
            <a:r>
              <a:rPr lang="en-US" b="1" dirty="0"/>
              <a:t>source</a:t>
            </a:r>
          </a:p>
          <a:p>
            <a:r>
              <a:rPr lang="en-US" dirty="0"/>
              <a:t>This selects which server to use based on a hash of the source IP address that users are making requests from. This method ensures that the same users will connect to the same servers.</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52</a:t>
            </a:fld>
            <a:endParaRPr lang="en-US"/>
          </a:p>
        </p:txBody>
      </p:sp>
    </p:spTree>
    <p:extLst>
      <p:ext uri="{BB962C8B-B14F-4D97-AF65-F5344CB8AC3E}">
        <p14:creationId xmlns:p14="http://schemas.microsoft.com/office/powerpoint/2010/main" val="653459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53</a:t>
            </a:fld>
            <a:endParaRPr lang="en-US"/>
          </a:p>
        </p:txBody>
      </p:sp>
    </p:spTree>
    <p:extLst>
      <p:ext uri="{BB962C8B-B14F-4D97-AF65-F5344CB8AC3E}">
        <p14:creationId xmlns:p14="http://schemas.microsoft.com/office/powerpoint/2010/main" val="32716696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i="0" dirty="0">
              <a:solidFill>
                <a:srgbClr val="293655"/>
              </a:solidFill>
              <a:effectLst/>
              <a:latin typeface="Barlow" panose="00000500000000000000" pitchFamily="2" charset="0"/>
            </a:endParaRPr>
          </a:p>
          <a:p>
            <a:pPr algn="l" fontAlgn="base"/>
            <a:r>
              <a:rPr lang="en-US" i="0" dirty="0">
                <a:solidFill>
                  <a:srgbClr val="293655"/>
                </a:solidFill>
                <a:effectLst/>
                <a:latin typeface="Barlow" panose="00000500000000000000" pitchFamily="2" charset="0"/>
              </a:rPr>
              <a:t>The application displays information about a book, similar to a single catalog entry of an online book store. Displayed on the page is a description of the book, book details (ISBN, number of pages, and so on), and a few book reviews.</a:t>
            </a:r>
          </a:p>
          <a:p>
            <a:pPr algn="l" fontAlgn="base"/>
            <a:r>
              <a:rPr lang="en-US" i="0" dirty="0">
                <a:solidFill>
                  <a:srgbClr val="293655"/>
                </a:solidFill>
                <a:effectLst/>
                <a:latin typeface="Barlow" panose="00000500000000000000" pitchFamily="2" charset="0"/>
              </a:rPr>
              <a:t>The </a:t>
            </a:r>
            <a:r>
              <a:rPr lang="en-US" i="0" dirty="0" err="1">
                <a:solidFill>
                  <a:srgbClr val="293655"/>
                </a:solidFill>
                <a:effectLst/>
                <a:latin typeface="Barlow" panose="00000500000000000000" pitchFamily="2" charset="0"/>
              </a:rPr>
              <a:t>Bookinfo</a:t>
            </a:r>
            <a:r>
              <a:rPr lang="en-US" i="0" dirty="0">
                <a:solidFill>
                  <a:srgbClr val="293655"/>
                </a:solidFill>
                <a:effectLst/>
                <a:latin typeface="Barlow" panose="00000500000000000000" pitchFamily="2" charset="0"/>
              </a:rPr>
              <a:t> application is broken into four separate microservices:</a:t>
            </a:r>
          </a:p>
          <a:p>
            <a:pPr algn="l" fontAlgn="base">
              <a:buFont typeface="Arial" panose="020B0604020202020204" pitchFamily="34" charset="0"/>
              <a:buChar char="•"/>
            </a:pPr>
            <a:r>
              <a:rPr lang="en-US" i="0" dirty="0" err="1">
                <a:solidFill>
                  <a:srgbClr val="293655"/>
                </a:solidFill>
                <a:effectLst/>
                <a:latin typeface="inherit"/>
              </a:rPr>
              <a:t>productpage</a:t>
            </a:r>
            <a:r>
              <a:rPr lang="en-US" i="0" dirty="0">
                <a:solidFill>
                  <a:srgbClr val="293655"/>
                </a:solidFill>
                <a:effectLst/>
                <a:latin typeface="inherit"/>
              </a:rPr>
              <a:t>. The </a:t>
            </a:r>
            <a:r>
              <a:rPr lang="en-US" i="0" dirty="0" err="1">
                <a:solidFill>
                  <a:srgbClr val="293655"/>
                </a:solidFill>
                <a:effectLst/>
                <a:latin typeface="inherit"/>
              </a:rPr>
              <a:t>productpage</a:t>
            </a:r>
            <a:r>
              <a:rPr lang="en-US" i="0" dirty="0">
                <a:solidFill>
                  <a:srgbClr val="293655"/>
                </a:solidFill>
                <a:effectLst/>
                <a:latin typeface="inherit"/>
              </a:rPr>
              <a:t> microservice calls the details and reviews microservices to populate the page.</a:t>
            </a:r>
          </a:p>
          <a:p>
            <a:pPr algn="l" fontAlgn="base">
              <a:buFont typeface="Arial" panose="020B0604020202020204" pitchFamily="34" charset="0"/>
              <a:buChar char="•"/>
            </a:pPr>
            <a:r>
              <a:rPr lang="en-US" i="0" dirty="0">
                <a:solidFill>
                  <a:srgbClr val="293655"/>
                </a:solidFill>
                <a:effectLst/>
                <a:latin typeface="inherit"/>
              </a:rPr>
              <a:t>details. The details microservice contains book information.</a:t>
            </a:r>
          </a:p>
          <a:p>
            <a:pPr algn="l" fontAlgn="base">
              <a:buFont typeface="Arial" panose="020B0604020202020204" pitchFamily="34" charset="0"/>
              <a:buChar char="•"/>
            </a:pPr>
            <a:r>
              <a:rPr lang="en-US" i="0" dirty="0">
                <a:solidFill>
                  <a:srgbClr val="293655"/>
                </a:solidFill>
                <a:effectLst/>
                <a:latin typeface="inherit"/>
              </a:rPr>
              <a:t>reviews. The reviews microservice contains book reviews. It also calls the ratings microservice.</a:t>
            </a:r>
          </a:p>
          <a:p>
            <a:pPr algn="l" fontAlgn="base">
              <a:buFont typeface="Arial" panose="020B0604020202020204" pitchFamily="34" charset="0"/>
              <a:buChar char="•"/>
            </a:pPr>
            <a:r>
              <a:rPr lang="en-US" i="0" dirty="0">
                <a:solidFill>
                  <a:srgbClr val="293655"/>
                </a:solidFill>
                <a:effectLst/>
                <a:latin typeface="inherit"/>
              </a:rPr>
              <a:t>ratings. The ratings microservice contains book ranking information that accompanies a book review.</a:t>
            </a:r>
          </a:p>
          <a:p>
            <a:pPr algn="l" fontAlgn="base"/>
            <a:r>
              <a:rPr lang="en-US" i="0" dirty="0">
                <a:solidFill>
                  <a:srgbClr val="293655"/>
                </a:solidFill>
                <a:effectLst/>
                <a:latin typeface="Barlow" panose="00000500000000000000" pitchFamily="2" charset="0"/>
              </a:rPr>
              <a:t>There are 3 versions of the reviews microservice:</a:t>
            </a:r>
          </a:p>
          <a:p>
            <a:pPr algn="l" fontAlgn="base">
              <a:buFont typeface="Arial" panose="020B0604020202020204" pitchFamily="34" charset="0"/>
              <a:buChar char="•"/>
            </a:pPr>
            <a:r>
              <a:rPr lang="en-US" i="0" dirty="0">
                <a:solidFill>
                  <a:srgbClr val="293655"/>
                </a:solidFill>
                <a:effectLst/>
                <a:latin typeface="inherit"/>
              </a:rPr>
              <a:t>Version v1 doesn’t call the ratings service.</a:t>
            </a:r>
          </a:p>
          <a:p>
            <a:pPr algn="l" fontAlgn="base">
              <a:buFont typeface="Arial" panose="020B0604020202020204" pitchFamily="34" charset="0"/>
              <a:buChar char="•"/>
            </a:pPr>
            <a:r>
              <a:rPr lang="en-US" i="0" dirty="0">
                <a:solidFill>
                  <a:srgbClr val="293655"/>
                </a:solidFill>
                <a:effectLst/>
                <a:latin typeface="inherit"/>
              </a:rPr>
              <a:t>Version v2 calls the ratings service, and displays each rating as 1 to 5 black stars.</a:t>
            </a:r>
          </a:p>
          <a:p>
            <a:pPr algn="l" fontAlgn="base">
              <a:buFont typeface="Arial" panose="020B0604020202020204" pitchFamily="34" charset="0"/>
              <a:buChar char="•"/>
            </a:pPr>
            <a:r>
              <a:rPr lang="en-US" i="0" dirty="0">
                <a:solidFill>
                  <a:srgbClr val="293655"/>
                </a:solidFill>
                <a:effectLst/>
                <a:latin typeface="inherit"/>
              </a:rPr>
              <a:t>Version v3 calls the ratings service, and displays each rating as 1 to 5 red stars.</a:t>
            </a:r>
          </a:p>
          <a:p>
            <a:pPr algn="l" fontAlgn="base"/>
            <a:r>
              <a:rPr lang="en-US" i="0" dirty="0">
                <a:solidFill>
                  <a:srgbClr val="293655"/>
                </a:solidFill>
                <a:effectLst/>
                <a:latin typeface="Barlow" panose="00000500000000000000" pitchFamily="2" charset="0"/>
              </a:rPr>
              <a:t>The end-to-end architecture of the application is shown below.</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54</a:t>
            </a:fld>
            <a:endParaRPr lang="en-US"/>
          </a:p>
        </p:txBody>
      </p:sp>
    </p:spTree>
    <p:extLst>
      <p:ext uri="{BB962C8B-B14F-4D97-AF65-F5344CB8AC3E}">
        <p14:creationId xmlns:p14="http://schemas.microsoft.com/office/powerpoint/2010/main" val="2549091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Online Boutique</a:t>
            </a:r>
            <a:r>
              <a:rPr lang="en-US" dirty="0"/>
              <a:t> is a cloud-first microservices demo application. Online Boutique consists of an 11-tier microservices application. The application is a web-based e-commerce app where users can browse items, add them to the cart, and purchase them.</a:t>
            </a:r>
          </a:p>
          <a:p>
            <a:r>
              <a:rPr lang="en-US" b="1" dirty="0"/>
              <a:t>Google uses this application to demonstrate use of technologies like Kubernetes/GKE, Istio, </a:t>
            </a:r>
            <a:r>
              <a:rPr lang="en-US" b="1" dirty="0" err="1"/>
              <a:t>Stackdriver</a:t>
            </a:r>
            <a:r>
              <a:rPr lang="en-US" b="1" dirty="0"/>
              <a:t>, and </a:t>
            </a:r>
            <a:r>
              <a:rPr lang="en-US" b="1" dirty="0" err="1"/>
              <a:t>gRPC</a:t>
            </a:r>
            <a:r>
              <a:rPr lang="en-US" dirty="0"/>
              <a:t>. This application works on any Kubernetes cluster, as well as Google Kubernetes Engine. It’s </a:t>
            </a:r>
            <a:r>
              <a:rPr lang="en-US" b="1" dirty="0"/>
              <a:t>easy to deploy with little to no configuration</a:t>
            </a:r>
            <a:r>
              <a:rPr lang="en-US" dirty="0"/>
              <a:t>.</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55</a:t>
            </a:fld>
            <a:endParaRPr lang="en-US"/>
          </a:p>
        </p:txBody>
      </p:sp>
    </p:spTree>
    <p:extLst>
      <p:ext uri="{BB962C8B-B14F-4D97-AF65-F5344CB8AC3E}">
        <p14:creationId xmlns:p14="http://schemas.microsoft.com/office/powerpoint/2010/main" val="37107235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is the user-facing part of an online shop that sells socks. It is intended to aid the demonstration and testing of microservice and cloud native technologies.</a:t>
            </a:r>
          </a:p>
          <a:p>
            <a:r>
              <a:rPr lang="en-US" dirty="0"/>
              <a:t>It is built using </a:t>
            </a:r>
            <a:r>
              <a:rPr lang="en-US" dirty="0">
                <a:hlinkClick r:id="rId3"/>
              </a:rPr>
              <a:t>Spring Boot</a:t>
            </a:r>
            <a:r>
              <a:rPr lang="en-US" dirty="0"/>
              <a:t>, </a:t>
            </a:r>
            <a:r>
              <a:rPr lang="en-US" dirty="0">
                <a:hlinkClick r:id="rId4"/>
              </a:rPr>
              <a:t>Go kit</a:t>
            </a:r>
            <a:r>
              <a:rPr lang="en-US" dirty="0"/>
              <a:t> and </a:t>
            </a:r>
            <a:r>
              <a:rPr lang="en-US" dirty="0">
                <a:hlinkClick r:id="rId5"/>
              </a:rPr>
              <a:t>Node.js</a:t>
            </a:r>
            <a:r>
              <a:rPr lang="en-US" dirty="0"/>
              <a:t> and is packaged in Docker containers.</a:t>
            </a:r>
          </a:p>
          <a:p>
            <a:r>
              <a:rPr lang="en-US" dirty="0"/>
              <a:t>You can read more about the </a:t>
            </a:r>
            <a:r>
              <a:rPr lang="en-US" dirty="0">
                <a:hlinkClick r:id="rId6"/>
              </a:rPr>
              <a:t>application design</a:t>
            </a:r>
            <a:r>
              <a:rPr lang="en-US" dirty="0"/>
              <a:t>.</a:t>
            </a:r>
          </a:p>
          <a:p>
            <a:r>
              <a:rPr lang="en-US" dirty="0"/>
              <a:t>The goal of this project is to become a "reference microservices demo". To this end, it aims to:</a:t>
            </a:r>
          </a:p>
          <a:p>
            <a:pPr>
              <a:buFont typeface="Arial" panose="020B0604020202020204" pitchFamily="34" charset="0"/>
              <a:buChar char="•"/>
            </a:pPr>
            <a:r>
              <a:rPr lang="en-US" dirty="0"/>
              <a:t>Demonstrate microservice best practices (and mistakes!)</a:t>
            </a:r>
          </a:p>
          <a:p>
            <a:pPr>
              <a:buFont typeface="Arial" panose="020B0604020202020204" pitchFamily="34" charset="0"/>
              <a:buChar char="•"/>
            </a:pPr>
            <a:r>
              <a:rPr lang="en-US" dirty="0"/>
              <a:t>Be cross-platform: deploy to all orchestrators</a:t>
            </a:r>
          </a:p>
          <a:p>
            <a:pPr>
              <a:buFont typeface="Arial" panose="020B0604020202020204" pitchFamily="34" charset="0"/>
              <a:buChar char="•"/>
            </a:pPr>
            <a:r>
              <a:rPr lang="en-US" dirty="0"/>
              <a:t>Show the benefits of continuous integration/deployment</a:t>
            </a:r>
          </a:p>
          <a:p>
            <a:pPr>
              <a:buFont typeface="Arial" panose="020B0604020202020204" pitchFamily="34" charset="0"/>
              <a:buChar char="•"/>
            </a:pPr>
            <a:r>
              <a:rPr lang="en-US" dirty="0"/>
              <a:t>Demonstrate how dev-ops and microservices compliment each other</a:t>
            </a:r>
          </a:p>
          <a:p>
            <a:pPr>
              <a:buFont typeface="Arial" panose="020B0604020202020204" pitchFamily="34" charset="0"/>
              <a:buChar char="•"/>
            </a:pPr>
            <a:r>
              <a:rPr lang="en-US" dirty="0"/>
              <a:t>Provide a "real-life" testable application for various orchestration platforms</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56</a:t>
            </a:fld>
            <a:endParaRPr lang="en-US"/>
          </a:p>
        </p:txBody>
      </p:sp>
    </p:spTree>
    <p:extLst>
      <p:ext uri="{BB962C8B-B14F-4D97-AF65-F5344CB8AC3E}">
        <p14:creationId xmlns:p14="http://schemas.microsoft.com/office/powerpoint/2010/main" val="14494706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The allocation of applications to the fog nodes in fog computing can be done in two ways as shown in Figure 1. Figure 1a shows the entire application placed on a single fog node, similar to the cloud deployments. This approach not only reduces latency but also improves the application QoS. However, in a fog computing environment, due to limited resources, it is often not possible to deploy the entire application on a single fog node. Therefore, the application needs to be distributed over the network of communicating fog nodes as shown in Figure 1b. Deploying communicating containers on different fog nodes leads to data exchange between the fog nodes over the network, referred to as communication cost. </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57</a:t>
            </a:fld>
            <a:endParaRPr lang="en-US"/>
          </a:p>
        </p:txBody>
      </p:sp>
    </p:spTree>
    <p:extLst>
      <p:ext uri="{BB962C8B-B14F-4D97-AF65-F5344CB8AC3E}">
        <p14:creationId xmlns:p14="http://schemas.microsoft.com/office/powerpoint/2010/main" val="2065371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near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58</a:t>
            </a:fld>
            <a:endParaRPr lang="en-US"/>
          </a:p>
        </p:txBody>
      </p:sp>
    </p:spTree>
    <p:extLst>
      <p:ext uri="{BB962C8B-B14F-4D97-AF65-F5344CB8AC3E}">
        <p14:creationId xmlns:p14="http://schemas.microsoft.com/office/powerpoint/2010/main" val="15840970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ADBAC7"/>
                </a:solidFill>
                <a:effectLst/>
                <a:latin typeface="-apple-system"/>
              </a:rPr>
              <a:t>CRIU (stands for Checkpoint and Restore in </a:t>
            </a:r>
            <a:r>
              <a:rPr lang="en-US" b="0" i="0" dirty="0" err="1">
                <a:solidFill>
                  <a:srgbClr val="ADBAC7"/>
                </a:solidFill>
                <a:effectLst/>
                <a:latin typeface="-apple-system"/>
              </a:rPr>
              <a:t>Userspace</a:t>
            </a:r>
            <a:r>
              <a:rPr lang="en-US" b="0" i="0" dirty="0">
                <a:solidFill>
                  <a:srgbClr val="ADBAC7"/>
                </a:solidFill>
                <a:effectLst/>
                <a:latin typeface="-apple-system"/>
              </a:rPr>
              <a:t>) is a utility to checkpoint/restore Linux tasks.</a:t>
            </a:r>
          </a:p>
          <a:p>
            <a:pPr algn="l"/>
            <a:r>
              <a:rPr lang="en-US" b="0" i="0" dirty="0">
                <a:solidFill>
                  <a:srgbClr val="ADBAC7"/>
                </a:solidFill>
                <a:effectLst/>
                <a:latin typeface="-apple-system"/>
              </a:rPr>
              <a:t>Using this tool, you can freeze a running application (or part of it) and checkpoint it to a hard drive as a collection of files. You can then use the files to restore and run the application from the point it was frozen at. The distinctive feature of the CRIU project is that it is mainly implemented in user space. There are some more projects doing C/R for Linux, and so far CRIU </a:t>
            </a:r>
            <a:r>
              <a:rPr lang="en-US" b="0" i="0" u="none" strike="noStrike" dirty="0">
                <a:solidFill>
                  <a:srgbClr val="ADBAC7"/>
                </a:solidFill>
                <a:effectLst/>
                <a:latin typeface="-apple-system"/>
                <a:hlinkClick r:id="rId3"/>
              </a:rPr>
              <a:t>appears to be</a:t>
            </a:r>
            <a:r>
              <a:rPr lang="en-US" b="0" i="0" dirty="0">
                <a:solidFill>
                  <a:srgbClr val="ADBAC7"/>
                </a:solidFill>
                <a:effectLst/>
                <a:latin typeface="-apple-system"/>
              </a:rPr>
              <a:t> the most feature-rich and up-to-date with the kernel.</a:t>
            </a:r>
          </a:p>
          <a:p>
            <a:pPr algn="l"/>
            <a:r>
              <a:rPr lang="en-US" b="0" i="0" dirty="0">
                <a:solidFill>
                  <a:srgbClr val="ADBAC7"/>
                </a:solidFill>
                <a:effectLst/>
                <a:latin typeface="-apple-system"/>
              </a:rPr>
              <a:t>CRIU project is (almost) the never-ending story, because we have to always keep up with the Linux kernel supporting checkpoint and restore for all the features it provides. </a:t>
            </a:r>
          </a:p>
          <a:p>
            <a:pPr algn="l"/>
            <a:r>
              <a:rPr lang="en-US" b="1" i="0" dirty="0">
                <a:solidFill>
                  <a:srgbClr val="ADBAC7"/>
                </a:solidFill>
                <a:effectLst/>
                <a:latin typeface="-apple-system"/>
              </a:rPr>
              <a:t>Live migration </a:t>
            </a:r>
            <a:r>
              <a:rPr lang="en-US" b="0" i="0" dirty="0">
                <a:solidFill>
                  <a:srgbClr val="ADBAC7"/>
                </a:solidFill>
                <a:effectLst/>
                <a:latin typeface="-apple-system"/>
              </a:rPr>
              <a:t>(</a:t>
            </a:r>
            <a:r>
              <a:rPr lang="en-US" b="0" i="0" dirty="0">
                <a:solidFill>
                  <a:srgbClr val="202122"/>
                </a:solidFill>
                <a:effectLst/>
                <a:latin typeface="Arial" panose="020B0604020202020204" pitchFamily="34" charset="0"/>
              </a:rPr>
              <a:t>Live migration attempts to provide a seamless transfer of service between physical machines without impacting client processes or applications)</a:t>
            </a:r>
            <a:endParaRPr lang="en-US" b="1" i="0" dirty="0">
              <a:solidFill>
                <a:srgbClr val="ADBAC7"/>
              </a:solidFill>
              <a:effectLst/>
              <a:latin typeface="-apple-system"/>
            </a:endParaRPr>
          </a:p>
          <a:p>
            <a:pPr algn="l"/>
            <a:r>
              <a:rPr lang="en-US" b="0" i="0" dirty="0">
                <a:solidFill>
                  <a:srgbClr val="ADBAC7"/>
                </a:solidFill>
                <a:effectLst/>
                <a:latin typeface="-apple-system"/>
              </a:rPr>
              <a:t>True </a:t>
            </a:r>
            <a:r>
              <a:rPr lang="en-US" b="0" i="0" u="none" strike="noStrike" dirty="0">
                <a:solidFill>
                  <a:srgbClr val="ADBAC7"/>
                </a:solidFill>
                <a:effectLst/>
                <a:latin typeface="-apple-system"/>
                <a:hlinkClick r:id="rId4"/>
              </a:rPr>
              <a:t>live migration</a:t>
            </a:r>
            <a:r>
              <a:rPr lang="en-US" b="0" i="0" dirty="0">
                <a:solidFill>
                  <a:srgbClr val="ADBAC7"/>
                </a:solidFill>
                <a:effectLst/>
                <a:latin typeface="-apple-system"/>
              </a:rPr>
              <a:t> using CRIU is possible, but doing all the steps by hands might be complicated. The </a:t>
            </a:r>
            <a:r>
              <a:rPr lang="en-US" b="0" i="0" u="none" strike="noStrike" dirty="0" err="1">
                <a:solidFill>
                  <a:srgbClr val="ADBAC7"/>
                </a:solidFill>
                <a:effectLst/>
                <a:latin typeface="-apple-system"/>
                <a:hlinkClick r:id="rId5"/>
              </a:rPr>
              <a:t>phaul</a:t>
            </a:r>
            <a:r>
              <a:rPr lang="en-US" b="0" i="0" u="none" strike="noStrike" dirty="0">
                <a:solidFill>
                  <a:srgbClr val="ADBAC7"/>
                </a:solidFill>
                <a:effectLst/>
                <a:latin typeface="-apple-system"/>
                <a:hlinkClick r:id="rId5"/>
              </a:rPr>
              <a:t> sub-project</a:t>
            </a:r>
            <a:r>
              <a:rPr lang="en-US" b="0" i="0" dirty="0">
                <a:solidFill>
                  <a:srgbClr val="ADBAC7"/>
                </a:solidFill>
                <a:effectLst/>
                <a:latin typeface="-apple-system"/>
              </a:rPr>
              <a:t> provides a Go library that encapsulates most of the complexity. This library and the Go bindings for CRIU are stored in the </a:t>
            </a:r>
            <a:r>
              <a:rPr lang="en-US" b="0" i="0" u="none" strike="noStrike" dirty="0">
                <a:solidFill>
                  <a:srgbClr val="ADBAC7"/>
                </a:solidFill>
                <a:effectLst/>
                <a:latin typeface="-apple-system"/>
                <a:hlinkClick r:id="rId6"/>
              </a:rPr>
              <a:t>go-</a:t>
            </a:r>
            <a:r>
              <a:rPr lang="en-US" b="0" i="0" u="none" strike="noStrike" dirty="0" err="1">
                <a:solidFill>
                  <a:srgbClr val="ADBAC7"/>
                </a:solidFill>
                <a:effectLst/>
                <a:latin typeface="-apple-system"/>
                <a:hlinkClick r:id="rId6"/>
              </a:rPr>
              <a:t>criu</a:t>
            </a:r>
            <a:r>
              <a:rPr lang="en-US" b="0" i="0" dirty="0">
                <a:solidFill>
                  <a:srgbClr val="ADBAC7"/>
                </a:solidFill>
                <a:effectLst/>
                <a:latin typeface="-apple-system"/>
              </a:rPr>
              <a:t> repository.</a:t>
            </a:r>
          </a:p>
          <a:p>
            <a:pPr algn="l"/>
            <a:r>
              <a:rPr lang="en-US" b="1" i="0" dirty="0">
                <a:solidFill>
                  <a:srgbClr val="ADBAC7"/>
                </a:solidFill>
                <a:effectLst/>
                <a:latin typeface="-apple-system"/>
              </a:rPr>
              <a:t>Parasite code injection</a:t>
            </a:r>
          </a:p>
          <a:p>
            <a:pPr algn="l"/>
            <a:r>
              <a:rPr lang="en-US" b="0" i="0" dirty="0">
                <a:solidFill>
                  <a:srgbClr val="ADBAC7"/>
                </a:solidFill>
                <a:effectLst/>
                <a:latin typeface="-apple-system"/>
              </a:rPr>
              <a:t>In order to get state of the running process CRIU needs to make this process execute some code, that would fetch the required information. To make this happen without killing the application itself, CRIU uses the </a:t>
            </a:r>
            <a:r>
              <a:rPr lang="en-US" b="0" i="0" u="none" strike="noStrike" dirty="0">
                <a:solidFill>
                  <a:srgbClr val="ADBAC7"/>
                </a:solidFill>
                <a:effectLst/>
                <a:latin typeface="-apple-system"/>
                <a:hlinkClick r:id="rId7"/>
              </a:rPr>
              <a:t>parasite code injection</a:t>
            </a:r>
            <a:r>
              <a:rPr lang="en-US" b="0" i="0" dirty="0">
                <a:solidFill>
                  <a:srgbClr val="ADBAC7"/>
                </a:solidFill>
                <a:effectLst/>
                <a:latin typeface="-apple-system"/>
              </a:rPr>
              <a:t> technique, which is also available as a standalone library called </a:t>
            </a:r>
            <a:r>
              <a:rPr lang="en-US" b="0" i="0" u="none" strike="noStrike" dirty="0" err="1">
                <a:solidFill>
                  <a:srgbClr val="ADBAC7"/>
                </a:solidFill>
                <a:effectLst/>
                <a:latin typeface="-apple-system"/>
                <a:hlinkClick r:id="rId8"/>
              </a:rPr>
              <a:t>libcompel</a:t>
            </a:r>
            <a:r>
              <a:rPr lang="en-US" b="0" i="0" dirty="0">
                <a:solidFill>
                  <a:srgbClr val="ADBAC7"/>
                </a:solidFill>
                <a:effectLst/>
                <a:latin typeface="-apple-system"/>
              </a:rPr>
              <a:t>.</a:t>
            </a:r>
          </a:p>
          <a:p>
            <a:pPr algn="l"/>
            <a:r>
              <a:rPr lang="en-US" b="1" i="0" dirty="0">
                <a:solidFill>
                  <a:srgbClr val="ADBAC7"/>
                </a:solidFill>
                <a:effectLst/>
                <a:latin typeface="-apple-system"/>
              </a:rPr>
              <a:t>TCP sockets checkpoint-restore</a:t>
            </a:r>
          </a:p>
          <a:p>
            <a:pPr algn="l"/>
            <a:r>
              <a:rPr lang="en-US" b="0" i="0" dirty="0">
                <a:solidFill>
                  <a:srgbClr val="ADBAC7"/>
                </a:solidFill>
                <a:effectLst/>
                <a:latin typeface="-apple-system"/>
              </a:rPr>
              <a:t>One of the CRIU features is the ability to save and restore state of a TCP socket without breaking the connection. This functionality is considered to be useful by itself, and we have it available as the </a:t>
            </a:r>
            <a:r>
              <a:rPr lang="en-US" b="0" i="0" u="none" strike="noStrike" dirty="0" err="1">
                <a:solidFill>
                  <a:srgbClr val="ADBAC7"/>
                </a:solidFill>
                <a:effectLst/>
                <a:latin typeface="-apple-system"/>
                <a:hlinkClick r:id="rId9"/>
              </a:rPr>
              <a:t>libsoccr</a:t>
            </a:r>
            <a:r>
              <a:rPr lang="en-US" b="0" i="0" u="none" strike="noStrike" dirty="0">
                <a:solidFill>
                  <a:srgbClr val="ADBAC7"/>
                </a:solidFill>
                <a:effectLst/>
                <a:latin typeface="-apple-system"/>
                <a:hlinkClick r:id="rId9"/>
              </a:rPr>
              <a:t> library</a:t>
            </a:r>
            <a:r>
              <a:rPr lang="en-US" b="0" i="0" dirty="0">
                <a:solidFill>
                  <a:srgbClr val="ADBAC7"/>
                </a:solidFill>
                <a:effectLst/>
                <a:latin typeface="-apple-system"/>
              </a:rPr>
              <a:t>.</a:t>
            </a: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59</a:t>
            </a:fld>
            <a:endParaRPr lang="en-US"/>
          </a:p>
        </p:txBody>
      </p:sp>
    </p:spTree>
    <p:extLst>
      <p:ext uri="{BB962C8B-B14F-4D97-AF65-F5344CB8AC3E}">
        <p14:creationId xmlns:p14="http://schemas.microsoft.com/office/powerpoint/2010/main" val="38917822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DMTCP implements checkpoint/restore of a process on a library level. This means, that if you want to C/R some application you should launch one with DMTCP library (dynamically) linked from the very beginning. When launched like this, the DMTCP library intercepts a certain amount of library calls from the application, builds a shadow data-base of information about process' internals and then forwards the request down to </a:t>
            </a:r>
            <a:r>
              <a:rPr lang="en-US" dirty="0" err="1"/>
              <a:t>glibc</a:t>
            </a:r>
            <a:r>
              <a:rPr lang="en-US" dirty="0"/>
              <a:t>/kernel. The information gathered is to be used to create an image of the application. With this approach, one can only dump applications known to run successfully with the DMTCP libraries, but the latter doesn't provide proxies for all kernel APIs (for example, </a:t>
            </a:r>
            <a:r>
              <a:rPr lang="en-US" dirty="0" err="1"/>
              <a:t>inotify</a:t>
            </a:r>
            <a:r>
              <a:rPr lang="en-US" dirty="0"/>
              <a:t>() is known to be unsupported). Another implication of this approach is potential performance issues that arise due to proxying of requests. </a:t>
            </a:r>
          </a:p>
          <a:p>
            <a:r>
              <a:rPr lang="en-US" dirty="0"/>
              <a:t>Restoration of process set is also tricky, as it frequently requires restoring an object with the predefined ID and kernel is known to provide no APIs for several of them. For example, kernel cannot fork a process with the desired PID. To address that, DMTCP fools a process by intercepting the </a:t>
            </a:r>
            <a:r>
              <a:rPr lang="en-US" dirty="0" err="1"/>
              <a:t>getpid</a:t>
            </a:r>
            <a:r>
              <a:rPr lang="en-US" dirty="0"/>
              <a:t>() library call and providing fake PID value to the application. Such behavior is very dangerous, as application might see wrong files in the /proc filesystem if it will try to access one via its PID. </a:t>
            </a:r>
          </a:p>
          <a:p>
            <a:r>
              <a:rPr lang="en-US" dirty="0"/>
              <a:t>CRIU, on the other hand, doesn't require any libraries to be pre-loaded. It will checkpoint and restore any arbitrary application, as long as kernel provides all needed facilities. Kernel support for some of CRIU features were added recently, essentially meaning that a recent kernel version might be required. </a:t>
            </a:r>
          </a:p>
          <a:p>
            <a:endParaRPr lang="en-US" dirty="0"/>
          </a:p>
          <a:p>
            <a:r>
              <a:rPr lang="en-US" dirty="0"/>
              <a:t>CRIU can dump a task without preparations. DMTCP can dump only prepared tasks. """ A DMTCP coordinator process is created on a host (default: localhost). As new processes are created (via fork or </a:t>
            </a:r>
            <a:r>
              <a:rPr lang="en-US" dirty="0" err="1"/>
              <a:t>ssh</a:t>
            </a:r>
            <a:r>
              <a:rPr lang="en-US" dirty="0"/>
              <a:t>), the LD_PRELOAD environment variable (supported by the Linux loader) is used to preload the DMTCP library (dmtcphijack.so). That library runs before the routine main(). It creates a second thread (DMTCP checkpoint thread). The checkpoint thread then creates a socket to the DMTCP coordinator and registers itself. The checkpoint thread also creates a signal handler (SIGUSR2 by default) """ CRIU doesn't affect behavior of applications before and after checkpoint/restore. CRIU is independent from GLIBC and other libraries. DMTCP sets wrappers on a few system calls, so it can change behavior of applications. Probably DMCTP can't dump static linked programs and programs, which call </a:t>
            </a:r>
            <a:r>
              <a:rPr lang="en-US" dirty="0" err="1"/>
              <a:t>syscall</a:t>
            </a:r>
            <a:r>
              <a:rPr lang="en-US" dirty="0"/>
              <a:t> directly. """ The run-time overhead of DMTCP is essentially zero. When there is no checkpoint or restart in process, DMTCP code will run only within DMTCP wrappers around certain less frequently used system calls. Examples of such wrappers are wrappers for open(), </a:t>
            </a:r>
            <a:r>
              <a:rPr lang="en-US" dirty="0" err="1"/>
              <a:t>getpid</a:t>
            </a:r>
            <a:r>
              <a:rPr lang="en-US" dirty="0"/>
              <a:t>(), </a:t>
            </a:r>
            <a:r>
              <a:rPr lang="en-US" dirty="0" err="1"/>
              <a:t>socketpair</a:t>
            </a:r>
            <a:r>
              <a:rPr lang="en-US" dirty="0"/>
              <a:t>(), etc. """ DMTCP doesn't support namespaces, so it can not dump Linux Containers. DMTCP virtualizes PID-s in user-space, actually a task is restored with another </a:t>
            </a:r>
            <a:r>
              <a:rPr lang="en-US" dirty="0" err="1"/>
              <a:t>pid</a:t>
            </a:r>
            <a:r>
              <a:rPr lang="en-US" dirty="0"/>
              <a:t>. It may be </a:t>
            </a:r>
            <a:r>
              <a:rPr lang="en-US" dirty="0" err="1"/>
              <a:t>prefered</a:t>
            </a:r>
            <a:r>
              <a:rPr lang="en-US" dirty="0"/>
              <a:t> in some cases. I'm not sure that DMCTP can restore anonymous shared memory correctly. Probably DMTCP can't restore TCP connections, pending signals, zombies, </a:t>
            </a:r>
            <a:r>
              <a:rPr lang="en-US" dirty="0" err="1"/>
              <a:t>signalfd</a:t>
            </a:r>
            <a:r>
              <a:rPr lang="en-US" dirty="0"/>
              <a:t>, file locks, </a:t>
            </a:r>
            <a:r>
              <a:rPr lang="en-US" dirty="0" err="1"/>
              <a:t>epoll</a:t>
            </a:r>
            <a:r>
              <a:rPr lang="en-US" dirty="0"/>
              <a:t>, etc.</a:t>
            </a:r>
          </a:p>
        </p:txBody>
      </p:sp>
      <p:sp>
        <p:nvSpPr>
          <p:cNvPr id="4" name="Slide Number Placeholder 3"/>
          <p:cNvSpPr>
            <a:spLocks noGrp="1"/>
          </p:cNvSpPr>
          <p:nvPr>
            <p:ph type="sldNum" sz="quarter" idx="5"/>
          </p:nvPr>
        </p:nvSpPr>
        <p:spPr/>
        <p:txBody>
          <a:bodyPr/>
          <a:lstStyle/>
          <a:p>
            <a:fld id="{8DE108EF-A688-4F1B-91BF-26B73F22FE79}" type="slidenum">
              <a:rPr lang="en-US" smtClean="0"/>
              <a:t>60</a:t>
            </a:fld>
            <a:endParaRPr lang="en-US"/>
          </a:p>
        </p:txBody>
      </p:sp>
    </p:spTree>
    <p:extLst>
      <p:ext uri="{BB962C8B-B14F-4D97-AF65-F5344CB8AC3E}">
        <p14:creationId xmlns:p14="http://schemas.microsoft.com/office/powerpoint/2010/main" val="30404418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Full checkpointing: Minimize the net utilization and have the minimun failure risk but the downtime is equal to the duration of the migration.</a:t>
            </a:r>
          </a:p>
          <a:p>
            <a:r>
              <a:rPr lang="it-IT" dirty="0"/>
              <a:t>Pre-copy: the memory data are transfered while the checkpoint is still running. The memory is copied on the target node using iterations while the process keeps running</a:t>
            </a:r>
          </a:p>
          <a:p>
            <a:r>
              <a:rPr lang="it-IT" dirty="0"/>
              <a:t>Post-copy: Inverting the pre-copy we have that the process is freezed and the only the necessary things to keep the process running are migrated, to re-run the process with the minimun downtime.  </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61</a:t>
            </a:fld>
            <a:endParaRPr lang="en-US"/>
          </a:p>
        </p:txBody>
      </p:sp>
    </p:spTree>
    <p:extLst>
      <p:ext uri="{BB962C8B-B14F-4D97-AF65-F5344CB8AC3E}">
        <p14:creationId xmlns:p14="http://schemas.microsoft.com/office/powerpoint/2010/main" val="200079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kubelet</a:t>
            </a:r>
            <a:r>
              <a:rPr lang="en-US" dirty="0"/>
              <a:t> This is responsible for driving the container runtime to start workloads that are scheduled on the node, and monitoring their status. </a:t>
            </a:r>
          </a:p>
          <a:p>
            <a:r>
              <a:rPr lang="en-US" dirty="0" err="1"/>
              <a:t>kube</a:t>
            </a:r>
            <a:r>
              <a:rPr lang="en-US" dirty="0"/>
              <a:t>-proxy This does the networking magic that routes requests between Pods on different nodes, and between Pods and the internet. </a:t>
            </a:r>
          </a:p>
          <a:p>
            <a:r>
              <a:rPr lang="en-US" dirty="0"/>
              <a:t>Container runtime This actually starts and stops containers and handles their communications.</a:t>
            </a:r>
          </a:p>
          <a:p>
            <a:r>
              <a:rPr lang="en-US" dirty="0"/>
              <a:t>Historically the most popular option has been Docker, but Kubernetes supports other container runtimes as well, such as </a:t>
            </a:r>
            <a:r>
              <a:rPr lang="en-US" dirty="0" err="1"/>
              <a:t>containerd</a:t>
            </a:r>
            <a:r>
              <a:rPr lang="en-US" dirty="0"/>
              <a:t> and CRI-O.</a:t>
            </a:r>
          </a:p>
        </p:txBody>
      </p:sp>
      <p:sp>
        <p:nvSpPr>
          <p:cNvPr id="4" name="Slide Number Placeholder 3"/>
          <p:cNvSpPr>
            <a:spLocks noGrp="1"/>
          </p:cNvSpPr>
          <p:nvPr>
            <p:ph type="sldNum" sz="quarter" idx="5"/>
          </p:nvPr>
        </p:nvSpPr>
        <p:spPr/>
        <p:txBody>
          <a:bodyPr/>
          <a:lstStyle/>
          <a:p>
            <a:fld id="{8DE108EF-A688-4F1B-91BF-26B73F22FE79}" type="slidenum">
              <a:rPr lang="en-US" smtClean="0"/>
              <a:t>6</a:t>
            </a:fld>
            <a:endParaRPr lang="en-US"/>
          </a:p>
        </p:txBody>
      </p:sp>
    </p:spTree>
    <p:extLst>
      <p:ext uri="{BB962C8B-B14F-4D97-AF65-F5344CB8AC3E}">
        <p14:creationId xmlns:p14="http://schemas.microsoft.com/office/powerpoint/2010/main" val="8485935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62</a:t>
            </a:fld>
            <a:endParaRPr lang="en-US"/>
          </a:p>
        </p:txBody>
      </p:sp>
    </p:spTree>
    <p:extLst>
      <p:ext uri="{BB962C8B-B14F-4D97-AF65-F5344CB8AC3E}">
        <p14:creationId xmlns:p14="http://schemas.microsoft.com/office/powerpoint/2010/main" val="18946949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collection of problems that require the solution we want to develop for the thesis.</a:t>
            </a:r>
          </a:p>
        </p:txBody>
      </p:sp>
      <p:sp>
        <p:nvSpPr>
          <p:cNvPr id="4" name="Slide Number Placeholder 3"/>
          <p:cNvSpPr>
            <a:spLocks noGrp="1"/>
          </p:cNvSpPr>
          <p:nvPr>
            <p:ph type="sldNum" sz="quarter" idx="5"/>
          </p:nvPr>
        </p:nvSpPr>
        <p:spPr/>
        <p:txBody>
          <a:bodyPr/>
          <a:lstStyle/>
          <a:p>
            <a:fld id="{8DE108EF-A688-4F1B-91BF-26B73F22FE79}" type="slidenum">
              <a:rPr lang="en-US" smtClean="0"/>
              <a:t>64</a:t>
            </a:fld>
            <a:endParaRPr lang="en-US"/>
          </a:p>
        </p:txBody>
      </p:sp>
    </p:spTree>
    <p:extLst>
      <p:ext uri="{BB962C8B-B14F-4D97-AF65-F5344CB8AC3E}">
        <p14:creationId xmlns:p14="http://schemas.microsoft.com/office/powerpoint/2010/main" val="2544853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 of solutions adopted in similar problems that may (or may not) be useful.</a:t>
            </a:r>
          </a:p>
        </p:txBody>
      </p:sp>
      <p:sp>
        <p:nvSpPr>
          <p:cNvPr id="4" name="Slide Number Placeholder 3"/>
          <p:cNvSpPr>
            <a:spLocks noGrp="1"/>
          </p:cNvSpPr>
          <p:nvPr>
            <p:ph type="sldNum" sz="quarter" idx="5"/>
          </p:nvPr>
        </p:nvSpPr>
        <p:spPr/>
        <p:txBody>
          <a:bodyPr/>
          <a:lstStyle/>
          <a:p>
            <a:fld id="{8DE108EF-A688-4F1B-91BF-26B73F22FE79}" type="slidenum">
              <a:rPr lang="en-US" smtClean="0"/>
              <a:t>70</a:t>
            </a:fld>
            <a:endParaRPr lang="en-US"/>
          </a:p>
        </p:txBody>
      </p:sp>
    </p:spTree>
    <p:extLst>
      <p:ext uri="{BB962C8B-B14F-4D97-AF65-F5344CB8AC3E}">
        <p14:creationId xmlns:p14="http://schemas.microsoft.com/office/powerpoint/2010/main" val="38318167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72</a:t>
            </a:fld>
            <a:endParaRPr lang="en-US"/>
          </a:p>
        </p:txBody>
      </p:sp>
    </p:spTree>
    <p:extLst>
      <p:ext uri="{BB962C8B-B14F-4D97-AF65-F5344CB8AC3E}">
        <p14:creationId xmlns:p14="http://schemas.microsoft.com/office/powerpoint/2010/main" val="7112101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dirty="0">
                <a:effectLst/>
              </a:rPr>
              <a:t>Live Migration Specifics </a:t>
            </a:r>
            <a:endParaRPr lang="en-US" b="1" dirty="0">
              <a:effectLst/>
            </a:endParaRPr>
          </a:p>
          <a:p>
            <a:pPr algn="just"/>
            <a:r>
              <a:rPr lang="en-US" b="0" dirty="0">
                <a:effectLst/>
              </a:rPr>
              <a:t>To ensure the smooth and seamless cloud regions’ interaction, the process of migration between them should cause zero application downtime and require zero configurations afterward. The </a:t>
            </a:r>
            <a:r>
              <a:rPr lang="en-US" b="0" dirty="0">
                <a:effectLst/>
                <a:hlinkClick r:id="rId3"/>
              </a:rPr>
              <a:t>live migration</a:t>
            </a:r>
            <a:r>
              <a:rPr lang="en-US" b="0" dirty="0">
                <a:effectLst/>
              </a:rPr>
              <a:t> option suits perfectly for this purpose. </a:t>
            </a:r>
            <a:endParaRPr lang="en-US" dirty="0">
              <a:effectLst/>
            </a:endParaRPr>
          </a:p>
          <a:p>
            <a:pPr algn="just"/>
            <a:r>
              <a:rPr lang="en-US" b="0" dirty="0">
                <a:effectLst/>
              </a:rPr>
              <a:t>At </a:t>
            </a:r>
            <a:r>
              <a:rPr lang="en-US" b="0" dirty="0" err="1">
                <a:effectLst/>
              </a:rPr>
              <a:t>Jelastic</a:t>
            </a:r>
            <a:r>
              <a:rPr lang="en-US" b="0" dirty="0">
                <a:effectLst/>
              </a:rPr>
              <a:t>, it is implemented with the help of </a:t>
            </a:r>
            <a:r>
              <a:rPr lang="en-US" b="0" dirty="0">
                <a:effectLst/>
                <a:hlinkClick r:id="rId4"/>
              </a:rPr>
              <a:t>CRIU</a:t>
            </a:r>
            <a:r>
              <a:rPr lang="en-US" b="0" dirty="0">
                <a:effectLst/>
              </a:rPr>
              <a:t> (Checkpoint/Restore In </a:t>
            </a:r>
            <a:r>
              <a:rPr lang="en-US" b="0" dirty="0" err="1">
                <a:effectLst/>
              </a:rPr>
              <a:t>Userspace</a:t>
            </a:r>
            <a:r>
              <a:rPr lang="en-US" b="0" dirty="0">
                <a:effectLst/>
              </a:rPr>
              <a:t>) as a part of the leveraged </a:t>
            </a:r>
            <a:r>
              <a:rPr lang="en-US" b="0" dirty="0" err="1">
                <a:effectLst/>
              </a:rPr>
              <a:t>OpenVZ</a:t>
            </a:r>
            <a:r>
              <a:rPr lang="en-US" b="0" dirty="0">
                <a:effectLst/>
              </a:rPr>
              <a:t> container-based virtualization technology, and </a:t>
            </a:r>
            <a:r>
              <a:rPr lang="en-US" b="0" dirty="0" err="1">
                <a:effectLst/>
                <a:hlinkClick r:id="rId5"/>
              </a:rPr>
              <a:t>P.Haul</a:t>
            </a:r>
            <a:r>
              <a:rPr lang="en-US" b="0" dirty="0">
                <a:effectLst/>
              </a:rPr>
              <a:t> - specially developed Python-powered mechanism on top of CRIU, intended for live migration of containers and memory-touching processes inside.                 </a:t>
            </a:r>
            <a:endParaRPr lang="en-US" dirty="0">
              <a:effectLst/>
            </a:endParaRPr>
          </a:p>
          <a:p>
            <a:pPr algn="just"/>
            <a:r>
              <a:rPr lang="en-US" b="0" dirty="0">
                <a:effectLst/>
              </a:rPr>
              <a:t>This allows to freeze a running environment and save the data it is currently operating with to a hard drive (i.e. make a checkpoint). As a result, an application can be easily transferred to a different location, where it will be restored in the same state it was frozen with and continue working as before. Herewith, such a relocation takes 10-15 seconds in average, during which all the incoming requests are queued, so users may only experience a brief single-time delay in the server response. Add the advanced traffic load balancing solution to it, and you will be able to migrate a bunch of containers without redeploy and downtime as well.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rPr>
              <a:t>In a combination with the approach of composing a cluster from multiple hardware sets, this technology becomes especially efficient. In order to prove this, let’s consider a couple of real use cases - e.g. with live migration across data centers of such competitive vendors as </a:t>
            </a:r>
            <a:r>
              <a:rPr lang="en-US" b="0" i="1" dirty="0">
                <a:effectLst/>
              </a:rPr>
              <a:t>Microsoft Azure</a:t>
            </a:r>
            <a:r>
              <a:rPr lang="en-US" b="0" dirty="0">
                <a:effectLst/>
              </a:rPr>
              <a:t> and </a:t>
            </a:r>
            <a:r>
              <a:rPr lang="en-US" b="0" i="1" dirty="0">
                <a:effectLst/>
              </a:rPr>
              <a:t>Amazon Web Services</a:t>
            </a:r>
            <a:r>
              <a:rPr lang="en-US" b="0" dirty="0">
                <a:effectLst/>
              </a:rPr>
              <a:t>.</a:t>
            </a:r>
            <a:endParaRPr lang="en-US" dirty="0">
              <a:effectLst/>
            </a:endParaRPr>
          </a:p>
          <a:p>
            <a:pPr algn="just"/>
            <a:r>
              <a:rPr lang="en-US" b="0" dirty="0">
                <a:effectLst/>
              </a:rPr>
              <a:t>Another good example is migration between regions of different cloud infrastructure vendors. This allows to achieve the high availability across multiple clouds and ensures disaster recovery through the unification of DevOps workloads deployment. For example, you can instantly cope with any performance issues, like maintenance works on your current region or temporary load burst, through simple evacuation of all your containers to another DC. </a:t>
            </a:r>
            <a:endParaRPr lang="en-US" dirty="0">
              <a:effectLst/>
            </a:endParaRPr>
          </a:p>
          <a:p>
            <a:pPr algn="just"/>
            <a:r>
              <a:rPr lang="en-US" b="0" dirty="0">
                <a:effectLst/>
              </a:rPr>
              <a:t>One more benefit here is the ability to relocate applications according to the current business requirements and, in such a way, gain the most sufficient </a:t>
            </a:r>
            <a:r>
              <a:rPr lang="en-US" b="0" i="1" dirty="0">
                <a:effectLst/>
              </a:rPr>
              <a:t>quality/price/SLA</a:t>
            </a:r>
            <a:r>
              <a:rPr lang="en-US" b="0" dirty="0">
                <a:effectLst/>
              </a:rPr>
              <a:t> rate - for example, less performance region can be used as a Private Cloud for the development/testing zone, while another Public one provides the sufficient capacity for production. Smooth migration ensures all these changes can be performed without bothering about possible downtimes and profit losses.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73</a:t>
            </a:fld>
            <a:endParaRPr lang="en-US"/>
          </a:p>
        </p:txBody>
      </p:sp>
    </p:spTree>
    <p:extLst>
      <p:ext uri="{BB962C8B-B14F-4D97-AF65-F5344CB8AC3E}">
        <p14:creationId xmlns:p14="http://schemas.microsoft.com/office/powerpoint/2010/main" val="34945474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79</a:t>
            </a:fld>
            <a:endParaRPr lang="en-US"/>
          </a:p>
        </p:txBody>
      </p:sp>
    </p:spTree>
    <p:extLst>
      <p:ext uri="{BB962C8B-B14F-4D97-AF65-F5344CB8AC3E}">
        <p14:creationId xmlns:p14="http://schemas.microsoft.com/office/powerpoint/2010/main" val="31150019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Use Case</a:t>
            </a:r>
            <a:br>
              <a:rPr lang="en-US" b="0" dirty="0">
                <a:effectLst/>
              </a:rPr>
            </a:br>
            <a:endParaRPr lang="en-US" b="1" dirty="0"/>
          </a:p>
          <a:p>
            <a:r>
              <a:rPr lang="en-US" b="0" dirty="0">
                <a:effectLst/>
              </a:rPr>
              <a:t>Our team decided to use Kubernetes running on OpenStack to demonstrate how to migrate containerized applications between nodes. This solution allows users to define a specific node for deployment of an application.</a:t>
            </a:r>
            <a:endParaRPr lang="en-US" dirty="0"/>
          </a:p>
          <a:p>
            <a:r>
              <a:rPr lang="en-US" b="0" dirty="0">
                <a:effectLst/>
              </a:rPr>
              <a:t>The idea is to avoid service disruption by migrating pods from one node to another, each with a containerized application, within the Kubernetes cluster.</a:t>
            </a:r>
            <a:endParaRPr lang="en-US" dirty="0"/>
          </a:p>
          <a:p>
            <a:r>
              <a:rPr lang="en-US" b="0" i="1" dirty="0">
                <a:effectLst/>
              </a:rPr>
              <a:t>Here’s how that looks:</a:t>
            </a:r>
            <a:endParaRPr lang="en-US" dirty="0"/>
          </a:p>
          <a:p>
            <a:r>
              <a:rPr lang="en-US" b="0" dirty="0">
                <a:effectLst/>
              </a:rPr>
              <a:t>The user provides:</a:t>
            </a:r>
            <a:endParaRPr lang="en-US" dirty="0"/>
          </a:p>
          <a:p>
            <a:pPr>
              <a:buFont typeface="Arial" panose="020B0604020202020204" pitchFamily="34" charset="0"/>
              <a:buChar char="•"/>
            </a:pPr>
            <a:r>
              <a:rPr lang="en-US" b="0" dirty="0">
                <a:effectLst/>
              </a:rPr>
              <a:t>Node1 label</a:t>
            </a:r>
          </a:p>
          <a:p>
            <a:pPr>
              <a:buFont typeface="Arial" panose="020B0604020202020204" pitchFamily="34" charset="0"/>
              <a:buChar char="•"/>
            </a:pPr>
            <a:r>
              <a:rPr lang="en-US" b="0" dirty="0">
                <a:effectLst/>
              </a:rPr>
              <a:t>Node2 label</a:t>
            </a:r>
          </a:p>
          <a:p>
            <a:pPr>
              <a:buFont typeface="Arial" panose="020B0604020202020204" pitchFamily="34" charset="0"/>
              <a:buChar char="•"/>
            </a:pPr>
            <a:r>
              <a:rPr lang="en-US" b="0" dirty="0">
                <a:effectLst/>
              </a:rPr>
              <a:t>External IP address to be exposed</a:t>
            </a:r>
          </a:p>
          <a:p>
            <a:r>
              <a:rPr lang="en-US" b="0" dirty="0">
                <a:effectLst/>
              </a:rPr>
              <a:t>On Node1, Cloudify deploys two pods, each with containerized applications:</a:t>
            </a:r>
            <a:endParaRPr lang="en-US" dirty="0"/>
          </a:p>
          <a:p>
            <a:pPr>
              <a:buFont typeface="Arial" panose="020B0604020202020204" pitchFamily="34" charset="0"/>
              <a:buChar char="•"/>
            </a:pPr>
            <a:r>
              <a:rPr lang="en-US" b="0" dirty="0">
                <a:effectLst/>
              </a:rPr>
              <a:t>App container in Pod1</a:t>
            </a:r>
          </a:p>
          <a:p>
            <a:pPr>
              <a:buFont typeface="Arial" panose="020B0604020202020204" pitchFamily="34" charset="0"/>
              <a:buChar char="•"/>
            </a:pPr>
            <a:r>
              <a:rPr lang="en-US" b="0" dirty="0">
                <a:effectLst/>
              </a:rPr>
              <a:t>DB container in Pod2</a:t>
            </a:r>
          </a:p>
          <a:p>
            <a:r>
              <a:rPr lang="en-US" b="0" dirty="0">
                <a:effectLst/>
              </a:rPr>
              <a:t>The containers are grouped and exposed as a Kubernetes Service at </a:t>
            </a:r>
            <a:r>
              <a:rPr lang="en-US" b="0" i="1" dirty="0">
                <a:effectLst/>
              </a:rPr>
              <a:t>http://&lt;ip-address&gt;:8080</a:t>
            </a:r>
            <a:r>
              <a:rPr lang="en-US" b="0" dirty="0">
                <a:effectLst/>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rPr>
              <a:t>The Kubernetes pods (with their containers) are moved to Node2 using a custom workflow operation with Cloudify: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82</a:t>
            </a:fld>
            <a:endParaRPr lang="en-US"/>
          </a:p>
        </p:txBody>
      </p:sp>
    </p:spTree>
    <p:extLst>
      <p:ext uri="{BB962C8B-B14F-4D97-AF65-F5344CB8AC3E}">
        <p14:creationId xmlns:p14="http://schemas.microsoft.com/office/powerpoint/2010/main" val="38317438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87</a:t>
            </a:fld>
            <a:endParaRPr lang="en-US"/>
          </a:p>
        </p:txBody>
      </p:sp>
    </p:spTree>
    <p:extLst>
      <p:ext uri="{BB962C8B-B14F-4D97-AF65-F5344CB8AC3E}">
        <p14:creationId xmlns:p14="http://schemas.microsoft.com/office/powerpoint/2010/main" val="30767408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91</a:t>
            </a:fld>
            <a:endParaRPr lang="en-US"/>
          </a:p>
        </p:txBody>
      </p:sp>
    </p:spTree>
    <p:extLst>
      <p:ext uri="{BB962C8B-B14F-4D97-AF65-F5344CB8AC3E}">
        <p14:creationId xmlns:p14="http://schemas.microsoft.com/office/powerpoint/2010/main" val="4445123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svc.cluster.local</a:t>
            </a:r>
            <a:r>
              <a:rPr lang="en-US" dirty="0"/>
              <a:t> part is optional, and so is the namespace.</a:t>
            </a:r>
          </a:p>
          <a:p>
            <a:r>
              <a:rPr lang="en-US" dirty="0"/>
              <a:t>Even if you have a dozen different Services called demo, each in its own namespace, you can add the namespace to the DNS name for the Service to specify exactly which one you mean.</a:t>
            </a:r>
          </a:p>
          <a:p>
            <a:r>
              <a:rPr lang="en-US" dirty="0"/>
              <a:t>It’s easy, if you have the DNS cluster add-on installed and enabled. This DNS server watches on the Kubernetes API for services being created or removed. It creates a set of DNS records for each service it observes.</a:t>
            </a:r>
          </a:p>
        </p:txBody>
      </p:sp>
      <p:sp>
        <p:nvSpPr>
          <p:cNvPr id="4" name="Slide Number Placeholder 3"/>
          <p:cNvSpPr>
            <a:spLocks noGrp="1"/>
          </p:cNvSpPr>
          <p:nvPr>
            <p:ph type="sldNum" sz="quarter" idx="5"/>
          </p:nvPr>
        </p:nvSpPr>
        <p:spPr/>
        <p:txBody>
          <a:bodyPr/>
          <a:lstStyle/>
          <a:p>
            <a:fld id="{8DE108EF-A688-4F1B-91BF-26B73F22FE79}" type="slidenum">
              <a:rPr lang="en-US" smtClean="0"/>
              <a:t>92</a:t>
            </a:fld>
            <a:endParaRPr lang="en-US"/>
          </a:p>
        </p:txBody>
      </p:sp>
    </p:spTree>
    <p:extLst>
      <p:ext uri="{BB962C8B-B14F-4D97-AF65-F5344CB8AC3E}">
        <p14:creationId xmlns:p14="http://schemas.microsoft.com/office/powerpoint/2010/main" val="179079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E108EF-A688-4F1B-91BF-26B73F22FE79}" type="slidenum">
              <a:rPr lang="en-US" smtClean="0"/>
              <a:t>7</a:t>
            </a:fld>
            <a:endParaRPr lang="en-US"/>
          </a:p>
        </p:txBody>
      </p:sp>
    </p:spTree>
    <p:extLst>
      <p:ext uri="{BB962C8B-B14F-4D97-AF65-F5344CB8AC3E}">
        <p14:creationId xmlns:p14="http://schemas.microsoft.com/office/powerpoint/2010/main" val="36459764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93</a:t>
            </a:fld>
            <a:endParaRPr lang="en-US"/>
          </a:p>
        </p:txBody>
      </p:sp>
    </p:spTree>
    <p:extLst>
      <p:ext uri="{BB962C8B-B14F-4D97-AF65-F5344CB8AC3E}">
        <p14:creationId xmlns:p14="http://schemas.microsoft.com/office/powerpoint/2010/main" val="37442666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t-IT" dirty="0"/>
              <a:t>Example with kube-proxy running on default mode with ip tables.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94</a:t>
            </a:fld>
            <a:endParaRPr lang="en-US"/>
          </a:p>
        </p:txBody>
      </p:sp>
    </p:spTree>
    <p:extLst>
      <p:ext uri="{BB962C8B-B14F-4D97-AF65-F5344CB8AC3E}">
        <p14:creationId xmlns:p14="http://schemas.microsoft.com/office/powerpoint/2010/main" val="31966870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41414"/>
                </a:solidFill>
                <a:effectLst/>
                <a:latin typeface="Red Hat Text"/>
              </a:rPr>
              <a:t>Placing certain services in close proximity to the consumers has great benefits, including low-latency response, bandwidth consumption savings, and data locality. However, there are also multiple challenges. One of the key challenges with the Kubernetes deployment model is the placement of the Kubernetes control plane that manages the workers that comprise the resource pools consumed by the applications and services. The two main options for control plane placement are:</a:t>
            </a:r>
          </a:p>
          <a:p>
            <a:pPr algn="l">
              <a:buFont typeface="Arial" panose="020B0604020202020204" pitchFamily="34" charset="0"/>
              <a:buChar char="•"/>
            </a:pPr>
            <a:r>
              <a:rPr lang="en-US" b="0" i="0" dirty="0">
                <a:solidFill>
                  <a:srgbClr val="141414"/>
                </a:solidFill>
                <a:effectLst/>
                <a:latin typeface="Red Hat Text"/>
              </a:rPr>
              <a:t>Deploying full-fledged cluster(s), complete with control nodes and worker nodes, everywhere you need your applications to be accessible</a:t>
            </a:r>
          </a:p>
          <a:p>
            <a:pPr algn="l">
              <a:buFont typeface="Arial" panose="020B0604020202020204" pitchFamily="34" charset="0"/>
              <a:buChar char="•"/>
            </a:pPr>
            <a:r>
              <a:rPr lang="en-US" b="0" i="0" dirty="0">
                <a:solidFill>
                  <a:srgbClr val="141414"/>
                </a:solidFill>
                <a:effectLst/>
                <a:latin typeface="Red Hat Text"/>
              </a:rPr>
              <a:t>Deploying worker nodes at the edge and connecting them to the central location hosting the control plane</a:t>
            </a:r>
          </a:p>
          <a:p>
            <a:pPr algn="l"/>
            <a:r>
              <a:rPr lang="en-US" b="0" i="0" dirty="0">
                <a:solidFill>
                  <a:srgbClr val="141414"/>
                </a:solidFill>
                <a:effectLst/>
                <a:latin typeface="Red Hat Text"/>
              </a:rPr>
              <a:t>You can simplify option one (the full-cluster model shown above) with innovative deployment models:</a:t>
            </a:r>
          </a:p>
          <a:p>
            <a:pPr algn="l">
              <a:buFont typeface="Arial" panose="020B0604020202020204" pitchFamily="34" charset="0"/>
              <a:buChar char="•"/>
            </a:pPr>
            <a:r>
              <a:rPr lang="en-US" b="0" i="0" dirty="0">
                <a:solidFill>
                  <a:srgbClr val="141414"/>
                </a:solidFill>
                <a:effectLst/>
                <a:latin typeface="Red Hat Text"/>
              </a:rPr>
              <a:t>A compact high availability (HA) cluster with a minimum of three nodes accommodating both control plane and worker node roles</a:t>
            </a:r>
          </a:p>
          <a:p>
            <a:pPr algn="l">
              <a:buFont typeface="Arial" panose="020B0604020202020204" pitchFamily="34" charset="0"/>
              <a:buChar char="•"/>
            </a:pPr>
            <a:r>
              <a:rPr lang="en-US" b="0" i="0" dirty="0">
                <a:solidFill>
                  <a:srgbClr val="141414"/>
                </a:solidFill>
                <a:effectLst/>
                <a:latin typeface="Red Hat Text"/>
              </a:rPr>
              <a:t>An all-in-one, single-node standalone cluster</a:t>
            </a:r>
          </a:p>
          <a:p>
            <a:r>
              <a:rPr lang="en-US" b="0" i="0" dirty="0">
                <a:solidFill>
                  <a:srgbClr val="141414"/>
                </a:solidFill>
                <a:effectLst/>
                <a:latin typeface="Red Hat Text"/>
              </a:rPr>
              <a:t>Option two (the remote worker approach shown below) eliminates the overhead of having a dedicated control plane at each location. Still, it may not be feasible if there is a significant latency, intermittent connectivity, or a lack of sufficient bandwidth for the cluster's internal services or operations between the Kubernetes control plane and the worker locations to function correctly.</a:t>
            </a:r>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98</a:t>
            </a:fld>
            <a:endParaRPr lang="en-US"/>
          </a:p>
        </p:txBody>
      </p:sp>
    </p:spTree>
    <p:extLst>
      <p:ext uri="{BB962C8B-B14F-4D97-AF65-F5344CB8AC3E}">
        <p14:creationId xmlns:p14="http://schemas.microsoft.com/office/powerpoint/2010/main" val="31949660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101</a:t>
            </a:fld>
            <a:endParaRPr lang="en-US"/>
          </a:p>
        </p:txBody>
      </p:sp>
    </p:spTree>
    <p:extLst>
      <p:ext uri="{BB962C8B-B14F-4D97-AF65-F5344CB8AC3E}">
        <p14:creationId xmlns:p14="http://schemas.microsoft.com/office/powerpoint/2010/main" val="19779782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distributed deployment model, remote workers need access to the relevant cluster's internal communications so that the cluster control plane can monitor and manage them and make the workloads available for scheduling through the cluster workload scheduler. The remote workers also need to participate in the cluster domain name service (cluster-</a:t>
            </a:r>
            <a:r>
              <a:rPr lang="en-US" dirty="0" err="1"/>
              <a:t>dns</a:t>
            </a:r>
            <a:r>
              <a:rPr lang="en-US" dirty="0"/>
              <a:t>) hosted by control plane nodes, enabling the service discovery feature in service mesh solutions across the whole cluster.	</a:t>
            </a:r>
          </a:p>
        </p:txBody>
      </p:sp>
      <p:sp>
        <p:nvSpPr>
          <p:cNvPr id="4" name="Slide Number Placeholder 3"/>
          <p:cNvSpPr>
            <a:spLocks noGrp="1"/>
          </p:cNvSpPr>
          <p:nvPr>
            <p:ph type="sldNum" sz="quarter" idx="5"/>
          </p:nvPr>
        </p:nvSpPr>
        <p:spPr/>
        <p:txBody>
          <a:bodyPr/>
          <a:lstStyle/>
          <a:p>
            <a:fld id="{8DE108EF-A688-4F1B-91BF-26B73F22FE79}" type="slidenum">
              <a:rPr lang="en-US" smtClean="0"/>
              <a:t>102</a:t>
            </a:fld>
            <a:endParaRPr lang="en-US"/>
          </a:p>
        </p:txBody>
      </p:sp>
    </p:spTree>
    <p:extLst>
      <p:ext uri="{BB962C8B-B14F-4D97-AF65-F5344CB8AC3E}">
        <p14:creationId xmlns:p14="http://schemas.microsoft.com/office/powerpoint/2010/main" val="6307709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Impossible to migrate the IP so that the new pod and the old pod have the same IP? Each node has his own subnet (according to what cni do you use) so maybe is still possible. But the new IP must be free at the target destination.</a:t>
            </a:r>
          </a:p>
          <a:p>
            <a:r>
              <a:rPr lang="it-IT" dirty="0"/>
              <a:t>We have just to migrate the necessary state and the necessary connections</a:t>
            </a:r>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103</a:t>
            </a:fld>
            <a:endParaRPr lang="en-US"/>
          </a:p>
        </p:txBody>
      </p:sp>
    </p:spTree>
    <p:extLst>
      <p:ext uri="{BB962C8B-B14F-4D97-AF65-F5344CB8AC3E}">
        <p14:creationId xmlns:p14="http://schemas.microsoft.com/office/powerpoint/2010/main" val="411266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a:t>
            </a:r>
            <a:r>
              <a:rPr lang="en-US" b="1" dirty="0"/>
              <a:t>Open Container Initiative (OCI)</a:t>
            </a:r>
            <a:r>
              <a:rPr lang="en-US" dirty="0"/>
              <a:t> which publishes specifications for containers and their images.</a:t>
            </a:r>
          </a:p>
          <a:p>
            <a:pPr marL="171450" indent="-171450">
              <a:buFont typeface="Arial"/>
              <a:buChar char="•"/>
            </a:pPr>
            <a:r>
              <a:rPr lang="en-US" dirty="0"/>
              <a:t>The Kubernetes </a:t>
            </a:r>
            <a:r>
              <a:rPr lang="en-US" b="1" dirty="0"/>
              <a:t>Container Runtime Interface (CRI)</a:t>
            </a:r>
            <a:r>
              <a:rPr lang="en-US" dirty="0"/>
              <a:t>, which defines an API between Kubernetes and a container runtime underneath.</a:t>
            </a:r>
            <a:endParaRPr lang="en-US" dirty="0">
              <a:cs typeface="Calibri"/>
            </a:endParaRPr>
          </a:p>
          <a:p>
            <a:endParaRPr lang="en-US" dirty="0">
              <a:solidFill>
                <a:srgbClr val="000000"/>
              </a:solidFill>
              <a:latin typeface="nationalweb"/>
            </a:endParaRPr>
          </a:p>
          <a:p>
            <a:endParaRPr lang="en-US" dirty="0">
              <a:solidFill>
                <a:srgbClr val="000000"/>
              </a:solidFill>
              <a:latin typeface="nationalweb"/>
            </a:endParaRPr>
          </a:p>
          <a:p>
            <a:r>
              <a:rPr lang="en-US" b="0" i="0" dirty="0">
                <a:solidFill>
                  <a:srgbClr val="000000"/>
                </a:solidFill>
                <a:effectLst/>
                <a:latin typeface="nationalweb"/>
              </a:rPr>
              <a:t>Docker has been instrumental in popularizing containers and has historically been the most popular </a:t>
            </a:r>
            <a:r>
              <a:rPr lang="en-US" b="0" i="0" u="none" strike="noStrike" dirty="0">
                <a:solidFill>
                  <a:srgbClr val="7700FF"/>
                </a:solidFill>
                <a:effectLst/>
                <a:latin typeface="nationalweb"/>
                <a:hlinkClick r:id="rId3"/>
              </a:rPr>
              <a:t>container runtime</a:t>
            </a:r>
            <a:r>
              <a:rPr lang="en-US" b="0" i="0" dirty="0">
                <a:solidFill>
                  <a:srgbClr val="000000"/>
                </a:solidFill>
                <a:effectLst/>
                <a:latin typeface="nationalweb"/>
              </a:rPr>
              <a:t> for Kubernetes environments. But Kubernetes recently announced that it will deprecate </a:t>
            </a:r>
            <a:r>
              <a:rPr lang="en-US" b="0" i="0" dirty="0" err="1">
                <a:solidFill>
                  <a:srgbClr val="000000"/>
                </a:solidFill>
                <a:effectLst/>
                <a:latin typeface="nationalweb"/>
              </a:rPr>
              <a:t>Dockershim</a:t>
            </a:r>
            <a:r>
              <a:rPr lang="en-US" b="0" i="0" dirty="0">
                <a:solidFill>
                  <a:srgbClr val="000000"/>
                </a:solidFill>
                <a:effectLst/>
                <a:latin typeface="nationalweb"/>
              </a:rPr>
              <a:t>—the underlying module that enables compatibility between Docker and Kubernetes—as part of the v1.24 release. This means that organizations will have to migrate from Docker to either </a:t>
            </a:r>
            <a:r>
              <a:rPr lang="en-US" b="0" i="0" dirty="0" err="1">
                <a:solidFill>
                  <a:srgbClr val="000000"/>
                </a:solidFill>
                <a:effectLst/>
                <a:latin typeface="nationalweb"/>
              </a:rPr>
              <a:t>containerd</a:t>
            </a:r>
            <a:r>
              <a:rPr lang="en-US" b="0" i="0" dirty="0">
                <a:solidFill>
                  <a:srgbClr val="000000"/>
                </a:solidFill>
                <a:effectLst/>
                <a:latin typeface="nationalweb"/>
              </a:rPr>
              <a:t> or CRI-O, which are the two runtimes that are compatible with the Kubernetes container runtime interface (CRI).</a:t>
            </a:r>
            <a:endParaRPr lang="en-US" b="0" i="0" dirty="0">
              <a:solidFill>
                <a:srgbClr val="000000"/>
              </a:solidFill>
              <a:effectLst/>
              <a:latin typeface="nationalweb"/>
              <a:cs typeface="Calibri"/>
            </a:endParaRPr>
          </a:p>
          <a:p>
            <a:endParaRPr lang="en-US" b="0" i="0" dirty="0">
              <a:solidFill>
                <a:srgbClr val="000000"/>
              </a:solidFill>
              <a:effectLst/>
              <a:latin typeface="nationalweb"/>
              <a:cs typeface="Calibri"/>
            </a:endParaRPr>
          </a:p>
          <a:p>
            <a:endParaRPr lang="en-US" b="0" i="0" dirty="0">
              <a:solidFill>
                <a:srgbClr val="000000"/>
              </a:solidFill>
              <a:effectLst/>
              <a:latin typeface="nationalweb"/>
              <a:cs typeface="Calibri"/>
            </a:endParaRPr>
          </a:p>
          <a:p>
            <a:pPr algn="l"/>
            <a:r>
              <a:rPr lang="en-US" b="1" i="0" dirty="0">
                <a:solidFill>
                  <a:srgbClr val="1904DA"/>
                </a:solidFill>
                <a:effectLst/>
                <a:latin typeface="Inter"/>
              </a:rPr>
              <a:t>2. High-Level Container Runtimes</a:t>
            </a:r>
          </a:p>
          <a:p>
            <a:pPr algn="l"/>
            <a:r>
              <a:rPr lang="en-US" b="0" i="0" dirty="0">
                <a:solidFill>
                  <a:srgbClr val="07242D"/>
                </a:solidFill>
                <a:effectLst/>
                <a:latin typeface="Inter"/>
              </a:rPr>
              <a:t>Examples of popular high-level runtimes include:</a:t>
            </a:r>
          </a:p>
          <a:p>
            <a:pPr algn="l">
              <a:buFont typeface="Arial" panose="020B0604020202020204" pitchFamily="34" charset="0"/>
              <a:buChar char="•"/>
            </a:pPr>
            <a:r>
              <a:rPr lang="en-US" b="1" i="0" dirty="0">
                <a:solidFill>
                  <a:srgbClr val="363636"/>
                </a:solidFill>
                <a:effectLst/>
                <a:latin typeface="Inter"/>
              </a:rPr>
              <a:t>Docker (</a:t>
            </a:r>
            <a:r>
              <a:rPr lang="en-US" b="1" i="0" dirty="0" err="1">
                <a:solidFill>
                  <a:srgbClr val="363636"/>
                </a:solidFill>
                <a:effectLst/>
                <a:latin typeface="Inter"/>
              </a:rPr>
              <a:t>Containerd</a:t>
            </a:r>
            <a:r>
              <a:rPr lang="en-US" b="1" i="0" dirty="0">
                <a:solidFill>
                  <a:srgbClr val="363636"/>
                </a:solidFill>
                <a:effectLst/>
                <a:latin typeface="Inter"/>
              </a:rPr>
              <a:t>)</a:t>
            </a:r>
            <a:r>
              <a:rPr lang="en-US" b="0" i="0" dirty="0">
                <a:solidFill>
                  <a:srgbClr val="07242D"/>
                </a:solidFill>
                <a:effectLst/>
                <a:latin typeface="Inter"/>
              </a:rPr>
              <a:t>—the leading container system, offering a full suite of features, with free or paid options. It is the default Kubernetes container runtime, providing image specifications, a command-line interface (CLI) and a container image-building service. </a:t>
            </a:r>
          </a:p>
          <a:p>
            <a:pPr algn="l">
              <a:buFont typeface="Arial" panose="020B0604020202020204" pitchFamily="34" charset="0"/>
              <a:buChar char="•"/>
            </a:pPr>
            <a:r>
              <a:rPr lang="en-US" b="1" i="0" dirty="0">
                <a:solidFill>
                  <a:srgbClr val="363636"/>
                </a:solidFill>
                <a:effectLst/>
                <a:latin typeface="Inter"/>
              </a:rPr>
              <a:t>CRI-O—</a:t>
            </a:r>
            <a:r>
              <a:rPr lang="en-US" b="0" i="0" dirty="0">
                <a:solidFill>
                  <a:srgbClr val="07242D"/>
                </a:solidFill>
                <a:effectLst/>
                <a:latin typeface="Inter"/>
              </a:rPr>
              <a:t>an open-source implementation of Kubernetes’ container runtime interface (CRI), offering a lightweight alternative to </a:t>
            </a:r>
            <a:r>
              <a:rPr lang="en-US" b="0" i="0" dirty="0" err="1">
                <a:solidFill>
                  <a:srgbClr val="07242D"/>
                </a:solidFill>
                <a:effectLst/>
                <a:latin typeface="Inter"/>
              </a:rPr>
              <a:t>rkt</a:t>
            </a:r>
            <a:r>
              <a:rPr lang="en-US" b="0" i="0" dirty="0">
                <a:solidFill>
                  <a:srgbClr val="07242D"/>
                </a:solidFill>
                <a:effectLst/>
                <a:latin typeface="Inter"/>
              </a:rPr>
              <a:t> and Docker. It allows you to run pods using OCI-compatible runtimes, providing support primarily for </a:t>
            </a:r>
            <a:r>
              <a:rPr lang="en-US" b="0" i="0" dirty="0" err="1">
                <a:solidFill>
                  <a:srgbClr val="07242D"/>
                </a:solidFill>
                <a:effectLst/>
                <a:latin typeface="Inter"/>
              </a:rPr>
              <a:t>runC</a:t>
            </a:r>
            <a:r>
              <a:rPr lang="en-US" b="0" i="0" dirty="0">
                <a:solidFill>
                  <a:srgbClr val="07242D"/>
                </a:solidFill>
                <a:effectLst/>
                <a:latin typeface="Inter"/>
              </a:rPr>
              <a:t> and Kata (though you can plug-in any OCI-compatible runtime). </a:t>
            </a:r>
          </a:p>
          <a:p>
            <a:pPr algn="l">
              <a:buFont typeface="Arial" panose="020B0604020202020204" pitchFamily="34" charset="0"/>
              <a:buChar char="•"/>
            </a:pPr>
            <a:r>
              <a:rPr lang="en-US" b="1" i="0" dirty="0">
                <a:solidFill>
                  <a:srgbClr val="363636"/>
                </a:solidFill>
                <a:effectLst/>
                <a:latin typeface="Inter"/>
              </a:rPr>
              <a:t>Windows Containers and Hyper-V Containers—</a:t>
            </a:r>
            <a:r>
              <a:rPr lang="en-US" b="0" i="0" dirty="0">
                <a:solidFill>
                  <a:srgbClr val="07242D"/>
                </a:solidFill>
                <a:effectLst/>
                <a:latin typeface="Inter"/>
              </a:rPr>
              <a:t>two lightweight alternatives to Windows Virtual Machines (VMs), available on Windows Server. Windows Containers offer abstraction (similar to Docker) while Hyper-V provides virtualization. Hyper-V containers are easily portable, as they each have their own kernel, so you can run incompatible applications in your host system. </a:t>
            </a:r>
          </a:p>
          <a:p>
            <a:endParaRPr lang="en-US" dirty="0">
              <a:cs typeface="Calibri"/>
            </a:endParaRPr>
          </a:p>
        </p:txBody>
      </p:sp>
      <p:sp>
        <p:nvSpPr>
          <p:cNvPr id="4" name="Slide Number Placeholder 3"/>
          <p:cNvSpPr>
            <a:spLocks noGrp="1"/>
          </p:cNvSpPr>
          <p:nvPr>
            <p:ph type="sldNum" sz="quarter" idx="5"/>
          </p:nvPr>
        </p:nvSpPr>
        <p:spPr/>
        <p:txBody>
          <a:bodyPr/>
          <a:lstStyle/>
          <a:p>
            <a:fld id="{8DE108EF-A688-4F1B-91BF-26B73F22FE79}" type="slidenum">
              <a:rPr lang="en-US" smtClean="0"/>
              <a:t>8</a:t>
            </a:fld>
            <a:endParaRPr lang="en-US"/>
          </a:p>
        </p:txBody>
      </p:sp>
    </p:spTree>
    <p:extLst>
      <p:ext uri="{BB962C8B-B14F-4D97-AF65-F5344CB8AC3E}">
        <p14:creationId xmlns:p14="http://schemas.microsoft.com/office/powerpoint/2010/main" val="260780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904DA"/>
                </a:solidFill>
                <a:effectLst/>
                <a:latin typeface="Inter"/>
              </a:rPr>
              <a:t>3. Sandboxed and Virtualized Container Runtimes</a:t>
            </a:r>
          </a:p>
          <a:p>
            <a:pPr algn="l"/>
            <a:r>
              <a:rPr lang="en-US" b="0" i="0" dirty="0">
                <a:solidFill>
                  <a:srgbClr val="07242D"/>
                </a:solidFill>
                <a:effectLst/>
                <a:latin typeface="Inter"/>
              </a:rPr>
              <a:t>The OCI includes specifications for sandboxed and virtualized implementations:</a:t>
            </a:r>
          </a:p>
          <a:p>
            <a:pPr algn="l">
              <a:buFont typeface="Arial" panose="020B0604020202020204" pitchFamily="34" charset="0"/>
              <a:buChar char="•"/>
            </a:pPr>
            <a:r>
              <a:rPr lang="en-US" b="1" i="0" dirty="0">
                <a:solidFill>
                  <a:srgbClr val="363636"/>
                </a:solidFill>
                <a:effectLst/>
                <a:latin typeface="Inter"/>
              </a:rPr>
              <a:t>Sandboxed runtimes—</a:t>
            </a:r>
            <a:r>
              <a:rPr lang="en-US" b="0" i="0" dirty="0">
                <a:solidFill>
                  <a:srgbClr val="07242D"/>
                </a:solidFill>
                <a:effectLst/>
                <a:latin typeface="Inter"/>
              </a:rPr>
              <a:t>provide increased isolation between the containerized process and the host, as they don’t share a kernel. The process runs on a </a:t>
            </a:r>
            <a:r>
              <a:rPr lang="en-US" b="0" i="0" dirty="0" err="1">
                <a:solidFill>
                  <a:srgbClr val="07242D"/>
                </a:solidFill>
                <a:effectLst/>
                <a:latin typeface="Inter"/>
              </a:rPr>
              <a:t>unikernel</a:t>
            </a:r>
            <a:r>
              <a:rPr lang="en-US" b="0" i="0" dirty="0">
                <a:solidFill>
                  <a:srgbClr val="07242D"/>
                </a:solidFill>
                <a:effectLst/>
                <a:latin typeface="Inter"/>
              </a:rPr>
              <a:t> or kernel proxy layer, which interacts with the host kernel, thus reducing the attack surface. Examples include </a:t>
            </a:r>
            <a:r>
              <a:rPr lang="en-US" b="0" i="0" dirty="0" err="1">
                <a:solidFill>
                  <a:srgbClr val="07242D"/>
                </a:solidFill>
                <a:effectLst/>
                <a:latin typeface="Inter"/>
              </a:rPr>
              <a:t>gVisor</a:t>
            </a:r>
            <a:r>
              <a:rPr lang="en-US" b="1" i="0" dirty="0">
                <a:solidFill>
                  <a:srgbClr val="363636"/>
                </a:solidFill>
                <a:effectLst/>
                <a:latin typeface="Inter"/>
              </a:rPr>
              <a:t> </a:t>
            </a:r>
            <a:r>
              <a:rPr lang="en-US" b="0" i="0" dirty="0">
                <a:solidFill>
                  <a:srgbClr val="07242D"/>
                </a:solidFill>
                <a:effectLst/>
                <a:latin typeface="Inter"/>
              </a:rPr>
              <a:t>and </a:t>
            </a:r>
            <a:r>
              <a:rPr lang="en-US" b="0" i="0" dirty="0" err="1">
                <a:solidFill>
                  <a:srgbClr val="07242D"/>
                </a:solidFill>
                <a:effectLst/>
                <a:latin typeface="Inter"/>
              </a:rPr>
              <a:t>nabla</a:t>
            </a:r>
            <a:r>
              <a:rPr lang="en-US" b="0" i="0" dirty="0">
                <a:solidFill>
                  <a:srgbClr val="07242D"/>
                </a:solidFill>
                <a:effectLst/>
                <a:latin typeface="Inter"/>
              </a:rPr>
              <a:t>-containers. </a:t>
            </a:r>
          </a:p>
          <a:p>
            <a:pPr algn="l">
              <a:buFont typeface="Arial" panose="020B0604020202020204" pitchFamily="34" charset="0"/>
              <a:buChar char="•"/>
            </a:pPr>
            <a:r>
              <a:rPr lang="en-US" b="1" i="0" dirty="0">
                <a:solidFill>
                  <a:srgbClr val="363636"/>
                </a:solidFill>
                <a:effectLst/>
                <a:latin typeface="Inter"/>
              </a:rPr>
              <a:t>Virtualized runtimes—</a:t>
            </a:r>
            <a:r>
              <a:rPr lang="en-US" b="0" i="0" dirty="0">
                <a:solidFill>
                  <a:srgbClr val="07242D"/>
                </a:solidFill>
                <a:effectLst/>
                <a:latin typeface="Inter"/>
              </a:rPr>
              <a:t>provide increased host isolation by running the containerized process in a virtual machine (through a VM interface) rather than a host kernel. This can make the process slower compared to a native runtime. Examples include kata-containers and the now deprecated </a:t>
            </a:r>
            <a:r>
              <a:rPr lang="en-US" b="0" i="0" dirty="0" err="1">
                <a:solidFill>
                  <a:srgbClr val="07242D"/>
                </a:solidFill>
                <a:effectLst/>
                <a:latin typeface="Inter"/>
              </a:rPr>
              <a:t>clearcontainers</a:t>
            </a:r>
            <a:r>
              <a:rPr lang="en-US" b="0" i="0" dirty="0">
                <a:solidFill>
                  <a:srgbClr val="07242D"/>
                </a:solidFill>
                <a:effectLst/>
                <a:latin typeface="Inter"/>
              </a:rPr>
              <a:t> and </a:t>
            </a:r>
            <a:r>
              <a:rPr lang="en-US" b="0" i="0" dirty="0" err="1">
                <a:solidFill>
                  <a:srgbClr val="07242D"/>
                </a:solidFill>
                <a:effectLst/>
                <a:latin typeface="Inter"/>
              </a:rPr>
              <a:t>runV</a:t>
            </a:r>
            <a:endParaRPr lang="en-US" b="0" i="0" dirty="0">
              <a:solidFill>
                <a:srgbClr val="07242D"/>
              </a:solidFill>
              <a:effectLst/>
              <a:latin typeface="Inter"/>
            </a:endParaRPr>
          </a:p>
          <a:p>
            <a:pPr algn="l"/>
            <a:endParaRPr lang="en-US" b="0" i="0" dirty="0">
              <a:solidFill>
                <a:srgbClr val="07242D"/>
              </a:solidFill>
              <a:effectLst/>
              <a:latin typeface="Inter"/>
            </a:endParaRPr>
          </a:p>
          <a:p>
            <a:pPr algn="l"/>
            <a:endParaRPr lang="en-US" b="0" i="0" dirty="0">
              <a:solidFill>
                <a:srgbClr val="07242D"/>
              </a:solidFill>
              <a:effectLst/>
              <a:latin typeface="Inter"/>
            </a:endParaRPr>
          </a:p>
          <a:p>
            <a:pPr algn="l"/>
            <a:r>
              <a:rPr lang="en-US" b="0" i="0" dirty="0">
                <a:solidFill>
                  <a:srgbClr val="07242D"/>
                </a:solidFill>
                <a:effectLst/>
                <a:latin typeface="Inter"/>
              </a:rPr>
              <a:t>The OCI provides runtime specifications. Runtimes implemented according to OCI specs are called low-level runtimes, because the primary focus is on container lifecycle management. </a:t>
            </a:r>
          </a:p>
          <a:p>
            <a:pPr algn="l"/>
            <a:r>
              <a:rPr lang="en-US" b="0" i="0" dirty="0">
                <a:solidFill>
                  <a:srgbClr val="07242D"/>
                </a:solidFill>
                <a:effectLst/>
                <a:latin typeface="Inter"/>
              </a:rPr>
              <a:t>Native low-level runtimes are responsible for creating and running containers. Once the containerized process runs, the container runtime is not required to perform other tasks. This is because low-level runtimes abstract the Linux primitives and are not designed to perform additional tasks. </a:t>
            </a:r>
          </a:p>
          <a:p>
            <a:pPr algn="l"/>
            <a:r>
              <a:rPr lang="en-US" b="0" i="0" dirty="0">
                <a:solidFill>
                  <a:srgbClr val="07242D"/>
                </a:solidFill>
                <a:effectLst/>
                <a:latin typeface="Inter"/>
              </a:rPr>
              <a:t>The most popular low-level runtimes include:</a:t>
            </a:r>
          </a:p>
          <a:p>
            <a:pPr algn="l">
              <a:buFont typeface="Arial" panose="020B0604020202020204" pitchFamily="34" charset="0"/>
              <a:buChar char="•"/>
            </a:pPr>
            <a:r>
              <a:rPr lang="en-US" b="1" i="0" dirty="0" err="1">
                <a:solidFill>
                  <a:srgbClr val="363636"/>
                </a:solidFill>
                <a:effectLst/>
                <a:latin typeface="Inter"/>
              </a:rPr>
              <a:t>runC</a:t>
            </a:r>
            <a:r>
              <a:rPr lang="en-US" b="0" i="0" dirty="0">
                <a:solidFill>
                  <a:srgbClr val="07242D"/>
                </a:solidFill>
                <a:effectLst/>
                <a:latin typeface="Inter"/>
              </a:rPr>
              <a:t>—created by Docker and the OCI. It is now the de-facto standard low-level container runtime. </a:t>
            </a:r>
            <a:r>
              <a:rPr lang="en-US" b="0" i="0" dirty="0" err="1">
                <a:solidFill>
                  <a:srgbClr val="07242D"/>
                </a:solidFill>
                <a:effectLst/>
                <a:latin typeface="Inter"/>
              </a:rPr>
              <a:t>runC</a:t>
            </a:r>
            <a:r>
              <a:rPr lang="en-US" b="0" i="0" dirty="0">
                <a:solidFill>
                  <a:srgbClr val="07242D"/>
                </a:solidFill>
                <a:effectLst/>
                <a:latin typeface="Inter"/>
              </a:rPr>
              <a:t> is written in Go. It is maintained under </a:t>
            </a:r>
            <a:r>
              <a:rPr lang="en-US" b="0" i="0" dirty="0" err="1">
                <a:solidFill>
                  <a:srgbClr val="07242D"/>
                </a:solidFill>
                <a:effectLst/>
                <a:latin typeface="Inter"/>
              </a:rPr>
              <a:t>moby</a:t>
            </a:r>
            <a:r>
              <a:rPr lang="en-US" b="0" i="0" dirty="0">
                <a:solidFill>
                  <a:srgbClr val="07242D"/>
                </a:solidFill>
                <a:effectLst/>
                <a:latin typeface="Inter"/>
              </a:rPr>
              <a:t>—Docker’s open source project.</a:t>
            </a:r>
          </a:p>
          <a:p>
            <a:pPr algn="l">
              <a:buFont typeface="Arial" panose="020B0604020202020204" pitchFamily="34" charset="0"/>
              <a:buChar char="•"/>
            </a:pPr>
            <a:r>
              <a:rPr lang="en-US" b="1" i="0" dirty="0" err="1">
                <a:solidFill>
                  <a:srgbClr val="363636"/>
                </a:solidFill>
                <a:effectLst/>
                <a:latin typeface="Inter"/>
              </a:rPr>
              <a:t>crun</a:t>
            </a:r>
            <a:r>
              <a:rPr lang="en-US" b="1" i="0" dirty="0">
                <a:solidFill>
                  <a:srgbClr val="363636"/>
                </a:solidFill>
                <a:effectLst/>
                <a:latin typeface="Inter"/>
              </a:rPr>
              <a:t>—</a:t>
            </a:r>
            <a:r>
              <a:rPr lang="en-US" b="0" i="0" dirty="0">
                <a:solidFill>
                  <a:srgbClr val="07242D"/>
                </a:solidFill>
                <a:effectLst/>
                <a:latin typeface="Inter"/>
              </a:rPr>
              <a:t>an OCI implementation led by </a:t>
            </a:r>
            <a:r>
              <a:rPr lang="en-US" b="0" i="0" dirty="0" err="1">
                <a:solidFill>
                  <a:srgbClr val="07242D"/>
                </a:solidFill>
                <a:effectLst/>
                <a:latin typeface="Inter"/>
              </a:rPr>
              <a:t>Redhat</a:t>
            </a:r>
            <a:r>
              <a:rPr lang="en-US" b="0" i="0" dirty="0">
                <a:solidFill>
                  <a:srgbClr val="07242D"/>
                </a:solidFill>
                <a:effectLst/>
                <a:latin typeface="Inter"/>
              </a:rPr>
              <a:t>. </a:t>
            </a:r>
            <a:r>
              <a:rPr lang="en-US" b="0" i="0" dirty="0" err="1">
                <a:solidFill>
                  <a:srgbClr val="07242D"/>
                </a:solidFill>
                <a:effectLst/>
                <a:latin typeface="Inter"/>
              </a:rPr>
              <a:t>crun</a:t>
            </a:r>
            <a:r>
              <a:rPr lang="en-US" b="0" i="0" dirty="0">
                <a:solidFill>
                  <a:srgbClr val="07242D"/>
                </a:solidFill>
                <a:effectLst/>
                <a:latin typeface="Inter"/>
              </a:rPr>
              <a:t> is written in C. It is designed to be lightweight and performant, and was among the first runtimes to support </a:t>
            </a:r>
            <a:r>
              <a:rPr lang="en-US" b="0" i="0" dirty="0" err="1">
                <a:solidFill>
                  <a:srgbClr val="07242D"/>
                </a:solidFill>
                <a:effectLst/>
                <a:latin typeface="Inter"/>
              </a:rPr>
              <a:t>cgroups</a:t>
            </a:r>
            <a:r>
              <a:rPr lang="en-US" b="0" i="0" dirty="0">
                <a:solidFill>
                  <a:srgbClr val="07242D"/>
                </a:solidFill>
                <a:effectLst/>
                <a:latin typeface="Inter"/>
              </a:rPr>
              <a:t> v2.</a:t>
            </a:r>
          </a:p>
          <a:p>
            <a:pPr algn="l">
              <a:buFont typeface="Arial" panose="020B0604020202020204" pitchFamily="34" charset="0"/>
              <a:buChar char="•"/>
            </a:pPr>
            <a:r>
              <a:rPr lang="en-US" b="1" i="0" dirty="0" err="1">
                <a:solidFill>
                  <a:srgbClr val="363636"/>
                </a:solidFill>
                <a:effectLst/>
                <a:latin typeface="Inter"/>
              </a:rPr>
              <a:t>containerd</a:t>
            </a:r>
            <a:r>
              <a:rPr lang="en-US" b="0" i="0" dirty="0">
                <a:solidFill>
                  <a:srgbClr val="07242D"/>
                </a:solidFill>
                <a:effectLst/>
                <a:latin typeface="Inter"/>
              </a:rPr>
              <a:t>—an open-source daemon supported by Linux and Windows, which facilitates the management of container life cycles through API requests. The </a:t>
            </a:r>
            <a:r>
              <a:rPr lang="en-US" b="0" i="0" u="none" strike="noStrike" dirty="0" err="1">
                <a:solidFill>
                  <a:srgbClr val="4736E1"/>
                </a:solidFill>
                <a:effectLst/>
                <a:latin typeface="Inter"/>
                <a:hlinkClick r:id="rId3"/>
              </a:rPr>
              <a:t>containerd</a:t>
            </a:r>
            <a:r>
              <a:rPr lang="en-US" b="0" i="0" u="none" strike="noStrike" dirty="0">
                <a:solidFill>
                  <a:srgbClr val="4736E1"/>
                </a:solidFill>
                <a:effectLst/>
                <a:latin typeface="Inter"/>
                <a:hlinkClick r:id="rId3"/>
              </a:rPr>
              <a:t> API</a:t>
            </a:r>
            <a:r>
              <a:rPr lang="en-US" b="0" i="0" dirty="0">
                <a:solidFill>
                  <a:srgbClr val="07242D"/>
                </a:solidFill>
                <a:effectLst/>
                <a:latin typeface="Inter"/>
              </a:rPr>
              <a:t> adds a layer of abstraction and enhances container portability.</a:t>
            </a:r>
          </a:p>
          <a:p>
            <a:endParaRPr lang="en-US" dirty="0"/>
          </a:p>
          <a:p>
            <a:endParaRPr lang="en-US" dirty="0"/>
          </a:p>
        </p:txBody>
      </p:sp>
      <p:sp>
        <p:nvSpPr>
          <p:cNvPr id="4" name="Slide Number Placeholder 3"/>
          <p:cNvSpPr>
            <a:spLocks noGrp="1"/>
          </p:cNvSpPr>
          <p:nvPr>
            <p:ph type="sldNum" sz="quarter" idx="5"/>
          </p:nvPr>
        </p:nvSpPr>
        <p:spPr/>
        <p:txBody>
          <a:bodyPr/>
          <a:lstStyle/>
          <a:p>
            <a:fld id="{8DE108EF-A688-4F1B-91BF-26B73F22FE79}" type="slidenum">
              <a:rPr lang="en-US" smtClean="0"/>
              <a:t>9</a:t>
            </a:fld>
            <a:endParaRPr lang="en-US"/>
          </a:p>
        </p:txBody>
      </p:sp>
    </p:spTree>
    <p:extLst>
      <p:ext uri="{BB962C8B-B14F-4D97-AF65-F5344CB8AC3E}">
        <p14:creationId xmlns:p14="http://schemas.microsoft.com/office/powerpoint/2010/main" val="1890017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8437-1B7B-6C54-DD67-96BCFC933A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6A38E2-13ED-48BC-8397-3D382B94F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A3020-DAC0-D04E-579F-8FE61259DACF}"/>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5" name="Footer Placeholder 4">
            <a:extLst>
              <a:ext uri="{FF2B5EF4-FFF2-40B4-BE49-F238E27FC236}">
                <a16:creationId xmlns:a16="http://schemas.microsoft.com/office/drawing/2014/main" id="{4BB9A8D0-DBA5-9AC9-CF00-2CF26085A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A3336-6163-0090-B162-DC9EBFC4D52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7124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6998-D14D-0F69-3C32-45EC948FA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D53DFA-D322-6DA1-8B33-1A278314C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68DEB-952B-C8F4-2119-49DF70A96A05}"/>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5" name="Footer Placeholder 4">
            <a:extLst>
              <a:ext uri="{FF2B5EF4-FFF2-40B4-BE49-F238E27FC236}">
                <a16:creationId xmlns:a16="http://schemas.microsoft.com/office/drawing/2014/main" id="{4D86CA3A-7FC3-63D1-4A0E-AB5BDBA6C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E5403-8FD5-190E-19E1-EA41C0453FED}"/>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74614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BA8E0-4149-2EE7-EDE9-056A9377E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F8A40-461D-C823-228F-EBD2121C8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0D714-AB7E-99BA-EDBF-0C7983FB6E91}"/>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5" name="Footer Placeholder 4">
            <a:extLst>
              <a:ext uri="{FF2B5EF4-FFF2-40B4-BE49-F238E27FC236}">
                <a16:creationId xmlns:a16="http://schemas.microsoft.com/office/drawing/2014/main" id="{5C3E27FC-1850-92DE-FEC5-E7E23C282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C36E8-F583-D180-496F-CEF26408E94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04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BBF5-6D4A-6505-B5FB-B624880C4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4F85D-7CC6-37CB-F5E6-81FE3E222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79971-30EB-D63D-9209-AD735AB78C77}"/>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5" name="Footer Placeholder 4">
            <a:extLst>
              <a:ext uri="{FF2B5EF4-FFF2-40B4-BE49-F238E27FC236}">
                <a16:creationId xmlns:a16="http://schemas.microsoft.com/office/drawing/2014/main" id="{7A1DFF25-3B2F-8284-D731-25F2E579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57486-8A95-8730-F915-4BD64383F698}"/>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98831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26ED-C0C8-0C7C-5212-F8CBE40D3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7C06A-D734-5543-1FF9-E21AEC5DD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43D28E-A8AE-4835-C69F-3E213B2CE012}"/>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5" name="Footer Placeholder 4">
            <a:extLst>
              <a:ext uri="{FF2B5EF4-FFF2-40B4-BE49-F238E27FC236}">
                <a16:creationId xmlns:a16="http://schemas.microsoft.com/office/drawing/2014/main" id="{8292CB14-7E9A-7CD2-FB46-B81B26F6D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B0E5F-7266-5CA9-4F3D-2A9CADAFB6A0}"/>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54937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0CF8-1865-9702-2D90-F58824091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BE5C6-ED10-1F45-CE18-C0EC5738F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AEAABE-5566-5A12-1FD0-6F6FC55F2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DC181B-12A7-C647-3C09-2558223DE327}"/>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6" name="Footer Placeholder 5">
            <a:extLst>
              <a:ext uri="{FF2B5EF4-FFF2-40B4-BE49-F238E27FC236}">
                <a16:creationId xmlns:a16="http://schemas.microsoft.com/office/drawing/2014/main" id="{90C79357-51F0-A441-9B19-ED03B9B21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64040-7BA3-F055-BB2F-2671AD6312BA}"/>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76271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79AE-F62C-8454-C7F7-E10AE8D280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C0D2B-242A-5B65-3E25-621CE66E2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98CF3-6E9A-2371-F68D-57711669D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8B0D07-DBC4-A8A9-73E0-6E4CDD6C9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932E7-FEFF-14E7-C5E0-7F7247FF5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FF383-D864-0C3F-B5A1-F308B95E1D6C}"/>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8" name="Footer Placeholder 7">
            <a:extLst>
              <a:ext uri="{FF2B5EF4-FFF2-40B4-BE49-F238E27FC236}">
                <a16:creationId xmlns:a16="http://schemas.microsoft.com/office/drawing/2014/main" id="{431EA935-C50C-5EE9-03BC-B4104B9F6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1A080-869F-98D1-FB84-2F023DCA32D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308659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0D82-D368-B55C-D96F-236D25208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12B30E-6E97-126E-F54B-D01980C8D98C}"/>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4" name="Footer Placeholder 3">
            <a:extLst>
              <a:ext uri="{FF2B5EF4-FFF2-40B4-BE49-F238E27FC236}">
                <a16:creationId xmlns:a16="http://schemas.microsoft.com/office/drawing/2014/main" id="{75015800-0CF9-448E-56E8-8330B00D7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0B4536-7098-7930-93BA-9855B67618B7}"/>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3911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A1EE3-FD12-3A80-3C6F-E657A8BE6BFB}"/>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3" name="Footer Placeholder 2">
            <a:extLst>
              <a:ext uri="{FF2B5EF4-FFF2-40B4-BE49-F238E27FC236}">
                <a16:creationId xmlns:a16="http://schemas.microsoft.com/office/drawing/2014/main" id="{E242DFB3-3981-7ADE-7B15-EA6F7ABA3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1D48CB-7774-4A58-545E-F57756AC8A06}"/>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401289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0F09-09BA-F3EB-2C64-4960365A7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BF4F5-6BD7-D1EF-AD32-213BD5CB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80440-27A6-9A13-3A12-54C5CA38F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BA264-A00F-CEA7-5E6E-3D3F98AFB661}"/>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6" name="Footer Placeholder 5">
            <a:extLst>
              <a:ext uri="{FF2B5EF4-FFF2-40B4-BE49-F238E27FC236}">
                <a16:creationId xmlns:a16="http://schemas.microsoft.com/office/drawing/2014/main" id="{7F679C1E-7776-CC18-147A-59C6E1753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9C7CE-4BDB-CC24-AB9F-5A5B154C033F}"/>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203697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6C06-8C7A-407C-61B9-AF5DD5DF3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38C8C-528A-A55F-4385-82F6B0962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B4B787-51A4-22E4-F45F-29D899BCE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A836E-9CA1-E827-5A05-BF0D72C8B939}"/>
              </a:ext>
            </a:extLst>
          </p:cNvPr>
          <p:cNvSpPr>
            <a:spLocks noGrp="1"/>
          </p:cNvSpPr>
          <p:nvPr>
            <p:ph type="dt" sz="half" idx="10"/>
          </p:nvPr>
        </p:nvSpPr>
        <p:spPr/>
        <p:txBody>
          <a:bodyPr/>
          <a:lstStyle/>
          <a:p>
            <a:fld id="{824B3425-3263-431D-8622-23DC26B96104}" type="datetimeFigureOut">
              <a:rPr lang="en-US" smtClean="0"/>
              <a:t>10/20/2022</a:t>
            </a:fld>
            <a:endParaRPr lang="en-US"/>
          </a:p>
        </p:txBody>
      </p:sp>
      <p:sp>
        <p:nvSpPr>
          <p:cNvPr id="6" name="Footer Placeholder 5">
            <a:extLst>
              <a:ext uri="{FF2B5EF4-FFF2-40B4-BE49-F238E27FC236}">
                <a16:creationId xmlns:a16="http://schemas.microsoft.com/office/drawing/2014/main" id="{F56AE9C9-F9F6-4CEE-B715-C7C178236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6E834-EDEE-83C9-73F2-A9FE791C50CB}"/>
              </a:ext>
            </a:extLst>
          </p:cNvPr>
          <p:cNvSpPr>
            <a:spLocks noGrp="1"/>
          </p:cNvSpPr>
          <p:nvPr>
            <p:ph type="sldNum" sz="quarter" idx="12"/>
          </p:nvPr>
        </p:nvSpPr>
        <p:spPr/>
        <p:txBody>
          <a:bodyPr/>
          <a:lstStyle/>
          <a:p>
            <a:fld id="{2BF58339-95F1-49E7-A9AA-65D7197F768B}" type="slidenum">
              <a:rPr lang="en-US" smtClean="0"/>
              <a:t>‹#›</a:t>
            </a:fld>
            <a:endParaRPr lang="en-US"/>
          </a:p>
        </p:txBody>
      </p:sp>
    </p:spTree>
    <p:extLst>
      <p:ext uri="{BB962C8B-B14F-4D97-AF65-F5344CB8AC3E}">
        <p14:creationId xmlns:p14="http://schemas.microsoft.com/office/powerpoint/2010/main" val="110657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BC904-D5D8-853C-9BBF-5FD51C7F6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5D0C3-D83D-FE88-437C-EB348E7F4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9DC51-9A62-6964-CFF3-8DA2D23DF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B3425-3263-431D-8622-23DC26B96104}" type="datetimeFigureOut">
              <a:rPr lang="en-US" smtClean="0"/>
              <a:t>10/20/2022</a:t>
            </a:fld>
            <a:endParaRPr lang="en-US"/>
          </a:p>
        </p:txBody>
      </p:sp>
      <p:sp>
        <p:nvSpPr>
          <p:cNvPr id="5" name="Footer Placeholder 4">
            <a:extLst>
              <a:ext uri="{FF2B5EF4-FFF2-40B4-BE49-F238E27FC236}">
                <a16:creationId xmlns:a16="http://schemas.microsoft.com/office/drawing/2014/main" id="{84DA73F9-3B2C-922A-24DF-17DF10716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4782E-8F98-907F-D816-E4355F07A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58339-95F1-49E7-A9AA-65D7197F768B}" type="slidenum">
              <a:rPr lang="en-US" smtClean="0"/>
              <a:t>‹#›</a:t>
            </a:fld>
            <a:endParaRPr lang="en-US"/>
          </a:p>
        </p:txBody>
      </p:sp>
    </p:spTree>
    <p:extLst>
      <p:ext uri="{BB962C8B-B14F-4D97-AF65-F5344CB8AC3E}">
        <p14:creationId xmlns:p14="http://schemas.microsoft.com/office/powerpoint/2010/main" val="293539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43.svg"/><Relationship Id="rId4" Type="http://schemas.openxmlformats.org/officeDocument/2006/relationships/image" Target="../media/image42.png"/></Relationships>
</file>

<file path=ppt/slides/_rels/slide10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51.svg"/></Relationships>
</file>

<file path=ppt/slides/_rels/slide10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loft.sh/blog/kubernetes-statefulset-examples-and-best-practic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loft.sh/blog/kubernetes-statefulset-examples-and-best-practice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kubernetes.io/docs/concepts/scheduling-eviction/assign-pod-node/#affinity-and-anti-affinity"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cilium.io/get-started/" TargetMode="Externa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kubernetes.io/docs/concepts/overview/components/" TargetMode="External"/><Relationship Id="rId5" Type="http://schemas.openxmlformats.org/officeDocument/2006/relationships/image" Target="../media/image3.sv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projectcalico.docs.tigera.io/getting-started/kubernetes/" TargetMode="Externa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s://learn.microsoft.com/en-us/azure/architecture/guide/architecture-styles/microservices"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www.redhat.com/en/topics/microservices/what-is-a-service-mesh"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s://istio.io/latest/docs/ops/deployment/architecture/" TargetMode="Externa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www.envoyproxy.io/docs/envoy/v1.5.0/intro/what_is_envoy"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s://www.digitalocean.com/community/tutorials/an-introduction-to-haproxy-and-load-balancing-concepts"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digitalocean.com/community/tutorials/an-introduction-to-haproxy-and-load-balancing-concept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hyperlink" Target="https://www.digitalocean.com/community/tutorials/an-introduction-to-haproxy-and-load-balancing-concept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s://www.digitalocean.com/community/tutorials/an-introduction-to-haproxy-and-load-balancing-concepts"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istio.io/latest/docs/examples/bookinfo/"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s://github.com/GoogleCloudPlatform/microservices-demo"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https://github.com/microservices-demo/microservices-demo"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dl.acm.org/doi/10.1145/3485983.3494867"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ieeexplore.ieee.org/document/9488670"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link.springer.com/article/10.1007/s10723-021-09573-z"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jisajournal.springeropen.com/articles/10.1186/s13174-019-0104-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researchgate.net/profile/Jakob_Schrettenbrunner/publication/349662156_Migrating_Pods_in_Kubernetes/links/603a828f299bf1cc26f798b9/Migrating-Pods-in-Kubernetes.pdf"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hyperlink" Target="https://jelastic.com/blog/live-containers-migration-across-data-centers-aws-and-azure-integration/" TargetMode="External"/><Relationship Id="rId4" Type="http://schemas.openxmlformats.org/officeDocument/2006/relationships/image" Target="../media/image40.gif"/></Relationships>
</file>

<file path=ppt/slides/_rels/slide74.xml.rels><?xml version="1.0" encoding="UTF-8" standalone="yes"?>
<Relationships xmlns="http://schemas.openxmlformats.org/package/2006/relationships"><Relationship Id="rId2" Type="http://schemas.openxmlformats.org/officeDocument/2006/relationships/hyperlink" Target="https://ieeexplore.ieee.org/document/9781152"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ieeexplore.ieee.org/document/9155403"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ieeexplore.ieee.org/document/8459946"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ieeexplore.ieee.org/document/9407315"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ieeexplore.ieee.org/document/9799256"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ieeexplore.ieee.org/document/8539562"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ieeexplore.ieee.org/document/9903004"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arxiv.org/pdf/2203.05622.pdf"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hyperlink" Target="https://cloudify.co/blog/migrating-pods-containerized-applications-nodes-kubernetes-cluster-using-cloudify/"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hyperlink" Target="https://kubernetes.io/docs/concepts/scheduling-eviction/assign-pod-node/" TargetMode="External"/><Relationship Id="rId3" Type="http://schemas.openxmlformats.org/officeDocument/2006/relationships/hyperlink" Target="https://ebpf.io/" TargetMode="External"/><Relationship Id="rId7" Type="http://schemas.openxmlformats.org/officeDocument/2006/relationships/hyperlink" Target="https://lists.openvz.org/pipermail/criu/2013-January/007095.html" TargetMode="External"/><Relationship Id="rId2" Type="http://schemas.openxmlformats.org/officeDocument/2006/relationships/hyperlink" Target="https://kubernetes.io/docs" TargetMode="External"/><Relationship Id="rId1" Type="http://schemas.openxmlformats.org/officeDocument/2006/relationships/slideLayout" Target="../slideLayouts/slideLayout2.xml"/><Relationship Id="rId6" Type="http://schemas.openxmlformats.org/officeDocument/2006/relationships/hyperlink" Target="https://www.digitalocean.com/community/tutorials/an-introduction-to-haproxy-and-load-balancing-concepts" TargetMode="External"/><Relationship Id="rId5" Type="http://schemas.openxmlformats.org/officeDocument/2006/relationships/hyperlink" Target="https://learn.microsoft.com/en-us/azure/architecture/guide/architecture-styles/microservices" TargetMode="External"/><Relationship Id="rId4" Type="http://schemas.openxmlformats.org/officeDocument/2006/relationships/hyperlink" Target="https://www.envoyproxy.io/docs/envoy/v1.5.0/intro/what_is_envoy" TargetMode="External"/></Relationships>
</file>

<file path=ppt/slides/_rels/slide89.xml.rels><?xml version="1.0" encoding="UTF-8" standalone="yes"?>
<Relationships xmlns="http://schemas.openxmlformats.org/package/2006/relationships"><Relationship Id="rId2" Type="http://schemas.openxmlformats.org/officeDocument/2006/relationships/hyperlink" Target="https://jelastic.com/blog/live-containers-migration-across-data-centers-aws-and-azure-integ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istio.io/latest/docs/ops/deployment/architecture/" TargetMode="External"/><Relationship Id="rId2" Type="http://schemas.openxmlformats.org/officeDocument/2006/relationships/hyperlink" Target="https://www.redhat.com/en/topics/microservices/what-is-a-service-mesh" TargetMode="External"/><Relationship Id="rId1" Type="http://schemas.openxmlformats.org/officeDocument/2006/relationships/slideLayout" Target="../slideLayouts/slideLayout2.xml"/><Relationship Id="rId6" Type="http://schemas.openxmlformats.org/officeDocument/2006/relationships/hyperlink" Target="https://arxiv.org/pdf/2203.05622.pdf" TargetMode="External"/><Relationship Id="rId5" Type="http://schemas.openxmlformats.org/officeDocument/2006/relationships/hyperlink" Target="https://projectcalico.docs.tigera.io/getting-started/kubernetes/" TargetMode="External"/><Relationship Id="rId4" Type="http://schemas.openxmlformats.org/officeDocument/2006/relationships/hyperlink" Target="https://cilium.io/get-started/" TargetMode="Externa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svg"/><Relationship Id="rId4" Type="http://schemas.openxmlformats.org/officeDocument/2006/relationships/image" Target="../media/image46.png"/></Relationships>
</file>

<file path=ppt/slides/_rels/slide97.xml.rels><?xml version="1.0" encoding="UTF-8" standalone="yes"?>
<Relationships xmlns="http://schemas.openxmlformats.org/package/2006/relationships"><Relationship Id="rId3" Type="http://schemas.openxmlformats.org/officeDocument/2006/relationships/image" Target="../media/image45.svg"/><Relationship Id="rId7" Type="http://schemas.openxmlformats.org/officeDocument/2006/relationships/image" Target="../media/image49.sv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p:txBody>
          <a:bodyPr/>
          <a:lstStyle/>
          <a:p>
            <a:r>
              <a:rPr lang="it-IT" dirty="0">
                <a:latin typeface="Space Mono"/>
              </a:rPr>
              <a:t>Kubernetes</a:t>
            </a:r>
            <a:endParaRPr lang="en-US" dirty="0">
              <a:latin typeface="Space Mono"/>
            </a:endParaRPr>
          </a:p>
        </p:txBody>
      </p:sp>
      <p:sp>
        <p:nvSpPr>
          <p:cNvPr id="3" name="Subtitle 2">
            <a:extLst>
              <a:ext uri="{FF2B5EF4-FFF2-40B4-BE49-F238E27FC236}">
                <a16:creationId xmlns:a16="http://schemas.microsoft.com/office/drawing/2014/main" id="{58F2124D-B7D2-984D-D733-2D54E2E571CD}"/>
              </a:ext>
            </a:extLst>
          </p:cNvPr>
          <p:cNvSpPr>
            <a:spLocks noGrp="1"/>
          </p:cNvSpPr>
          <p:nvPr>
            <p:ph type="subTitle" idx="1"/>
          </p:nvPr>
        </p:nvSpPr>
        <p:spPr/>
        <p:txBody>
          <a:bodyPr/>
          <a:lstStyle/>
          <a:p>
            <a:r>
              <a:rPr lang="it-IT" dirty="0"/>
              <a:t>design principles and pod migration concepts</a:t>
            </a:r>
            <a:endParaRPr lang="en-US" dirty="0"/>
          </a:p>
        </p:txBody>
      </p:sp>
    </p:spTree>
    <p:extLst>
      <p:ext uri="{BB962C8B-B14F-4D97-AF65-F5344CB8AC3E}">
        <p14:creationId xmlns:p14="http://schemas.microsoft.com/office/powerpoint/2010/main" val="234416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solidFill>
                  <a:schemeClr val="bg2">
                    <a:lumMod val="90000"/>
                  </a:schemeClr>
                </a:solidFill>
              </a:rPr>
              <a:t>Container-runtime</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normAutofit/>
          </a:bodyPr>
          <a:lstStyle/>
          <a:p>
            <a:r>
              <a:rPr lang="it-IT" dirty="0"/>
              <a:t>OCI runtimes:</a:t>
            </a:r>
          </a:p>
          <a:p>
            <a:pPr lvl="1"/>
            <a:r>
              <a:rPr lang="it-IT" dirty="0"/>
              <a:t>Native runtimes:</a:t>
            </a:r>
          </a:p>
          <a:p>
            <a:pPr lvl="2"/>
            <a:r>
              <a:rPr lang="it-IT" dirty="0"/>
              <a:t>runC</a:t>
            </a:r>
          </a:p>
          <a:p>
            <a:pPr lvl="2"/>
            <a:r>
              <a:rPr lang="it-IT" dirty="0"/>
              <a:t>Railcar</a:t>
            </a:r>
          </a:p>
          <a:p>
            <a:pPr lvl="2"/>
            <a:r>
              <a:rPr lang="it-IT" dirty="0"/>
              <a:t>Crun</a:t>
            </a:r>
          </a:p>
          <a:p>
            <a:pPr lvl="2"/>
            <a:r>
              <a:rPr lang="it-IT" dirty="0"/>
              <a:t>rkt</a:t>
            </a:r>
            <a:endParaRPr lang="en-US" dirty="0"/>
          </a:p>
          <a:p>
            <a:pPr lvl="1"/>
            <a:r>
              <a:rPr lang="en-US" dirty="0"/>
              <a:t>Sandboxed and virtualized runtimes:</a:t>
            </a:r>
          </a:p>
          <a:p>
            <a:pPr lvl="2"/>
            <a:r>
              <a:rPr lang="en-US" dirty="0" err="1"/>
              <a:t>gviso</a:t>
            </a:r>
            <a:endParaRPr lang="en-US" dirty="0"/>
          </a:p>
          <a:p>
            <a:pPr lvl="2"/>
            <a:r>
              <a:rPr lang="en-US" dirty="0" err="1"/>
              <a:t>nabla</a:t>
            </a:r>
            <a:r>
              <a:rPr lang="en-US" dirty="0"/>
              <a:t>-containers</a:t>
            </a:r>
          </a:p>
          <a:p>
            <a:pPr lvl="2"/>
            <a:r>
              <a:rPr lang="en-US" dirty="0" err="1"/>
              <a:t>runV</a:t>
            </a:r>
            <a:endParaRPr lang="en-US" dirty="0"/>
          </a:p>
          <a:p>
            <a:pPr lvl="2"/>
            <a:r>
              <a:rPr lang="en-US" dirty="0" err="1"/>
              <a:t>clearcontainers</a:t>
            </a:r>
            <a:endParaRPr lang="en-US" dirty="0"/>
          </a:p>
          <a:p>
            <a:pPr lvl="2"/>
            <a:r>
              <a:rPr lang="en-US" dirty="0"/>
              <a:t>kata-containers</a:t>
            </a:r>
            <a:endParaRPr lang="it-IT" dirty="0"/>
          </a:p>
        </p:txBody>
      </p:sp>
      <p:pic>
        <p:nvPicPr>
          <p:cNvPr id="5" name="Picture 4" descr="Logo&#10;&#10;Description automatically generated with medium confidence">
            <a:extLst>
              <a:ext uri="{FF2B5EF4-FFF2-40B4-BE49-F238E27FC236}">
                <a16:creationId xmlns:a16="http://schemas.microsoft.com/office/drawing/2014/main" id="{502155CD-1840-A7F7-6E34-67BA824EB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062" y="2868687"/>
            <a:ext cx="1145893" cy="434467"/>
          </a:xfrm>
          <a:prstGeom prst="rect">
            <a:avLst/>
          </a:prstGeom>
        </p:spPr>
      </p:pic>
      <p:pic>
        <p:nvPicPr>
          <p:cNvPr id="6" name="Picture 5" descr="Logo&#10;&#10;Description automatically generated with medium confidence">
            <a:extLst>
              <a:ext uri="{FF2B5EF4-FFF2-40B4-BE49-F238E27FC236}">
                <a16:creationId xmlns:a16="http://schemas.microsoft.com/office/drawing/2014/main" id="{EE25191A-80E6-28E4-036E-30C80448F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092" y="3554846"/>
            <a:ext cx="1145893" cy="434467"/>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B88FAD73-9674-CB4E-1E1D-5587849D8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39" y="4951352"/>
            <a:ext cx="1145893" cy="434467"/>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21A1D665-5D34-159F-205C-2BE1FEAE6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02" y="5304552"/>
            <a:ext cx="1145893" cy="434467"/>
          </a:xfrm>
          <a:prstGeom prst="rect">
            <a:avLst/>
          </a:prstGeom>
        </p:spPr>
      </p:pic>
    </p:spTree>
    <p:extLst>
      <p:ext uri="{BB962C8B-B14F-4D97-AF65-F5344CB8AC3E}">
        <p14:creationId xmlns:p14="http://schemas.microsoft.com/office/powerpoint/2010/main" val="31169900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456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Man with solid fill">
            <a:extLst>
              <a:ext uri="{FF2B5EF4-FFF2-40B4-BE49-F238E27FC236}">
                <a16:creationId xmlns:a16="http://schemas.microsoft.com/office/drawing/2014/main" id="{2334E646-5DDC-E000-40A9-42BD4C238F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89488" y="5754577"/>
            <a:ext cx="914400" cy="914400"/>
          </a:xfrm>
          <a:prstGeom prst="rect">
            <a:avLst/>
          </a:prstGeom>
        </p:spPr>
      </p:pic>
      <p:cxnSp>
        <p:nvCxnSpPr>
          <p:cNvPr id="30" name="Straight Arrow Connector 29">
            <a:extLst>
              <a:ext uri="{FF2B5EF4-FFF2-40B4-BE49-F238E27FC236}">
                <a16:creationId xmlns:a16="http://schemas.microsoft.com/office/drawing/2014/main" id="{1A714B78-B7AA-FA2A-F467-F4AB6F5EDCBC}"/>
              </a:ext>
            </a:extLst>
          </p:cNvPr>
          <p:cNvCxnSpPr>
            <a:cxnSpLocks/>
            <a:endCxn id="28" idx="0"/>
          </p:cNvCxnSpPr>
          <p:nvPr/>
        </p:nvCxnSpPr>
        <p:spPr>
          <a:xfrm flipH="1">
            <a:off x="8146688"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Diagonal Corners Rounded 36">
            <a:extLst>
              <a:ext uri="{FF2B5EF4-FFF2-40B4-BE49-F238E27FC236}">
                <a16:creationId xmlns:a16="http://schemas.microsoft.com/office/drawing/2014/main" id="{A469E95F-6DBA-ABAD-0997-382D546A8C67}"/>
              </a:ext>
            </a:extLst>
          </p:cNvPr>
          <p:cNvSpPr/>
          <p:nvPr/>
        </p:nvSpPr>
        <p:spPr>
          <a:xfrm>
            <a:off x="7252253" y="4478395"/>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8" name="Straight Arrow Connector 37">
            <a:extLst>
              <a:ext uri="{FF2B5EF4-FFF2-40B4-BE49-F238E27FC236}">
                <a16:creationId xmlns:a16="http://schemas.microsoft.com/office/drawing/2014/main" id="{4FD58577-AE16-13F3-D583-AE5AD82D08B2}"/>
              </a:ext>
            </a:extLst>
          </p:cNvPr>
          <p:cNvCxnSpPr>
            <a:endCxn id="37" idx="3"/>
          </p:cNvCxnSpPr>
          <p:nvPr/>
        </p:nvCxnSpPr>
        <p:spPr>
          <a:xfrm flipH="1">
            <a:off x="7898919" y="3499637"/>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7665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80B5-8F8F-8218-027D-C769A0EDD039}"/>
              </a:ext>
            </a:extLst>
          </p:cNvPr>
          <p:cNvSpPr>
            <a:spLocks noGrp="1"/>
          </p:cNvSpPr>
          <p:nvPr>
            <p:ph type="title"/>
          </p:nvPr>
        </p:nvSpPr>
        <p:spPr/>
        <p:txBody>
          <a:bodyPr/>
          <a:lstStyle/>
          <a:p>
            <a:r>
              <a:rPr lang="it-IT" dirty="0"/>
              <a:t>Kubernetes on the Edge</a:t>
            </a:r>
            <a:endParaRPr lang="en-US" dirty="0"/>
          </a:p>
        </p:txBody>
      </p:sp>
      <p:pic>
        <p:nvPicPr>
          <p:cNvPr id="5" name="Content Placeholder 4" descr="Diagram&#10;&#10;Description automatically generated">
            <a:extLst>
              <a:ext uri="{FF2B5EF4-FFF2-40B4-BE49-F238E27FC236}">
                <a16:creationId xmlns:a16="http://schemas.microsoft.com/office/drawing/2014/main" id="{A04EFF68-DE71-E627-1678-8F827A333A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8643" y="1825625"/>
            <a:ext cx="6634713" cy="4351338"/>
          </a:xfrm>
        </p:spPr>
      </p:pic>
    </p:spTree>
    <p:extLst>
      <p:ext uri="{BB962C8B-B14F-4D97-AF65-F5344CB8AC3E}">
        <p14:creationId xmlns:p14="http://schemas.microsoft.com/office/powerpoint/2010/main" val="24843760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7EF5-BCCA-2EB2-A76B-A0E4261AC1DF}"/>
              </a:ext>
            </a:extLst>
          </p:cNvPr>
          <p:cNvSpPr>
            <a:spLocks noGrp="1"/>
          </p:cNvSpPr>
          <p:nvPr>
            <p:ph type="title"/>
          </p:nvPr>
        </p:nvSpPr>
        <p:spPr/>
        <p:txBody>
          <a:bodyPr/>
          <a:lstStyle/>
          <a:p>
            <a:r>
              <a:rPr lang="it-IT" dirty="0"/>
              <a:t>Mobility in edge computing</a:t>
            </a:r>
            <a:endParaRPr lang="en-US" dirty="0"/>
          </a:p>
        </p:txBody>
      </p:sp>
      <p:sp>
        <p:nvSpPr>
          <p:cNvPr id="3" name="Content Placeholder 2">
            <a:extLst>
              <a:ext uri="{FF2B5EF4-FFF2-40B4-BE49-F238E27FC236}">
                <a16:creationId xmlns:a16="http://schemas.microsoft.com/office/drawing/2014/main" id="{6164F28B-1921-3B28-5781-027AF6599048}"/>
              </a:ext>
            </a:extLst>
          </p:cNvPr>
          <p:cNvSpPr>
            <a:spLocks noGrp="1"/>
          </p:cNvSpPr>
          <p:nvPr>
            <p:ph idx="1"/>
          </p:nvPr>
        </p:nvSpPr>
        <p:spPr/>
        <p:txBody>
          <a:bodyPr/>
          <a:lstStyle/>
          <a:p>
            <a:r>
              <a:rPr lang="it-IT" dirty="0"/>
              <a:t>In the last scenario:</a:t>
            </a:r>
          </a:p>
          <a:p>
            <a:pPr lvl="1"/>
            <a:endParaRPr lang="it-IT" dirty="0"/>
          </a:p>
          <a:p>
            <a:pPr lvl="1"/>
            <a:r>
              <a:rPr lang="it-IT" dirty="0"/>
              <a:t>Multiple clients served by the same pod</a:t>
            </a:r>
          </a:p>
          <a:p>
            <a:pPr lvl="1"/>
            <a:r>
              <a:rPr lang="it-IT" dirty="0"/>
              <a:t>Clients can move across nodes</a:t>
            </a:r>
          </a:p>
          <a:p>
            <a:pPr lvl="1"/>
            <a:endParaRPr lang="en-US" dirty="0"/>
          </a:p>
          <a:p>
            <a:r>
              <a:rPr lang="en-US" dirty="0"/>
              <a:t>We don’t want to just migrate the existing pod, we also want the </a:t>
            </a:r>
            <a:r>
              <a:rPr lang="en-US" u="sng" dirty="0"/>
              <a:t>old</a:t>
            </a:r>
            <a:r>
              <a:rPr lang="en-US" dirty="0"/>
              <a:t> pod functioning</a:t>
            </a:r>
            <a:endParaRPr lang="it-IT" dirty="0"/>
          </a:p>
        </p:txBody>
      </p:sp>
    </p:spTree>
    <p:extLst>
      <p:ext uri="{BB962C8B-B14F-4D97-AF65-F5344CB8AC3E}">
        <p14:creationId xmlns:p14="http://schemas.microsoft.com/office/powerpoint/2010/main" val="7986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t>Docker vs Kubernetes</a:t>
            </a:r>
            <a:endParaRPr lang="en-US" dirty="0"/>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t>Docker</a:t>
            </a:r>
            <a:endParaRPr lang="en-US" dirty="0"/>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t>Kubernetes</a:t>
            </a:r>
            <a:endParaRPr lang="en-US" dirty="0"/>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t>containerd</a:t>
            </a:r>
            <a:endParaRPr lang="en-US" dirty="0"/>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t>CRI</a:t>
            </a:r>
            <a:endParaRPr lang="en-US" dirty="0"/>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t>cri-o</a:t>
            </a:r>
            <a:endParaRPr lang="en-US" dirty="0"/>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t>OCI</a:t>
            </a:r>
            <a:endParaRPr lang="en-US" dirty="0"/>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t>runc</a:t>
            </a:r>
            <a:endParaRPr lang="en-US" dirty="0"/>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t>container</a:t>
            </a:r>
            <a:endParaRPr lang="en-US" dirty="0"/>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t>container</a:t>
            </a:r>
            <a:endParaRPr lang="en-US" dirty="0"/>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98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t>Docker</a:t>
            </a:r>
            <a:endParaRPr lang="en-US" dirty="0"/>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t>Kubernetes</a:t>
            </a:r>
            <a:endParaRPr lang="en-US" dirty="0"/>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3828165" y="1670270"/>
            <a:ext cx="4007586" cy="369332"/>
          </a:xfrm>
          <a:prstGeom prst="rect">
            <a:avLst/>
          </a:prstGeom>
          <a:solidFill>
            <a:schemeClr val="bg1"/>
          </a:solidFill>
          <a:ln>
            <a:solidFill>
              <a:schemeClr val="accent1"/>
            </a:solidFill>
          </a:ln>
        </p:spPr>
        <p:txBody>
          <a:bodyPr wrap="square" rtlCol="0">
            <a:spAutoFit/>
          </a:bodyPr>
          <a:lstStyle/>
          <a:p>
            <a:r>
              <a:rPr lang="it-IT" dirty="0"/>
              <a:t>Tools to execute containers</a:t>
            </a:r>
            <a:endParaRPr lang="en-US" dirty="0"/>
          </a:p>
        </p:txBody>
      </p:sp>
    </p:spTree>
    <p:extLst>
      <p:ext uri="{BB962C8B-B14F-4D97-AF65-F5344CB8AC3E}">
        <p14:creationId xmlns:p14="http://schemas.microsoft.com/office/powerpoint/2010/main" val="24520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t>CRI</a:t>
            </a:r>
            <a:endParaRPr lang="en-US" dirty="0"/>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5316281" y="2301291"/>
            <a:ext cx="3308495" cy="923330"/>
          </a:xfrm>
          <a:prstGeom prst="rect">
            <a:avLst/>
          </a:prstGeom>
          <a:solidFill>
            <a:schemeClr val="bg1"/>
          </a:solidFill>
          <a:ln>
            <a:solidFill>
              <a:schemeClr val="accent1"/>
            </a:solidFill>
          </a:ln>
        </p:spPr>
        <p:txBody>
          <a:bodyPr wrap="square" rtlCol="0">
            <a:spAutoFit/>
          </a:bodyPr>
          <a:lstStyle/>
          <a:p>
            <a:r>
              <a:rPr lang="it-IT" dirty="0"/>
              <a:t>Kubernetes API, define how k8s interacts with container runtime</a:t>
            </a:r>
            <a:endParaRPr lang="en-US" dirty="0"/>
          </a:p>
        </p:txBody>
      </p:sp>
    </p:spTree>
    <p:extLst>
      <p:ext uri="{BB962C8B-B14F-4D97-AF65-F5344CB8AC3E}">
        <p14:creationId xmlns:p14="http://schemas.microsoft.com/office/powerpoint/2010/main" val="318804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t>containerd</a:t>
            </a:r>
            <a:endParaRPr lang="en-US" dirty="0"/>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t>cri-o</a:t>
            </a:r>
            <a:endParaRPr lang="en-US" dirty="0"/>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4735696" y="3746739"/>
            <a:ext cx="2720603" cy="369332"/>
          </a:xfrm>
          <a:prstGeom prst="rect">
            <a:avLst/>
          </a:prstGeom>
          <a:solidFill>
            <a:schemeClr val="bg1"/>
          </a:solidFill>
          <a:ln>
            <a:solidFill>
              <a:schemeClr val="accent1"/>
            </a:solidFill>
          </a:ln>
        </p:spPr>
        <p:txBody>
          <a:bodyPr wrap="square" rtlCol="0">
            <a:spAutoFit/>
          </a:bodyPr>
          <a:lstStyle/>
          <a:p>
            <a:r>
              <a:rPr lang="it-IT" dirty="0"/>
              <a:t>container runtimes</a:t>
            </a:r>
            <a:endParaRPr lang="en-US" dirty="0"/>
          </a:p>
        </p:txBody>
      </p:sp>
    </p:spTree>
    <p:extLst>
      <p:ext uri="{BB962C8B-B14F-4D97-AF65-F5344CB8AC3E}">
        <p14:creationId xmlns:p14="http://schemas.microsoft.com/office/powerpoint/2010/main" val="323842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t>OCI</a:t>
            </a:r>
            <a:endParaRPr lang="en-US" dirty="0"/>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solidFill>
                  <a:schemeClr val="bg2">
                    <a:lumMod val="90000"/>
                  </a:schemeClr>
                </a:solidFill>
              </a:rPr>
              <a:t>runc</a:t>
            </a:r>
            <a:endParaRPr lang="en-US" dirty="0">
              <a:solidFill>
                <a:schemeClr val="bg2">
                  <a:lumMod val="90000"/>
                </a:schemeClr>
              </a:solidFill>
            </a:endParaRPr>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3028730" y="4304331"/>
            <a:ext cx="2720603" cy="923330"/>
          </a:xfrm>
          <a:prstGeom prst="rect">
            <a:avLst/>
          </a:prstGeom>
          <a:solidFill>
            <a:schemeClr val="bg1"/>
          </a:solidFill>
          <a:ln>
            <a:solidFill>
              <a:schemeClr val="accent1"/>
            </a:solidFill>
          </a:ln>
        </p:spPr>
        <p:txBody>
          <a:bodyPr wrap="square" rtlCol="0">
            <a:spAutoFit/>
          </a:bodyPr>
          <a:lstStyle/>
          <a:p>
            <a:r>
              <a:rPr lang="it-IT" dirty="0"/>
              <a:t>Specification about how execute container images</a:t>
            </a:r>
            <a:endParaRPr lang="en-US" dirty="0"/>
          </a:p>
        </p:txBody>
      </p:sp>
    </p:spTree>
    <p:extLst>
      <p:ext uri="{BB962C8B-B14F-4D97-AF65-F5344CB8AC3E}">
        <p14:creationId xmlns:p14="http://schemas.microsoft.com/office/powerpoint/2010/main" val="354590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48E-422D-6802-338E-57DA6B0E0A88}"/>
              </a:ext>
            </a:extLst>
          </p:cNvPr>
          <p:cNvSpPr>
            <a:spLocks noGrp="1"/>
          </p:cNvSpPr>
          <p:nvPr>
            <p:ph type="title"/>
          </p:nvPr>
        </p:nvSpPr>
        <p:spPr/>
        <p:txBody>
          <a:bodyPr/>
          <a:lstStyle/>
          <a:p>
            <a:r>
              <a:rPr lang="it-IT" dirty="0">
                <a:solidFill>
                  <a:schemeClr val="bg2">
                    <a:lumMod val="90000"/>
                  </a:schemeClr>
                </a:solidFill>
              </a:rPr>
              <a:t>Docker vs Kubernetes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AC16740D-1FB2-BAA9-6738-D877C826C8E0}"/>
              </a:ext>
            </a:extLst>
          </p:cNvPr>
          <p:cNvSpPr txBox="1"/>
          <p:nvPr/>
        </p:nvSpPr>
        <p:spPr>
          <a:xfrm>
            <a:off x="2381693" y="1690688"/>
            <a:ext cx="1052623" cy="369332"/>
          </a:xfrm>
          <a:prstGeom prst="rect">
            <a:avLst/>
          </a:prstGeom>
          <a:noFill/>
        </p:spPr>
        <p:txBody>
          <a:bodyPr wrap="square" rtlCol="0">
            <a:spAutoFit/>
          </a:bodyPr>
          <a:lstStyle/>
          <a:p>
            <a:r>
              <a:rPr lang="it-IT" dirty="0">
                <a:solidFill>
                  <a:schemeClr val="bg2">
                    <a:lumMod val="90000"/>
                  </a:schemeClr>
                </a:solidFill>
              </a:rPr>
              <a:t>Docker</a:t>
            </a: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FB26084-AA30-2E6A-86C3-DC6AC5C728BB}"/>
              </a:ext>
            </a:extLst>
          </p:cNvPr>
          <p:cNvSpPr txBox="1"/>
          <p:nvPr/>
        </p:nvSpPr>
        <p:spPr>
          <a:xfrm>
            <a:off x="8229600" y="1690688"/>
            <a:ext cx="1580707" cy="369332"/>
          </a:xfrm>
          <a:prstGeom prst="rect">
            <a:avLst/>
          </a:prstGeom>
          <a:noFill/>
        </p:spPr>
        <p:txBody>
          <a:bodyPr wrap="square" rtlCol="0">
            <a:spAutoFit/>
          </a:bodyPr>
          <a:lstStyle/>
          <a:p>
            <a:r>
              <a:rPr lang="it-IT" dirty="0">
                <a:solidFill>
                  <a:schemeClr val="bg2">
                    <a:lumMod val="90000"/>
                  </a:schemeClr>
                </a:solidFill>
              </a:rPr>
              <a:t>Kubernetes</a:t>
            </a:r>
            <a:endParaRPr lang="en-US" dirty="0">
              <a:solidFill>
                <a:schemeClr val="bg2">
                  <a:lumMod val="90000"/>
                </a:schemeClr>
              </a:solidFill>
            </a:endParaRPr>
          </a:p>
        </p:txBody>
      </p:sp>
      <p:sp>
        <p:nvSpPr>
          <p:cNvPr id="8" name="TextBox 7">
            <a:extLst>
              <a:ext uri="{FF2B5EF4-FFF2-40B4-BE49-F238E27FC236}">
                <a16:creationId xmlns:a16="http://schemas.microsoft.com/office/drawing/2014/main" id="{62FCEE14-7E34-0DAE-7FAC-E0116A60B74E}"/>
              </a:ext>
            </a:extLst>
          </p:cNvPr>
          <p:cNvSpPr txBox="1"/>
          <p:nvPr/>
        </p:nvSpPr>
        <p:spPr>
          <a:xfrm>
            <a:off x="2110562" y="3756948"/>
            <a:ext cx="1594884" cy="369332"/>
          </a:xfrm>
          <a:prstGeom prst="rect">
            <a:avLst/>
          </a:prstGeom>
          <a:noFill/>
        </p:spPr>
        <p:txBody>
          <a:bodyPr wrap="square" rtlCol="0">
            <a:spAutoFit/>
          </a:bodyPr>
          <a:lstStyle/>
          <a:p>
            <a:r>
              <a:rPr lang="it-IT" dirty="0">
                <a:solidFill>
                  <a:schemeClr val="bg2">
                    <a:lumMod val="90000"/>
                  </a:schemeClr>
                </a:solidFill>
              </a:rPr>
              <a:t>containerd</a:t>
            </a:r>
            <a:endParaRPr lang="en-US" dirty="0">
              <a:solidFill>
                <a:schemeClr val="bg2">
                  <a:lumMod val="90000"/>
                </a:schemeClr>
              </a:solidFill>
            </a:endParaRPr>
          </a:p>
        </p:txBody>
      </p:sp>
      <p:sp>
        <p:nvSpPr>
          <p:cNvPr id="9" name="TextBox 8">
            <a:extLst>
              <a:ext uri="{FF2B5EF4-FFF2-40B4-BE49-F238E27FC236}">
                <a16:creationId xmlns:a16="http://schemas.microsoft.com/office/drawing/2014/main" id="{9E7205FF-75ED-A8E2-6DE0-58C10AF33151}"/>
              </a:ext>
            </a:extLst>
          </p:cNvPr>
          <p:cNvSpPr txBox="1"/>
          <p:nvPr/>
        </p:nvSpPr>
        <p:spPr>
          <a:xfrm>
            <a:off x="8700090" y="2516483"/>
            <a:ext cx="639726" cy="369332"/>
          </a:xfrm>
          <a:prstGeom prst="rect">
            <a:avLst/>
          </a:prstGeom>
          <a:noFill/>
        </p:spPr>
        <p:txBody>
          <a:bodyPr wrap="square" rtlCol="0">
            <a:spAutoFit/>
          </a:bodyPr>
          <a:lstStyle/>
          <a:p>
            <a:r>
              <a:rPr lang="it-IT" dirty="0">
                <a:solidFill>
                  <a:schemeClr val="bg2">
                    <a:lumMod val="90000"/>
                  </a:schemeClr>
                </a:solidFill>
              </a:rPr>
              <a:t>CRI</a:t>
            </a:r>
            <a:endParaRPr lang="en-US" dirty="0">
              <a:solidFill>
                <a:schemeClr val="bg2">
                  <a:lumMod val="90000"/>
                </a:schemeClr>
              </a:solidFill>
            </a:endParaRPr>
          </a:p>
        </p:txBody>
      </p:sp>
      <p:cxnSp>
        <p:nvCxnSpPr>
          <p:cNvPr id="11" name="Straight Arrow Connector 10">
            <a:extLst>
              <a:ext uri="{FF2B5EF4-FFF2-40B4-BE49-F238E27FC236}">
                <a16:creationId xmlns:a16="http://schemas.microsoft.com/office/drawing/2014/main" id="{A26B87A6-B24A-00F5-BDC7-670419A68E91}"/>
              </a:ext>
            </a:extLst>
          </p:cNvPr>
          <p:cNvCxnSpPr>
            <a:stCxn id="5" idx="2"/>
            <a:endCxn id="9" idx="0"/>
          </p:cNvCxnSpPr>
          <p:nvPr/>
        </p:nvCxnSpPr>
        <p:spPr>
          <a:xfrm flipH="1">
            <a:off x="9019953" y="2060020"/>
            <a:ext cx="1" cy="456463"/>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D1DEF3-25AE-AAF8-3ACC-749EAAABC44A}"/>
              </a:ext>
            </a:extLst>
          </p:cNvPr>
          <p:cNvCxnSpPr>
            <a:stCxn id="4" idx="2"/>
            <a:endCxn id="8" idx="0"/>
          </p:cNvCxnSpPr>
          <p:nvPr/>
        </p:nvCxnSpPr>
        <p:spPr>
          <a:xfrm flipH="1">
            <a:off x="2908004" y="2060020"/>
            <a:ext cx="1" cy="169692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957551E-E62E-90CB-123B-F9A5A33AF434}"/>
              </a:ext>
            </a:extLst>
          </p:cNvPr>
          <p:cNvCxnSpPr>
            <a:stCxn id="9" idx="2"/>
            <a:endCxn id="8" idx="0"/>
          </p:cNvCxnSpPr>
          <p:nvPr/>
        </p:nvCxnSpPr>
        <p:spPr>
          <a:xfrm rot="5400000">
            <a:off x="5528413" y="265407"/>
            <a:ext cx="871133" cy="6111949"/>
          </a:xfrm>
          <a:prstGeom prst="bentConnector3">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DB07A-9D82-B8A2-F3E8-D1C80E3F8AC0}"/>
              </a:ext>
            </a:extLst>
          </p:cNvPr>
          <p:cNvSpPr txBox="1"/>
          <p:nvPr/>
        </p:nvSpPr>
        <p:spPr>
          <a:xfrm>
            <a:off x="8536171" y="3736530"/>
            <a:ext cx="967563" cy="369332"/>
          </a:xfrm>
          <a:prstGeom prst="rect">
            <a:avLst/>
          </a:prstGeom>
          <a:noFill/>
        </p:spPr>
        <p:txBody>
          <a:bodyPr wrap="square" rtlCol="0">
            <a:spAutoFit/>
          </a:bodyPr>
          <a:lstStyle/>
          <a:p>
            <a:r>
              <a:rPr lang="it-IT" dirty="0">
                <a:solidFill>
                  <a:schemeClr val="bg2">
                    <a:lumMod val="90000"/>
                  </a:schemeClr>
                </a:solidFill>
              </a:rPr>
              <a:t>cri-o</a:t>
            </a:r>
            <a:endParaRPr lang="en-US" dirty="0">
              <a:solidFill>
                <a:schemeClr val="bg2">
                  <a:lumMod val="90000"/>
                </a:schemeClr>
              </a:solidFill>
            </a:endParaRPr>
          </a:p>
        </p:txBody>
      </p:sp>
      <p:cxnSp>
        <p:nvCxnSpPr>
          <p:cNvPr id="19" name="Straight Arrow Connector 18">
            <a:extLst>
              <a:ext uri="{FF2B5EF4-FFF2-40B4-BE49-F238E27FC236}">
                <a16:creationId xmlns:a16="http://schemas.microsoft.com/office/drawing/2014/main" id="{C5F86003-7EA7-69D3-8953-CCB4B83704FF}"/>
              </a:ext>
            </a:extLst>
          </p:cNvPr>
          <p:cNvCxnSpPr>
            <a:stCxn id="9" idx="2"/>
            <a:endCxn id="17" idx="0"/>
          </p:cNvCxnSpPr>
          <p:nvPr/>
        </p:nvCxnSpPr>
        <p:spPr>
          <a:xfrm>
            <a:off x="9019953" y="2885815"/>
            <a:ext cx="0" cy="850715"/>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E377CC-0D0E-F0F7-33DA-6519B780AA04}"/>
              </a:ext>
            </a:extLst>
          </p:cNvPr>
          <p:cNvSpPr txBox="1"/>
          <p:nvPr/>
        </p:nvSpPr>
        <p:spPr>
          <a:xfrm>
            <a:off x="5754872" y="4582743"/>
            <a:ext cx="682255" cy="369332"/>
          </a:xfrm>
          <a:prstGeom prst="rect">
            <a:avLst/>
          </a:prstGeom>
          <a:noFill/>
        </p:spPr>
        <p:txBody>
          <a:bodyPr wrap="square" rtlCol="0">
            <a:spAutoFit/>
          </a:bodyPr>
          <a:lstStyle/>
          <a:p>
            <a:r>
              <a:rPr lang="it-IT" dirty="0">
                <a:solidFill>
                  <a:schemeClr val="bg2">
                    <a:lumMod val="90000"/>
                  </a:schemeClr>
                </a:solidFill>
              </a:rPr>
              <a:t>OCI</a:t>
            </a:r>
            <a:endParaRPr lang="en-US" dirty="0">
              <a:solidFill>
                <a:schemeClr val="bg2">
                  <a:lumMod val="90000"/>
                </a:schemeClr>
              </a:solidFill>
            </a:endParaRPr>
          </a:p>
        </p:txBody>
      </p:sp>
      <p:cxnSp>
        <p:nvCxnSpPr>
          <p:cNvPr id="24" name="Straight Arrow Connector 23">
            <a:extLst>
              <a:ext uri="{FF2B5EF4-FFF2-40B4-BE49-F238E27FC236}">
                <a16:creationId xmlns:a16="http://schemas.microsoft.com/office/drawing/2014/main" id="{EAA111E8-24D0-A6A9-94AF-0EE8D44083FE}"/>
              </a:ext>
            </a:extLst>
          </p:cNvPr>
          <p:cNvCxnSpPr>
            <a:cxnSpLocks/>
            <a:stCxn id="8" idx="2"/>
            <a:endCxn id="20" idx="1"/>
          </p:cNvCxnSpPr>
          <p:nvPr/>
        </p:nvCxnSpPr>
        <p:spPr>
          <a:xfrm>
            <a:off x="2908004" y="4126280"/>
            <a:ext cx="2846868" cy="641129"/>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816752-2C47-60E2-7DC6-F2D840AFB441}"/>
              </a:ext>
            </a:extLst>
          </p:cNvPr>
          <p:cNvCxnSpPr>
            <a:stCxn id="17" idx="2"/>
            <a:endCxn id="20" idx="3"/>
          </p:cNvCxnSpPr>
          <p:nvPr/>
        </p:nvCxnSpPr>
        <p:spPr>
          <a:xfrm flipH="1">
            <a:off x="6437127" y="4105862"/>
            <a:ext cx="2582826" cy="66154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119570-ADA9-7C42-CDCB-14FEE4061C29}"/>
              </a:ext>
            </a:extLst>
          </p:cNvPr>
          <p:cNvSpPr txBox="1"/>
          <p:nvPr/>
        </p:nvSpPr>
        <p:spPr>
          <a:xfrm>
            <a:off x="5714555" y="5351933"/>
            <a:ext cx="762887" cy="369332"/>
          </a:xfrm>
          <a:prstGeom prst="rect">
            <a:avLst/>
          </a:prstGeom>
          <a:noFill/>
        </p:spPr>
        <p:txBody>
          <a:bodyPr wrap="square" rtlCol="0">
            <a:spAutoFit/>
          </a:bodyPr>
          <a:lstStyle/>
          <a:p>
            <a:r>
              <a:rPr lang="it-IT" dirty="0"/>
              <a:t>runc</a:t>
            </a:r>
            <a:endParaRPr lang="en-US" dirty="0"/>
          </a:p>
        </p:txBody>
      </p:sp>
      <p:cxnSp>
        <p:nvCxnSpPr>
          <p:cNvPr id="30" name="Straight Arrow Connector 29">
            <a:extLst>
              <a:ext uri="{FF2B5EF4-FFF2-40B4-BE49-F238E27FC236}">
                <a16:creationId xmlns:a16="http://schemas.microsoft.com/office/drawing/2014/main" id="{C1BC1304-C7BB-CA7A-01B4-099F5868F2A9}"/>
              </a:ext>
            </a:extLst>
          </p:cNvPr>
          <p:cNvCxnSpPr>
            <a:stCxn id="20" idx="2"/>
            <a:endCxn id="28" idx="0"/>
          </p:cNvCxnSpPr>
          <p:nvPr/>
        </p:nvCxnSpPr>
        <p:spPr>
          <a:xfrm flipH="1">
            <a:off x="6095999" y="4952075"/>
            <a:ext cx="1" cy="39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9A37AB-1B48-F294-1B1F-019DBE304DFE}"/>
              </a:ext>
            </a:extLst>
          </p:cNvPr>
          <p:cNvSpPr txBox="1"/>
          <p:nvPr/>
        </p:nvSpPr>
        <p:spPr>
          <a:xfrm>
            <a:off x="4133849"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sp>
        <p:nvSpPr>
          <p:cNvPr id="32" name="TextBox 31">
            <a:extLst>
              <a:ext uri="{FF2B5EF4-FFF2-40B4-BE49-F238E27FC236}">
                <a16:creationId xmlns:a16="http://schemas.microsoft.com/office/drawing/2014/main" id="{8001D4DA-02B2-EF29-EEE0-7B3A796A62E7}"/>
              </a:ext>
            </a:extLst>
          </p:cNvPr>
          <p:cNvSpPr txBox="1"/>
          <p:nvPr/>
        </p:nvSpPr>
        <p:spPr>
          <a:xfrm>
            <a:off x="6556746" y="6053506"/>
            <a:ext cx="1501407" cy="369332"/>
          </a:xfrm>
          <a:prstGeom prst="rect">
            <a:avLst/>
          </a:prstGeom>
          <a:noFill/>
        </p:spPr>
        <p:txBody>
          <a:bodyPr wrap="square" rtlCol="0">
            <a:spAutoFit/>
          </a:bodyPr>
          <a:lstStyle/>
          <a:p>
            <a:r>
              <a:rPr lang="it-IT" dirty="0">
                <a:solidFill>
                  <a:schemeClr val="bg2">
                    <a:lumMod val="90000"/>
                  </a:schemeClr>
                </a:solidFill>
              </a:rPr>
              <a:t>container</a:t>
            </a:r>
            <a:endParaRPr lang="en-US" dirty="0">
              <a:solidFill>
                <a:schemeClr val="bg2">
                  <a:lumMod val="90000"/>
                </a:schemeClr>
              </a:solidFill>
            </a:endParaRPr>
          </a:p>
        </p:txBody>
      </p:sp>
      <p:cxnSp>
        <p:nvCxnSpPr>
          <p:cNvPr id="34" name="Straight Arrow Connector 33">
            <a:extLst>
              <a:ext uri="{FF2B5EF4-FFF2-40B4-BE49-F238E27FC236}">
                <a16:creationId xmlns:a16="http://schemas.microsoft.com/office/drawing/2014/main" id="{C010A535-A70D-A19F-044B-CFC6C15D7B4D}"/>
              </a:ext>
            </a:extLst>
          </p:cNvPr>
          <p:cNvCxnSpPr>
            <a:stCxn id="28" idx="2"/>
            <a:endCxn id="31" idx="0"/>
          </p:cNvCxnSpPr>
          <p:nvPr/>
        </p:nvCxnSpPr>
        <p:spPr>
          <a:xfrm flipH="1">
            <a:off x="4884553" y="5721265"/>
            <a:ext cx="1211446"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1967A02-A25C-0A94-77BA-4AC3EE434CB9}"/>
              </a:ext>
            </a:extLst>
          </p:cNvPr>
          <p:cNvCxnSpPr>
            <a:stCxn id="28" idx="2"/>
            <a:endCxn id="32" idx="0"/>
          </p:cNvCxnSpPr>
          <p:nvPr/>
        </p:nvCxnSpPr>
        <p:spPr>
          <a:xfrm>
            <a:off x="6095999" y="5721265"/>
            <a:ext cx="1211451" cy="33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8B240C-4DDA-96CB-2F10-DA53578808A7}"/>
              </a:ext>
            </a:extLst>
          </p:cNvPr>
          <p:cNvSpPr txBox="1"/>
          <p:nvPr/>
        </p:nvSpPr>
        <p:spPr>
          <a:xfrm>
            <a:off x="2993952" y="5104420"/>
            <a:ext cx="2720603" cy="923330"/>
          </a:xfrm>
          <a:prstGeom prst="rect">
            <a:avLst/>
          </a:prstGeom>
          <a:solidFill>
            <a:schemeClr val="bg1"/>
          </a:solidFill>
          <a:ln>
            <a:solidFill>
              <a:schemeClr val="accent1"/>
            </a:solidFill>
          </a:ln>
        </p:spPr>
        <p:txBody>
          <a:bodyPr wrap="square" rtlCol="0">
            <a:spAutoFit/>
          </a:bodyPr>
          <a:lstStyle/>
          <a:p>
            <a:r>
              <a:rPr lang="it-IT" dirty="0"/>
              <a:t>OCI-compliant tool to create and execute containers</a:t>
            </a:r>
            <a:endParaRPr lang="en-US" dirty="0"/>
          </a:p>
        </p:txBody>
      </p:sp>
    </p:spTree>
    <p:extLst>
      <p:ext uri="{BB962C8B-B14F-4D97-AF65-F5344CB8AC3E}">
        <p14:creationId xmlns:p14="http://schemas.microsoft.com/office/powerpoint/2010/main" val="1631902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67E1-B70D-BAA3-E3E2-D20BDB210A17}"/>
              </a:ext>
            </a:extLst>
          </p:cNvPr>
          <p:cNvSpPr>
            <a:spLocks noGrp="1"/>
          </p:cNvSpPr>
          <p:nvPr>
            <p:ph type="title"/>
          </p:nvPr>
        </p:nvSpPr>
        <p:spPr/>
        <p:txBody>
          <a:bodyPr/>
          <a:lstStyle/>
          <a:p>
            <a:r>
              <a:rPr lang="it-IT" dirty="0"/>
              <a:t>Pods</a:t>
            </a:r>
            <a:endParaRPr lang="en-US" dirty="0"/>
          </a:p>
        </p:txBody>
      </p:sp>
      <p:sp>
        <p:nvSpPr>
          <p:cNvPr id="3" name="Content Placeholder 2">
            <a:extLst>
              <a:ext uri="{FF2B5EF4-FFF2-40B4-BE49-F238E27FC236}">
                <a16:creationId xmlns:a16="http://schemas.microsoft.com/office/drawing/2014/main" id="{423E8FB4-9AB6-D09E-C7ED-2560DCB011EB}"/>
              </a:ext>
            </a:extLst>
          </p:cNvPr>
          <p:cNvSpPr>
            <a:spLocks noGrp="1"/>
          </p:cNvSpPr>
          <p:nvPr>
            <p:ph idx="1"/>
          </p:nvPr>
        </p:nvSpPr>
        <p:spPr/>
        <p:txBody>
          <a:bodyPr/>
          <a:lstStyle/>
          <a:p>
            <a:r>
              <a:rPr lang="it-IT" dirty="0"/>
              <a:t>Kubernetes objects express the desired state of the cluster.</a:t>
            </a:r>
          </a:p>
          <a:p>
            <a:r>
              <a:rPr lang="it-IT" dirty="0"/>
              <a:t>Each object is represented by a </a:t>
            </a:r>
            <a:r>
              <a:rPr lang="it-IT" i="1" dirty="0"/>
              <a:t>.yaml </a:t>
            </a:r>
            <a:r>
              <a:rPr lang="it-IT" dirty="0"/>
              <a:t>file:</a:t>
            </a:r>
            <a:endParaRPr lang="en-US" dirty="0"/>
          </a:p>
        </p:txBody>
      </p:sp>
      <p:sp>
        <p:nvSpPr>
          <p:cNvPr id="4" name="TextBox 3">
            <a:extLst>
              <a:ext uri="{FF2B5EF4-FFF2-40B4-BE49-F238E27FC236}">
                <a16:creationId xmlns:a16="http://schemas.microsoft.com/office/drawing/2014/main" id="{F0AF21E9-A77B-5CB8-5B9F-E7E1F5D8537A}"/>
              </a:ext>
            </a:extLst>
          </p:cNvPr>
          <p:cNvSpPr txBox="1"/>
          <p:nvPr/>
        </p:nvSpPr>
        <p:spPr>
          <a:xfrm>
            <a:off x="4215815" y="3265714"/>
            <a:ext cx="2223404" cy="330859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a:t>
            </a:r>
            <a:r>
              <a:rPr lang="en-US" sz="1100" dirty="0">
                <a:solidFill>
                  <a:schemeClr val="accent6">
                    <a:lumMod val="75000"/>
                  </a:schemeClr>
                </a:solidFill>
              </a:rPr>
              <a:t> </a:t>
            </a:r>
            <a:r>
              <a:rPr lang="en-US" sz="1100" dirty="0"/>
              <a:t>Pod</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a:t>
            </a:r>
            <a:r>
              <a:rPr lang="en-US" sz="1100" dirty="0">
                <a:solidFill>
                  <a:schemeClr val="accent6">
                    <a:lumMod val="75000"/>
                  </a:schemeClr>
                </a:solidFill>
              </a:rPr>
              <a:t> </a:t>
            </a:r>
            <a:r>
              <a:rPr lang="en-US" sz="1100" dirty="0"/>
              <a:t>nginx</a:t>
            </a:r>
          </a:p>
          <a:p>
            <a:endParaRPr lang="en-US" sz="1100" dirty="0">
              <a:solidFill>
                <a:schemeClr val="accent6">
                  <a:lumMod val="75000"/>
                </a:schemeClr>
              </a:solidFill>
            </a:endParaRPr>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containers</a:t>
            </a:r>
            <a:r>
              <a:rPr lang="en-US" sz="1100" dirty="0"/>
              <a:t>:</a:t>
            </a:r>
          </a:p>
          <a:p>
            <a:endParaRPr lang="en-US" sz="1100" dirty="0"/>
          </a:p>
          <a:p>
            <a:r>
              <a:rPr lang="en-US" sz="1100" dirty="0"/>
              <a:t>  - </a:t>
            </a:r>
            <a:r>
              <a:rPr lang="en-US" sz="1100" dirty="0">
                <a:solidFill>
                  <a:schemeClr val="accent6">
                    <a:lumMod val="75000"/>
                  </a:schemeClr>
                </a:solidFill>
              </a:rPr>
              <a:t>name</a:t>
            </a:r>
            <a:r>
              <a:rPr lang="en-US" sz="1100" dirty="0"/>
              <a:t>: nginx</a:t>
            </a:r>
          </a:p>
          <a:p>
            <a:endParaRPr lang="en-US" sz="1100" dirty="0"/>
          </a:p>
          <a:p>
            <a:r>
              <a:rPr lang="en-US" sz="1100" dirty="0"/>
              <a:t>    </a:t>
            </a:r>
            <a:r>
              <a:rPr lang="en-US" sz="1100" dirty="0">
                <a:solidFill>
                  <a:schemeClr val="accent6">
                    <a:lumMod val="75000"/>
                  </a:schemeClr>
                </a:solidFill>
              </a:rPr>
              <a:t>image</a:t>
            </a:r>
            <a:r>
              <a:rPr lang="en-US" sz="1100" dirty="0"/>
              <a:t>: nginx:1.14.2</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err="1">
                <a:solidFill>
                  <a:schemeClr val="accent6">
                    <a:lumMod val="75000"/>
                  </a:schemeClr>
                </a:solidFill>
              </a:rPr>
              <a:t>containerPort</a:t>
            </a:r>
            <a:r>
              <a:rPr lang="en-US" sz="1100" dirty="0"/>
              <a:t>: 80</a:t>
            </a:r>
          </a:p>
        </p:txBody>
      </p:sp>
      <p:sp>
        <p:nvSpPr>
          <p:cNvPr id="5" name="Rectangle 4">
            <a:extLst>
              <a:ext uri="{FF2B5EF4-FFF2-40B4-BE49-F238E27FC236}">
                <a16:creationId xmlns:a16="http://schemas.microsoft.com/office/drawing/2014/main" id="{1BE533BB-A8DB-30B3-65B1-04F074359507}"/>
              </a:ext>
            </a:extLst>
          </p:cNvPr>
          <p:cNvSpPr/>
          <p:nvPr/>
        </p:nvSpPr>
        <p:spPr>
          <a:xfrm>
            <a:off x="4771785" y="3603812"/>
            <a:ext cx="361149" cy="230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Arrow Connector 6">
            <a:extLst>
              <a:ext uri="{FF2B5EF4-FFF2-40B4-BE49-F238E27FC236}">
                <a16:creationId xmlns:a16="http://schemas.microsoft.com/office/drawing/2014/main" id="{5B8266A5-D291-3B90-CC75-CD0409A50699}"/>
              </a:ext>
            </a:extLst>
          </p:cNvPr>
          <p:cNvCxnSpPr/>
          <p:nvPr/>
        </p:nvCxnSpPr>
        <p:spPr>
          <a:xfrm>
            <a:off x="5132934" y="3719072"/>
            <a:ext cx="1498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2886471-7FBB-4381-58FA-E0262BF6C243}"/>
              </a:ext>
            </a:extLst>
          </p:cNvPr>
          <p:cNvSpPr/>
          <p:nvPr/>
        </p:nvSpPr>
        <p:spPr>
          <a:xfrm>
            <a:off x="6655012" y="3603812"/>
            <a:ext cx="1828161" cy="1093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5F9AEDB7-B223-A4AC-9418-CE9DC32A6589}"/>
              </a:ext>
            </a:extLst>
          </p:cNvPr>
          <p:cNvSpPr txBox="1"/>
          <p:nvPr/>
        </p:nvSpPr>
        <p:spPr>
          <a:xfrm>
            <a:off x="6696954" y="3673611"/>
            <a:ext cx="1744276" cy="954107"/>
          </a:xfrm>
          <a:prstGeom prst="rect">
            <a:avLst/>
          </a:prstGeom>
          <a:noFill/>
        </p:spPr>
        <p:txBody>
          <a:bodyPr wrap="square" rtlCol="0">
            <a:spAutoFit/>
          </a:bodyPr>
          <a:lstStyle/>
          <a:p>
            <a:r>
              <a:rPr lang="it-IT" sz="1400" dirty="0"/>
              <a:t>A pod is just a resource with </a:t>
            </a:r>
            <a:r>
              <a:rPr lang="it-IT" sz="1400" dirty="0">
                <a:solidFill>
                  <a:schemeClr val="accent6">
                    <a:lumMod val="75000"/>
                  </a:schemeClr>
                </a:solidFill>
              </a:rPr>
              <a:t>kind</a:t>
            </a:r>
            <a:r>
              <a:rPr lang="it-IT" sz="1400" dirty="0"/>
              <a:t> equal to «Pod»</a:t>
            </a:r>
            <a:endParaRPr lang="en-US" sz="1400" dirty="0"/>
          </a:p>
        </p:txBody>
      </p:sp>
      <p:sp>
        <p:nvSpPr>
          <p:cNvPr id="6" name="TextBox 5">
            <a:extLst>
              <a:ext uri="{FF2B5EF4-FFF2-40B4-BE49-F238E27FC236}">
                <a16:creationId xmlns:a16="http://schemas.microsoft.com/office/drawing/2014/main" id="{FE367D7D-0DC6-ACF2-BF92-64683A30339A}"/>
              </a:ext>
            </a:extLst>
          </p:cNvPr>
          <p:cNvSpPr txBox="1"/>
          <p:nvPr/>
        </p:nvSpPr>
        <p:spPr>
          <a:xfrm>
            <a:off x="2224885" y="3246004"/>
            <a:ext cx="2223404" cy="369332"/>
          </a:xfrm>
          <a:prstGeom prst="rect">
            <a:avLst/>
          </a:prstGeom>
          <a:noFill/>
        </p:spPr>
        <p:txBody>
          <a:bodyPr wrap="square" rtlCol="0">
            <a:spAutoFit/>
          </a:bodyPr>
          <a:lstStyle/>
          <a:p>
            <a:r>
              <a:rPr lang="it-IT" dirty="0"/>
              <a:t>manifest.yaml</a:t>
            </a:r>
            <a:endParaRPr lang="en-US" dirty="0"/>
          </a:p>
        </p:txBody>
      </p:sp>
      <p:cxnSp>
        <p:nvCxnSpPr>
          <p:cNvPr id="11" name="Straight Connector 10">
            <a:extLst>
              <a:ext uri="{FF2B5EF4-FFF2-40B4-BE49-F238E27FC236}">
                <a16:creationId xmlns:a16="http://schemas.microsoft.com/office/drawing/2014/main" id="{54EEDDE6-B2E3-A20E-3BA9-63A43B503BEA}"/>
              </a:ext>
            </a:extLst>
          </p:cNvPr>
          <p:cNvCxnSpPr>
            <a:cxnSpLocks/>
          </p:cNvCxnSpPr>
          <p:nvPr/>
        </p:nvCxnSpPr>
        <p:spPr>
          <a:xfrm>
            <a:off x="4215815" y="3265714"/>
            <a:ext cx="0" cy="32013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5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748A-6F26-B357-9125-AF928D928413}"/>
              </a:ext>
            </a:extLst>
          </p:cNvPr>
          <p:cNvSpPr>
            <a:spLocks noGrp="1"/>
          </p:cNvSpPr>
          <p:nvPr>
            <p:ph type="title"/>
          </p:nvPr>
        </p:nvSpPr>
        <p:spPr/>
        <p:txBody>
          <a:bodyPr/>
          <a:lstStyle/>
          <a:p>
            <a:r>
              <a:rPr lang="it-IT" dirty="0">
                <a:solidFill>
                  <a:schemeClr val="bg2">
                    <a:lumMod val="90000"/>
                  </a:schemeClr>
                </a:solidFill>
              </a:rPr>
              <a:t>Pods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7420FFF6-D9EA-60C0-589A-B7E93BCAD462}"/>
              </a:ext>
            </a:extLst>
          </p:cNvPr>
          <p:cNvSpPr>
            <a:spLocks noGrp="1"/>
          </p:cNvSpPr>
          <p:nvPr>
            <p:ph idx="1"/>
          </p:nvPr>
        </p:nvSpPr>
        <p:spPr/>
        <p:txBody>
          <a:bodyPr/>
          <a:lstStyle/>
          <a:p>
            <a:r>
              <a:rPr lang="it-IT" dirty="0"/>
              <a:t>Sets of running containers in a cluster</a:t>
            </a:r>
          </a:p>
          <a:p>
            <a:endParaRPr lang="en-US" dirty="0"/>
          </a:p>
          <a:p>
            <a:r>
              <a:rPr lang="en-US" dirty="0"/>
              <a:t>Properties of pods:</a:t>
            </a:r>
          </a:p>
          <a:p>
            <a:endParaRPr lang="en-US" dirty="0"/>
          </a:p>
          <a:p>
            <a:pPr lvl="1"/>
            <a:r>
              <a:rPr lang="en-US" u="sng" dirty="0"/>
              <a:t>unique</a:t>
            </a:r>
            <a:r>
              <a:rPr lang="en-US" dirty="0"/>
              <a:t> IP address</a:t>
            </a:r>
          </a:p>
          <a:p>
            <a:pPr lvl="1"/>
            <a:endParaRPr lang="en-US" dirty="0"/>
          </a:p>
          <a:p>
            <a:pPr lvl="1"/>
            <a:r>
              <a:rPr lang="en-US" dirty="0"/>
              <a:t>may be composed of </a:t>
            </a:r>
            <a:r>
              <a:rPr lang="en-US" u="sng" dirty="0"/>
              <a:t>more than one </a:t>
            </a:r>
            <a:r>
              <a:rPr lang="en-US" dirty="0"/>
              <a:t>container</a:t>
            </a:r>
          </a:p>
          <a:p>
            <a:pPr lvl="1"/>
            <a:endParaRPr lang="en-US" dirty="0"/>
          </a:p>
          <a:p>
            <a:pPr lvl="1"/>
            <a:r>
              <a:rPr lang="en-US" dirty="0"/>
              <a:t>containers inside the same pod </a:t>
            </a:r>
            <a:r>
              <a:rPr lang="en-US" u="sng" dirty="0"/>
              <a:t>share</a:t>
            </a:r>
            <a:r>
              <a:rPr lang="en-US" dirty="0"/>
              <a:t> volumes, IP namespace and port space</a:t>
            </a:r>
          </a:p>
          <a:p>
            <a:pPr lvl="1"/>
            <a:endParaRPr lang="it-IT" dirty="0"/>
          </a:p>
        </p:txBody>
      </p:sp>
    </p:spTree>
    <p:extLst>
      <p:ext uri="{BB962C8B-B14F-4D97-AF65-F5344CB8AC3E}">
        <p14:creationId xmlns:p14="http://schemas.microsoft.com/office/powerpoint/2010/main" val="3826897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AD8A-EE91-DDD0-7619-86AE50F51074}"/>
              </a:ext>
            </a:extLst>
          </p:cNvPr>
          <p:cNvSpPr>
            <a:spLocks noGrp="1"/>
          </p:cNvSpPr>
          <p:nvPr>
            <p:ph type="title"/>
          </p:nvPr>
        </p:nvSpPr>
        <p:spPr/>
        <p:txBody>
          <a:bodyPr/>
          <a:lstStyle/>
          <a:p>
            <a:r>
              <a:rPr lang="it-IT" dirty="0"/>
              <a:t>Deployments</a:t>
            </a:r>
            <a:endParaRPr lang="en-US" dirty="0"/>
          </a:p>
        </p:txBody>
      </p:sp>
      <p:sp>
        <p:nvSpPr>
          <p:cNvPr id="4" name="TextBox 3">
            <a:extLst>
              <a:ext uri="{FF2B5EF4-FFF2-40B4-BE49-F238E27FC236}">
                <a16:creationId xmlns:a16="http://schemas.microsoft.com/office/drawing/2014/main" id="{44D3DB0D-D910-5187-3158-168A4BBC10AF}"/>
              </a:ext>
            </a:extLst>
          </p:cNvPr>
          <p:cNvSpPr txBox="1"/>
          <p:nvPr/>
        </p:nvSpPr>
        <p:spPr>
          <a:xfrm>
            <a:off x="4712233" y="1690688"/>
            <a:ext cx="2767533" cy="4493538"/>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apps/v1</a:t>
            </a:r>
          </a:p>
          <a:p>
            <a:endParaRPr lang="en-US" sz="1100" dirty="0"/>
          </a:p>
          <a:p>
            <a:r>
              <a:rPr lang="en-US" sz="1100" dirty="0">
                <a:solidFill>
                  <a:schemeClr val="accent6">
                    <a:lumMod val="75000"/>
                  </a:schemeClr>
                </a:solidFill>
              </a:rPr>
              <a:t>kind</a:t>
            </a:r>
            <a:r>
              <a:rPr lang="en-US" sz="1100" dirty="0"/>
              <a:t>: Deployment</a:t>
            </a:r>
          </a:p>
          <a:p>
            <a:endParaRPr lang="en-US" sz="1100" dirty="0"/>
          </a:p>
          <a:p>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name</a:t>
            </a:r>
            <a:r>
              <a:rPr lang="en-US" sz="1100" dirty="0"/>
              <a:t>: nginx-deployment</a:t>
            </a:r>
          </a:p>
          <a:p>
            <a:endParaRPr lang="en-US" sz="1100" dirty="0"/>
          </a:p>
          <a:p>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selector</a:t>
            </a:r>
            <a:r>
              <a:rPr lang="en-US" sz="1100" dirty="0"/>
              <a:t>:</a:t>
            </a:r>
          </a:p>
          <a:p>
            <a:r>
              <a:rPr lang="en-US" sz="1100" dirty="0"/>
              <a:t>    </a:t>
            </a:r>
            <a:r>
              <a:rPr lang="en-US" sz="1100" dirty="0" err="1">
                <a:solidFill>
                  <a:schemeClr val="accent6">
                    <a:lumMod val="75000"/>
                  </a:schemeClr>
                </a:solidFill>
              </a:rPr>
              <a:t>matchLabels</a:t>
            </a:r>
            <a:r>
              <a:rPr lang="en-US" sz="1100" dirty="0"/>
              <a:t>:</a:t>
            </a:r>
          </a:p>
          <a:p>
            <a:r>
              <a:rPr lang="en-US" sz="1100" dirty="0"/>
              <a:t>      </a:t>
            </a:r>
            <a:r>
              <a:rPr lang="en-US" sz="1100" dirty="0">
                <a:solidFill>
                  <a:schemeClr val="accent6">
                    <a:lumMod val="75000"/>
                  </a:schemeClr>
                </a:solidFill>
              </a:rPr>
              <a:t>app</a:t>
            </a:r>
            <a:r>
              <a:rPr lang="en-US" sz="1100" dirty="0"/>
              <a:t>: nginx</a:t>
            </a:r>
          </a:p>
          <a:p>
            <a:endParaRPr lang="en-US" sz="1100" dirty="0"/>
          </a:p>
          <a:p>
            <a:r>
              <a:rPr lang="en-US" sz="1100" dirty="0"/>
              <a:t>  </a:t>
            </a:r>
            <a:r>
              <a:rPr lang="en-US" sz="1100" dirty="0">
                <a:solidFill>
                  <a:schemeClr val="accent6">
                    <a:lumMod val="75000"/>
                  </a:schemeClr>
                </a:solidFill>
              </a:rPr>
              <a:t>replicas</a:t>
            </a:r>
            <a:r>
              <a:rPr lang="en-US" sz="1100" dirty="0"/>
              <a:t>: 2</a:t>
            </a:r>
          </a:p>
          <a:p>
            <a:endParaRPr lang="en-US" sz="1100" dirty="0"/>
          </a:p>
          <a:p>
            <a:r>
              <a:rPr lang="en-US" sz="1100" dirty="0"/>
              <a:t>  </a:t>
            </a:r>
            <a:r>
              <a:rPr lang="en-US" sz="1100" dirty="0">
                <a:solidFill>
                  <a:schemeClr val="accent6">
                    <a:lumMod val="75000"/>
                  </a:schemeClr>
                </a:solidFill>
              </a:rPr>
              <a:t>template</a:t>
            </a:r>
            <a:r>
              <a:rPr lang="en-US" sz="1100" dirty="0"/>
              <a:t>:</a:t>
            </a:r>
          </a:p>
          <a:p>
            <a:r>
              <a:rPr lang="en-US" sz="1100" dirty="0"/>
              <a:t>    </a:t>
            </a:r>
            <a:r>
              <a:rPr lang="en-US" sz="1100" dirty="0">
                <a:solidFill>
                  <a:schemeClr val="accent6">
                    <a:lumMod val="75000"/>
                  </a:schemeClr>
                </a:solidFill>
              </a:rPr>
              <a:t>metadata</a:t>
            </a:r>
            <a:r>
              <a:rPr lang="en-US" sz="1100" dirty="0"/>
              <a:t>:</a:t>
            </a:r>
          </a:p>
          <a:p>
            <a:r>
              <a:rPr lang="en-US" sz="1100" dirty="0"/>
              <a:t>      </a:t>
            </a:r>
            <a:r>
              <a:rPr lang="en-US" sz="1100" dirty="0">
                <a:solidFill>
                  <a:schemeClr val="accent6">
                    <a:lumMod val="75000"/>
                  </a:schemeClr>
                </a:solidFill>
              </a:rPr>
              <a:t>labels</a:t>
            </a:r>
            <a:r>
              <a:rPr lang="en-US" sz="1100" dirty="0"/>
              <a:t>:</a:t>
            </a:r>
          </a:p>
          <a:p>
            <a:r>
              <a:rPr lang="en-US" sz="1100" dirty="0"/>
              <a:t>        </a:t>
            </a:r>
            <a:r>
              <a:rPr lang="en-US" sz="1100" dirty="0">
                <a:solidFill>
                  <a:schemeClr val="accent6">
                    <a:lumMod val="75000"/>
                  </a:schemeClr>
                </a:solidFill>
              </a:rPr>
              <a:t>app</a:t>
            </a:r>
            <a:r>
              <a:rPr lang="en-US" sz="1100" dirty="0"/>
              <a:t>: nginx</a:t>
            </a:r>
          </a:p>
          <a:p>
            <a:r>
              <a:rPr lang="en-US" sz="1100" dirty="0"/>
              <a:t>    </a:t>
            </a:r>
            <a:r>
              <a:rPr lang="en-US" sz="1100" dirty="0">
                <a:solidFill>
                  <a:schemeClr val="accent6">
                    <a:lumMod val="75000"/>
                  </a:schemeClr>
                </a:solidFill>
              </a:rPr>
              <a:t>spec</a:t>
            </a:r>
            <a:r>
              <a:rPr lang="en-US" sz="1100" dirty="0"/>
              <a:t>:</a:t>
            </a:r>
          </a:p>
          <a:p>
            <a:r>
              <a:rPr lang="en-US" sz="1100" dirty="0"/>
              <a:t>      </a:t>
            </a:r>
            <a:r>
              <a:rPr lang="en-US" sz="1100" dirty="0">
                <a:solidFill>
                  <a:schemeClr val="accent6">
                    <a:lumMod val="75000"/>
                  </a:schemeClr>
                </a:solidFill>
              </a:rPr>
              <a:t>containers</a:t>
            </a:r>
            <a:r>
              <a:rPr lang="en-US" sz="1100" dirty="0"/>
              <a:t>:</a:t>
            </a:r>
          </a:p>
          <a:p>
            <a:r>
              <a:rPr lang="en-US" sz="1100" dirty="0"/>
              <a:t>      - </a:t>
            </a:r>
            <a:r>
              <a:rPr lang="en-US" sz="1100" dirty="0">
                <a:solidFill>
                  <a:schemeClr val="accent6">
                    <a:lumMod val="75000"/>
                  </a:schemeClr>
                </a:solidFill>
              </a:rPr>
              <a:t>name</a:t>
            </a:r>
            <a:r>
              <a:rPr lang="en-US" sz="1100" dirty="0"/>
              <a:t>: nginx</a:t>
            </a:r>
          </a:p>
          <a:p>
            <a:r>
              <a:rPr lang="en-US" sz="1100" dirty="0"/>
              <a:t>        </a:t>
            </a:r>
            <a:r>
              <a:rPr lang="en-US" sz="1100" dirty="0">
                <a:solidFill>
                  <a:schemeClr val="accent6">
                    <a:lumMod val="75000"/>
                  </a:schemeClr>
                </a:solidFill>
              </a:rPr>
              <a:t>image</a:t>
            </a:r>
            <a:r>
              <a:rPr lang="en-US" sz="1100" dirty="0"/>
              <a:t>: nginx:1.14.2</a:t>
            </a:r>
          </a:p>
          <a:p>
            <a:r>
              <a:rPr lang="en-US" sz="1100" dirty="0"/>
              <a:t>        </a:t>
            </a:r>
            <a:r>
              <a:rPr lang="en-US" sz="1100" dirty="0">
                <a:solidFill>
                  <a:schemeClr val="accent6">
                    <a:lumMod val="75000"/>
                  </a:schemeClr>
                </a:solidFill>
              </a:rPr>
              <a:t>ports</a:t>
            </a:r>
            <a:r>
              <a:rPr lang="en-US" sz="1100" dirty="0"/>
              <a:t>:</a:t>
            </a:r>
          </a:p>
          <a:p>
            <a:r>
              <a:rPr lang="en-US" sz="1100" dirty="0"/>
              <a:t>        - </a:t>
            </a:r>
            <a:r>
              <a:rPr lang="en-US" sz="1100" dirty="0" err="1">
                <a:solidFill>
                  <a:schemeClr val="accent6">
                    <a:lumMod val="75000"/>
                  </a:schemeClr>
                </a:solidFill>
              </a:rPr>
              <a:t>containerPort</a:t>
            </a:r>
            <a:r>
              <a:rPr lang="en-US" sz="1100" dirty="0"/>
              <a:t>: 80</a:t>
            </a:r>
          </a:p>
          <a:p>
            <a:endParaRPr lang="en-US" sz="1100" dirty="0"/>
          </a:p>
        </p:txBody>
      </p:sp>
      <p:sp>
        <p:nvSpPr>
          <p:cNvPr id="5" name="Rectangle 4">
            <a:extLst>
              <a:ext uri="{FF2B5EF4-FFF2-40B4-BE49-F238E27FC236}">
                <a16:creationId xmlns:a16="http://schemas.microsoft.com/office/drawing/2014/main" id="{9464DF25-7940-365E-035F-D9555D593E73}"/>
              </a:ext>
            </a:extLst>
          </p:cNvPr>
          <p:cNvSpPr/>
          <p:nvPr/>
        </p:nvSpPr>
        <p:spPr>
          <a:xfrm>
            <a:off x="5278931" y="2059321"/>
            <a:ext cx="945136"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04050F1-AB59-27C4-AA06-F7BD922D6DE0}"/>
              </a:ext>
            </a:extLst>
          </p:cNvPr>
          <p:cNvCxnSpPr/>
          <p:nvPr/>
        </p:nvCxnSpPr>
        <p:spPr>
          <a:xfrm flipH="1">
            <a:off x="4295375" y="2174582"/>
            <a:ext cx="983556" cy="29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718579-3F36-1E57-51F7-71F15559D1C9}"/>
              </a:ext>
            </a:extLst>
          </p:cNvPr>
          <p:cNvSpPr/>
          <p:nvPr/>
        </p:nvSpPr>
        <p:spPr>
          <a:xfrm>
            <a:off x="2159214" y="2201270"/>
            <a:ext cx="2136161" cy="645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C900207-3B9E-6B89-64CF-A8A07940D8D3}"/>
              </a:ext>
            </a:extLst>
          </p:cNvPr>
          <p:cNvSpPr txBox="1"/>
          <p:nvPr/>
        </p:nvSpPr>
        <p:spPr>
          <a:xfrm>
            <a:off x="2266790" y="2255058"/>
            <a:ext cx="2136161" cy="523220"/>
          </a:xfrm>
          <a:prstGeom prst="rect">
            <a:avLst/>
          </a:prstGeom>
          <a:noFill/>
        </p:spPr>
        <p:txBody>
          <a:bodyPr wrap="square" rtlCol="0">
            <a:spAutoFit/>
          </a:bodyPr>
          <a:lstStyle/>
          <a:p>
            <a:r>
              <a:rPr lang="it-IT" sz="1400" dirty="0"/>
              <a:t>Resource of </a:t>
            </a:r>
            <a:r>
              <a:rPr lang="it-IT" sz="1400" dirty="0">
                <a:solidFill>
                  <a:schemeClr val="accent6">
                    <a:lumMod val="75000"/>
                  </a:schemeClr>
                </a:solidFill>
              </a:rPr>
              <a:t>kind</a:t>
            </a:r>
            <a:r>
              <a:rPr lang="it-IT" sz="1400" dirty="0"/>
              <a:t> «Deployment»</a:t>
            </a:r>
            <a:endParaRPr lang="en-US" sz="1400" dirty="0"/>
          </a:p>
        </p:txBody>
      </p:sp>
      <p:sp>
        <p:nvSpPr>
          <p:cNvPr id="10" name="Rectangle 9">
            <a:extLst>
              <a:ext uri="{FF2B5EF4-FFF2-40B4-BE49-F238E27FC236}">
                <a16:creationId xmlns:a16="http://schemas.microsoft.com/office/drawing/2014/main" id="{DCC2CD25-E850-7339-12AA-E1E65614242D}"/>
              </a:ext>
            </a:extLst>
          </p:cNvPr>
          <p:cNvSpPr/>
          <p:nvPr/>
        </p:nvSpPr>
        <p:spPr>
          <a:xfrm>
            <a:off x="4947236" y="3737672"/>
            <a:ext cx="983555" cy="19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1B6C778-D7D6-9870-C172-ECE3AF1DB72E}"/>
              </a:ext>
            </a:extLst>
          </p:cNvPr>
          <p:cNvCxnSpPr>
            <a:cxnSpLocks/>
            <a:stCxn id="10" idx="3"/>
          </p:cNvCxnSpPr>
          <p:nvPr/>
        </p:nvCxnSpPr>
        <p:spPr>
          <a:xfrm>
            <a:off x="5930791" y="3837565"/>
            <a:ext cx="1161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6342787-B77E-86EF-8A09-E25576D1F2F2}"/>
              </a:ext>
            </a:extLst>
          </p:cNvPr>
          <p:cNvSpPr/>
          <p:nvPr/>
        </p:nvSpPr>
        <p:spPr>
          <a:xfrm>
            <a:off x="7092363" y="3357311"/>
            <a:ext cx="2343630" cy="1325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B54F030-DABF-3D43-9F06-5E93BB5A5E11}"/>
              </a:ext>
            </a:extLst>
          </p:cNvPr>
          <p:cNvSpPr txBox="1"/>
          <p:nvPr/>
        </p:nvSpPr>
        <p:spPr>
          <a:xfrm>
            <a:off x="7134625" y="3435315"/>
            <a:ext cx="2259106" cy="1169551"/>
          </a:xfrm>
          <a:prstGeom prst="rect">
            <a:avLst/>
          </a:prstGeom>
          <a:noFill/>
        </p:spPr>
        <p:txBody>
          <a:bodyPr wrap="square" rtlCol="0">
            <a:spAutoFit/>
          </a:bodyPr>
          <a:lstStyle/>
          <a:p>
            <a:r>
              <a:rPr lang="it-IT" sz="1400" dirty="0"/>
              <a:t>Set the «desired state» to 2 replicas, so deployment need to run 2 pods</a:t>
            </a:r>
            <a:endParaRPr lang="en-US" sz="1400" dirty="0"/>
          </a:p>
        </p:txBody>
      </p:sp>
    </p:spTree>
    <p:extLst>
      <p:ext uri="{BB962C8B-B14F-4D97-AF65-F5344CB8AC3E}">
        <p14:creationId xmlns:p14="http://schemas.microsoft.com/office/powerpoint/2010/main" val="106899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CE63-734E-F883-6005-5FE4DC619A3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106F1F1-E1A2-4C76-AFE3-A8A5E243443D}"/>
              </a:ext>
            </a:extLst>
          </p:cNvPr>
          <p:cNvSpPr>
            <a:spLocks noGrp="1"/>
          </p:cNvSpPr>
          <p:nvPr>
            <p:ph idx="1"/>
          </p:nvPr>
        </p:nvSpPr>
        <p:spPr/>
        <p:txBody>
          <a:bodyPr>
            <a:normAutofit lnSpcReduction="10000"/>
          </a:bodyPr>
          <a:lstStyle/>
          <a:p>
            <a:r>
              <a:rPr lang="en-US" dirty="0"/>
              <a:t>Kubernetes</a:t>
            </a:r>
          </a:p>
          <a:p>
            <a:pPr lvl="1"/>
            <a:r>
              <a:rPr lang="en-US" dirty="0"/>
              <a:t>General overview</a:t>
            </a:r>
          </a:p>
          <a:p>
            <a:pPr lvl="1"/>
            <a:r>
              <a:rPr lang="en-US" dirty="0"/>
              <a:t>Networking principles</a:t>
            </a:r>
          </a:p>
          <a:p>
            <a:r>
              <a:rPr lang="en-US" dirty="0"/>
              <a:t>Microservices applications</a:t>
            </a:r>
          </a:p>
          <a:p>
            <a:pPr lvl="1"/>
            <a:r>
              <a:rPr lang="en-US" dirty="0"/>
              <a:t>Service mesh</a:t>
            </a:r>
          </a:p>
          <a:p>
            <a:pPr lvl="1"/>
            <a:r>
              <a:rPr lang="en-US" dirty="0"/>
              <a:t>Load-Balancing</a:t>
            </a:r>
          </a:p>
          <a:p>
            <a:pPr lvl="1"/>
            <a:r>
              <a:rPr lang="en-US" dirty="0"/>
              <a:t>Example of microservices applications</a:t>
            </a:r>
          </a:p>
          <a:p>
            <a:r>
              <a:rPr lang="en-US" dirty="0"/>
              <a:t>Pod migration</a:t>
            </a:r>
          </a:p>
          <a:p>
            <a:pPr lvl="1"/>
            <a:r>
              <a:rPr lang="en-US" dirty="0"/>
              <a:t>CRIU</a:t>
            </a:r>
          </a:p>
          <a:p>
            <a:pPr lvl="1"/>
            <a:r>
              <a:rPr lang="en-US" dirty="0"/>
              <a:t>DMTCP</a:t>
            </a:r>
          </a:p>
          <a:p>
            <a:r>
              <a:rPr lang="en-US" dirty="0"/>
              <a:t>Related work</a:t>
            </a:r>
          </a:p>
          <a:p>
            <a:pPr lvl="1"/>
            <a:endParaRPr lang="en-US" dirty="0"/>
          </a:p>
        </p:txBody>
      </p:sp>
    </p:spTree>
    <p:extLst>
      <p:ext uri="{BB962C8B-B14F-4D97-AF65-F5344CB8AC3E}">
        <p14:creationId xmlns:p14="http://schemas.microsoft.com/office/powerpoint/2010/main" val="2302124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110F-7675-5E8A-6383-D9AF4227F5E2}"/>
              </a:ext>
            </a:extLst>
          </p:cNvPr>
          <p:cNvSpPr>
            <a:spLocks noGrp="1"/>
          </p:cNvSpPr>
          <p:nvPr>
            <p:ph type="title"/>
          </p:nvPr>
        </p:nvSpPr>
        <p:spPr/>
        <p:txBody>
          <a:bodyPr/>
          <a:lstStyle/>
          <a:p>
            <a:r>
              <a:rPr lang="it-IT" dirty="0">
                <a:solidFill>
                  <a:schemeClr val="bg2">
                    <a:lumMod val="90000"/>
                  </a:schemeClr>
                </a:solidFill>
              </a:rPr>
              <a:t>Deployments </a:t>
            </a:r>
            <a:endParaRPr lang="en-US" dirty="0">
              <a:solidFill>
                <a:schemeClr val="bg2">
                  <a:lumMod val="75000"/>
                </a:schemeClr>
              </a:solidFill>
            </a:endParaRPr>
          </a:p>
        </p:txBody>
      </p:sp>
      <p:pic>
        <p:nvPicPr>
          <p:cNvPr id="4" name="Picture 3">
            <a:extLst>
              <a:ext uri="{FF2B5EF4-FFF2-40B4-BE49-F238E27FC236}">
                <a16:creationId xmlns:a16="http://schemas.microsoft.com/office/drawing/2014/main" id="{AD339229-70EA-12CA-CF9F-BDF00AD7C7DC}"/>
              </a:ext>
            </a:extLst>
          </p:cNvPr>
          <p:cNvPicPr>
            <a:picLocks noChangeAspect="1"/>
          </p:cNvPicPr>
          <p:nvPr/>
        </p:nvPicPr>
        <p:blipFill>
          <a:blip r:embed="rId3"/>
          <a:stretch>
            <a:fillRect/>
          </a:stretch>
        </p:blipFill>
        <p:spPr>
          <a:xfrm>
            <a:off x="1856783" y="1957182"/>
            <a:ext cx="8478433" cy="2943636"/>
          </a:xfrm>
          <a:prstGeom prst="rect">
            <a:avLst/>
          </a:prstGeom>
        </p:spPr>
      </p:pic>
    </p:spTree>
    <p:extLst>
      <p:ext uri="{BB962C8B-B14F-4D97-AF65-F5344CB8AC3E}">
        <p14:creationId xmlns:p14="http://schemas.microsoft.com/office/powerpoint/2010/main" val="24109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110F-7675-5E8A-6383-D9AF4227F5E2}"/>
              </a:ext>
            </a:extLst>
          </p:cNvPr>
          <p:cNvSpPr>
            <a:spLocks noGrp="1"/>
          </p:cNvSpPr>
          <p:nvPr>
            <p:ph type="title"/>
          </p:nvPr>
        </p:nvSpPr>
        <p:spPr/>
        <p:txBody>
          <a:bodyPr/>
          <a:lstStyle/>
          <a:p>
            <a:r>
              <a:rPr lang="it-IT" dirty="0">
                <a:solidFill>
                  <a:schemeClr val="bg2">
                    <a:lumMod val="90000"/>
                  </a:schemeClr>
                </a:solidFill>
              </a:rPr>
              <a:t>Deployments </a:t>
            </a:r>
            <a:endParaRPr lang="en-US" dirty="0">
              <a:solidFill>
                <a:schemeClr val="bg2">
                  <a:lumMod val="75000"/>
                </a:schemeClr>
              </a:solidFill>
            </a:endParaRPr>
          </a:p>
        </p:txBody>
      </p:sp>
      <p:pic>
        <p:nvPicPr>
          <p:cNvPr id="5" name="Picture 4">
            <a:extLst>
              <a:ext uri="{FF2B5EF4-FFF2-40B4-BE49-F238E27FC236}">
                <a16:creationId xmlns:a16="http://schemas.microsoft.com/office/drawing/2014/main" id="{9F3A26FF-F9C7-5408-FDC0-6B43AD8F7762}"/>
              </a:ext>
            </a:extLst>
          </p:cNvPr>
          <p:cNvPicPr>
            <a:picLocks noChangeAspect="1"/>
          </p:cNvPicPr>
          <p:nvPr/>
        </p:nvPicPr>
        <p:blipFill>
          <a:blip r:embed="rId3"/>
          <a:stretch>
            <a:fillRect/>
          </a:stretch>
        </p:blipFill>
        <p:spPr>
          <a:xfrm>
            <a:off x="2780837" y="1690688"/>
            <a:ext cx="6630325" cy="2381582"/>
          </a:xfrm>
          <a:prstGeom prst="rect">
            <a:avLst/>
          </a:prstGeom>
        </p:spPr>
      </p:pic>
      <p:pic>
        <p:nvPicPr>
          <p:cNvPr id="7" name="Picture 6">
            <a:extLst>
              <a:ext uri="{FF2B5EF4-FFF2-40B4-BE49-F238E27FC236}">
                <a16:creationId xmlns:a16="http://schemas.microsoft.com/office/drawing/2014/main" id="{D20A1B82-A5BB-912C-773D-9447C5392C3D}"/>
              </a:ext>
            </a:extLst>
          </p:cNvPr>
          <p:cNvPicPr>
            <a:picLocks noChangeAspect="1"/>
          </p:cNvPicPr>
          <p:nvPr/>
        </p:nvPicPr>
        <p:blipFill>
          <a:blip r:embed="rId4"/>
          <a:stretch>
            <a:fillRect/>
          </a:stretch>
        </p:blipFill>
        <p:spPr>
          <a:xfrm>
            <a:off x="2780837" y="4366369"/>
            <a:ext cx="3629532" cy="219106"/>
          </a:xfrm>
          <a:prstGeom prst="rect">
            <a:avLst/>
          </a:prstGeom>
        </p:spPr>
      </p:pic>
      <p:pic>
        <p:nvPicPr>
          <p:cNvPr id="9" name="Picture 8">
            <a:extLst>
              <a:ext uri="{FF2B5EF4-FFF2-40B4-BE49-F238E27FC236}">
                <a16:creationId xmlns:a16="http://schemas.microsoft.com/office/drawing/2014/main" id="{EB0B6884-2E71-BD8C-03D0-BDD5CAABB3AF}"/>
              </a:ext>
            </a:extLst>
          </p:cNvPr>
          <p:cNvPicPr>
            <a:picLocks noChangeAspect="1"/>
          </p:cNvPicPr>
          <p:nvPr/>
        </p:nvPicPr>
        <p:blipFill>
          <a:blip r:embed="rId5"/>
          <a:stretch>
            <a:fillRect/>
          </a:stretch>
        </p:blipFill>
        <p:spPr>
          <a:xfrm>
            <a:off x="1085149" y="4585475"/>
            <a:ext cx="10021699" cy="1171739"/>
          </a:xfrm>
          <a:prstGeom prst="rect">
            <a:avLst/>
          </a:prstGeom>
        </p:spPr>
      </p:pic>
    </p:spTree>
    <p:extLst>
      <p:ext uri="{BB962C8B-B14F-4D97-AF65-F5344CB8AC3E}">
        <p14:creationId xmlns:p14="http://schemas.microsoft.com/office/powerpoint/2010/main" val="3348820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872-403D-2599-5C71-364BCD3123CF}"/>
              </a:ext>
            </a:extLst>
          </p:cNvPr>
          <p:cNvSpPr>
            <a:spLocks noGrp="1"/>
          </p:cNvSpPr>
          <p:nvPr>
            <p:ph type="title"/>
          </p:nvPr>
        </p:nvSpPr>
        <p:spPr/>
        <p:txBody>
          <a:bodyPr/>
          <a:lstStyle/>
          <a:p>
            <a:r>
              <a:rPr lang="it-IT" dirty="0"/>
              <a:t>ReplicaSets</a:t>
            </a:r>
            <a:endParaRPr lang="en-US" dirty="0"/>
          </a:p>
        </p:txBody>
      </p:sp>
      <p:sp>
        <p:nvSpPr>
          <p:cNvPr id="3" name="Content Placeholder 2">
            <a:extLst>
              <a:ext uri="{FF2B5EF4-FFF2-40B4-BE49-F238E27FC236}">
                <a16:creationId xmlns:a16="http://schemas.microsoft.com/office/drawing/2014/main" id="{FF6CA6F3-B3F7-47BC-175A-6CE98D8F9CD4}"/>
              </a:ext>
            </a:extLst>
          </p:cNvPr>
          <p:cNvSpPr>
            <a:spLocks noGrp="1"/>
          </p:cNvSpPr>
          <p:nvPr>
            <p:ph idx="1"/>
          </p:nvPr>
        </p:nvSpPr>
        <p:spPr>
          <a:xfrm>
            <a:off x="838200" y="1790769"/>
            <a:ext cx="10515600" cy="838062"/>
          </a:xfrm>
        </p:spPr>
        <p:txBody>
          <a:bodyPr>
            <a:normAutofit lnSpcReduction="10000"/>
          </a:bodyPr>
          <a:lstStyle/>
          <a:p>
            <a:r>
              <a:rPr lang="en-US" dirty="0"/>
              <a:t>A </a:t>
            </a:r>
            <a:r>
              <a:rPr lang="en-US" dirty="0" err="1"/>
              <a:t>ReplicaSet</a:t>
            </a:r>
            <a:r>
              <a:rPr lang="en-US" dirty="0"/>
              <a:t> is responsible for a group of identical Pods, or replicas. </a:t>
            </a:r>
          </a:p>
        </p:txBody>
      </p:sp>
      <p:pic>
        <p:nvPicPr>
          <p:cNvPr id="5" name="Picture 4">
            <a:extLst>
              <a:ext uri="{FF2B5EF4-FFF2-40B4-BE49-F238E27FC236}">
                <a16:creationId xmlns:a16="http://schemas.microsoft.com/office/drawing/2014/main" id="{B0E19A02-A1BC-DFB6-7436-4B10C7E80C07}"/>
              </a:ext>
            </a:extLst>
          </p:cNvPr>
          <p:cNvPicPr>
            <a:picLocks noChangeAspect="1"/>
          </p:cNvPicPr>
          <p:nvPr/>
        </p:nvPicPr>
        <p:blipFill>
          <a:blip r:embed="rId3"/>
          <a:stretch>
            <a:fillRect/>
          </a:stretch>
        </p:blipFill>
        <p:spPr>
          <a:xfrm>
            <a:off x="4024023" y="3080314"/>
            <a:ext cx="4143953" cy="2791215"/>
          </a:xfrm>
          <a:prstGeom prst="rect">
            <a:avLst/>
          </a:prstGeom>
        </p:spPr>
      </p:pic>
      <p:sp>
        <p:nvSpPr>
          <p:cNvPr id="6" name="TextBox 5">
            <a:extLst>
              <a:ext uri="{FF2B5EF4-FFF2-40B4-BE49-F238E27FC236}">
                <a16:creationId xmlns:a16="http://schemas.microsoft.com/office/drawing/2014/main" id="{AF83AA35-4C75-F5F2-D80A-12676C7E2BD7}"/>
              </a:ext>
            </a:extLst>
          </p:cNvPr>
          <p:cNvSpPr txBox="1"/>
          <p:nvPr/>
        </p:nvSpPr>
        <p:spPr>
          <a:xfrm>
            <a:off x="1172816" y="6323012"/>
            <a:ext cx="9846366" cy="317362"/>
          </a:xfrm>
          <a:prstGeom prst="rect">
            <a:avLst/>
          </a:prstGeom>
          <a:noFill/>
        </p:spPr>
        <p:txBody>
          <a:bodyPr wrap="square" rtlCol="0">
            <a:spAutoFit/>
          </a:bodyPr>
          <a:lstStyle/>
          <a:p>
            <a:r>
              <a:rPr lang="it-IT" sz="1400" dirty="0"/>
              <a:t>Source: «Cloud Native DevOps with Kubernetes», O’Reilly, Justin Domingous &amp; John Arundel</a:t>
            </a:r>
            <a:endParaRPr lang="en-US" sz="1400" dirty="0"/>
          </a:p>
        </p:txBody>
      </p:sp>
    </p:spTree>
    <p:extLst>
      <p:ext uri="{BB962C8B-B14F-4D97-AF65-F5344CB8AC3E}">
        <p14:creationId xmlns:p14="http://schemas.microsoft.com/office/powerpoint/2010/main" val="3731167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9C2E-F633-473C-F312-CE1EA6E4156D}"/>
              </a:ext>
            </a:extLst>
          </p:cNvPr>
          <p:cNvSpPr>
            <a:spLocks noGrp="1"/>
          </p:cNvSpPr>
          <p:nvPr>
            <p:ph type="title"/>
          </p:nvPr>
        </p:nvSpPr>
        <p:spPr/>
        <p:txBody>
          <a:bodyPr/>
          <a:lstStyle/>
          <a:p>
            <a:r>
              <a:rPr lang="en-US" dirty="0" err="1"/>
              <a:t>DaemonSets</a:t>
            </a:r>
            <a:endParaRPr lang="en-US" dirty="0"/>
          </a:p>
        </p:txBody>
      </p:sp>
      <p:sp>
        <p:nvSpPr>
          <p:cNvPr id="4" name="TextBox 3">
            <a:extLst>
              <a:ext uri="{FF2B5EF4-FFF2-40B4-BE49-F238E27FC236}">
                <a16:creationId xmlns:a16="http://schemas.microsoft.com/office/drawing/2014/main" id="{A6608EE7-0883-B863-4AE6-8D4CCF0D7325}"/>
              </a:ext>
            </a:extLst>
          </p:cNvPr>
          <p:cNvSpPr txBox="1"/>
          <p:nvPr/>
        </p:nvSpPr>
        <p:spPr>
          <a:xfrm>
            <a:off x="3816626" y="1690688"/>
            <a:ext cx="4558748" cy="3754874"/>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apps/v1</a:t>
            </a:r>
          </a:p>
          <a:p>
            <a:endParaRPr lang="en-US" sz="1400" dirty="0"/>
          </a:p>
          <a:p>
            <a:r>
              <a:rPr lang="en-US" sz="1400" dirty="0">
                <a:solidFill>
                  <a:schemeClr val="accent6">
                    <a:lumMod val="75000"/>
                  </a:schemeClr>
                </a:solidFill>
              </a:rPr>
              <a:t>kind</a:t>
            </a:r>
            <a:r>
              <a:rPr lang="en-US" sz="1400" dirty="0"/>
              <a:t>: </a:t>
            </a:r>
            <a:r>
              <a:rPr lang="en-US" sz="1400" dirty="0" err="1"/>
              <a:t>DaemonSet</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a:t>
            </a:r>
            <a:r>
              <a:rPr lang="en-US" sz="1400" dirty="0" err="1"/>
              <a:t>fluentd-eAlasticsearch</a:t>
            </a:r>
            <a:endParaRPr lang="en-US" sz="1400" dirty="0"/>
          </a:p>
          <a:p>
            <a:r>
              <a:rPr lang="en-US" sz="1400" dirty="0"/>
              <a:t> ...</a:t>
            </a:r>
          </a:p>
          <a:p>
            <a:endParaRPr lang="en-US" sz="1400" dirty="0"/>
          </a:p>
          <a:p>
            <a:r>
              <a:rPr lang="en-US" sz="1400" dirty="0">
                <a:solidFill>
                  <a:schemeClr val="accent6">
                    <a:lumMod val="75000"/>
                  </a:schemeClr>
                </a:solidFill>
              </a:rPr>
              <a:t>spec</a:t>
            </a:r>
            <a:r>
              <a:rPr lang="en-US" sz="1400" dirty="0"/>
              <a:t>:</a:t>
            </a:r>
          </a:p>
          <a:p>
            <a:r>
              <a:rPr lang="en-US" sz="1400" dirty="0"/>
              <a:t> ...</a:t>
            </a:r>
          </a:p>
          <a:p>
            <a:r>
              <a:rPr lang="en-US" sz="1400" dirty="0"/>
              <a:t> </a:t>
            </a:r>
            <a:r>
              <a:rPr lang="en-US" sz="1400" dirty="0">
                <a:solidFill>
                  <a:schemeClr val="accent6">
                    <a:lumMod val="75000"/>
                  </a:schemeClr>
                </a:solidFill>
              </a:rPr>
              <a:t>template</a:t>
            </a:r>
            <a:r>
              <a:rPr lang="en-US" sz="1400" dirty="0"/>
              <a:t>:</a:t>
            </a:r>
          </a:p>
          <a:p>
            <a:r>
              <a:rPr lang="en-US" sz="1400" dirty="0"/>
              <a:t> ...</a:t>
            </a:r>
          </a:p>
          <a:p>
            <a:r>
              <a:rPr lang="en-US" sz="1400" dirty="0"/>
              <a:t> </a:t>
            </a:r>
            <a:r>
              <a:rPr lang="en-US" sz="1400" dirty="0">
                <a:solidFill>
                  <a:schemeClr val="accent6">
                    <a:lumMod val="75000"/>
                  </a:schemeClr>
                </a:solidFill>
              </a:rPr>
              <a:t>spec</a:t>
            </a:r>
            <a:r>
              <a:rPr lang="en-US" sz="1400" dirty="0"/>
              <a:t>:</a:t>
            </a:r>
          </a:p>
          <a:p>
            <a:endParaRPr lang="en-US" sz="1400" dirty="0"/>
          </a:p>
          <a:p>
            <a:r>
              <a:rPr lang="en-US" sz="1400" dirty="0"/>
              <a:t> </a:t>
            </a:r>
            <a:r>
              <a:rPr lang="en-US" sz="1400" dirty="0">
                <a:solidFill>
                  <a:schemeClr val="accent6">
                    <a:lumMod val="75000"/>
                  </a:schemeClr>
                </a:solidFill>
              </a:rPr>
              <a:t>containers</a:t>
            </a:r>
            <a:r>
              <a:rPr lang="en-US" sz="1400" dirty="0"/>
              <a:t>:</a:t>
            </a:r>
          </a:p>
          <a:p>
            <a:r>
              <a:rPr lang="en-US" sz="1400" dirty="0"/>
              <a:t> - </a:t>
            </a:r>
            <a:r>
              <a:rPr lang="en-US" sz="1400" dirty="0">
                <a:solidFill>
                  <a:schemeClr val="accent6">
                    <a:lumMod val="75000"/>
                  </a:schemeClr>
                </a:solidFill>
              </a:rPr>
              <a:t>name</a:t>
            </a:r>
            <a:r>
              <a:rPr lang="en-US" sz="1400" dirty="0"/>
              <a:t>: </a:t>
            </a:r>
            <a:r>
              <a:rPr lang="en-US" sz="1400" dirty="0" err="1"/>
              <a:t>fluentd-elasticsearch</a:t>
            </a:r>
            <a:endParaRPr lang="en-US" sz="1400" dirty="0"/>
          </a:p>
          <a:p>
            <a:endParaRPr lang="en-US" sz="1400" dirty="0"/>
          </a:p>
        </p:txBody>
      </p:sp>
    </p:spTree>
    <p:extLst>
      <p:ext uri="{BB962C8B-B14F-4D97-AF65-F5344CB8AC3E}">
        <p14:creationId xmlns:p14="http://schemas.microsoft.com/office/powerpoint/2010/main" val="2624097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A562-1186-EAC5-5047-D8EBE4CB770F}"/>
              </a:ext>
            </a:extLst>
          </p:cNvPr>
          <p:cNvSpPr>
            <a:spLocks noGrp="1"/>
          </p:cNvSpPr>
          <p:nvPr>
            <p:ph type="title"/>
          </p:nvPr>
        </p:nvSpPr>
        <p:spPr/>
        <p:txBody>
          <a:bodyPr/>
          <a:lstStyle/>
          <a:p>
            <a:r>
              <a:rPr lang="en-US" dirty="0" err="1"/>
              <a:t>StatefulSets</a:t>
            </a:r>
            <a:endParaRPr lang="en-US" dirty="0"/>
          </a:p>
        </p:txBody>
      </p:sp>
      <p:pic>
        <p:nvPicPr>
          <p:cNvPr id="5" name="Picture 4" descr="Diagram&#10;&#10;Description automatically generated">
            <a:extLst>
              <a:ext uri="{FF2B5EF4-FFF2-40B4-BE49-F238E27FC236}">
                <a16:creationId xmlns:a16="http://schemas.microsoft.com/office/drawing/2014/main" id="{89ACEBC7-5DFA-2D0D-0598-FA5563F41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916" y="1284117"/>
            <a:ext cx="5116167" cy="5431008"/>
          </a:xfrm>
          <a:prstGeom prst="rect">
            <a:avLst/>
          </a:prstGeom>
        </p:spPr>
      </p:pic>
      <p:sp>
        <p:nvSpPr>
          <p:cNvPr id="8" name="TextBox 7">
            <a:extLst>
              <a:ext uri="{FF2B5EF4-FFF2-40B4-BE49-F238E27FC236}">
                <a16:creationId xmlns:a16="http://schemas.microsoft.com/office/drawing/2014/main" id="{20FD66D3-E3C6-8353-961D-F4768409E70D}"/>
              </a:ext>
            </a:extLst>
          </p:cNvPr>
          <p:cNvSpPr txBox="1"/>
          <p:nvPr/>
        </p:nvSpPr>
        <p:spPr>
          <a:xfrm>
            <a:off x="1573379" y="6492875"/>
            <a:ext cx="9045241" cy="307777"/>
          </a:xfrm>
          <a:prstGeom prst="rect">
            <a:avLst/>
          </a:prstGeom>
          <a:noFill/>
        </p:spPr>
        <p:txBody>
          <a:bodyPr wrap="square" rtlCol="0">
            <a:spAutoFit/>
          </a:bodyPr>
          <a:lstStyle/>
          <a:p>
            <a:r>
              <a:rPr lang="it-IT" sz="1400" dirty="0"/>
              <a:t>Source: </a:t>
            </a:r>
            <a:r>
              <a:rPr lang="en-US" sz="1400" dirty="0">
                <a:hlinkClick r:id="rId4"/>
              </a:rPr>
              <a:t>https://loft.sh/blog/kubernetes-statefulset-examples-and-best-practices/</a:t>
            </a:r>
            <a:r>
              <a:rPr lang="en-US" sz="1400" dirty="0"/>
              <a:t> </a:t>
            </a:r>
          </a:p>
        </p:txBody>
      </p:sp>
    </p:spTree>
    <p:extLst>
      <p:ext uri="{BB962C8B-B14F-4D97-AF65-F5344CB8AC3E}">
        <p14:creationId xmlns:p14="http://schemas.microsoft.com/office/powerpoint/2010/main" val="2612528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A562-1186-EAC5-5047-D8EBE4CB770F}"/>
              </a:ext>
            </a:extLst>
          </p:cNvPr>
          <p:cNvSpPr>
            <a:spLocks noGrp="1"/>
          </p:cNvSpPr>
          <p:nvPr>
            <p:ph type="title"/>
          </p:nvPr>
        </p:nvSpPr>
        <p:spPr/>
        <p:txBody>
          <a:bodyPr/>
          <a:lstStyle/>
          <a:p>
            <a:r>
              <a:rPr lang="en-US" dirty="0" err="1">
                <a:solidFill>
                  <a:schemeClr val="bg2">
                    <a:lumMod val="90000"/>
                  </a:schemeClr>
                </a:solidFill>
              </a:rPr>
              <a:t>StatefulSets</a:t>
            </a:r>
            <a:endParaRPr lang="en-US" dirty="0">
              <a:solidFill>
                <a:schemeClr val="bg2">
                  <a:lumMod val="90000"/>
                </a:schemeClr>
              </a:solidFill>
            </a:endParaRPr>
          </a:p>
        </p:txBody>
      </p:sp>
      <p:pic>
        <p:nvPicPr>
          <p:cNvPr id="7" name="Picture 6" descr="A picture containing Teams&#10;&#10;Description automatically generated">
            <a:extLst>
              <a:ext uri="{FF2B5EF4-FFF2-40B4-BE49-F238E27FC236}">
                <a16:creationId xmlns:a16="http://schemas.microsoft.com/office/drawing/2014/main" id="{C53055B5-F7C9-686A-699D-F9912ED2F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539875"/>
            <a:ext cx="9906000" cy="4953000"/>
          </a:xfrm>
          <a:prstGeom prst="rect">
            <a:avLst/>
          </a:prstGeom>
        </p:spPr>
      </p:pic>
      <p:sp>
        <p:nvSpPr>
          <p:cNvPr id="8" name="TextBox 7">
            <a:extLst>
              <a:ext uri="{FF2B5EF4-FFF2-40B4-BE49-F238E27FC236}">
                <a16:creationId xmlns:a16="http://schemas.microsoft.com/office/drawing/2014/main" id="{4A18A50A-DA57-7518-5FDC-8F54588FA993}"/>
              </a:ext>
            </a:extLst>
          </p:cNvPr>
          <p:cNvSpPr txBox="1"/>
          <p:nvPr/>
        </p:nvSpPr>
        <p:spPr>
          <a:xfrm>
            <a:off x="1573379" y="6492875"/>
            <a:ext cx="9045241" cy="307777"/>
          </a:xfrm>
          <a:prstGeom prst="rect">
            <a:avLst/>
          </a:prstGeom>
          <a:noFill/>
        </p:spPr>
        <p:txBody>
          <a:bodyPr wrap="square" rtlCol="0">
            <a:spAutoFit/>
          </a:bodyPr>
          <a:lstStyle/>
          <a:p>
            <a:r>
              <a:rPr lang="it-IT" sz="1400" dirty="0"/>
              <a:t>Source: </a:t>
            </a:r>
            <a:r>
              <a:rPr lang="en-US" sz="1400" dirty="0">
                <a:hlinkClick r:id="rId4"/>
              </a:rPr>
              <a:t>https://loft.sh/blog/kubernetes-statefulset-examples-and-best-practices/</a:t>
            </a:r>
            <a:r>
              <a:rPr lang="en-US" sz="1400" dirty="0"/>
              <a:t> </a:t>
            </a:r>
          </a:p>
        </p:txBody>
      </p:sp>
    </p:spTree>
    <p:extLst>
      <p:ext uri="{BB962C8B-B14F-4D97-AF65-F5344CB8AC3E}">
        <p14:creationId xmlns:p14="http://schemas.microsoft.com/office/powerpoint/2010/main" val="344676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6A37-5804-2A0C-B72F-476F91F0A4EF}"/>
              </a:ext>
            </a:extLst>
          </p:cNvPr>
          <p:cNvSpPr>
            <a:spLocks noGrp="1"/>
          </p:cNvSpPr>
          <p:nvPr>
            <p:ph type="title"/>
          </p:nvPr>
        </p:nvSpPr>
        <p:spPr/>
        <p:txBody>
          <a:bodyPr/>
          <a:lstStyle/>
          <a:p>
            <a:r>
              <a:rPr lang="it-IT" dirty="0"/>
              <a:t>Jobs &amp; CronJobs</a:t>
            </a:r>
            <a:endParaRPr lang="en-US" dirty="0"/>
          </a:p>
        </p:txBody>
      </p:sp>
      <p:sp>
        <p:nvSpPr>
          <p:cNvPr id="4" name="TextBox 3">
            <a:extLst>
              <a:ext uri="{FF2B5EF4-FFF2-40B4-BE49-F238E27FC236}">
                <a16:creationId xmlns:a16="http://schemas.microsoft.com/office/drawing/2014/main" id="{E52075B1-217C-5BFA-F651-B83852912B5F}"/>
              </a:ext>
            </a:extLst>
          </p:cNvPr>
          <p:cNvSpPr txBox="1"/>
          <p:nvPr/>
        </p:nvSpPr>
        <p:spPr>
          <a:xfrm>
            <a:off x="2544418" y="2090171"/>
            <a:ext cx="3551582" cy="3323987"/>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Job</a:t>
            </a:r>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completions</a:t>
            </a:r>
            <a:r>
              <a:rPr lang="en-US" sz="1400" dirty="0"/>
              <a:t>: 10</a:t>
            </a:r>
          </a:p>
          <a:p>
            <a:r>
              <a:rPr lang="en-US" sz="1400" dirty="0"/>
              <a:t> </a:t>
            </a:r>
            <a:r>
              <a:rPr lang="en-US" sz="1400" dirty="0">
                <a:solidFill>
                  <a:schemeClr val="accent6">
                    <a:lumMod val="75000"/>
                  </a:schemeClr>
                </a:solidFill>
              </a:rPr>
              <a:t>template</a:t>
            </a:r>
            <a:r>
              <a:rPr lang="en-US" sz="1400" dirty="0"/>
              <a:t>:</a:t>
            </a:r>
          </a:p>
          <a:p>
            <a:r>
              <a:rPr lang="en-US" sz="1400" dirty="0"/>
              <a:t> </a:t>
            </a:r>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queue-worker</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
        <p:nvSpPr>
          <p:cNvPr id="5" name="TextBox 4">
            <a:extLst>
              <a:ext uri="{FF2B5EF4-FFF2-40B4-BE49-F238E27FC236}">
                <a16:creationId xmlns:a16="http://schemas.microsoft.com/office/drawing/2014/main" id="{29876B4A-BADF-99C0-C6FA-3CEEC3723B36}"/>
              </a:ext>
            </a:extLst>
          </p:cNvPr>
          <p:cNvSpPr txBox="1"/>
          <p:nvPr/>
        </p:nvSpPr>
        <p:spPr>
          <a:xfrm>
            <a:off x="6096000" y="2090171"/>
            <a:ext cx="3551582" cy="2893100"/>
          </a:xfrm>
          <a:prstGeom prst="rect">
            <a:avLst/>
          </a:prstGeom>
          <a:noFill/>
        </p:spPr>
        <p:txBody>
          <a:bodyPr wrap="square" rtlCol="0">
            <a:spAutoFit/>
          </a:bodyPr>
          <a:lstStyle/>
          <a:p>
            <a:r>
              <a:rPr lang="en-US" sz="1400" dirty="0" err="1">
                <a:solidFill>
                  <a:schemeClr val="accent6">
                    <a:lumMod val="75000"/>
                  </a:schemeClr>
                </a:solidFill>
              </a:rPr>
              <a:t>apiVersion</a:t>
            </a:r>
            <a:r>
              <a:rPr lang="en-US" sz="1400" dirty="0"/>
              <a:t>: batch/v1</a:t>
            </a:r>
          </a:p>
          <a:p>
            <a:endParaRPr lang="en-US" sz="1400" dirty="0"/>
          </a:p>
          <a:p>
            <a:r>
              <a:rPr lang="en-US" sz="1400" dirty="0">
                <a:solidFill>
                  <a:schemeClr val="accent6">
                    <a:lumMod val="75000"/>
                  </a:schemeClr>
                </a:solidFill>
              </a:rPr>
              <a:t>kind</a:t>
            </a:r>
            <a:r>
              <a:rPr lang="en-US" sz="1400" dirty="0"/>
              <a:t>: </a:t>
            </a:r>
            <a:r>
              <a:rPr lang="en-US" sz="1400" dirty="0" err="1"/>
              <a:t>CronJob</a:t>
            </a:r>
            <a:endParaRPr lang="en-US" sz="1400" dirty="0"/>
          </a:p>
          <a:p>
            <a:endParaRPr lang="en-US" sz="1400" dirty="0"/>
          </a:p>
          <a:p>
            <a:r>
              <a:rPr lang="en-US" sz="1400" dirty="0">
                <a:solidFill>
                  <a:schemeClr val="accent6">
                    <a:lumMod val="75000"/>
                  </a:schemeClr>
                </a:solidFill>
              </a:rPr>
              <a:t>metadata</a:t>
            </a:r>
            <a:r>
              <a:rPr lang="en-US" sz="1400" dirty="0"/>
              <a:t>:</a:t>
            </a:r>
          </a:p>
          <a:p>
            <a:r>
              <a:rPr lang="en-US" sz="1400" dirty="0"/>
              <a:t> </a:t>
            </a:r>
            <a:r>
              <a:rPr lang="en-US" sz="1400" dirty="0">
                <a:solidFill>
                  <a:schemeClr val="accent6">
                    <a:lumMod val="75000"/>
                  </a:schemeClr>
                </a:solidFill>
              </a:rPr>
              <a:t>name</a:t>
            </a:r>
            <a:r>
              <a:rPr lang="en-US" sz="1400" dirty="0"/>
              <a:t>: demo-</a:t>
            </a:r>
            <a:r>
              <a:rPr lang="en-US" sz="1400" dirty="0" err="1"/>
              <a:t>cron</a:t>
            </a:r>
            <a:endParaRPr lang="en-US" sz="1400" dirty="0"/>
          </a:p>
          <a:p>
            <a:endParaRPr lang="en-US" sz="1400" dirty="0"/>
          </a:p>
          <a:p>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schedule</a:t>
            </a:r>
            <a:r>
              <a:rPr lang="en-US" sz="1400" dirty="0"/>
              <a:t>: "*/1 * * * *"</a:t>
            </a:r>
          </a:p>
          <a:p>
            <a:r>
              <a:rPr lang="en-US" sz="1400" dirty="0"/>
              <a:t> </a:t>
            </a:r>
            <a:r>
              <a:rPr lang="en-US" sz="1400" dirty="0" err="1">
                <a:solidFill>
                  <a:schemeClr val="accent6">
                    <a:lumMod val="75000"/>
                  </a:schemeClr>
                </a:solidFill>
              </a:rPr>
              <a:t>jobTemplate</a:t>
            </a:r>
            <a:r>
              <a:rPr lang="en-US" sz="1400" dirty="0"/>
              <a:t>:</a:t>
            </a:r>
          </a:p>
          <a:p>
            <a:r>
              <a:rPr lang="en-US" sz="1400" dirty="0"/>
              <a:t> </a:t>
            </a:r>
            <a:r>
              <a:rPr lang="en-US" sz="1400" dirty="0">
                <a:solidFill>
                  <a:schemeClr val="accent6">
                    <a:lumMod val="75000"/>
                  </a:schemeClr>
                </a:solidFill>
              </a:rPr>
              <a:t>spec</a:t>
            </a:r>
            <a:r>
              <a:rPr lang="en-US" sz="1400" dirty="0"/>
              <a:t>:</a:t>
            </a:r>
          </a:p>
          <a:p>
            <a:r>
              <a:rPr lang="en-US" sz="1400" dirty="0"/>
              <a:t> </a:t>
            </a:r>
            <a:r>
              <a:rPr lang="en-US" sz="1400" dirty="0">
                <a:solidFill>
                  <a:schemeClr val="accent6">
                    <a:lumMod val="75000"/>
                  </a:schemeClr>
                </a:solidFill>
              </a:rPr>
              <a:t>containers</a:t>
            </a:r>
            <a:r>
              <a:rPr lang="en-US" sz="1400" dirty="0"/>
              <a:t>:</a:t>
            </a:r>
          </a:p>
          <a:p>
            <a:r>
              <a:rPr lang="en-US" sz="1400" dirty="0"/>
              <a:t> ...</a:t>
            </a:r>
          </a:p>
        </p:txBody>
      </p:sp>
    </p:spTree>
    <p:extLst>
      <p:ext uri="{BB962C8B-B14F-4D97-AF65-F5344CB8AC3E}">
        <p14:creationId xmlns:p14="http://schemas.microsoft.com/office/powerpoint/2010/main" val="244732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4475-DD56-52A2-2400-1B2B89D60F02}"/>
              </a:ext>
            </a:extLst>
          </p:cNvPr>
          <p:cNvSpPr>
            <a:spLocks noGrp="1"/>
          </p:cNvSpPr>
          <p:nvPr>
            <p:ph type="title"/>
          </p:nvPr>
        </p:nvSpPr>
        <p:spPr/>
        <p:txBody>
          <a:bodyPr/>
          <a:lstStyle/>
          <a:p>
            <a:r>
              <a:rPr lang="it-IT" dirty="0"/>
              <a:t>Managing resources</a:t>
            </a:r>
            <a:endParaRPr lang="en-US" dirty="0"/>
          </a:p>
        </p:txBody>
      </p:sp>
      <p:sp>
        <p:nvSpPr>
          <p:cNvPr id="3" name="Content Placeholder 2">
            <a:extLst>
              <a:ext uri="{FF2B5EF4-FFF2-40B4-BE49-F238E27FC236}">
                <a16:creationId xmlns:a16="http://schemas.microsoft.com/office/drawing/2014/main" id="{E531D61B-F191-B392-455D-A8FFA862E371}"/>
              </a:ext>
            </a:extLst>
          </p:cNvPr>
          <p:cNvSpPr>
            <a:spLocks noGrp="1"/>
          </p:cNvSpPr>
          <p:nvPr>
            <p:ph idx="1"/>
          </p:nvPr>
        </p:nvSpPr>
        <p:spPr>
          <a:xfrm>
            <a:off x="838200" y="1825625"/>
            <a:ext cx="10515600" cy="1325563"/>
          </a:xfrm>
        </p:spPr>
        <p:txBody>
          <a:bodyPr/>
          <a:lstStyle/>
          <a:p>
            <a:r>
              <a:rPr lang="en-US" dirty="0"/>
              <a:t>A Kubernetes </a:t>
            </a:r>
            <a:r>
              <a:rPr lang="en-US" u="sng" dirty="0"/>
              <a:t>namespace</a:t>
            </a:r>
            <a:r>
              <a:rPr lang="en-US" dirty="0"/>
              <a:t> is a way of partitioning your cluster into separate subdivisions, for whatever purpose you like.</a:t>
            </a:r>
          </a:p>
        </p:txBody>
      </p:sp>
      <p:pic>
        <p:nvPicPr>
          <p:cNvPr id="5" name="Picture 4">
            <a:extLst>
              <a:ext uri="{FF2B5EF4-FFF2-40B4-BE49-F238E27FC236}">
                <a16:creationId xmlns:a16="http://schemas.microsoft.com/office/drawing/2014/main" id="{C2E69556-7FFF-5307-B390-0E2085E6FC33}"/>
              </a:ext>
            </a:extLst>
          </p:cNvPr>
          <p:cNvPicPr>
            <a:picLocks noChangeAspect="1"/>
          </p:cNvPicPr>
          <p:nvPr/>
        </p:nvPicPr>
        <p:blipFill>
          <a:blip r:embed="rId3"/>
          <a:stretch>
            <a:fillRect/>
          </a:stretch>
        </p:blipFill>
        <p:spPr>
          <a:xfrm>
            <a:off x="3628126" y="3706813"/>
            <a:ext cx="4935747" cy="1778754"/>
          </a:xfrm>
          <a:prstGeom prst="rect">
            <a:avLst/>
          </a:prstGeom>
        </p:spPr>
      </p:pic>
    </p:spTree>
    <p:extLst>
      <p:ext uri="{BB962C8B-B14F-4D97-AF65-F5344CB8AC3E}">
        <p14:creationId xmlns:p14="http://schemas.microsoft.com/office/powerpoint/2010/main" val="3147209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DFB9-283F-B94E-529A-A99A76E9A130}"/>
              </a:ext>
            </a:extLst>
          </p:cNvPr>
          <p:cNvSpPr>
            <a:spLocks noGrp="1"/>
          </p:cNvSpPr>
          <p:nvPr>
            <p:ph type="title"/>
          </p:nvPr>
        </p:nvSpPr>
        <p:spPr/>
        <p:txBody>
          <a:bodyPr/>
          <a:lstStyle/>
          <a:p>
            <a:r>
              <a:rPr lang="en-US" dirty="0"/>
              <a:t>Assigning Pods to Nodes</a:t>
            </a:r>
          </a:p>
        </p:txBody>
      </p:sp>
      <p:sp>
        <p:nvSpPr>
          <p:cNvPr id="3" name="Content Placeholder 2">
            <a:extLst>
              <a:ext uri="{FF2B5EF4-FFF2-40B4-BE49-F238E27FC236}">
                <a16:creationId xmlns:a16="http://schemas.microsoft.com/office/drawing/2014/main" id="{2B05D593-5454-FF1C-FAD1-17382BAEEA7D}"/>
              </a:ext>
            </a:extLst>
          </p:cNvPr>
          <p:cNvSpPr>
            <a:spLocks noGrp="1"/>
          </p:cNvSpPr>
          <p:nvPr>
            <p:ph idx="1"/>
          </p:nvPr>
        </p:nvSpPr>
        <p:spPr/>
        <p:txBody>
          <a:bodyPr/>
          <a:lstStyle/>
          <a:p>
            <a:r>
              <a:rPr lang="it-IT" dirty="0">
                <a:latin typeface="+mj-lt"/>
              </a:rPr>
              <a:t>nodeSelector</a:t>
            </a:r>
          </a:p>
          <a:p>
            <a:endParaRPr lang="it-IT" dirty="0">
              <a:latin typeface="+mj-lt"/>
            </a:endParaRPr>
          </a:p>
          <a:p>
            <a:r>
              <a:rPr lang="en-US" dirty="0">
                <a:latin typeface="+mj-lt"/>
              </a:rPr>
              <a:t>Affinity and anti-affinity</a:t>
            </a:r>
            <a:r>
              <a:rPr lang="en-US" dirty="0">
                <a:effectLst/>
                <a:latin typeface="+mj-lt"/>
                <a:hlinkClick r:id="rId3"/>
              </a:rPr>
              <a:t> </a:t>
            </a:r>
            <a:endParaRPr lang="en-US" dirty="0">
              <a:effectLst/>
              <a:latin typeface="+mj-lt"/>
            </a:endParaRPr>
          </a:p>
          <a:p>
            <a:endParaRPr lang="en-US" dirty="0">
              <a:latin typeface="+mj-lt"/>
            </a:endParaRPr>
          </a:p>
          <a:p>
            <a:r>
              <a:rPr lang="en-US" dirty="0" err="1">
                <a:latin typeface="+mj-lt"/>
              </a:rPr>
              <a:t>nodeName</a:t>
            </a:r>
            <a:endParaRPr lang="en-US" dirty="0">
              <a:latin typeface="+mj-lt"/>
            </a:endParaRPr>
          </a:p>
          <a:p>
            <a:endParaRPr lang="en-US" dirty="0"/>
          </a:p>
          <a:p>
            <a:r>
              <a:rPr lang="en-US" dirty="0"/>
              <a:t>Pod topology spread constraints</a:t>
            </a:r>
          </a:p>
          <a:p>
            <a:endParaRPr lang="en-US" dirty="0"/>
          </a:p>
        </p:txBody>
      </p:sp>
    </p:spTree>
    <p:extLst>
      <p:ext uri="{BB962C8B-B14F-4D97-AF65-F5344CB8AC3E}">
        <p14:creationId xmlns:p14="http://schemas.microsoft.com/office/powerpoint/2010/main" val="2537384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02D-8874-8E98-D448-96A7CEE5E29D}"/>
              </a:ext>
            </a:extLst>
          </p:cNvPr>
          <p:cNvSpPr>
            <a:spLocks noGrp="1"/>
          </p:cNvSpPr>
          <p:nvPr>
            <p:ph type="ctrTitle"/>
          </p:nvPr>
        </p:nvSpPr>
        <p:spPr>
          <a:xfrm>
            <a:off x="1524000" y="2929871"/>
            <a:ext cx="9144000" cy="998257"/>
          </a:xfrm>
        </p:spPr>
        <p:txBody>
          <a:bodyPr/>
          <a:lstStyle/>
          <a:p>
            <a:r>
              <a:rPr lang="it-IT" dirty="0">
                <a:latin typeface="Space Mono" panose="02000509040000020004" pitchFamily="49" charset="0"/>
              </a:rPr>
              <a:t>Networking</a:t>
            </a:r>
            <a:endParaRPr lang="en-US" dirty="0">
              <a:latin typeface="Space Mono" panose="02000509040000020004" pitchFamily="49" charset="0"/>
            </a:endParaRPr>
          </a:p>
        </p:txBody>
      </p:sp>
    </p:spTree>
    <p:extLst>
      <p:ext uri="{BB962C8B-B14F-4D97-AF65-F5344CB8AC3E}">
        <p14:creationId xmlns:p14="http://schemas.microsoft.com/office/powerpoint/2010/main" val="106438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t>Kubernetes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Container orchestrator</a:t>
            </a:r>
          </a:p>
          <a:p>
            <a:endParaRPr lang="it-IT" dirty="0"/>
          </a:p>
          <a:p>
            <a:r>
              <a:rPr lang="it-IT" dirty="0"/>
              <a:t>Provides:</a:t>
            </a:r>
          </a:p>
          <a:p>
            <a:endParaRPr lang="it-IT" dirty="0"/>
          </a:p>
          <a:p>
            <a:pPr lvl="1"/>
            <a:r>
              <a:rPr lang="it-IT" dirty="0"/>
              <a:t> Service discovery and load balancing</a:t>
            </a:r>
          </a:p>
          <a:p>
            <a:pPr lvl="1"/>
            <a:r>
              <a:rPr lang="it-IT" dirty="0"/>
              <a:t> Storage orchestration</a:t>
            </a:r>
          </a:p>
          <a:p>
            <a:pPr lvl="1"/>
            <a:r>
              <a:rPr lang="en-US" dirty="0"/>
              <a:t> Self-healing</a:t>
            </a:r>
          </a:p>
          <a:p>
            <a:pPr lvl="1"/>
            <a:r>
              <a:rPr lang="en-US" dirty="0"/>
              <a:t> Automated rollouts and rollbacks</a:t>
            </a:r>
          </a:p>
          <a:p>
            <a:pPr lvl="1"/>
            <a:r>
              <a:rPr lang="en-US" dirty="0"/>
              <a:t> ..and much more!</a:t>
            </a:r>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660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CA31-ADE2-7D54-E8E0-E74205513980}"/>
              </a:ext>
            </a:extLst>
          </p:cNvPr>
          <p:cNvSpPr>
            <a:spLocks noGrp="1"/>
          </p:cNvSpPr>
          <p:nvPr>
            <p:ph type="title"/>
          </p:nvPr>
        </p:nvSpPr>
        <p:spPr/>
        <p:txBody>
          <a:bodyPr/>
          <a:lstStyle/>
          <a:p>
            <a:r>
              <a:rPr lang="it-IT" dirty="0"/>
              <a:t>Requirements</a:t>
            </a:r>
            <a:endParaRPr lang="en-US" dirty="0"/>
          </a:p>
        </p:txBody>
      </p:sp>
      <p:sp>
        <p:nvSpPr>
          <p:cNvPr id="3" name="Content Placeholder 2">
            <a:extLst>
              <a:ext uri="{FF2B5EF4-FFF2-40B4-BE49-F238E27FC236}">
                <a16:creationId xmlns:a16="http://schemas.microsoft.com/office/drawing/2014/main" id="{C57FA6B9-A50A-798F-F76A-813FD00B9C1C}"/>
              </a:ext>
            </a:extLst>
          </p:cNvPr>
          <p:cNvSpPr>
            <a:spLocks noGrp="1"/>
          </p:cNvSpPr>
          <p:nvPr>
            <p:ph idx="1"/>
          </p:nvPr>
        </p:nvSpPr>
        <p:spPr/>
        <p:txBody>
          <a:bodyPr/>
          <a:lstStyle/>
          <a:p>
            <a:r>
              <a:rPr lang="en-US" dirty="0"/>
              <a:t>Containers can communicate with all other containers without NAT.</a:t>
            </a:r>
          </a:p>
          <a:p>
            <a:pPr marL="0" indent="0">
              <a:buNone/>
            </a:pPr>
            <a:r>
              <a:rPr lang="en-US" dirty="0"/>
              <a:t> </a:t>
            </a:r>
          </a:p>
          <a:p>
            <a:r>
              <a:rPr lang="en-US" dirty="0"/>
              <a:t>Nodes can communicate with all containers (and vice versa) without NAT. </a:t>
            </a:r>
          </a:p>
          <a:p>
            <a:pPr marL="0" indent="0">
              <a:buNone/>
            </a:pPr>
            <a:endParaRPr lang="en-US" dirty="0"/>
          </a:p>
          <a:p>
            <a:r>
              <a:rPr lang="en-US" dirty="0"/>
              <a:t>The IP a container sees itself is the same IP as others see it.</a:t>
            </a:r>
          </a:p>
        </p:txBody>
      </p:sp>
    </p:spTree>
    <p:extLst>
      <p:ext uri="{BB962C8B-B14F-4D97-AF65-F5344CB8AC3E}">
        <p14:creationId xmlns:p14="http://schemas.microsoft.com/office/powerpoint/2010/main" val="1461737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C4D2-770B-9AC3-CA71-174A08E0EAF5}"/>
              </a:ext>
            </a:extLst>
          </p:cNvPr>
          <p:cNvSpPr>
            <a:spLocks noGrp="1"/>
          </p:cNvSpPr>
          <p:nvPr>
            <p:ph type="title"/>
          </p:nvPr>
        </p:nvSpPr>
        <p:spPr/>
        <p:txBody>
          <a:bodyPr/>
          <a:lstStyle/>
          <a:p>
            <a:r>
              <a:rPr lang="it-IT" dirty="0"/>
              <a:t>Networking model</a:t>
            </a:r>
            <a:endParaRPr lang="en-US" dirty="0"/>
          </a:p>
        </p:txBody>
      </p:sp>
      <p:sp>
        <p:nvSpPr>
          <p:cNvPr id="3" name="Content Placeholder 2">
            <a:extLst>
              <a:ext uri="{FF2B5EF4-FFF2-40B4-BE49-F238E27FC236}">
                <a16:creationId xmlns:a16="http://schemas.microsoft.com/office/drawing/2014/main" id="{FCAD784C-5B4C-C354-F03E-2617C0631E3E}"/>
              </a:ext>
            </a:extLst>
          </p:cNvPr>
          <p:cNvSpPr>
            <a:spLocks noGrp="1"/>
          </p:cNvSpPr>
          <p:nvPr>
            <p:ph idx="1"/>
          </p:nvPr>
        </p:nvSpPr>
        <p:spPr/>
        <p:txBody>
          <a:bodyPr/>
          <a:lstStyle/>
          <a:p>
            <a:r>
              <a:rPr lang="it-IT" dirty="0"/>
              <a:t>container-to-container</a:t>
            </a:r>
          </a:p>
          <a:p>
            <a:endParaRPr lang="it-IT" dirty="0"/>
          </a:p>
          <a:p>
            <a:r>
              <a:rPr lang="it-IT" dirty="0"/>
              <a:t>pod-to-pod</a:t>
            </a:r>
          </a:p>
          <a:p>
            <a:endParaRPr lang="it-IT" dirty="0"/>
          </a:p>
          <a:p>
            <a:r>
              <a:rPr lang="it-IT" dirty="0"/>
              <a:t>pod-to-service</a:t>
            </a:r>
          </a:p>
          <a:p>
            <a:endParaRPr lang="it-IT" dirty="0"/>
          </a:p>
          <a:p>
            <a:r>
              <a:rPr lang="it-IT" dirty="0"/>
              <a:t>external-to-service</a:t>
            </a:r>
          </a:p>
          <a:p>
            <a:endParaRPr lang="en-US" dirty="0"/>
          </a:p>
        </p:txBody>
      </p:sp>
    </p:spTree>
    <p:extLst>
      <p:ext uri="{BB962C8B-B14F-4D97-AF65-F5344CB8AC3E}">
        <p14:creationId xmlns:p14="http://schemas.microsoft.com/office/powerpoint/2010/main" val="4225607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5320-34CF-D8DF-C199-81CAF2CFEF4F}"/>
              </a:ext>
            </a:extLst>
          </p:cNvPr>
          <p:cNvSpPr>
            <a:spLocks noGrp="1"/>
          </p:cNvSpPr>
          <p:nvPr>
            <p:ph type="title"/>
          </p:nvPr>
        </p:nvSpPr>
        <p:spPr/>
        <p:txBody>
          <a:bodyPr/>
          <a:lstStyle/>
          <a:p>
            <a:r>
              <a:rPr lang="it-IT" dirty="0">
                <a:solidFill>
                  <a:schemeClr val="bg2">
                    <a:lumMod val="90000"/>
                  </a:schemeClr>
                </a:solidFill>
              </a:rPr>
              <a:t>Networking model</a:t>
            </a:r>
            <a:endParaRPr lang="en-US" dirty="0">
              <a:solidFill>
                <a:schemeClr val="bg2">
                  <a:lumMod val="90000"/>
                </a:schemeClr>
              </a:solidFill>
            </a:endParaRPr>
          </a:p>
        </p:txBody>
      </p:sp>
      <p:pic>
        <p:nvPicPr>
          <p:cNvPr id="5" name="Content Placeholder 4">
            <a:extLst>
              <a:ext uri="{FF2B5EF4-FFF2-40B4-BE49-F238E27FC236}">
                <a16:creationId xmlns:a16="http://schemas.microsoft.com/office/drawing/2014/main" id="{2601FC67-C423-D2B7-D6CB-8E87133ED3DA}"/>
              </a:ext>
            </a:extLst>
          </p:cNvPr>
          <p:cNvPicPr>
            <a:picLocks noGrp="1" noChangeAspect="1"/>
          </p:cNvPicPr>
          <p:nvPr>
            <p:ph idx="1"/>
          </p:nvPr>
        </p:nvPicPr>
        <p:blipFill>
          <a:blip r:embed="rId3"/>
          <a:stretch>
            <a:fillRect/>
          </a:stretch>
        </p:blipFill>
        <p:spPr>
          <a:xfrm>
            <a:off x="3450945" y="1687375"/>
            <a:ext cx="5290110" cy="4351338"/>
          </a:xfrm>
        </p:spPr>
      </p:pic>
      <p:sp>
        <p:nvSpPr>
          <p:cNvPr id="6" name="TextBox 5">
            <a:extLst>
              <a:ext uri="{FF2B5EF4-FFF2-40B4-BE49-F238E27FC236}">
                <a16:creationId xmlns:a16="http://schemas.microsoft.com/office/drawing/2014/main" id="{C0509DE2-1E8D-9CF2-C210-D1BEE183D156}"/>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4264295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4705-D9D3-CD99-7DB5-5B1E0D29714D}"/>
              </a:ext>
            </a:extLst>
          </p:cNvPr>
          <p:cNvSpPr>
            <a:spLocks noGrp="1"/>
          </p:cNvSpPr>
          <p:nvPr>
            <p:ph type="title"/>
          </p:nvPr>
        </p:nvSpPr>
        <p:spPr/>
        <p:txBody>
          <a:bodyPr/>
          <a:lstStyle/>
          <a:p>
            <a:r>
              <a:rPr lang="it-IT" dirty="0"/>
              <a:t>Services</a:t>
            </a:r>
            <a:endParaRPr lang="en-US" dirty="0"/>
          </a:p>
        </p:txBody>
      </p:sp>
      <p:sp>
        <p:nvSpPr>
          <p:cNvPr id="3" name="Content Placeholder 2">
            <a:extLst>
              <a:ext uri="{FF2B5EF4-FFF2-40B4-BE49-F238E27FC236}">
                <a16:creationId xmlns:a16="http://schemas.microsoft.com/office/drawing/2014/main" id="{2349DB7B-7D6D-222B-0D2A-0C3195A787AE}"/>
              </a:ext>
            </a:extLst>
          </p:cNvPr>
          <p:cNvSpPr>
            <a:spLocks noGrp="1"/>
          </p:cNvSpPr>
          <p:nvPr>
            <p:ph idx="1"/>
          </p:nvPr>
        </p:nvSpPr>
        <p:spPr>
          <a:xfrm>
            <a:off x="838200" y="1690687"/>
            <a:ext cx="10515600" cy="4802187"/>
          </a:xfrm>
        </p:spPr>
        <p:txBody>
          <a:bodyPr>
            <a:normAutofit/>
          </a:bodyPr>
          <a:lstStyle/>
          <a:p>
            <a:endParaRPr lang="en-US" dirty="0"/>
          </a:p>
          <a:p>
            <a:r>
              <a:rPr lang="en-US" dirty="0"/>
              <a:t>An abstract way to expose an application running on a set of Pods as a network service.</a:t>
            </a:r>
          </a:p>
          <a:p>
            <a:endParaRPr lang="en-US" dirty="0"/>
          </a:p>
          <a:p>
            <a:endParaRPr lang="en-US" dirty="0"/>
          </a:p>
          <a:p>
            <a:r>
              <a:rPr lang="en-US" dirty="0"/>
              <a:t>S</a:t>
            </a:r>
            <a:r>
              <a:rPr lang="en-US" sz="2800" dirty="0"/>
              <a:t>ingle, unchanging IP address or DNS name that will be automatically routed to any matching Pod</a:t>
            </a:r>
          </a:p>
          <a:p>
            <a:endParaRPr lang="en-US" dirty="0"/>
          </a:p>
        </p:txBody>
      </p:sp>
    </p:spTree>
    <p:extLst>
      <p:ext uri="{BB962C8B-B14F-4D97-AF65-F5344CB8AC3E}">
        <p14:creationId xmlns:p14="http://schemas.microsoft.com/office/powerpoint/2010/main" val="4178462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5764-3183-A4E7-9E9F-DB3D1CD1609D}"/>
              </a:ext>
            </a:extLst>
          </p:cNvPr>
          <p:cNvSpPr>
            <a:spLocks noGrp="1"/>
          </p:cNvSpPr>
          <p:nvPr>
            <p:ph type="title"/>
          </p:nvPr>
        </p:nvSpPr>
        <p:spPr/>
        <p:txBody>
          <a:bodyPr/>
          <a:lstStyle/>
          <a:p>
            <a:r>
              <a:rPr lang="it-IT" dirty="0">
                <a:solidFill>
                  <a:schemeClr val="bg2">
                    <a:lumMod val="90000"/>
                  </a:schemeClr>
                </a:solidFill>
              </a:rPr>
              <a:t>Services</a:t>
            </a:r>
            <a:endParaRPr lang="en-US" dirty="0">
              <a:solidFill>
                <a:schemeClr val="bg2">
                  <a:lumMod val="90000"/>
                </a:schemeClr>
              </a:solidFill>
            </a:endParaRPr>
          </a:p>
        </p:txBody>
      </p:sp>
      <p:sp>
        <p:nvSpPr>
          <p:cNvPr id="4" name="TextBox 3">
            <a:extLst>
              <a:ext uri="{FF2B5EF4-FFF2-40B4-BE49-F238E27FC236}">
                <a16:creationId xmlns:a16="http://schemas.microsoft.com/office/drawing/2014/main" id="{283CF406-A2A1-B063-441E-C729D33FBD8E}"/>
              </a:ext>
            </a:extLst>
          </p:cNvPr>
          <p:cNvSpPr txBox="1"/>
          <p:nvPr/>
        </p:nvSpPr>
        <p:spPr>
          <a:xfrm>
            <a:off x="5261113" y="1382261"/>
            <a:ext cx="1669774" cy="4662815"/>
          </a:xfrm>
          <a:prstGeom prst="rect">
            <a:avLst/>
          </a:prstGeom>
          <a:noFill/>
        </p:spPr>
        <p:txBody>
          <a:bodyPr wrap="square" rtlCol="0">
            <a:spAutoFit/>
          </a:bodyPr>
          <a:lstStyle/>
          <a:p>
            <a:r>
              <a:rPr lang="en-US" sz="1100" dirty="0" err="1">
                <a:solidFill>
                  <a:schemeClr val="accent6">
                    <a:lumMod val="75000"/>
                  </a:schemeClr>
                </a:solidFill>
              </a:rPr>
              <a:t>apiVersion</a:t>
            </a:r>
            <a:r>
              <a:rPr lang="en-US" sz="1100" dirty="0"/>
              <a:t>: v1</a:t>
            </a:r>
          </a:p>
          <a:p>
            <a:endParaRPr lang="en-US" sz="1100" dirty="0"/>
          </a:p>
          <a:p>
            <a:r>
              <a:rPr lang="en-US" sz="1100" dirty="0">
                <a:solidFill>
                  <a:schemeClr val="accent6">
                    <a:lumMod val="75000"/>
                  </a:schemeClr>
                </a:solidFill>
              </a:rPr>
              <a:t>kind</a:t>
            </a:r>
            <a:r>
              <a:rPr lang="en-US" sz="1100" dirty="0"/>
              <a:t>: Service</a:t>
            </a:r>
          </a:p>
          <a:p>
            <a:endParaRPr lang="en-US" sz="1100" dirty="0"/>
          </a:p>
          <a:p>
            <a:r>
              <a:rPr lang="en-US" sz="1100" dirty="0">
                <a:solidFill>
                  <a:schemeClr val="accent6">
                    <a:lumMod val="75000"/>
                  </a:schemeClr>
                </a:solidFill>
              </a:rPr>
              <a:t>metadata</a:t>
            </a:r>
            <a:r>
              <a:rPr lang="en-US" sz="1100" dirty="0"/>
              <a:t>:</a:t>
            </a:r>
          </a:p>
          <a:p>
            <a:endParaRPr lang="en-US" sz="1100" dirty="0"/>
          </a:p>
          <a:p>
            <a:r>
              <a:rPr lang="en-US" sz="1100" dirty="0"/>
              <a:t> </a:t>
            </a:r>
            <a:r>
              <a:rPr lang="en-US" sz="1100" dirty="0">
                <a:solidFill>
                  <a:schemeClr val="accent6">
                    <a:lumMod val="75000"/>
                  </a:schemeClr>
                </a:solidFill>
              </a:rPr>
              <a:t>name</a:t>
            </a:r>
            <a:r>
              <a:rPr lang="en-US" sz="1100" dirty="0"/>
              <a:t>: demo</a:t>
            </a:r>
          </a:p>
          <a:p>
            <a:endParaRPr lang="en-US" sz="1100" dirty="0"/>
          </a:p>
          <a:p>
            <a:r>
              <a:rPr lang="en-US" sz="1100" dirty="0"/>
              <a:t> </a:t>
            </a:r>
            <a:r>
              <a:rPr lang="en-US" sz="1100" dirty="0">
                <a:solidFill>
                  <a:schemeClr val="accent6">
                    <a:lumMod val="75000"/>
                  </a:schemeClr>
                </a:solidFill>
              </a:rPr>
              <a:t>labels</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solidFill>
                  <a:schemeClr val="accent6">
                    <a:lumMod val="75000"/>
                  </a:schemeClr>
                </a:solidFill>
              </a:rPr>
              <a:t>spec</a:t>
            </a:r>
            <a:r>
              <a:rPr lang="en-US" sz="1100" dirty="0"/>
              <a:t>:</a:t>
            </a:r>
          </a:p>
          <a:p>
            <a:endParaRPr lang="en-US" sz="1100" dirty="0"/>
          </a:p>
          <a:p>
            <a:r>
              <a:rPr lang="en-US" sz="1100" dirty="0"/>
              <a:t> </a:t>
            </a:r>
            <a:r>
              <a:rPr lang="en-US" sz="1100" dirty="0">
                <a:solidFill>
                  <a:schemeClr val="accent6">
                    <a:lumMod val="75000"/>
                  </a:schemeClr>
                </a:solidFill>
              </a:rPr>
              <a:t>ports</a:t>
            </a:r>
            <a:r>
              <a:rPr lang="en-US" sz="1100" dirty="0"/>
              <a:t>:</a:t>
            </a:r>
          </a:p>
          <a:p>
            <a:endParaRPr lang="en-US" sz="1100" dirty="0"/>
          </a:p>
          <a:p>
            <a:r>
              <a:rPr lang="en-US" sz="1100" dirty="0"/>
              <a:t> - </a:t>
            </a:r>
            <a:r>
              <a:rPr lang="en-US" sz="1100" dirty="0">
                <a:solidFill>
                  <a:schemeClr val="accent6">
                    <a:lumMod val="75000"/>
                  </a:schemeClr>
                </a:solidFill>
              </a:rPr>
              <a:t>port</a:t>
            </a:r>
            <a:r>
              <a:rPr lang="en-US" sz="1100" dirty="0"/>
              <a:t>: 8888</a:t>
            </a:r>
          </a:p>
          <a:p>
            <a:endParaRPr lang="en-US" sz="1100" dirty="0"/>
          </a:p>
          <a:p>
            <a:r>
              <a:rPr lang="en-US" sz="1100" dirty="0"/>
              <a:t> </a:t>
            </a:r>
            <a:r>
              <a:rPr lang="en-US" sz="1100" dirty="0">
                <a:solidFill>
                  <a:schemeClr val="accent6">
                    <a:lumMod val="75000"/>
                  </a:schemeClr>
                </a:solidFill>
              </a:rPr>
              <a:t>protocol</a:t>
            </a:r>
            <a:r>
              <a:rPr lang="en-US" sz="1100" dirty="0"/>
              <a:t>: TCP</a:t>
            </a:r>
          </a:p>
          <a:p>
            <a:endParaRPr lang="en-US" sz="1100" dirty="0"/>
          </a:p>
          <a:p>
            <a:r>
              <a:rPr lang="en-US" sz="1100" dirty="0"/>
              <a:t> </a:t>
            </a:r>
            <a:r>
              <a:rPr lang="en-US" sz="1100" dirty="0" err="1">
                <a:solidFill>
                  <a:schemeClr val="accent6">
                    <a:lumMod val="75000"/>
                  </a:schemeClr>
                </a:solidFill>
              </a:rPr>
              <a:t>targetPort</a:t>
            </a:r>
            <a:r>
              <a:rPr lang="en-US" sz="1100" dirty="0"/>
              <a:t>: 8888</a:t>
            </a:r>
          </a:p>
          <a:p>
            <a:endParaRPr lang="en-US" sz="1100" dirty="0"/>
          </a:p>
          <a:p>
            <a:r>
              <a:rPr lang="en-US" sz="1100" dirty="0">
                <a:solidFill>
                  <a:schemeClr val="accent6">
                    <a:lumMod val="75000"/>
                  </a:schemeClr>
                </a:solidFill>
              </a:rPr>
              <a:t>selector</a:t>
            </a:r>
            <a:r>
              <a:rPr lang="en-US" sz="1100" dirty="0"/>
              <a:t>:</a:t>
            </a:r>
          </a:p>
          <a:p>
            <a:endParaRPr lang="en-US" sz="1100" dirty="0"/>
          </a:p>
          <a:p>
            <a:r>
              <a:rPr lang="en-US" sz="1100" dirty="0"/>
              <a:t> </a:t>
            </a:r>
            <a:r>
              <a:rPr lang="en-US" sz="1100" dirty="0">
                <a:solidFill>
                  <a:schemeClr val="accent6">
                    <a:lumMod val="75000"/>
                  </a:schemeClr>
                </a:solidFill>
              </a:rPr>
              <a:t>app</a:t>
            </a:r>
            <a:r>
              <a:rPr lang="en-US" sz="1100" dirty="0"/>
              <a:t>: demo</a:t>
            </a:r>
          </a:p>
          <a:p>
            <a:endParaRPr lang="en-US" sz="1100" dirty="0"/>
          </a:p>
          <a:p>
            <a:r>
              <a:rPr lang="en-US" sz="1100" dirty="0"/>
              <a:t> </a:t>
            </a:r>
            <a:r>
              <a:rPr lang="en-US" sz="1100" dirty="0">
                <a:solidFill>
                  <a:schemeClr val="accent6">
                    <a:lumMod val="75000"/>
                  </a:schemeClr>
                </a:solidFill>
              </a:rPr>
              <a:t>type</a:t>
            </a:r>
            <a:r>
              <a:rPr lang="en-US" sz="1100" dirty="0"/>
              <a:t>: </a:t>
            </a:r>
            <a:r>
              <a:rPr lang="en-US" sz="1100" dirty="0" err="1"/>
              <a:t>ClusterIP</a:t>
            </a:r>
            <a:endParaRPr lang="en-US" sz="1100" dirty="0"/>
          </a:p>
        </p:txBody>
      </p:sp>
      <p:sp>
        <p:nvSpPr>
          <p:cNvPr id="5" name="Rectangle 4">
            <a:extLst>
              <a:ext uri="{FF2B5EF4-FFF2-40B4-BE49-F238E27FC236}">
                <a16:creationId xmlns:a16="http://schemas.microsoft.com/office/drawing/2014/main" id="{6ECD41B6-F994-ECE1-B747-15513846CDF0}"/>
              </a:ext>
            </a:extLst>
          </p:cNvPr>
          <p:cNvSpPr/>
          <p:nvPr/>
        </p:nvSpPr>
        <p:spPr>
          <a:xfrm>
            <a:off x="5261113" y="5115339"/>
            <a:ext cx="980661" cy="503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CD16985-F75E-0A89-CD06-20B4F4F432D4}"/>
              </a:ext>
            </a:extLst>
          </p:cNvPr>
          <p:cNvCxnSpPr>
            <a:stCxn id="5" idx="1"/>
          </p:cNvCxnSpPr>
          <p:nvPr/>
        </p:nvCxnSpPr>
        <p:spPr>
          <a:xfrm flipH="1" flipV="1">
            <a:off x="4108174" y="4121426"/>
            <a:ext cx="1152939" cy="1245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2A5138A-E138-6B83-ED1F-50313947D996}"/>
              </a:ext>
            </a:extLst>
          </p:cNvPr>
          <p:cNvSpPr/>
          <p:nvPr/>
        </p:nvSpPr>
        <p:spPr>
          <a:xfrm>
            <a:off x="1828800" y="3429000"/>
            <a:ext cx="2279374" cy="1200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7A4953-4ECE-8340-A14E-AE01226A0FA4}"/>
              </a:ext>
            </a:extLst>
          </p:cNvPr>
          <p:cNvSpPr txBox="1"/>
          <p:nvPr/>
        </p:nvSpPr>
        <p:spPr>
          <a:xfrm>
            <a:off x="2049118" y="3659832"/>
            <a:ext cx="2001077" cy="738664"/>
          </a:xfrm>
          <a:prstGeom prst="rect">
            <a:avLst/>
          </a:prstGeom>
          <a:noFill/>
        </p:spPr>
        <p:txBody>
          <a:bodyPr wrap="square">
            <a:spAutoFit/>
          </a:bodyPr>
          <a:lstStyle/>
          <a:p>
            <a:r>
              <a:rPr lang="en-US" sz="1400" dirty="0"/>
              <a:t>How to route requests to particular Pods</a:t>
            </a:r>
          </a:p>
        </p:txBody>
      </p:sp>
      <p:sp>
        <p:nvSpPr>
          <p:cNvPr id="11" name="Rectangle 10">
            <a:extLst>
              <a:ext uri="{FF2B5EF4-FFF2-40B4-BE49-F238E27FC236}">
                <a16:creationId xmlns:a16="http://schemas.microsoft.com/office/drawing/2014/main" id="{28062B50-0944-B6E8-A6D7-81605D648CD8}"/>
              </a:ext>
            </a:extLst>
          </p:cNvPr>
          <p:cNvSpPr/>
          <p:nvPr/>
        </p:nvSpPr>
        <p:spPr>
          <a:xfrm>
            <a:off x="5870713" y="5711687"/>
            <a:ext cx="980661" cy="306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475FD75-B08A-6C96-4012-DDB427E1DD24}"/>
              </a:ext>
            </a:extLst>
          </p:cNvPr>
          <p:cNvCxnSpPr/>
          <p:nvPr/>
        </p:nvCxnSpPr>
        <p:spPr>
          <a:xfrm flipV="1">
            <a:off x="6851374" y="4465983"/>
            <a:ext cx="901148"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AAF661-081C-D342-90F1-B49BE5FEF578}"/>
              </a:ext>
            </a:extLst>
          </p:cNvPr>
          <p:cNvSpPr/>
          <p:nvPr/>
        </p:nvSpPr>
        <p:spPr>
          <a:xfrm>
            <a:off x="7752523" y="3839315"/>
            <a:ext cx="22793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3488340-9BAF-E2EF-1DD5-629C03A64211}"/>
              </a:ext>
            </a:extLst>
          </p:cNvPr>
          <p:cNvSpPr txBox="1"/>
          <p:nvPr/>
        </p:nvSpPr>
        <p:spPr>
          <a:xfrm>
            <a:off x="7752523" y="3931648"/>
            <a:ext cx="2279374" cy="738664"/>
          </a:xfrm>
          <a:prstGeom prst="rect">
            <a:avLst/>
          </a:prstGeom>
          <a:noFill/>
        </p:spPr>
        <p:txBody>
          <a:bodyPr wrap="square">
            <a:spAutoFit/>
          </a:bodyPr>
          <a:lstStyle/>
          <a:p>
            <a:pPr marL="285750" indent="-285750">
              <a:buFontTx/>
              <a:buChar char="-"/>
            </a:pPr>
            <a:r>
              <a:rPr lang="en-US" sz="1400" dirty="0" err="1"/>
              <a:t>ClusterIP</a:t>
            </a:r>
            <a:endParaRPr lang="en-US" sz="1400" dirty="0"/>
          </a:p>
          <a:p>
            <a:pPr marL="285750" indent="-285750">
              <a:buFontTx/>
              <a:buChar char="-"/>
            </a:pPr>
            <a:r>
              <a:rPr lang="en-US" sz="1400" dirty="0" err="1"/>
              <a:t>NodePort</a:t>
            </a:r>
            <a:endParaRPr lang="en-US" sz="1400" dirty="0"/>
          </a:p>
          <a:p>
            <a:pPr marL="285750" indent="-285750">
              <a:buFontTx/>
              <a:buChar char="-"/>
            </a:pPr>
            <a:r>
              <a:rPr lang="en-US" sz="1400" dirty="0" err="1"/>
              <a:t>LoadBalancer</a:t>
            </a:r>
            <a:endParaRPr lang="en-US" sz="1400" dirty="0"/>
          </a:p>
        </p:txBody>
      </p:sp>
    </p:spTree>
    <p:extLst>
      <p:ext uri="{BB962C8B-B14F-4D97-AF65-F5344CB8AC3E}">
        <p14:creationId xmlns:p14="http://schemas.microsoft.com/office/powerpoint/2010/main" val="4194650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921-AD0D-3F04-7879-C35CD3EC6B44}"/>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C4284CB4-5ADA-4A5A-31B3-F1B30FE63932}"/>
              </a:ext>
            </a:extLst>
          </p:cNvPr>
          <p:cNvPicPr>
            <a:picLocks noGrp="1" noChangeAspect="1"/>
          </p:cNvPicPr>
          <p:nvPr>
            <p:ph idx="1"/>
          </p:nvPr>
        </p:nvPicPr>
        <p:blipFill>
          <a:blip r:embed="rId3"/>
          <a:stretch>
            <a:fillRect/>
          </a:stretch>
        </p:blipFill>
        <p:spPr>
          <a:xfrm>
            <a:off x="4008876" y="1690688"/>
            <a:ext cx="4174248" cy="4351338"/>
          </a:xfrm>
        </p:spPr>
      </p:pic>
      <p:sp>
        <p:nvSpPr>
          <p:cNvPr id="6" name="TextBox 5">
            <a:extLst>
              <a:ext uri="{FF2B5EF4-FFF2-40B4-BE49-F238E27FC236}">
                <a16:creationId xmlns:a16="http://schemas.microsoft.com/office/drawing/2014/main" id="{891775D6-962E-51B0-1542-0E0836BEC417}"/>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571700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CF25-7DE1-A60C-74F0-66F08E38D483}"/>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pic>
        <p:nvPicPr>
          <p:cNvPr id="5" name="Content Placeholder 4">
            <a:extLst>
              <a:ext uri="{FF2B5EF4-FFF2-40B4-BE49-F238E27FC236}">
                <a16:creationId xmlns:a16="http://schemas.microsoft.com/office/drawing/2014/main" id="{F08D0997-2752-54DE-907D-CFBA155776E5}"/>
              </a:ext>
            </a:extLst>
          </p:cNvPr>
          <p:cNvPicPr>
            <a:picLocks noGrp="1" noChangeAspect="1"/>
          </p:cNvPicPr>
          <p:nvPr>
            <p:ph idx="1"/>
          </p:nvPr>
        </p:nvPicPr>
        <p:blipFill>
          <a:blip r:embed="rId3"/>
          <a:stretch>
            <a:fillRect/>
          </a:stretch>
        </p:blipFill>
        <p:spPr>
          <a:xfrm>
            <a:off x="3647733" y="1823813"/>
            <a:ext cx="4896533" cy="3210373"/>
          </a:xfrm>
        </p:spPr>
      </p:pic>
      <p:sp>
        <p:nvSpPr>
          <p:cNvPr id="6" name="TextBox 5">
            <a:extLst>
              <a:ext uri="{FF2B5EF4-FFF2-40B4-BE49-F238E27FC236}">
                <a16:creationId xmlns:a16="http://schemas.microsoft.com/office/drawing/2014/main" id="{3B930B19-13F3-B115-D1F7-467DC6436B4C}"/>
              </a:ext>
            </a:extLst>
          </p:cNvPr>
          <p:cNvSpPr txBox="1"/>
          <p:nvPr/>
        </p:nvSpPr>
        <p:spPr>
          <a:xfrm>
            <a:off x="2673626" y="6185098"/>
            <a:ext cx="6844748" cy="307777"/>
          </a:xfrm>
          <a:prstGeom prst="rect">
            <a:avLst/>
          </a:prstGeom>
          <a:noFill/>
        </p:spPr>
        <p:txBody>
          <a:bodyPr wrap="square" rtlCol="0">
            <a:spAutoFit/>
          </a:bodyPr>
          <a:lstStyle/>
          <a:p>
            <a:r>
              <a:rPr lang="it-IT" sz="1400" dirty="0"/>
              <a:t>Source: «Container Networking», O’Reilly, </a:t>
            </a:r>
            <a:r>
              <a:rPr lang="en-US" sz="1400" dirty="0"/>
              <a:t>Michael </a:t>
            </a:r>
            <a:r>
              <a:rPr lang="en-US" sz="1400" dirty="0" err="1"/>
              <a:t>Hausenblas</a:t>
            </a:r>
            <a:endParaRPr lang="en-US" sz="1400" dirty="0"/>
          </a:p>
        </p:txBody>
      </p:sp>
    </p:spTree>
    <p:extLst>
      <p:ext uri="{BB962C8B-B14F-4D97-AF65-F5344CB8AC3E}">
        <p14:creationId xmlns:p14="http://schemas.microsoft.com/office/powerpoint/2010/main" val="3768400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C09F-A427-235F-1ADC-B722ACBDD557}"/>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4A21AC5E-3867-9BB5-E772-1948FC52F470}"/>
              </a:ext>
            </a:extLst>
          </p:cNvPr>
          <p:cNvSpPr>
            <a:spLocks noGrp="1"/>
          </p:cNvSpPr>
          <p:nvPr>
            <p:ph idx="1"/>
          </p:nvPr>
        </p:nvSpPr>
        <p:spPr/>
        <p:txBody>
          <a:bodyPr/>
          <a:lstStyle/>
          <a:p>
            <a:r>
              <a:rPr lang="it-IT" dirty="0"/>
              <a:t>CNI (Container Network Interface)</a:t>
            </a:r>
          </a:p>
          <a:p>
            <a:pPr lvl="1"/>
            <a:r>
              <a:rPr lang="it-IT" dirty="0"/>
              <a:t>cilium</a:t>
            </a:r>
          </a:p>
          <a:p>
            <a:pPr lvl="1"/>
            <a:r>
              <a:rPr lang="it-IT" dirty="0"/>
              <a:t>flannel</a:t>
            </a:r>
          </a:p>
          <a:p>
            <a:pPr lvl="1"/>
            <a:r>
              <a:rPr lang="en-US" dirty="0"/>
              <a:t>calico</a:t>
            </a:r>
          </a:p>
          <a:p>
            <a:pPr lvl="1"/>
            <a:r>
              <a:rPr lang="en-US" dirty="0"/>
              <a:t>Weave Net</a:t>
            </a:r>
          </a:p>
          <a:p>
            <a:pPr lvl="1"/>
            <a:r>
              <a:rPr lang="en-US" dirty="0" err="1"/>
              <a:t>antrea</a:t>
            </a:r>
            <a:endParaRPr lang="en-US" dirty="0"/>
          </a:p>
          <a:p>
            <a:pPr lvl="1"/>
            <a:r>
              <a:rPr lang="en-US" dirty="0"/>
              <a:t>..and many more!</a:t>
            </a:r>
          </a:p>
        </p:txBody>
      </p:sp>
    </p:spTree>
    <p:extLst>
      <p:ext uri="{BB962C8B-B14F-4D97-AF65-F5344CB8AC3E}">
        <p14:creationId xmlns:p14="http://schemas.microsoft.com/office/powerpoint/2010/main" val="2560809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781A-9BF0-77D1-C08F-7EFBD70C38DB}"/>
              </a:ext>
            </a:extLst>
          </p:cNvPr>
          <p:cNvSpPr>
            <a:spLocks noGrp="1"/>
          </p:cNvSpPr>
          <p:nvPr>
            <p:ph type="title"/>
          </p:nvPr>
        </p:nvSpPr>
        <p:spPr/>
        <p:txBody>
          <a:bodyPr/>
          <a:lstStyle/>
          <a:p>
            <a:r>
              <a:rPr lang="it-IT" dirty="0"/>
              <a:t>Networking</a:t>
            </a:r>
            <a:endParaRPr lang="en-US" dirty="0"/>
          </a:p>
        </p:txBody>
      </p:sp>
      <p:sp>
        <p:nvSpPr>
          <p:cNvPr id="3" name="Content Placeholder 2">
            <a:extLst>
              <a:ext uri="{FF2B5EF4-FFF2-40B4-BE49-F238E27FC236}">
                <a16:creationId xmlns:a16="http://schemas.microsoft.com/office/drawing/2014/main" id="{3CED3AF7-3ECE-9041-E42A-206EB64053A1}"/>
              </a:ext>
            </a:extLst>
          </p:cNvPr>
          <p:cNvSpPr>
            <a:spLocks noGrp="1"/>
          </p:cNvSpPr>
          <p:nvPr>
            <p:ph idx="1"/>
          </p:nvPr>
        </p:nvSpPr>
        <p:spPr/>
        <p:txBody>
          <a:bodyPr/>
          <a:lstStyle/>
          <a:p>
            <a:r>
              <a:rPr lang="it-IT" dirty="0"/>
              <a:t>What a CNI does:</a:t>
            </a:r>
          </a:p>
          <a:p>
            <a:pPr marL="914400" lvl="1" indent="-457200">
              <a:buFont typeface="+mj-lt"/>
              <a:buAutoNum type="arabicPeriod"/>
            </a:pPr>
            <a:r>
              <a:rPr lang="en-US" b="0" i="0" dirty="0">
                <a:solidFill>
                  <a:srgbClr val="000000"/>
                </a:solidFill>
                <a:effectLst/>
                <a:latin typeface="+mj-lt"/>
              </a:rPr>
              <a:t>Create interfaces.</a:t>
            </a:r>
          </a:p>
          <a:p>
            <a:pPr marL="914400" lvl="1" indent="-457200">
              <a:buFont typeface="+mj-lt"/>
              <a:buAutoNum type="arabicPeriod"/>
            </a:pPr>
            <a:r>
              <a:rPr lang="en-US" b="0" i="0" dirty="0">
                <a:solidFill>
                  <a:srgbClr val="000000"/>
                </a:solidFill>
                <a:effectLst/>
                <a:latin typeface="+mj-lt"/>
              </a:rPr>
              <a:t>Create </a:t>
            </a:r>
            <a:r>
              <a:rPr lang="en-US" b="0" i="0" dirty="0" err="1">
                <a:solidFill>
                  <a:srgbClr val="000000"/>
                </a:solidFill>
                <a:effectLst/>
                <a:latin typeface="+mj-lt"/>
              </a:rPr>
              <a:t>veth</a:t>
            </a:r>
            <a:r>
              <a:rPr lang="en-US" b="0" i="0" dirty="0">
                <a:solidFill>
                  <a:srgbClr val="000000"/>
                </a:solidFill>
                <a:effectLst/>
                <a:latin typeface="+mj-lt"/>
              </a:rPr>
              <a:t> pairs.</a:t>
            </a:r>
          </a:p>
          <a:p>
            <a:pPr marL="914400" lvl="1" indent="-457200">
              <a:buFont typeface="+mj-lt"/>
              <a:buAutoNum type="arabicPeriod"/>
            </a:pPr>
            <a:r>
              <a:rPr lang="en-US" b="0" i="0" dirty="0">
                <a:solidFill>
                  <a:srgbClr val="000000"/>
                </a:solidFill>
                <a:effectLst/>
                <a:latin typeface="+mj-lt"/>
              </a:rPr>
              <a:t>Set up the namespace networking.</a:t>
            </a:r>
          </a:p>
          <a:p>
            <a:pPr marL="914400" lvl="1" indent="-457200">
              <a:buFont typeface="+mj-lt"/>
              <a:buAutoNum type="arabicPeriod"/>
            </a:pPr>
            <a:r>
              <a:rPr lang="en-US" b="0" i="0" dirty="0">
                <a:solidFill>
                  <a:srgbClr val="000000"/>
                </a:solidFill>
                <a:effectLst/>
                <a:latin typeface="+mj-lt"/>
              </a:rPr>
              <a:t>Set up static routes.</a:t>
            </a:r>
          </a:p>
          <a:p>
            <a:pPr marL="914400" lvl="1" indent="-457200">
              <a:buFont typeface="+mj-lt"/>
              <a:buAutoNum type="arabicPeriod"/>
            </a:pPr>
            <a:r>
              <a:rPr lang="en-US" b="0" i="0" dirty="0">
                <a:solidFill>
                  <a:srgbClr val="000000"/>
                </a:solidFill>
                <a:effectLst/>
                <a:latin typeface="+mj-lt"/>
              </a:rPr>
              <a:t>Configure an ethernet bridge.</a:t>
            </a:r>
          </a:p>
          <a:p>
            <a:pPr marL="914400" lvl="1" indent="-457200">
              <a:buFont typeface="+mj-lt"/>
              <a:buAutoNum type="arabicPeriod"/>
            </a:pPr>
            <a:r>
              <a:rPr lang="en-US" b="0" i="0" dirty="0">
                <a:solidFill>
                  <a:srgbClr val="000000"/>
                </a:solidFill>
                <a:effectLst/>
                <a:latin typeface="+mj-lt"/>
              </a:rPr>
              <a:t>Assign IP addresses.</a:t>
            </a:r>
          </a:p>
          <a:p>
            <a:pPr marL="914400" lvl="1" indent="-457200">
              <a:buFont typeface="+mj-lt"/>
              <a:buAutoNum type="arabicPeriod"/>
            </a:pPr>
            <a:r>
              <a:rPr lang="en-US" b="0" i="0" dirty="0">
                <a:solidFill>
                  <a:srgbClr val="000000"/>
                </a:solidFill>
                <a:effectLst/>
                <a:latin typeface="+mj-lt"/>
              </a:rPr>
              <a:t>Create NAT rules.</a:t>
            </a:r>
          </a:p>
          <a:p>
            <a:pPr marL="914400" lvl="1" indent="-457200">
              <a:buFont typeface="+mj-lt"/>
              <a:buAutoNum type="arabicPeriod"/>
            </a:pPr>
            <a:r>
              <a:rPr lang="en-US" b="0" i="0" dirty="0">
                <a:solidFill>
                  <a:srgbClr val="000000"/>
                </a:solidFill>
                <a:effectLst/>
                <a:latin typeface="+mj-lt"/>
              </a:rPr>
              <a:t>..and more!</a:t>
            </a:r>
          </a:p>
          <a:p>
            <a:pPr lvl="1"/>
            <a:endParaRPr lang="en-US" dirty="0"/>
          </a:p>
        </p:txBody>
      </p:sp>
    </p:spTree>
    <p:extLst>
      <p:ext uri="{BB962C8B-B14F-4D97-AF65-F5344CB8AC3E}">
        <p14:creationId xmlns:p14="http://schemas.microsoft.com/office/powerpoint/2010/main" val="9707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D117-C172-8D6B-206E-F47F654978EE}"/>
              </a:ext>
            </a:extLst>
          </p:cNvPr>
          <p:cNvSpPr>
            <a:spLocks noGrp="1"/>
          </p:cNvSpPr>
          <p:nvPr>
            <p:ph type="title"/>
          </p:nvPr>
        </p:nvSpPr>
        <p:spPr/>
        <p:txBody>
          <a:bodyPr/>
          <a:lstStyle/>
          <a:p>
            <a:r>
              <a:rPr lang="it-IT" dirty="0"/>
              <a:t>Cilium </a:t>
            </a:r>
            <a:endParaRPr lang="en-US" dirty="0"/>
          </a:p>
        </p:txBody>
      </p:sp>
      <p:pic>
        <p:nvPicPr>
          <p:cNvPr id="5" name="Content Placeholder 4" descr="Shape&#10;&#10;Description automatically generated">
            <a:extLst>
              <a:ext uri="{FF2B5EF4-FFF2-40B4-BE49-F238E27FC236}">
                <a16:creationId xmlns:a16="http://schemas.microsoft.com/office/drawing/2014/main" id="{D35070F8-88B4-14A0-D2FC-CBAE3A5B85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4688" y="497647"/>
            <a:ext cx="973345" cy="973345"/>
          </a:xfrm>
        </p:spPr>
      </p:pic>
      <p:pic>
        <p:nvPicPr>
          <p:cNvPr id="7" name="Picture 6">
            <a:extLst>
              <a:ext uri="{FF2B5EF4-FFF2-40B4-BE49-F238E27FC236}">
                <a16:creationId xmlns:a16="http://schemas.microsoft.com/office/drawing/2014/main" id="{457A7F52-8D96-DDB9-EEB0-33C469B3A253}"/>
              </a:ext>
            </a:extLst>
          </p:cNvPr>
          <p:cNvPicPr>
            <a:picLocks noChangeAspect="1"/>
          </p:cNvPicPr>
          <p:nvPr/>
        </p:nvPicPr>
        <p:blipFill>
          <a:blip r:embed="rId4"/>
          <a:stretch>
            <a:fillRect/>
          </a:stretch>
        </p:blipFill>
        <p:spPr>
          <a:xfrm>
            <a:off x="2857048" y="1823210"/>
            <a:ext cx="6477904" cy="4220164"/>
          </a:xfrm>
          <a:prstGeom prst="rect">
            <a:avLst/>
          </a:prstGeom>
        </p:spPr>
      </p:pic>
      <p:sp>
        <p:nvSpPr>
          <p:cNvPr id="8" name="TextBox 7">
            <a:extLst>
              <a:ext uri="{FF2B5EF4-FFF2-40B4-BE49-F238E27FC236}">
                <a16:creationId xmlns:a16="http://schemas.microsoft.com/office/drawing/2014/main" id="{317C62DB-0E9E-178B-7951-9716B90F7F1C}"/>
              </a:ext>
            </a:extLst>
          </p:cNvPr>
          <p:cNvSpPr txBox="1"/>
          <p:nvPr/>
        </p:nvSpPr>
        <p:spPr>
          <a:xfrm>
            <a:off x="3881230" y="6175896"/>
            <a:ext cx="4429539" cy="523220"/>
          </a:xfrm>
          <a:prstGeom prst="rect">
            <a:avLst/>
          </a:prstGeom>
          <a:noFill/>
        </p:spPr>
        <p:txBody>
          <a:bodyPr wrap="square" rtlCol="0">
            <a:spAutoFit/>
          </a:bodyPr>
          <a:lstStyle/>
          <a:p>
            <a:r>
              <a:rPr lang="it-IT" sz="1400" dirty="0"/>
              <a:t>Source: </a:t>
            </a:r>
            <a:r>
              <a:rPr lang="it-IT" sz="1400" dirty="0">
                <a:hlinkClick r:id="rId5"/>
              </a:rPr>
              <a:t>https://cilium.io/get-started/</a:t>
            </a:r>
            <a:endParaRPr lang="it-IT" sz="1400" dirty="0"/>
          </a:p>
          <a:p>
            <a:endParaRPr lang="it-IT" sz="1400" dirty="0"/>
          </a:p>
        </p:txBody>
      </p:sp>
    </p:spTree>
    <p:extLst>
      <p:ext uri="{BB962C8B-B14F-4D97-AF65-F5344CB8AC3E}">
        <p14:creationId xmlns:p14="http://schemas.microsoft.com/office/powerpoint/2010/main" val="144399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8ECD8-56F8-FFF5-E8C8-3E8B0205C789}"/>
              </a:ext>
            </a:extLst>
          </p:cNvPr>
          <p:cNvSpPr>
            <a:spLocks noGrp="1"/>
          </p:cNvSpPr>
          <p:nvPr>
            <p:ph idx="1"/>
          </p:nvPr>
        </p:nvSpPr>
        <p:spPr/>
        <p:txBody>
          <a:bodyPr/>
          <a:lstStyle/>
          <a:p>
            <a:r>
              <a:rPr lang="it-IT" dirty="0"/>
              <a:t>Reference architecture:</a:t>
            </a:r>
          </a:p>
          <a:p>
            <a:endParaRPr lang="it-IT" dirty="0"/>
          </a:p>
          <a:p>
            <a:endParaRPr lang="en-US" dirty="0"/>
          </a:p>
        </p:txBody>
      </p:sp>
      <p:sp>
        <p:nvSpPr>
          <p:cNvPr id="4" name="Title 1">
            <a:extLst>
              <a:ext uri="{FF2B5EF4-FFF2-40B4-BE49-F238E27FC236}">
                <a16:creationId xmlns:a16="http://schemas.microsoft.com/office/drawing/2014/main" id="{08D3DAED-0B63-3A6D-FE8D-9204758A9E59}"/>
              </a:ext>
            </a:extLst>
          </p:cNvPr>
          <p:cNvSpPr>
            <a:spLocks noGrp="1"/>
          </p:cNvSpPr>
          <p:nvPr>
            <p:ph type="title"/>
          </p:nvPr>
        </p:nvSpPr>
        <p:spPr>
          <a:xfrm>
            <a:off x="838200" y="365125"/>
            <a:ext cx="10515600" cy="1325563"/>
          </a:xfrm>
        </p:spPr>
        <p:txBody>
          <a:bodyPr/>
          <a:lstStyle/>
          <a:p>
            <a:r>
              <a:rPr lang="it-IT" dirty="0">
                <a:solidFill>
                  <a:schemeClr val="bg2">
                    <a:lumMod val="90000"/>
                  </a:schemeClr>
                </a:solidFill>
              </a:rPr>
              <a:t>Kubernetes</a:t>
            </a:r>
            <a:r>
              <a:rPr lang="it-IT" dirty="0"/>
              <a:t> </a:t>
            </a:r>
            <a:endParaRPr lang="en-US" dirty="0"/>
          </a:p>
        </p:txBody>
      </p:sp>
      <p:pic>
        <p:nvPicPr>
          <p:cNvPr id="5" name="Picture 2">
            <a:extLst>
              <a:ext uri="{FF2B5EF4-FFF2-40B4-BE49-F238E27FC236}">
                <a16:creationId xmlns:a16="http://schemas.microsoft.com/office/drawing/2014/main" id="{AD2116CE-D3ED-AB35-7401-59BDE5451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55654F0A-5E1E-FF5A-4A57-CFD44F9DD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150712"/>
            <a:ext cx="10074402" cy="4588416"/>
          </a:xfrm>
          <a:prstGeom prst="rect">
            <a:avLst/>
          </a:prstGeom>
        </p:spPr>
      </p:pic>
      <p:sp>
        <p:nvSpPr>
          <p:cNvPr id="8" name="TextBox 7">
            <a:extLst>
              <a:ext uri="{FF2B5EF4-FFF2-40B4-BE49-F238E27FC236}">
                <a16:creationId xmlns:a16="http://schemas.microsoft.com/office/drawing/2014/main" id="{A5196CAE-76E2-270C-A72E-7C263188E3F7}"/>
              </a:ext>
            </a:extLst>
          </p:cNvPr>
          <p:cNvSpPr txBox="1"/>
          <p:nvPr/>
        </p:nvSpPr>
        <p:spPr>
          <a:xfrm>
            <a:off x="1756759" y="6540995"/>
            <a:ext cx="8237283" cy="523220"/>
          </a:xfrm>
          <a:prstGeom prst="rect">
            <a:avLst/>
          </a:prstGeom>
          <a:noFill/>
        </p:spPr>
        <p:txBody>
          <a:bodyPr wrap="square" rtlCol="0">
            <a:spAutoFit/>
          </a:bodyPr>
          <a:lstStyle/>
          <a:p>
            <a:r>
              <a:rPr lang="it-IT" sz="1400" dirty="0"/>
              <a:t>Source: </a:t>
            </a:r>
            <a:r>
              <a:rPr lang="it-IT" sz="1400" dirty="0">
                <a:hlinkClick r:id="rId6"/>
              </a:rPr>
              <a:t>https://kubernetes.io/docs/concepts/overview/components/</a:t>
            </a:r>
            <a:endParaRPr lang="it-IT" sz="1400" dirty="0"/>
          </a:p>
          <a:p>
            <a:endParaRPr lang="en-US" sz="1400" dirty="0"/>
          </a:p>
        </p:txBody>
      </p:sp>
    </p:spTree>
    <p:extLst>
      <p:ext uri="{BB962C8B-B14F-4D97-AF65-F5344CB8AC3E}">
        <p14:creationId xmlns:p14="http://schemas.microsoft.com/office/powerpoint/2010/main" val="4094642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EC5BA77A-CF6D-C94F-8E50-9ECC4AE949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is a mechanism for Linux applications to execute code in Linux kernel space. </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eBPF</a:t>
            </a:r>
            <a:r>
              <a:rPr kumimoji="0" lang="en-US" altLang="en-US" b="0" i="0" u="none" strike="noStrike" cap="none" normalizeH="0" baseline="0" dirty="0">
                <a:ln>
                  <a:noFill/>
                </a:ln>
                <a:solidFill>
                  <a:schemeClr val="tx1"/>
                </a:solidFill>
                <a:effectLst/>
              </a:rPr>
              <a:t> can run sandboxed programs in the Linux kernel without changing kernel source code or loading kernel modules. </a:t>
            </a:r>
          </a:p>
        </p:txBody>
      </p:sp>
      <p:sp>
        <p:nvSpPr>
          <p:cNvPr id="4" name="Title 1">
            <a:extLst>
              <a:ext uri="{FF2B5EF4-FFF2-40B4-BE49-F238E27FC236}">
                <a16:creationId xmlns:a16="http://schemas.microsoft.com/office/drawing/2014/main" id="{CA6CCA83-4F54-46E4-8FB5-79A1E620F98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eBPF </a:t>
            </a:r>
            <a:endParaRPr lang="en-US" dirty="0"/>
          </a:p>
        </p:txBody>
      </p:sp>
      <p:pic>
        <p:nvPicPr>
          <p:cNvPr id="5" name="Content Placeholder 4" descr="A picture containing clipart, scissors&#10;&#10;Description automatically generated">
            <a:extLst>
              <a:ext uri="{FF2B5EF4-FFF2-40B4-BE49-F238E27FC236}">
                <a16:creationId xmlns:a16="http://schemas.microsoft.com/office/drawing/2014/main" id="{EECC3D38-D370-5F5C-2D1A-52C4CB21DE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5391" y="256070"/>
            <a:ext cx="1009028" cy="1271466"/>
          </a:xfrm>
        </p:spPr>
      </p:pic>
    </p:spTree>
    <p:extLst>
      <p:ext uri="{BB962C8B-B14F-4D97-AF65-F5344CB8AC3E}">
        <p14:creationId xmlns:p14="http://schemas.microsoft.com/office/powerpoint/2010/main" val="1026332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1DC8D-B4F5-9E83-8EA5-34F6956D334C}"/>
              </a:ext>
            </a:extLst>
          </p:cNvPr>
          <p:cNvSpPr>
            <a:spLocks noGrp="1"/>
          </p:cNvSpPr>
          <p:nvPr>
            <p:ph idx="1"/>
          </p:nvPr>
        </p:nvSpPr>
        <p:spPr/>
        <p:txBody>
          <a:bodyPr/>
          <a:lstStyle/>
          <a:p>
            <a:endParaRPr lang="en-US" sz="2800" dirty="0"/>
          </a:p>
          <a:p>
            <a:r>
              <a:rPr lang="en-US" sz="2800" dirty="0"/>
              <a:t>Flannel runs a small, single binary agent called </a:t>
            </a:r>
            <a:r>
              <a:rPr lang="en-US" sz="2800" dirty="0" err="1"/>
              <a:t>flanneld</a:t>
            </a:r>
            <a:r>
              <a:rPr lang="en-US" sz="2800" dirty="0"/>
              <a:t> on each host </a:t>
            </a:r>
          </a:p>
          <a:p>
            <a:endParaRPr lang="en-US" dirty="0"/>
          </a:p>
          <a:p>
            <a:endParaRPr lang="en-US" sz="2800" dirty="0"/>
          </a:p>
          <a:p>
            <a:r>
              <a:rPr lang="en-US" dirty="0"/>
              <a:t>A</a:t>
            </a:r>
            <a:r>
              <a:rPr lang="en-US" sz="2800" dirty="0"/>
              <a:t>llocate a subnet lease to each host out of a larger, preconfigured address space. </a:t>
            </a:r>
          </a:p>
          <a:p>
            <a:endParaRPr lang="en-US" dirty="0"/>
          </a:p>
        </p:txBody>
      </p:sp>
      <p:sp>
        <p:nvSpPr>
          <p:cNvPr id="8" name="Title 1">
            <a:extLst>
              <a:ext uri="{FF2B5EF4-FFF2-40B4-BE49-F238E27FC236}">
                <a16:creationId xmlns:a16="http://schemas.microsoft.com/office/drawing/2014/main" id="{E9BB590B-A162-E1E0-F7F4-BA4D6EF4EE29}"/>
              </a:ext>
            </a:extLst>
          </p:cNvPr>
          <p:cNvSpPr>
            <a:spLocks noGrp="1"/>
          </p:cNvSpPr>
          <p:nvPr>
            <p:ph type="title"/>
          </p:nvPr>
        </p:nvSpPr>
        <p:spPr>
          <a:xfrm>
            <a:off x="838200" y="365125"/>
            <a:ext cx="10515600" cy="1325563"/>
          </a:xfrm>
        </p:spPr>
        <p:txBody>
          <a:bodyPr/>
          <a:lstStyle/>
          <a:p>
            <a:r>
              <a:rPr lang="it-IT" dirty="0"/>
              <a:t> </a:t>
            </a:r>
            <a:endParaRPr lang="en-US" dirty="0"/>
          </a:p>
        </p:txBody>
      </p:sp>
      <p:pic>
        <p:nvPicPr>
          <p:cNvPr id="4" name="Content Placeholder 8">
            <a:extLst>
              <a:ext uri="{FF2B5EF4-FFF2-40B4-BE49-F238E27FC236}">
                <a16:creationId xmlns:a16="http://schemas.microsoft.com/office/drawing/2014/main" id="{4432AD9A-2FED-8D4B-9D4A-F6B1FF23BE80}"/>
              </a:ext>
            </a:extLst>
          </p:cNvPr>
          <p:cNvPicPr>
            <a:picLocks noChangeAspect="1"/>
          </p:cNvPicPr>
          <p:nvPr/>
        </p:nvPicPr>
        <p:blipFill>
          <a:blip r:embed="rId3"/>
          <a:stretch>
            <a:fillRect/>
          </a:stretch>
        </p:blipFill>
        <p:spPr>
          <a:xfrm>
            <a:off x="3405808" y="412370"/>
            <a:ext cx="633826" cy="1008012"/>
          </a:xfrm>
          <a:prstGeom prst="rect">
            <a:avLst/>
          </a:prstGeom>
        </p:spPr>
      </p:pic>
      <p:sp>
        <p:nvSpPr>
          <p:cNvPr id="10" name="Title 1">
            <a:extLst>
              <a:ext uri="{FF2B5EF4-FFF2-40B4-BE49-F238E27FC236}">
                <a16:creationId xmlns:a16="http://schemas.microsoft.com/office/drawing/2014/main" id="{178119DA-30A4-7371-0176-8157D7EBB67D}"/>
              </a:ext>
            </a:extLst>
          </p:cNvPr>
          <p:cNvSpPr txBox="1">
            <a:spLocks/>
          </p:cNvSpPr>
          <p:nvPr/>
        </p:nvSpPr>
        <p:spPr>
          <a:xfrm>
            <a:off x="838199" y="4123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flannel</a:t>
            </a:r>
            <a:endParaRPr lang="en-US" dirty="0"/>
          </a:p>
        </p:txBody>
      </p:sp>
    </p:spTree>
    <p:extLst>
      <p:ext uri="{BB962C8B-B14F-4D97-AF65-F5344CB8AC3E}">
        <p14:creationId xmlns:p14="http://schemas.microsoft.com/office/powerpoint/2010/main" val="3761310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D8FA8F-0C0B-41BD-0E0F-D055BA5EA435}"/>
              </a:ext>
            </a:extLst>
          </p:cNvPr>
          <p:cNvSpPr txBox="1"/>
          <p:nvPr/>
        </p:nvSpPr>
        <p:spPr>
          <a:xfrm>
            <a:off x="1020417" y="1842052"/>
            <a:ext cx="105156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16" name="Content Placeholder 15">
            <a:extLst>
              <a:ext uri="{FF2B5EF4-FFF2-40B4-BE49-F238E27FC236}">
                <a16:creationId xmlns:a16="http://schemas.microsoft.com/office/drawing/2014/main" id="{797BB220-5348-65E3-9BF8-29FD1B1DF53C}"/>
              </a:ext>
            </a:extLst>
          </p:cNvPr>
          <p:cNvPicPr>
            <a:picLocks noGrp="1" noChangeAspect="1"/>
          </p:cNvPicPr>
          <p:nvPr>
            <p:ph idx="1"/>
          </p:nvPr>
        </p:nvPicPr>
        <p:blipFill>
          <a:blip r:embed="rId3"/>
          <a:stretch>
            <a:fillRect/>
          </a:stretch>
        </p:blipFill>
        <p:spPr>
          <a:xfrm>
            <a:off x="3696529" y="1776136"/>
            <a:ext cx="4810539" cy="4609721"/>
          </a:xfrm>
        </p:spPr>
      </p:pic>
      <p:sp>
        <p:nvSpPr>
          <p:cNvPr id="13" name="Title 1">
            <a:extLst>
              <a:ext uri="{FF2B5EF4-FFF2-40B4-BE49-F238E27FC236}">
                <a16:creationId xmlns:a16="http://schemas.microsoft.com/office/drawing/2014/main" id="{876DF6D4-CEB8-56C7-2C97-EF42B5ABA2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t>calico </a:t>
            </a:r>
            <a:endParaRPr lang="en-US" dirty="0"/>
          </a:p>
        </p:txBody>
      </p:sp>
      <p:pic>
        <p:nvPicPr>
          <p:cNvPr id="14" name="Content Placeholder 4" descr="A picture containing clipart&#10;&#10;Description automatically generated">
            <a:extLst>
              <a:ext uri="{FF2B5EF4-FFF2-40B4-BE49-F238E27FC236}">
                <a16:creationId xmlns:a16="http://schemas.microsoft.com/office/drawing/2014/main" id="{042BD2DA-6409-E5FE-EE42-B45CDE321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766" y="472143"/>
            <a:ext cx="1111526" cy="1111526"/>
          </a:xfrm>
          <a:prstGeom prst="rect">
            <a:avLst/>
          </a:prstGeom>
        </p:spPr>
      </p:pic>
      <p:sp>
        <p:nvSpPr>
          <p:cNvPr id="17" name="TextBox 16">
            <a:extLst>
              <a:ext uri="{FF2B5EF4-FFF2-40B4-BE49-F238E27FC236}">
                <a16:creationId xmlns:a16="http://schemas.microsoft.com/office/drawing/2014/main" id="{0ACC55C5-67A9-2CBC-8722-70C857855238}"/>
              </a:ext>
            </a:extLst>
          </p:cNvPr>
          <p:cNvSpPr txBox="1"/>
          <p:nvPr/>
        </p:nvSpPr>
        <p:spPr>
          <a:xfrm>
            <a:off x="4355824" y="6385857"/>
            <a:ext cx="3480352" cy="307777"/>
          </a:xfrm>
          <a:prstGeom prst="rect">
            <a:avLst/>
          </a:prstGeom>
          <a:noFill/>
        </p:spPr>
        <p:txBody>
          <a:bodyPr wrap="square" rtlCol="0">
            <a:spAutoFit/>
          </a:bodyPr>
          <a:lstStyle/>
          <a:p>
            <a:r>
              <a:rPr lang="it-IT" sz="1400" dirty="0"/>
              <a:t>Source: </a:t>
            </a:r>
            <a:r>
              <a:rPr lang="en-US" sz="1400" dirty="0">
                <a:hlinkClick r:id="rId5"/>
              </a:rPr>
              <a:t>Kubernetes (tigera.io)</a:t>
            </a:r>
            <a:endParaRPr lang="en-US" sz="1400" dirty="0"/>
          </a:p>
        </p:txBody>
      </p:sp>
    </p:spTree>
    <p:extLst>
      <p:ext uri="{BB962C8B-B14F-4D97-AF65-F5344CB8AC3E}">
        <p14:creationId xmlns:p14="http://schemas.microsoft.com/office/powerpoint/2010/main" val="1778909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Deploying microservices applications</a:t>
            </a:r>
            <a:endParaRPr lang="en-US" dirty="0"/>
          </a:p>
        </p:txBody>
      </p:sp>
    </p:spTree>
    <p:extLst>
      <p:ext uri="{BB962C8B-B14F-4D97-AF65-F5344CB8AC3E}">
        <p14:creationId xmlns:p14="http://schemas.microsoft.com/office/powerpoint/2010/main" val="2338853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E1CA-7500-2B98-7986-38528B271672}"/>
              </a:ext>
            </a:extLst>
          </p:cNvPr>
          <p:cNvSpPr>
            <a:spLocks noGrp="1"/>
          </p:cNvSpPr>
          <p:nvPr>
            <p:ph type="title"/>
          </p:nvPr>
        </p:nvSpPr>
        <p:spPr/>
        <p:txBody>
          <a:bodyPr/>
          <a:lstStyle/>
          <a:p>
            <a:r>
              <a:rPr lang="it-IT" dirty="0"/>
              <a:t>Microservices</a:t>
            </a:r>
            <a:endParaRPr lang="en-US" dirty="0"/>
          </a:p>
        </p:txBody>
      </p:sp>
      <p:pic>
        <p:nvPicPr>
          <p:cNvPr id="5" name="Content Placeholder 4" descr="Diagram&#10;&#10;Description automatically generated">
            <a:extLst>
              <a:ext uri="{FF2B5EF4-FFF2-40B4-BE49-F238E27FC236}">
                <a16:creationId xmlns:a16="http://schemas.microsoft.com/office/drawing/2014/main" id="{01075CC8-706A-F0D7-E08E-22C2CDEE98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114" y="2734404"/>
            <a:ext cx="6267772" cy="2533780"/>
          </a:xfrm>
        </p:spPr>
      </p:pic>
      <p:sp>
        <p:nvSpPr>
          <p:cNvPr id="8" name="TextBox 7">
            <a:extLst>
              <a:ext uri="{FF2B5EF4-FFF2-40B4-BE49-F238E27FC236}">
                <a16:creationId xmlns:a16="http://schemas.microsoft.com/office/drawing/2014/main" id="{8E703900-381C-AD4A-0CA8-A5FB2983719C}"/>
              </a:ext>
            </a:extLst>
          </p:cNvPr>
          <p:cNvSpPr txBox="1"/>
          <p:nvPr/>
        </p:nvSpPr>
        <p:spPr>
          <a:xfrm>
            <a:off x="487326" y="6492875"/>
            <a:ext cx="11217348" cy="307777"/>
          </a:xfrm>
          <a:prstGeom prst="rect">
            <a:avLst/>
          </a:prstGeom>
          <a:noFill/>
        </p:spPr>
        <p:txBody>
          <a:bodyPr wrap="square" rtlCol="0">
            <a:spAutoFit/>
          </a:bodyPr>
          <a:lstStyle/>
          <a:p>
            <a:r>
              <a:rPr lang="it-IT" sz="1400" dirty="0"/>
              <a:t>Source: </a:t>
            </a:r>
            <a:r>
              <a:rPr lang="en-US" sz="1400" dirty="0">
                <a:hlinkClick r:id="rId4"/>
              </a:rPr>
              <a:t>https://learn.microsoft.com/en-us/azure/architecture/guide/architecture-styles/microservices</a:t>
            </a:r>
            <a:endParaRPr lang="en-US" sz="1400" dirty="0"/>
          </a:p>
        </p:txBody>
      </p:sp>
    </p:spTree>
    <p:extLst>
      <p:ext uri="{BB962C8B-B14F-4D97-AF65-F5344CB8AC3E}">
        <p14:creationId xmlns:p14="http://schemas.microsoft.com/office/powerpoint/2010/main" val="1260058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6B17-1553-1F4B-C331-E78AB4E9B238}"/>
              </a:ext>
            </a:extLst>
          </p:cNvPr>
          <p:cNvSpPr>
            <a:spLocks noGrp="1"/>
          </p:cNvSpPr>
          <p:nvPr>
            <p:ph type="title"/>
          </p:nvPr>
        </p:nvSpPr>
        <p:spPr/>
        <p:txBody>
          <a:bodyPr/>
          <a:lstStyle/>
          <a:p>
            <a:r>
              <a:rPr lang="it-IT" dirty="0"/>
              <a:t>Service mesh</a:t>
            </a:r>
            <a:endParaRPr lang="en-US" dirty="0"/>
          </a:p>
        </p:txBody>
      </p:sp>
      <p:pic>
        <p:nvPicPr>
          <p:cNvPr id="3074" name="Picture 2" descr="Microservices architecture">
            <a:extLst>
              <a:ext uri="{FF2B5EF4-FFF2-40B4-BE49-F238E27FC236}">
                <a16:creationId xmlns:a16="http://schemas.microsoft.com/office/drawing/2014/main" id="{CFA5654F-2AF3-7631-4FE6-E5D8439A8F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078A99-A02E-C97D-439D-981880CE61FA}"/>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4046485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C03-D0D6-6CC8-8B4F-9AF2CC9810EF}"/>
              </a:ext>
            </a:extLst>
          </p:cNvPr>
          <p:cNvSpPr>
            <a:spLocks noGrp="1"/>
          </p:cNvSpPr>
          <p:nvPr>
            <p:ph type="title"/>
          </p:nvPr>
        </p:nvSpPr>
        <p:spPr/>
        <p:txBody>
          <a:bodyPr/>
          <a:lstStyle/>
          <a:p>
            <a:r>
              <a:rPr lang="it-IT" dirty="0">
                <a:solidFill>
                  <a:schemeClr val="bg2">
                    <a:lumMod val="90000"/>
                  </a:schemeClr>
                </a:solidFill>
              </a:rPr>
              <a:t>Service mesh</a:t>
            </a:r>
            <a:endParaRPr lang="en-US" dirty="0">
              <a:solidFill>
                <a:schemeClr val="bg2">
                  <a:lumMod val="90000"/>
                </a:schemeClr>
              </a:solidFill>
            </a:endParaRPr>
          </a:p>
        </p:txBody>
      </p:sp>
      <p:pic>
        <p:nvPicPr>
          <p:cNvPr id="4098" name="Picture 2">
            <a:extLst>
              <a:ext uri="{FF2B5EF4-FFF2-40B4-BE49-F238E27FC236}">
                <a16:creationId xmlns:a16="http://schemas.microsoft.com/office/drawing/2014/main" id="{C400069F-499A-B565-1BB6-07E821D9C8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6643" y="1825625"/>
            <a:ext cx="987871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BFB846-4D9F-92BD-476A-0E4AC10863C6}"/>
              </a:ext>
            </a:extLst>
          </p:cNvPr>
          <p:cNvSpPr txBox="1"/>
          <p:nvPr/>
        </p:nvSpPr>
        <p:spPr>
          <a:xfrm>
            <a:off x="3529632" y="6492875"/>
            <a:ext cx="5132733" cy="307777"/>
          </a:xfrm>
          <a:prstGeom prst="rect">
            <a:avLst/>
          </a:prstGeom>
          <a:noFill/>
        </p:spPr>
        <p:txBody>
          <a:bodyPr wrap="square" rtlCol="0">
            <a:spAutoFit/>
          </a:bodyPr>
          <a:lstStyle/>
          <a:p>
            <a:r>
              <a:rPr lang="it-IT" sz="1400" dirty="0"/>
              <a:t>Source: </a:t>
            </a:r>
            <a:r>
              <a:rPr lang="en-US" sz="1400" dirty="0">
                <a:hlinkClick r:id="rId4"/>
              </a:rPr>
              <a:t>What's a service mesh? (redhat.com)</a:t>
            </a:r>
            <a:endParaRPr lang="it-IT" sz="1400" dirty="0"/>
          </a:p>
        </p:txBody>
      </p:sp>
    </p:spTree>
    <p:extLst>
      <p:ext uri="{BB962C8B-B14F-4D97-AF65-F5344CB8AC3E}">
        <p14:creationId xmlns:p14="http://schemas.microsoft.com/office/powerpoint/2010/main" val="2978033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5E70-35E2-0219-9934-17580989C8C1}"/>
              </a:ext>
            </a:extLst>
          </p:cNvPr>
          <p:cNvSpPr>
            <a:spLocks noGrp="1"/>
          </p:cNvSpPr>
          <p:nvPr>
            <p:ph type="title"/>
          </p:nvPr>
        </p:nvSpPr>
        <p:spPr/>
        <p:txBody>
          <a:bodyPr/>
          <a:lstStyle/>
          <a:p>
            <a:r>
              <a:rPr lang="it-IT" dirty="0"/>
              <a:t>Istio </a:t>
            </a:r>
            <a:endParaRPr lang="en-US" dirty="0"/>
          </a:p>
        </p:txBody>
      </p:sp>
      <p:pic>
        <p:nvPicPr>
          <p:cNvPr id="5122" name="Picture 2" descr="Istio / Media Resources">
            <a:extLst>
              <a:ext uri="{FF2B5EF4-FFF2-40B4-BE49-F238E27FC236}">
                <a16:creationId xmlns:a16="http://schemas.microsoft.com/office/drawing/2014/main" id="{D25238F1-546F-F6A7-5FCA-8FD7269D3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261" y="312117"/>
            <a:ext cx="1174542" cy="11745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C0B907-5535-6FD7-E37B-9F8D63CD4079}"/>
              </a:ext>
            </a:extLst>
          </p:cNvPr>
          <p:cNvPicPr>
            <a:picLocks noChangeAspect="1"/>
          </p:cNvPicPr>
          <p:nvPr/>
        </p:nvPicPr>
        <p:blipFill>
          <a:blip r:embed="rId4"/>
          <a:stretch>
            <a:fillRect/>
          </a:stretch>
        </p:blipFill>
        <p:spPr>
          <a:xfrm>
            <a:off x="2647261" y="1539667"/>
            <a:ext cx="6897478" cy="5116010"/>
          </a:xfrm>
          <a:prstGeom prst="rect">
            <a:avLst/>
          </a:prstGeom>
        </p:spPr>
      </p:pic>
      <p:sp>
        <p:nvSpPr>
          <p:cNvPr id="6" name="TextBox 5">
            <a:extLst>
              <a:ext uri="{FF2B5EF4-FFF2-40B4-BE49-F238E27FC236}">
                <a16:creationId xmlns:a16="http://schemas.microsoft.com/office/drawing/2014/main" id="{B096B4D1-D81E-F905-A1DD-664F58E868DB}"/>
              </a:ext>
            </a:extLst>
          </p:cNvPr>
          <p:cNvSpPr txBox="1"/>
          <p:nvPr/>
        </p:nvSpPr>
        <p:spPr>
          <a:xfrm>
            <a:off x="4455008" y="6550223"/>
            <a:ext cx="3281984" cy="307777"/>
          </a:xfrm>
          <a:prstGeom prst="rect">
            <a:avLst/>
          </a:prstGeom>
          <a:noFill/>
        </p:spPr>
        <p:txBody>
          <a:bodyPr wrap="square" rtlCol="0">
            <a:spAutoFit/>
          </a:bodyPr>
          <a:lstStyle/>
          <a:p>
            <a:r>
              <a:rPr lang="it-IT" sz="1400" dirty="0"/>
              <a:t>Source: </a:t>
            </a:r>
            <a:r>
              <a:rPr lang="en-US" sz="1400" dirty="0">
                <a:hlinkClick r:id="rId5"/>
              </a:rPr>
              <a:t>Istio / Architecture</a:t>
            </a:r>
            <a:endParaRPr lang="en-US" sz="1400" dirty="0"/>
          </a:p>
        </p:txBody>
      </p:sp>
    </p:spTree>
    <p:extLst>
      <p:ext uri="{BB962C8B-B14F-4D97-AF65-F5344CB8AC3E}">
        <p14:creationId xmlns:p14="http://schemas.microsoft.com/office/powerpoint/2010/main" val="1737475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EC50-E3FE-56F9-7131-ED3C1914B4FC}"/>
              </a:ext>
            </a:extLst>
          </p:cNvPr>
          <p:cNvSpPr>
            <a:spLocks noGrp="1"/>
          </p:cNvSpPr>
          <p:nvPr>
            <p:ph type="title"/>
          </p:nvPr>
        </p:nvSpPr>
        <p:spPr/>
        <p:txBody>
          <a:bodyPr/>
          <a:lstStyle/>
          <a:p>
            <a:r>
              <a:rPr lang="it-IT" dirty="0"/>
              <a:t>Envoy </a:t>
            </a:r>
            <a:endParaRPr lang="en-US" dirty="0"/>
          </a:p>
        </p:txBody>
      </p:sp>
      <p:sp>
        <p:nvSpPr>
          <p:cNvPr id="3" name="Content Placeholder 2">
            <a:extLst>
              <a:ext uri="{FF2B5EF4-FFF2-40B4-BE49-F238E27FC236}">
                <a16:creationId xmlns:a16="http://schemas.microsoft.com/office/drawing/2014/main" id="{548A44B4-F28F-B5A3-BF4C-184727FF6220}"/>
              </a:ext>
            </a:extLst>
          </p:cNvPr>
          <p:cNvSpPr>
            <a:spLocks noGrp="1"/>
          </p:cNvSpPr>
          <p:nvPr>
            <p:ph idx="1"/>
          </p:nvPr>
        </p:nvSpPr>
        <p:spPr/>
        <p:txBody>
          <a:bodyPr/>
          <a:lstStyle/>
          <a:p>
            <a:endParaRPr lang="en-US" b="0" i="0" dirty="0">
              <a:solidFill>
                <a:srgbClr val="404040"/>
              </a:solidFill>
              <a:effectLst/>
              <a:latin typeface="+mj-lt"/>
            </a:endParaRPr>
          </a:p>
          <a:p>
            <a:endParaRPr lang="en-US" dirty="0">
              <a:solidFill>
                <a:srgbClr val="404040"/>
              </a:solidFill>
              <a:latin typeface="+mj-lt"/>
            </a:endParaRPr>
          </a:p>
          <a:p>
            <a:r>
              <a:rPr lang="en-US" b="0" i="0" dirty="0">
                <a:solidFill>
                  <a:srgbClr val="404040"/>
                </a:solidFill>
                <a:effectLst/>
                <a:latin typeface="+mj-lt"/>
              </a:rPr>
              <a:t>Envoy is an L7 proxy and communication bus designed for large modern service-oriented architectures.</a:t>
            </a:r>
            <a:endParaRPr lang="en-US" dirty="0">
              <a:latin typeface="+mj-lt"/>
            </a:endParaRPr>
          </a:p>
        </p:txBody>
      </p:sp>
      <p:pic>
        <p:nvPicPr>
          <p:cNvPr id="1028" name="Picture 4" descr="Envoy Proxy">
            <a:extLst>
              <a:ext uri="{FF2B5EF4-FFF2-40B4-BE49-F238E27FC236}">
                <a16:creationId xmlns:a16="http://schemas.microsoft.com/office/drawing/2014/main" id="{279AFB88-AE1A-F3D7-FEF9-56F18E99A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704" y="418857"/>
            <a:ext cx="1160325" cy="927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7A2042-98E4-04DD-2E75-36E5A36BA833}"/>
              </a:ext>
            </a:extLst>
          </p:cNvPr>
          <p:cNvSpPr txBox="1"/>
          <p:nvPr/>
        </p:nvSpPr>
        <p:spPr>
          <a:xfrm>
            <a:off x="1836565" y="6518689"/>
            <a:ext cx="8518870" cy="307777"/>
          </a:xfrm>
          <a:prstGeom prst="rect">
            <a:avLst/>
          </a:prstGeom>
          <a:noFill/>
        </p:spPr>
        <p:txBody>
          <a:bodyPr wrap="square" rtlCol="0">
            <a:spAutoFit/>
          </a:bodyPr>
          <a:lstStyle/>
          <a:p>
            <a:r>
              <a:rPr lang="it-IT" sz="1400" dirty="0"/>
              <a:t>Source: </a:t>
            </a:r>
            <a:r>
              <a:rPr lang="fr-FR" sz="1400" dirty="0" err="1">
                <a:hlinkClick r:id="rId4"/>
              </a:rPr>
              <a:t>What</a:t>
            </a:r>
            <a:r>
              <a:rPr lang="fr-FR" sz="1400" dirty="0">
                <a:hlinkClick r:id="rId4"/>
              </a:rPr>
              <a:t> </a:t>
            </a:r>
            <a:r>
              <a:rPr lang="fr-FR" sz="1400" dirty="0" err="1">
                <a:hlinkClick r:id="rId4"/>
              </a:rPr>
              <a:t>is</a:t>
            </a:r>
            <a:r>
              <a:rPr lang="fr-FR" sz="1400" dirty="0">
                <a:hlinkClick r:id="rId4"/>
              </a:rPr>
              <a:t> </a:t>
            </a:r>
            <a:r>
              <a:rPr lang="fr-FR" sz="1400" dirty="0" err="1">
                <a:hlinkClick r:id="rId4"/>
              </a:rPr>
              <a:t>Envoy</a:t>
            </a:r>
            <a:r>
              <a:rPr lang="fr-FR" sz="1400" dirty="0">
                <a:hlinkClick r:id="rId4"/>
              </a:rPr>
              <a:t> — </a:t>
            </a:r>
            <a:r>
              <a:rPr lang="fr-FR" sz="1400" dirty="0" err="1">
                <a:hlinkClick r:id="rId4"/>
              </a:rPr>
              <a:t>envoy</a:t>
            </a:r>
            <a:r>
              <a:rPr lang="fr-FR" sz="1400" dirty="0">
                <a:hlinkClick r:id="rId4"/>
              </a:rPr>
              <a:t> 1.5.0-tag-v1.5.0 documentation (envoyproxy.io)</a:t>
            </a:r>
            <a:endParaRPr lang="en-US" sz="1400" dirty="0"/>
          </a:p>
        </p:txBody>
      </p:sp>
    </p:spTree>
    <p:extLst>
      <p:ext uri="{BB962C8B-B14F-4D97-AF65-F5344CB8AC3E}">
        <p14:creationId xmlns:p14="http://schemas.microsoft.com/office/powerpoint/2010/main" val="1915115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39F4-F901-3582-0AFB-54459D49422F}"/>
              </a:ext>
            </a:extLst>
          </p:cNvPr>
          <p:cNvSpPr>
            <a:spLocks noGrp="1"/>
          </p:cNvSpPr>
          <p:nvPr>
            <p:ph type="title"/>
          </p:nvPr>
        </p:nvSpPr>
        <p:spPr/>
        <p:txBody>
          <a:bodyPr/>
          <a:lstStyle/>
          <a:p>
            <a:r>
              <a:rPr lang="it-IT" dirty="0"/>
              <a:t>HAProxy </a:t>
            </a:r>
            <a:endParaRPr lang="en-US" dirty="0"/>
          </a:p>
        </p:txBody>
      </p:sp>
      <p:pic>
        <p:nvPicPr>
          <p:cNvPr id="5" name="Content Placeholder 4" descr="Shape&#10;&#10;Description automatically generated">
            <a:extLst>
              <a:ext uri="{FF2B5EF4-FFF2-40B4-BE49-F238E27FC236}">
                <a16:creationId xmlns:a16="http://schemas.microsoft.com/office/drawing/2014/main" id="{5DFB2E1C-892E-45D0-CA2E-4EE4414905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9377" y="531679"/>
            <a:ext cx="998573" cy="1003566"/>
          </a:xfrm>
        </p:spPr>
      </p:pic>
      <p:sp>
        <p:nvSpPr>
          <p:cNvPr id="6" name="Content Placeholder 2">
            <a:extLst>
              <a:ext uri="{FF2B5EF4-FFF2-40B4-BE49-F238E27FC236}">
                <a16:creationId xmlns:a16="http://schemas.microsoft.com/office/drawing/2014/main" id="{C9D02A20-DEE8-8D56-37DD-44F0C69A15FD}"/>
              </a:ext>
            </a:extLst>
          </p:cNvPr>
          <p:cNvSpPr txBox="1">
            <a:spLocks/>
          </p:cNvSpPr>
          <p:nvPr/>
        </p:nvSpPr>
        <p:spPr>
          <a:xfrm>
            <a:off x="838200" y="2257831"/>
            <a:ext cx="10515600" cy="2342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404040"/>
              </a:solidFill>
              <a:latin typeface="+mj-lt"/>
            </a:endParaRPr>
          </a:p>
          <a:p>
            <a:r>
              <a:rPr lang="en-US" dirty="0" err="1"/>
              <a:t>HAProxy</a:t>
            </a:r>
            <a:r>
              <a:rPr lang="en-US" dirty="0"/>
              <a:t>, which stands for High Availability Proxy, is a popular open-source software TCP/HTTP Load Balancer and proxying solution which can be run on Linux, macOS, and FreeBSD. </a:t>
            </a:r>
            <a:endParaRPr lang="en-US" dirty="0">
              <a:solidFill>
                <a:srgbClr val="404040"/>
              </a:solidFill>
              <a:latin typeface="+mj-lt"/>
            </a:endParaRPr>
          </a:p>
        </p:txBody>
      </p:sp>
    </p:spTree>
    <p:extLst>
      <p:ext uri="{BB962C8B-B14F-4D97-AF65-F5344CB8AC3E}">
        <p14:creationId xmlns:p14="http://schemas.microsoft.com/office/powerpoint/2010/main" val="244610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Control plane components:</a:t>
            </a:r>
          </a:p>
          <a:p>
            <a:endParaRPr lang="it-IT" dirty="0"/>
          </a:p>
          <a:p>
            <a:pPr lvl="1"/>
            <a:r>
              <a:rPr lang="it-IT" dirty="0"/>
              <a:t>kube-apiserver</a:t>
            </a:r>
          </a:p>
          <a:p>
            <a:pPr lvl="1"/>
            <a:endParaRPr lang="it-IT" dirty="0"/>
          </a:p>
          <a:p>
            <a:pPr lvl="1"/>
            <a:r>
              <a:rPr lang="it-IT" dirty="0"/>
              <a:t>etcd</a:t>
            </a:r>
          </a:p>
          <a:p>
            <a:pPr lvl="1"/>
            <a:endParaRPr lang="it-IT" dirty="0"/>
          </a:p>
          <a:p>
            <a:pPr lvl="1"/>
            <a:r>
              <a:rPr lang="it-IT" dirty="0"/>
              <a:t>kube-scheduler</a:t>
            </a:r>
          </a:p>
          <a:p>
            <a:pPr lvl="1"/>
            <a:endParaRPr lang="it-IT" dirty="0"/>
          </a:p>
          <a:p>
            <a:pPr lvl="1"/>
            <a:r>
              <a:rPr lang="it-IT" dirty="0"/>
              <a:t>kube-controller-manager</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0966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0B8D-7EC8-6FA3-6A5C-D99925470AB4}"/>
              </a:ext>
            </a:extLst>
          </p:cNvPr>
          <p:cNvSpPr>
            <a:spLocks noGrp="1"/>
          </p:cNvSpPr>
          <p:nvPr>
            <p:ph type="title"/>
          </p:nvPr>
        </p:nvSpPr>
        <p:spPr/>
        <p:txBody>
          <a:bodyPr/>
          <a:lstStyle/>
          <a:p>
            <a:r>
              <a:rPr lang="it-IT" dirty="0"/>
              <a:t>Types of load-balancing</a:t>
            </a:r>
            <a:endParaRPr lang="en-US" dirty="0"/>
          </a:p>
        </p:txBody>
      </p:sp>
      <p:pic>
        <p:nvPicPr>
          <p:cNvPr id="9" name="Content Placeholder 8" descr="Diagram&#10;&#10;Description automatically generated">
            <a:extLst>
              <a:ext uri="{FF2B5EF4-FFF2-40B4-BE49-F238E27FC236}">
                <a16:creationId xmlns:a16="http://schemas.microsoft.com/office/drawing/2014/main" id="{5E9A090E-C3E7-431E-765B-52D1B15ADC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9875" y="3001169"/>
            <a:ext cx="6572250" cy="2000250"/>
          </a:xfrm>
        </p:spPr>
      </p:pic>
      <p:sp>
        <p:nvSpPr>
          <p:cNvPr id="6" name="TextBox 5">
            <a:extLst>
              <a:ext uri="{FF2B5EF4-FFF2-40B4-BE49-F238E27FC236}">
                <a16:creationId xmlns:a16="http://schemas.microsoft.com/office/drawing/2014/main" id="{25B72957-E866-95A9-6947-F5E5D74D1CE0}"/>
              </a:ext>
            </a:extLst>
          </p:cNvPr>
          <p:cNvSpPr txBox="1"/>
          <p:nvPr/>
        </p:nvSpPr>
        <p:spPr>
          <a:xfrm>
            <a:off x="2879651" y="6311900"/>
            <a:ext cx="6432698" cy="523220"/>
          </a:xfrm>
          <a:prstGeom prst="rect">
            <a:avLst/>
          </a:prstGeom>
          <a:noFill/>
        </p:spPr>
        <p:txBody>
          <a:bodyPr wrap="square" rtlCol="0">
            <a:spAutoFit/>
          </a:bodyPr>
          <a:lstStyle/>
          <a:p>
            <a:r>
              <a:rPr lang="it-IT" sz="1400" dirty="0"/>
              <a:t>Source: </a:t>
            </a:r>
            <a:r>
              <a:rPr lang="en-US" sz="1400" dirty="0">
                <a:hlinkClick r:id="rId4"/>
              </a:rPr>
              <a:t>https://www.digitalocean.com/community/tutorials/</a:t>
            </a:r>
          </a:p>
          <a:p>
            <a:r>
              <a:rPr lang="en-US" sz="1400" dirty="0">
                <a:hlinkClick r:id="rId4"/>
              </a:rPr>
              <a:t>an-introduction-to-</a:t>
            </a:r>
            <a:r>
              <a:rPr lang="en-US" sz="1400" dirty="0" err="1">
                <a:hlinkClick r:id="rId4"/>
              </a:rPr>
              <a:t>haproxy</a:t>
            </a:r>
            <a:r>
              <a:rPr lang="en-US" sz="1400" dirty="0">
                <a:hlinkClick r:id="rId4"/>
              </a:rPr>
              <a:t>-and-load-balancing-concepts</a:t>
            </a:r>
            <a:endParaRPr lang="en-US" sz="1400" dirty="0"/>
          </a:p>
        </p:txBody>
      </p:sp>
    </p:spTree>
    <p:extLst>
      <p:ext uri="{BB962C8B-B14F-4D97-AF65-F5344CB8AC3E}">
        <p14:creationId xmlns:p14="http://schemas.microsoft.com/office/powerpoint/2010/main" val="2915926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0B8D-7EC8-6FA3-6A5C-D99925470AB4}"/>
              </a:ext>
            </a:extLst>
          </p:cNvPr>
          <p:cNvSpPr>
            <a:spLocks noGrp="1"/>
          </p:cNvSpPr>
          <p:nvPr>
            <p:ph type="title"/>
          </p:nvPr>
        </p:nvSpPr>
        <p:spPr/>
        <p:txBody>
          <a:bodyPr/>
          <a:lstStyle/>
          <a:p>
            <a:r>
              <a:rPr lang="it-IT" dirty="0"/>
              <a:t>Types of load-balancing</a:t>
            </a:r>
            <a:endParaRPr lang="en-US" dirty="0"/>
          </a:p>
        </p:txBody>
      </p:sp>
      <p:sp>
        <p:nvSpPr>
          <p:cNvPr id="6" name="TextBox 5">
            <a:extLst>
              <a:ext uri="{FF2B5EF4-FFF2-40B4-BE49-F238E27FC236}">
                <a16:creationId xmlns:a16="http://schemas.microsoft.com/office/drawing/2014/main" id="{25B72957-E866-95A9-6947-F5E5D74D1CE0}"/>
              </a:ext>
            </a:extLst>
          </p:cNvPr>
          <p:cNvSpPr txBox="1"/>
          <p:nvPr/>
        </p:nvSpPr>
        <p:spPr>
          <a:xfrm>
            <a:off x="2879651" y="6311900"/>
            <a:ext cx="6432698" cy="523220"/>
          </a:xfrm>
          <a:prstGeom prst="rect">
            <a:avLst/>
          </a:prstGeom>
          <a:noFill/>
        </p:spPr>
        <p:txBody>
          <a:bodyPr wrap="square" rtlCol="0">
            <a:spAutoFit/>
          </a:bodyPr>
          <a:lstStyle/>
          <a:p>
            <a:r>
              <a:rPr lang="it-IT" sz="1400" dirty="0"/>
              <a:t>Source: </a:t>
            </a:r>
            <a:r>
              <a:rPr lang="en-US" sz="1400" dirty="0">
                <a:hlinkClick r:id="rId3"/>
              </a:rPr>
              <a:t>https://www.digitalocean.com/community/tutorials/</a:t>
            </a:r>
          </a:p>
          <a:p>
            <a:r>
              <a:rPr lang="en-US" sz="1400" dirty="0">
                <a:hlinkClick r:id="rId3"/>
              </a:rPr>
              <a:t>an-introduction-to-</a:t>
            </a:r>
            <a:r>
              <a:rPr lang="en-US" sz="1400" dirty="0" err="1">
                <a:hlinkClick r:id="rId3"/>
              </a:rPr>
              <a:t>haproxy</a:t>
            </a:r>
            <a:r>
              <a:rPr lang="en-US" sz="1400" dirty="0">
                <a:hlinkClick r:id="rId3"/>
              </a:rPr>
              <a:t>-and-load-balancing-concepts</a:t>
            </a:r>
            <a:endParaRPr lang="en-US" sz="1400" dirty="0"/>
          </a:p>
        </p:txBody>
      </p:sp>
      <p:pic>
        <p:nvPicPr>
          <p:cNvPr id="7" name="Content Placeholder 6" descr="Graphical user interface, application&#10;&#10;Description automatically generated">
            <a:extLst>
              <a:ext uri="{FF2B5EF4-FFF2-40B4-BE49-F238E27FC236}">
                <a16:creationId xmlns:a16="http://schemas.microsoft.com/office/drawing/2014/main" id="{B9D6D4FA-8855-DD83-30D8-DE9448DC03F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809875" y="2820194"/>
            <a:ext cx="6572250" cy="2362200"/>
          </a:xfrm>
        </p:spPr>
      </p:pic>
    </p:spTree>
    <p:extLst>
      <p:ext uri="{BB962C8B-B14F-4D97-AF65-F5344CB8AC3E}">
        <p14:creationId xmlns:p14="http://schemas.microsoft.com/office/powerpoint/2010/main" val="1206421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0B8D-7EC8-6FA3-6A5C-D99925470AB4}"/>
              </a:ext>
            </a:extLst>
          </p:cNvPr>
          <p:cNvSpPr>
            <a:spLocks noGrp="1"/>
          </p:cNvSpPr>
          <p:nvPr>
            <p:ph type="title"/>
          </p:nvPr>
        </p:nvSpPr>
        <p:spPr/>
        <p:txBody>
          <a:bodyPr/>
          <a:lstStyle/>
          <a:p>
            <a:r>
              <a:rPr lang="it-IT" dirty="0"/>
              <a:t>Types of load-balancing</a:t>
            </a:r>
            <a:endParaRPr lang="en-US" dirty="0"/>
          </a:p>
        </p:txBody>
      </p:sp>
      <p:sp>
        <p:nvSpPr>
          <p:cNvPr id="6" name="TextBox 5">
            <a:extLst>
              <a:ext uri="{FF2B5EF4-FFF2-40B4-BE49-F238E27FC236}">
                <a16:creationId xmlns:a16="http://schemas.microsoft.com/office/drawing/2014/main" id="{25B72957-E866-95A9-6947-F5E5D74D1CE0}"/>
              </a:ext>
            </a:extLst>
          </p:cNvPr>
          <p:cNvSpPr txBox="1"/>
          <p:nvPr/>
        </p:nvSpPr>
        <p:spPr>
          <a:xfrm>
            <a:off x="2879651" y="6311900"/>
            <a:ext cx="6432698" cy="523220"/>
          </a:xfrm>
          <a:prstGeom prst="rect">
            <a:avLst/>
          </a:prstGeom>
          <a:noFill/>
        </p:spPr>
        <p:txBody>
          <a:bodyPr wrap="square" rtlCol="0">
            <a:spAutoFit/>
          </a:bodyPr>
          <a:lstStyle/>
          <a:p>
            <a:r>
              <a:rPr lang="it-IT" sz="1400" dirty="0"/>
              <a:t>Source: </a:t>
            </a:r>
            <a:r>
              <a:rPr lang="en-US" sz="1400" dirty="0">
                <a:hlinkClick r:id="rId3"/>
              </a:rPr>
              <a:t>https://www.digitalocean.com/community/tutorials/</a:t>
            </a:r>
          </a:p>
          <a:p>
            <a:r>
              <a:rPr lang="en-US" sz="1400" dirty="0">
                <a:hlinkClick r:id="rId3"/>
              </a:rPr>
              <a:t>an-introduction-to-</a:t>
            </a:r>
            <a:r>
              <a:rPr lang="en-US" sz="1400" dirty="0" err="1">
                <a:hlinkClick r:id="rId3"/>
              </a:rPr>
              <a:t>haproxy</a:t>
            </a:r>
            <a:r>
              <a:rPr lang="en-US" sz="1400" dirty="0">
                <a:hlinkClick r:id="rId3"/>
              </a:rPr>
              <a:t>-and-load-balancing-concepts</a:t>
            </a:r>
            <a:endParaRPr lang="en-US" sz="1400" dirty="0"/>
          </a:p>
        </p:txBody>
      </p:sp>
      <p:pic>
        <p:nvPicPr>
          <p:cNvPr id="7" name="Content Placeholder 6" descr="Graphical user interface, application&#10;&#10;Description automatically generated">
            <a:extLst>
              <a:ext uri="{FF2B5EF4-FFF2-40B4-BE49-F238E27FC236}">
                <a16:creationId xmlns:a16="http://schemas.microsoft.com/office/drawing/2014/main" id="{6AF5383B-E9A6-71FE-A72E-346BB47B9ED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809875" y="2520156"/>
            <a:ext cx="6572250" cy="2962275"/>
          </a:xfrm>
        </p:spPr>
      </p:pic>
    </p:spTree>
    <p:extLst>
      <p:ext uri="{BB962C8B-B14F-4D97-AF65-F5344CB8AC3E}">
        <p14:creationId xmlns:p14="http://schemas.microsoft.com/office/powerpoint/2010/main" val="1025878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2222-520D-08C7-5E51-3E1B5E57E28E}"/>
              </a:ext>
            </a:extLst>
          </p:cNvPr>
          <p:cNvSpPr>
            <a:spLocks noGrp="1"/>
          </p:cNvSpPr>
          <p:nvPr>
            <p:ph type="title"/>
          </p:nvPr>
        </p:nvSpPr>
        <p:spPr/>
        <p:txBody>
          <a:bodyPr/>
          <a:lstStyle/>
          <a:p>
            <a:r>
              <a:rPr lang="it-IT" dirty="0"/>
              <a:t>Layer-7 load-balancing</a:t>
            </a:r>
            <a:endParaRPr lang="en-US" dirty="0"/>
          </a:p>
        </p:txBody>
      </p:sp>
      <p:pic>
        <p:nvPicPr>
          <p:cNvPr id="5" name="Content Placeholder 4" descr="Diagram&#10;&#10;Description automatically generated">
            <a:extLst>
              <a:ext uri="{FF2B5EF4-FFF2-40B4-BE49-F238E27FC236}">
                <a16:creationId xmlns:a16="http://schemas.microsoft.com/office/drawing/2014/main" id="{276F0EE8-463B-76A3-E23C-816364151C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1212" y="1825625"/>
            <a:ext cx="9049576" cy="4351338"/>
          </a:xfrm>
        </p:spPr>
      </p:pic>
      <p:sp>
        <p:nvSpPr>
          <p:cNvPr id="6" name="TextBox 5">
            <a:extLst>
              <a:ext uri="{FF2B5EF4-FFF2-40B4-BE49-F238E27FC236}">
                <a16:creationId xmlns:a16="http://schemas.microsoft.com/office/drawing/2014/main" id="{537DD016-D7CD-F553-A69F-2E6222E52701}"/>
              </a:ext>
            </a:extLst>
          </p:cNvPr>
          <p:cNvSpPr txBox="1"/>
          <p:nvPr/>
        </p:nvSpPr>
        <p:spPr>
          <a:xfrm>
            <a:off x="2879651" y="6311900"/>
            <a:ext cx="6432698" cy="523220"/>
          </a:xfrm>
          <a:prstGeom prst="rect">
            <a:avLst/>
          </a:prstGeom>
          <a:noFill/>
        </p:spPr>
        <p:txBody>
          <a:bodyPr wrap="square" rtlCol="0">
            <a:spAutoFit/>
          </a:bodyPr>
          <a:lstStyle/>
          <a:p>
            <a:r>
              <a:rPr lang="it-IT" sz="1400" dirty="0"/>
              <a:t>Source: </a:t>
            </a:r>
            <a:r>
              <a:rPr lang="en-US" sz="1400" dirty="0">
                <a:hlinkClick r:id="rId4"/>
              </a:rPr>
              <a:t>https://www.digitalocean.com/community/tutorials/</a:t>
            </a:r>
          </a:p>
          <a:p>
            <a:r>
              <a:rPr lang="en-US" sz="1400" dirty="0">
                <a:hlinkClick r:id="rId4"/>
              </a:rPr>
              <a:t>an-introduction-to-</a:t>
            </a:r>
            <a:r>
              <a:rPr lang="en-US" sz="1400" dirty="0" err="1">
                <a:hlinkClick r:id="rId4"/>
              </a:rPr>
              <a:t>haproxy</a:t>
            </a:r>
            <a:r>
              <a:rPr lang="en-US" sz="1400" dirty="0">
                <a:hlinkClick r:id="rId4"/>
              </a:rPr>
              <a:t>-and-load-balancing-concepts</a:t>
            </a:r>
            <a:endParaRPr lang="en-US" sz="1400" dirty="0"/>
          </a:p>
        </p:txBody>
      </p:sp>
    </p:spTree>
    <p:extLst>
      <p:ext uri="{BB962C8B-B14F-4D97-AF65-F5344CB8AC3E}">
        <p14:creationId xmlns:p14="http://schemas.microsoft.com/office/powerpoint/2010/main" val="1047076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E6EE-9103-F59F-064A-5A4AFC8CF3C4}"/>
              </a:ext>
            </a:extLst>
          </p:cNvPr>
          <p:cNvSpPr>
            <a:spLocks noGrp="1"/>
          </p:cNvSpPr>
          <p:nvPr>
            <p:ph type="title"/>
          </p:nvPr>
        </p:nvSpPr>
        <p:spPr/>
        <p:txBody>
          <a:bodyPr/>
          <a:lstStyle/>
          <a:p>
            <a:r>
              <a:rPr lang="it-IT" dirty="0"/>
              <a:t>Example of a microservices application</a:t>
            </a:r>
            <a:endParaRPr lang="en-US" dirty="0"/>
          </a:p>
        </p:txBody>
      </p:sp>
      <p:sp>
        <p:nvSpPr>
          <p:cNvPr id="10" name="TextBox 9">
            <a:extLst>
              <a:ext uri="{FF2B5EF4-FFF2-40B4-BE49-F238E27FC236}">
                <a16:creationId xmlns:a16="http://schemas.microsoft.com/office/drawing/2014/main" id="{7D2A4D59-0686-2740-FD88-A206E89145E4}"/>
              </a:ext>
            </a:extLst>
          </p:cNvPr>
          <p:cNvSpPr txBox="1"/>
          <p:nvPr/>
        </p:nvSpPr>
        <p:spPr>
          <a:xfrm>
            <a:off x="3976791" y="6536281"/>
            <a:ext cx="4238418" cy="307777"/>
          </a:xfrm>
          <a:prstGeom prst="rect">
            <a:avLst/>
          </a:prstGeom>
          <a:noFill/>
        </p:spPr>
        <p:txBody>
          <a:bodyPr wrap="square" rtlCol="0">
            <a:spAutoFit/>
          </a:bodyPr>
          <a:lstStyle/>
          <a:p>
            <a:r>
              <a:rPr lang="it-IT" sz="1400" dirty="0"/>
              <a:t>Source: </a:t>
            </a:r>
            <a:r>
              <a:rPr lang="en-US" sz="1400" dirty="0">
                <a:hlinkClick r:id="rId3"/>
              </a:rPr>
              <a:t>Istio / </a:t>
            </a:r>
            <a:r>
              <a:rPr lang="en-US" sz="1400" dirty="0" err="1">
                <a:hlinkClick r:id="rId3"/>
              </a:rPr>
              <a:t>Bookinfo</a:t>
            </a:r>
            <a:r>
              <a:rPr lang="en-US" sz="1400" dirty="0">
                <a:hlinkClick r:id="rId3"/>
              </a:rPr>
              <a:t> Application</a:t>
            </a:r>
            <a:endParaRPr lang="en-US" sz="1400" dirty="0"/>
          </a:p>
        </p:txBody>
      </p:sp>
      <p:pic>
        <p:nvPicPr>
          <p:cNvPr id="14" name="Content Placeholder 13">
            <a:extLst>
              <a:ext uri="{FF2B5EF4-FFF2-40B4-BE49-F238E27FC236}">
                <a16:creationId xmlns:a16="http://schemas.microsoft.com/office/drawing/2014/main" id="{557A3086-EF10-48FA-FB75-0630807C7ED5}"/>
              </a:ext>
            </a:extLst>
          </p:cNvPr>
          <p:cNvPicPr>
            <a:picLocks noGrp="1" noChangeAspect="1"/>
          </p:cNvPicPr>
          <p:nvPr>
            <p:ph idx="1"/>
          </p:nvPr>
        </p:nvPicPr>
        <p:blipFill rotWithShape="1">
          <a:blip r:embed="rId4"/>
          <a:srcRect t="3198" b="-3198"/>
          <a:stretch/>
        </p:blipFill>
        <p:spPr>
          <a:xfrm>
            <a:off x="2424112" y="1829594"/>
            <a:ext cx="7343775" cy="4343400"/>
          </a:xfrm>
          <a:prstGeom prst="rect">
            <a:avLst/>
          </a:prstGeom>
        </p:spPr>
      </p:pic>
      <p:sp>
        <p:nvSpPr>
          <p:cNvPr id="13" name="AutoShape 12" descr="Bookinfo Application">
            <a:extLst>
              <a:ext uri="{FF2B5EF4-FFF2-40B4-BE49-F238E27FC236}">
                <a16:creationId xmlns:a16="http://schemas.microsoft.com/office/drawing/2014/main" id="{631A531E-CB2F-2FBB-F86B-D41C89CDF7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7E888CDD-6082-EAE5-30B0-DB9B9CF6D7EC}"/>
              </a:ext>
            </a:extLst>
          </p:cNvPr>
          <p:cNvSpPr/>
          <p:nvPr/>
        </p:nvSpPr>
        <p:spPr>
          <a:xfrm>
            <a:off x="3441700" y="2159000"/>
            <a:ext cx="9779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Envoy</a:t>
            </a:r>
            <a:endParaRPr lang="en-US" dirty="0">
              <a:solidFill>
                <a:schemeClr val="tx1"/>
              </a:solidFill>
            </a:endParaRPr>
          </a:p>
        </p:txBody>
      </p:sp>
      <p:sp>
        <p:nvSpPr>
          <p:cNvPr id="16" name="Rectangle 15">
            <a:extLst>
              <a:ext uri="{FF2B5EF4-FFF2-40B4-BE49-F238E27FC236}">
                <a16:creationId xmlns:a16="http://schemas.microsoft.com/office/drawing/2014/main" id="{A4AA2694-C2EB-9DF6-BEDD-D95E585EDBD7}"/>
              </a:ext>
            </a:extLst>
          </p:cNvPr>
          <p:cNvSpPr/>
          <p:nvPr/>
        </p:nvSpPr>
        <p:spPr>
          <a:xfrm>
            <a:off x="1752600" y="2930723"/>
            <a:ext cx="144780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requests</a:t>
            </a:r>
            <a:endParaRPr lang="en-US" dirty="0">
              <a:solidFill>
                <a:schemeClr val="tx1"/>
              </a:solidFill>
            </a:endParaRPr>
          </a:p>
        </p:txBody>
      </p:sp>
      <p:sp>
        <p:nvSpPr>
          <p:cNvPr id="17" name="Rectangle 16">
            <a:extLst>
              <a:ext uri="{FF2B5EF4-FFF2-40B4-BE49-F238E27FC236}">
                <a16:creationId xmlns:a16="http://schemas.microsoft.com/office/drawing/2014/main" id="{411C57D1-AF20-BC95-2F87-7628FC78A2E1}"/>
              </a:ext>
            </a:extLst>
          </p:cNvPr>
          <p:cNvSpPr/>
          <p:nvPr/>
        </p:nvSpPr>
        <p:spPr>
          <a:xfrm>
            <a:off x="2584450" y="3902671"/>
            <a:ext cx="1835150" cy="396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Ingress Envoy</a:t>
            </a:r>
            <a:endParaRPr lang="en-US" dirty="0">
              <a:solidFill>
                <a:schemeClr val="tx1"/>
              </a:solidFill>
            </a:endParaRPr>
          </a:p>
        </p:txBody>
      </p:sp>
    </p:spTree>
    <p:extLst>
      <p:ext uri="{BB962C8B-B14F-4D97-AF65-F5344CB8AC3E}">
        <p14:creationId xmlns:p14="http://schemas.microsoft.com/office/powerpoint/2010/main" val="2386133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3D92-27B8-80C3-96AA-1D8816C4019A}"/>
              </a:ext>
            </a:extLst>
          </p:cNvPr>
          <p:cNvSpPr>
            <a:spLocks noGrp="1"/>
          </p:cNvSpPr>
          <p:nvPr>
            <p:ph type="title"/>
          </p:nvPr>
        </p:nvSpPr>
        <p:spPr/>
        <p:txBody>
          <a:bodyPr/>
          <a:lstStyle/>
          <a:p>
            <a:r>
              <a:rPr lang="it-IT" dirty="0"/>
              <a:t>Example of a microservices application (2)</a:t>
            </a:r>
            <a:endParaRPr lang="en-US" dirty="0"/>
          </a:p>
        </p:txBody>
      </p:sp>
      <p:pic>
        <p:nvPicPr>
          <p:cNvPr id="5" name="Content Placeholder 4" descr="Diagram&#10;&#10;Description automatically generated">
            <a:extLst>
              <a:ext uri="{FF2B5EF4-FFF2-40B4-BE49-F238E27FC236}">
                <a16:creationId xmlns:a16="http://schemas.microsoft.com/office/drawing/2014/main" id="{E4761095-6B15-6A48-EC9F-2DD9C8BA7E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6594" y="1825625"/>
            <a:ext cx="7918811" cy="4351338"/>
          </a:xfrm>
        </p:spPr>
      </p:pic>
      <p:sp>
        <p:nvSpPr>
          <p:cNvPr id="6" name="TextBox 5">
            <a:extLst>
              <a:ext uri="{FF2B5EF4-FFF2-40B4-BE49-F238E27FC236}">
                <a16:creationId xmlns:a16="http://schemas.microsoft.com/office/drawing/2014/main" id="{EF8D2EE8-5A42-1EDC-4939-E96287B1F448}"/>
              </a:ext>
            </a:extLst>
          </p:cNvPr>
          <p:cNvSpPr txBox="1"/>
          <p:nvPr/>
        </p:nvSpPr>
        <p:spPr>
          <a:xfrm>
            <a:off x="2438399" y="6492875"/>
            <a:ext cx="7315200" cy="307777"/>
          </a:xfrm>
          <a:prstGeom prst="rect">
            <a:avLst/>
          </a:prstGeom>
          <a:noFill/>
        </p:spPr>
        <p:txBody>
          <a:bodyPr wrap="square" rtlCol="0">
            <a:spAutoFit/>
          </a:bodyPr>
          <a:lstStyle/>
          <a:p>
            <a:r>
              <a:rPr lang="it-IT" sz="1400" dirty="0"/>
              <a:t>Source: </a:t>
            </a:r>
            <a:r>
              <a:rPr lang="en-US" sz="1400" dirty="0">
                <a:hlinkClick r:id="rId4"/>
              </a:rPr>
              <a:t>https://github.com/GoogleCloudPlatform/microservices-demo</a:t>
            </a:r>
            <a:r>
              <a:rPr lang="en-US" sz="1400" dirty="0"/>
              <a:t> </a:t>
            </a:r>
          </a:p>
        </p:txBody>
      </p:sp>
    </p:spTree>
    <p:extLst>
      <p:ext uri="{BB962C8B-B14F-4D97-AF65-F5344CB8AC3E}">
        <p14:creationId xmlns:p14="http://schemas.microsoft.com/office/powerpoint/2010/main" val="427007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8F81-D469-8E13-84B5-2D564F151BEA}"/>
              </a:ext>
            </a:extLst>
          </p:cNvPr>
          <p:cNvSpPr>
            <a:spLocks noGrp="1"/>
          </p:cNvSpPr>
          <p:nvPr>
            <p:ph type="title"/>
          </p:nvPr>
        </p:nvSpPr>
        <p:spPr/>
        <p:txBody>
          <a:bodyPr/>
          <a:lstStyle/>
          <a:p>
            <a:r>
              <a:rPr lang="it-IT" dirty="0"/>
              <a:t>Example of a microservices application (3)</a:t>
            </a:r>
            <a:endParaRPr lang="en-US" dirty="0"/>
          </a:p>
        </p:txBody>
      </p:sp>
      <p:pic>
        <p:nvPicPr>
          <p:cNvPr id="5" name="Picture 4">
            <a:extLst>
              <a:ext uri="{FF2B5EF4-FFF2-40B4-BE49-F238E27FC236}">
                <a16:creationId xmlns:a16="http://schemas.microsoft.com/office/drawing/2014/main" id="{9B0DF725-0782-4403-14E3-2C1DB68E754C}"/>
              </a:ext>
            </a:extLst>
          </p:cNvPr>
          <p:cNvPicPr>
            <a:picLocks noChangeAspect="1"/>
          </p:cNvPicPr>
          <p:nvPr/>
        </p:nvPicPr>
        <p:blipFill>
          <a:blip r:embed="rId3"/>
          <a:stretch>
            <a:fillRect/>
          </a:stretch>
        </p:blipFill>
        <p:spPr>
          <a:xfrm>
            <a:off x="1192583" y="1794178"/>
            <a:ext cx="9806833" cy="4414231"/>
          </a:xfrm>
          <a:prstGeom prst="rect">
            <a:avLst/>
          </a:prstGeom>
        </p:spPr>
      </p:pic>
      <p:sp>
        <p:nvSpPr>
          <p:cNvPr id="7" name="TextBox 6">
            <a:extLst>
              <a:ext uri="{FF2B5EF4-FFF2-40B4-BE49-F238E27FC236}">
                <a16:creationId xmlns:a16="http://schemas.microsoft.com/office/drawing/2014/main" id="{B28B1270-3CEE-2224-8AFA-4E3BFA0B1FF4}"/>
              </a:ext>
            </a:extLst>
          </p:cNvPr>
          <p:cNvSpPr txBox="1"/>
          <p:nvPr/>
        </p:nvSpPr>
        <p:spPr>
          <a:xfrm>
            <a:off x="2438399" y="6492875"/>
            <a:ext cx="7315200" cy="307777"/>
          </a:xfrm>
          <a:prstGeom prst="rect">
            <a:avLst/>
          </a:prstGeom>
          <a:noFill/>
        </p:spPr>
        <p:txBody>
          <a:bodyPr wrap="square" rtlCol="0">
            <a:spAutoFit/>
          </a:bodyPr>
          <a:lstStyle/>
          <a:p>
            <a:r>
              <a:rPr lang="it-IT" sz="1400" dirty="0"/>
              <a:t>Source: </a:t>
            </a:r>
            <a:r>
              <a:rPr lang="en-US" sz="1400" dirty="0">
                <a:hlinkClick r:id="rId4"/>
              </a:rPr>
              <a:t>https://github.com/microservices-demo/microservices-demo</a:t>
            </a:r>
            <a:r>
              <a:rPr lang="en-US" sz="1400" dirty="0"/>
              <a:t> </a:t>
            </a:r>
          </a:p>
        </p:txBody>
      </p:sp>
    </p:spTree>
    <p:extLst>
      <p:ext uri="{BB962C8B-B14F-4D97-AF65-F5344CB8AC3E}">
        <p14:creationId xmlns:p14="http://schemas.microsoft.com/office/powerpoint/2010/main" val="4275409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E471-3BE0-7919-65F9-DF332FA843CC}"/>
              </a:ext>
            </a:extLst>
          </p:cNvPr>
          <p:cNvSpPr>
            <a:spLocks noGrp="1"/>
          </p:cNvSpPr>
          <p:nvPr>
            <p:ph type="title"/>
          </p:nvPr>
        </p:nvSpPr>
        <p:spPr/>
        <p:txBody>
          <a:bodyPr/>
          <a:lstStyle/>
          <a:p>
            <a:r>
              <a:rPr lang="it-IT" dirty="0"/>
              <a:t>Microservices application on a IoT environment</a:t>
            </a:r>
            <a:endParaRPr lang="en-US" dirty="0"/>
          </a:p>
        </p:txBody>
      </p:sp>
      <p:pic>
        <p:nvPicPr>
          <p:cNvPr id="5" name="Content Placeholder 4">
            <a:extLst>
              <a:ext uri="{FF2B5EF4-FFF2-40B4-BE49-F238E27FC236}">
                <a16:creationId xmlns:a16="http://schemas.microsoft.com/office/drawing/2014/main" id="{C6B25C9A-C421-EDFF-9932-198CF4D39B12}"/>
              </a:ext>
            </a:extLst>
          </p:cNvPr>
          <p:cNvPicPr>
            <a:picLocks noGrp="1" noChangeAspect="1"/>
          </p:cNvPicPr>
          <p:nvPr>
            <p:ph idx="1"/>
          </p:nvPr>
        </p:nvPicPr>
        <p:blipFill>
          <a:blip r:embed="rId3"/>
          <a:stretch>
            <a:fillRect/>
          </a:stretch>
        </p:blipFill>
        <p:spPr>
          <a:xfrm>
            <a:off x="838200" y="2167068"/>
            <a:ext cx="4884683" cy="3347540"/>
          </a:xfrm>
        </p:spPr>
      </p:pic>
      <p:pic>
        <p:nvPicPr>
          <p:cNvPr id="7" name="Picture 6">
            <a:extLst>
              <a:ext uri="{FF2B5EF4-FFF2-40B4-BE49-F238E27FC236}">
                <a16:creationId xmlns:a16="http://schemas.microsoft.com/office/drawing/2014/main" id="{8597B13B-4C1B-7AB3-5B20-5F20784507C1}"/>
              </a:ext>
            </a:extLst>
          </p:cNvPr>
          <p:cNvPicPr>
            <a:picLocks noChangeAspect="1"/>
          </p:cNvPicPr>
          <p:nvPr/>
        </p:nvPicPr>
        <p:blipFill>
          <a:blip r:embed="rId4"/>
          <a:stretch>
            <a:fillRect/>
          </a:stretch>
        </p:blipFill>
        <p:spPr>
          <a:xfrm>
            <a:off x="6469119" y="2167068"/>
            <a:ext cx="4885742" cy="3347540"/>
          </a:xfrm>
          <a:prstGeom prst="rect">
            <a:avLst/>
          </a:prstGeom>
        </p:spPr>
      </p:pic>
      <p:sp>
        <p:nvSpPr>
          <p:cNvPr id="10" name="TextBox 9">
            <a:extLst>
              <a:ext uri="{FF2B5EF4-FFF2-40B4-BE49-F238E27FC236}">
                <a16:creationId xmlns:a16="http://schemas.microsoft.com/office/drawing/2014/main" id="{3B12CBE9-3DDC-5E9E-85D5-B1F521B5BFD9}"/>
              </a:ext>
            </a:extLst>
          </p:cNvPr>
          <p:cNvSpPr txBox="1"/>
          <p:nvPr/>
        </p:nvSpPr>
        <p:spPr>
          <a:xfrm>
            <a:off x="534456" y="6492875"/>
            <a:ext cx="11119945" cy="307777"/>
          </a:xfrm>
          <a:prstGeom prst="rect">
            <a:avLst/>
          </a:prstGeom>
          <a:noFill/>
        </p:spPr>
        <p:txBody>
          <a:bodyPr wrap="square" rtlCol="0">
            <a:spAutoFit/>
          </a:bodyPr>
          <a:lstStyle/>
          <a:p>
            <a:r>
              <a:rPr lang="it-IT" sz="1400" dirty="0">
                <a:latin typeface="+mj-lt"/>
              </a:rPr>
              <a:t>Source: </a:t>
            </a:r>
            <a:r>
              <a:rPr lang="en-US" sz="1400" dirty="0">
                <a:latin typeface="+mj-lt"/>
              </a:rPr>
              <a:t>“</a:t>
            </a:r>
            <a:r>
              <a:rPr lang="en-US" sz="1400" dirty="0">
                <a:effectLst/>
                <a:latin typeface="+mj-lt"/>
              </a:rPr>
              <a:t>Kubernetes in Fog Computing: Feasibility Demonstration, Limitations and Improvement Scope</a:t>
            </a:r>
            <a:r>
              <a:rPr lang="en-US" sz="1400" dirty="0">
                <a:latin typeface="+mj-lt"/>
              </a:rPr>
              <a:t>“</a:t>
            </a:r>
          </a:p>
        </p:txBody>
      </p:sp>
    </p:spTree>
    <p:extLst>
      <p:ext uri="{BB962C8B-B14F-4D97-AF65-F5344CB8AC3E}">
        <p14:creationId xmlns:p14="http://schemas.microsoft.com/office/powerpoint/2010/main" val="2357414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3747880" y="2766218"/>
            <a:ext cx="4696240" cy="1325563"/>
          </a:xfrm>
        </p:spPr>
        <p:txBody>
          <a:bodyPr>
            <a:normAutofit/>
          </a:bodyPr>
          <a:lstStyle/>
          <a:p>
            <a:r>
              <a:rPr lang="it-IT" dirty="0"/>
              <a:t>Pod migration</a:t>
            </a:r>
            <a:endParaRPr lang="en-US" dirty="0"/>
          </a:p>
        </p:txBody>
      </p:sp>
    </p:spTree>
    <p:extLst>
      <p:ext uri="{BB962C8B-B14F-4D97-AF65-F5344CB8AC3E}">
        <p14:creationId xmlns:p14="http://schemas.microsoft.com/office/powerpoint/2010/main" val="1504027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03AE-1F2B-F466-4616-D1632D6E3125}"/>
              </a:ext>
            </a:extLst>
          </p:cNvPr>
          <p:cNvSpPr>
            <a:spLocks noGrp="1"/>
          </p:cNvSpPr>
          <p:nvPr>
            <p:ph type="title"/>
          </p:nvPr>
        </p:nvSpPr>
        <p:spPr/>
        <p:txBody>
          <a:bodyPr/>
          <a:lstStyle/>
          <a:p>
            <a:r>
              <a:rPr lang="it-IT" dirty="0"/>
              <a:t>Checkpoint-restore (C/R)</a:t>
            </a:r>
            <a:endParaRPr lang="en-US" dirty="0"/>
          </a:p>
        </p:txBody>
      </p:sp>
      <p:sp>
        <p:nvSpPr>
          <p:cNvPr id="3" name="Content Placeholder 2">
            <a:extLst>
              <a:ext uri="{FF2B5EF4-FFF2-40B4-BE49-F238E27FC236}">
                <a16:creationId xmlns:a16="http://schemas.microsoft.com/office/drawing/2014/main" id="{39F00732-52EB-9190-5224-B6E6764CFE72}"/>
              </a:ext>
            </a:extLst>
          </p:cNvPr>
          <p:cNvSpPr>
            <a:spLocks noGrp="1"/>
          </p:cNvSpPr>
          <p:nvPr>
            <p:ph idx="1"/>
          </p:nvPr>
        </p:nvSpPr>
        <p:spPr/>
        <p:txBody>
          <a:bodyPr>
            <a:normAutofit lnSpcReduction="10000"/>
          </a:bodyPr>
          <a:lstStyle/>
          <a:p>
            <a:r>
              <a:rPr lang="it-IT" dirty="0"/>
              <a:t>CRIU (Checkpoint and Restore In User-space):</a:t>
            </a:r>
          </a:p>
          <a:p>
            <a:endParaRPr lang="it-IT" dirty="0"/>
          </a:p>
          <a:p>
            <a:pPr marL="914400" lvl="1" indent="-457200">
              <a:buFont typeface="+mj-lt"/>
              <a:buAutoNum type="arabicPeriod"/>
            </a:pPr>
            <a:r>
              <a:rPr lang="it-IT" dirty="0"/>
              <a:t>Freeze the process</a:t>
            </a:r>
          </a:p>
          <a:p>
            <a:pPr marL="914400" lvl="1" indent="-457200">
              <a:buFont typeface="+mj-lt"/>
              <a:buAutoNum type="arabicPeriod"/>
            </a:pPr>
            <a:endParaRPr lang="it-IT" dirty="0"/>
          </a:p>
          <a:p>
            <a:pPr marL="914400" lvl="1" indent="-457200">
              <a:buFont typeface="+mj-lt"/>
              <a:buAutoNum type="arabicPeriod"/>
            </a:pPr>
            <a:r>
              <a:rPr lang="it-IT" dirty="0"/>
              <a:t>Persist the state to disk</a:t>
            </a:r>
          </a:p>
          <a:p>
            <a:pPr marL="914400" lvl="1" indent="-457200">
              <a:buFont typeface="+mj-lt"/>
              <a:buAutoNum type="arabicPeriod"/>
            </a:pPr>
            <a:endParaRPr lang="it-IT" dirty="0"/>
          </a:p>
          <a:p>
            <a:pPr marL="914400" lvl="1" indent="-457200">
              <a:buFont typeface="+mj-lt"/>
              <a:buAutoNum type="arabicPeriod"/>
            </a:pPr>
            <a:r>
              <a:rPr lang="it-IT" dirty="0"/>
              <a:t>Transfer the state</a:t>
            </a:r>
          </a:p>
          <a:p>
            <a:pPr marL="914400" lvl="1" indent="-457200">
              <a:buFont typeface="+mj-lt"/>
              <a:buAutoNum type="arabicPeriod"/>
            </a:pPr>
            <a:endParaRPr lang="it-IT" dirty="0"/>
          </a:p>
          <a:p>
            <a:pPr marL="914400" lvl="1" indent="-457200">
              <a:buFont typeface="+mj-lt"/>
              <a:buAutoNum type="arabicPeriod"/>
            </a:pPr>
            <a:r>
              <a:rPr lang="it-IT" dirty="0"/>
              <a:t>Restore the state</a:t>
            </a:r>
          </a:p>
          <a:p>
            <a:pPr marL="914400" lvl="1" indent="-457200">
              <a:buFont typeface="+mj-lt"/>
              <a:buAutoNum type="arabicPeriod"/>
            </a:pPr>
            <a:endParaRPr lang="it-IT" dirty="0"/>
          </a:p>
          <a:p>
            <a:pPr marL="914400" lvl="1" indent="-457200">
              <a:buFont typeface="+mj-lt"/>
              <a:buAutoNum type="arabicPeriod"/>
            </a:pPr>
            <a:r>
              <a:rPr lang="it-IT" dirty="0"/>
              <a:t>Resume the process</a:t>
            </a:r>
            <a:endParaRPr lang="en-US" dirty="0"/>
          </a:p>
        </p:txBody>
      </p:sp>
    </p:spTree>
    <p:extLst>
      <p:ext uri="{BB962C8B-B14F-4D97-AF65-F5344CB8AC3E}">
        <p14:creationId xmlns:p14="http://schemas.microsoft.com/office/powerpoint/2010/main" val="373673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t>kubelet</a:t>
            </a:r>
          </a:p>
          <a:p>
            <a:pPr lvl="1"/>
            <a:endParaRPr lang="it-IT" dirty="0"/>
          </a:p>
          <a:p>
            <a:pPr lvl="1"/>
            <a:r>
              <a:rPr lang="it-IT" dirty="0"/>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5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9892-9479-A760-BE68-516837B6F88E}"/>
              </a:ext>
            </a:extLst>
          </p:cNvPr>
          <p:cNvSpPr>
            <a:spLocks noGrp="1"/>
          </p:cNvSpPr>
          <p:nvPr>
            <p:ph type="title"/>
          </p:nvPr>
        </p:nvSpPr>
        <p:spPr/>
        <p:txBody>
          <a:bodyPr/>
          <a:lstStyle/>
          <a:p>
            <a:r>
              <a:rPr lang="it-IT" dirty="0">
                <a:solidFill>
                  <a:schemeClr val="bg2">
                    <a:lumMod val="90000"/>
                  </a:schemeClr>
                </a:solidFill>
              </a:rPr>
              <a:t>Checkpoint-restore (C/R)</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DE331EC4-07BE-D31C-ED94-4C608A44801B}"/>
              </a:ext>
            </a:extLst>
          </p:cNvPr>
          <p:cNvSpPr>
            <a:spLocks noGrp="1"/>
          </p:cNvSpPr>
          <p:nvPr>
            <p:ph idx="1"/>
          </p:nvPr>
        </p:nvSpPr>
        <p:spPr/>
        <p:txBody>
          <a:bodyPr/>
          <a:lstStyle/>
          <a:p>
            <a:r>
              <a:rPr lang="it-IT" dirty="0"/>
              <a:t>DMTCP (Distributed MultiThreaded CheckPointing):</a:t>
            </a:r>
            <a:endParaRPr lang="en-US" dirty="0"/>
          </a:p>
          <a:p>
            <a:endParaRPr lang="en-US" dirty="0"/>
          </a:p>
          <a:p>
            <a:pPr lvl="1"/>
            <a:r>
              <a:rPr lang="en-US" dirty="0"/>
              <a:t>Implements checkpoint/restore of a process on a library level</a:t>
            </a:r>
          </a:p>
          <a:p>
            <a:pPr lvl="1"/>
            <a:endParaRPr lang="en-US" dirty="0"/>
          </a:p>
          <a:p>
            <a:pPr lvl="1"/>
            <a:r>
              <a:rPr lang="en-US" dirty="0"/>
              <a:t>Can dump only prepared tasks</a:t>
            </a:r>
          </a:p>
          <a:p>
            <a:pPr lvl="1"/>
            <a:endParaRPr lang="en-US" dirty="0"/>
          </a:p>
          <a:p>
            <a:pPr lvl="1"/>
            <a:r>
              <a:rPr lang="en-US" dirty="0"/>
              <a:t>Can only dump applications known to run successfully with the DMTCP libraries</a:t>
            </a:r>
          </a:p>
          <a:p>
            <a:pPr lvl="1"/>
            <a:endParaRPr lang="en-US" dirty="0"/>
          </a:p>
          <a:p>
            <a:pPr lvl="1"/>
            <a:endParaRPr lang="en-US" dirty="0"/>
          </a:p>
          <a:p>
            <a:pPr marL="914400" lvl="1" indent="-457200">
              <a:buFont typeface="+mj-lt"/>
              <a:buAutoNum type="arabicPeriod"/>
            </a:pPr>
            <a:endParaRPr lang="it-IT" dirty="0"/>
          </a:p>
        </p:txBody>
      </p:sp>
    </p:spTree>
    <p:extLst>
      <p:ext uri="{BB962C8B-B14F-4D97-AF65-F5344CB8AC3E}">
        <p14:creationId xmlns:p14="http://schemas.microsoft.com/office/powerpoint/2010/main" val="14654862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5420-E29D-FA6A-DB35-E2EABEC66E00}"/>
              </a:ext>
            </a:extLst>
          </p:cNvPr>
          <p:cNvSpPr>
            <a:spLocks noGrp="1"/>
          </p:cNvSpPr>
          <p:nvPr>
            <p:ph type="title"/>
          </p:nvPr>
        </p:nvSpPr>
        <p:spPr/>
        <p:txBody>
          <a:bodyPr/>
          <a:lstStyle/>
          <a:p>
            <a:r>
              <a:rPr lang="it-IT" dirty="0"/>
              <a:t>Migration Strategies</a:t>
            </a:r>
            <a:endParaRPr lang="en-US" dirty="0"/>
          </a:p>
        </p:txBody>
      </p:sp>
      <p:sp>
        <p:nvSpPr>
          <p:cNvPr id="3" name="Content Placeholder 2">
            <a:extLst>
              <a:ext uri="{FF2B5EF4-FFF2-40B4-BE49-F238E27FC236}">
                <a16:creationId xmlns:a16="http://schemas.microsoft.com/office/drawing/2014/main" id="{A41D380A-4E67-798A-B683-9511B1DEBBC2}"/>
              </a:ext>
            </a:extLst>
          </p:cNvPr>
          <p:cNvSpPr>
            <a:spLocks noGrp="1"/>
          </p:cNvSpPr>
          <p:nvPr>
            <p:ph idx="1"/>
          </p:nvPr>
        </p:nvSpPr>
        <p:spPr/>
        <p:txBody>
          <a:bodyPr/>
          <a:lstStyle/>
          <a:p>
            <a:r>
              <a:rPr lang="it-IT" dirty="0"/>
              <a:t>Full checkpointing</a:t>
            </a:r>
          </a:p>
          <a:p>
            <a:endParaRPr lang="it-IT" dirty="0"/>
          </a:p>
          <a:p>
            <a:r>
              <a:rPr lang="it-IT" dirty="0"/>
              <a:t>Pre-copy</a:t>
            </a:r>
          </a:p>
          <a:p>
            <a:endParaRPr lang="it-IT" dirty="0"/>
          </a:p>
          <a:p>
            <a:r>
              <a:rPr lang="it-IT" dirty="0"/>
              <a:t>Post-copy</a:t>
            </a:r>
          </a:p>
          <a:p>
            <a:endParaRPr lang="it-IT" dirty="0"/>
          </a:p>
          <a:p>
            <a:r>
              <a:rPr lang="it-IT" dirty="0"/>
              <a:t>Hybrid</a:t>
            </a:r>
            <a:endParaRPr lang="en-US" dirty="0"/>
          </a:p>
        </p:txBody>
      </p:sp>
    </p:spTree>
    <p:extLst>
      <p:ext uri="{BB962C8B-B14F-4D97-AF65-F5344CB8AC3E}">
        <p14:creationId xmlns:p14="http://schemas.microsoft.com/office/powerpoint/2010/main" val="29320437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3945791" y="2766218"/>
            <a:ext cx="4300417" cy="1325563"/>
          </a:xfrm>
        </p:spPr>
        <p:txBody>
          <a:bodyPr>
            <a:normAutofit/>
          </a:bodyPr>
          <a:lstStyle/>
          <a:p>
            <a:r>
              <a:rPr lang="it-IT" dirty="0"/>
              <a:t>Related work</a:t>
            </a:r>
            <a:endParaRPr lang="en-US" dirty="0"/>
          </a:p>
        </p:txBody>
      </p:sp>
    </p:spTree>
    <p:extLst>
      <p:ext uri="{BB962C8B-B14F-4D97-AF65-F5344CB8AC3E}">
        <p14:creationId xmlns:p14="http://schemas.microsoft.com/office/powerpoint/2010/main" val="3198932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4176-B177-EF02-5791-FC34D71FDA1F}"/>
              </a:ext>
            </a:extLst>
          </p:cNvPr>
          <p:cNvSpPr>
            <a:spLocks noGrp="1"/>
          </p:cNvSpPr>
          <p:nvPr>
            <p:ph type="title"/>
          </p:nvPr>
        </p:nvSpPr>
        <p:spPr/>
        <p:txBody>
          <a:bodyPr/>
          <a:lstStyle/>
          <a:p>
            <a:r>
              <a:rPr lang="en-US" dirty="0"/>
              <a:t>Related work outline</a:t>
            </a:r>
          </a:p>
        </p:txBody>
      </p:sp>
      <p:sp>
        <p:nvSpPr>
          <p:cNvPr id="3" name="Content Placeholder 2">
            <a:extLst>
              <a:ext uri="{FF2B5EF4-FFF2-40B4-BE49-F238E27FC236}">
                <a16:creationId xmlns:a16="http://schemas.microsoft.com/office/drawing/2014/main" id="{6A0D358D-5DF9-A727-DF65-91CDDE5ED3E5}"/>
              </a:ext>
            </a:extLst>
          </p:cNvPr>
          <p:cNvSpPr>
            <a:spLocks noGrp="1"/>
          </p:cNvSpPr>
          <p:nvPr>
            <p:ph idx="1"/>
          </p:nvPr>
        </p:nvSpPr>
        <p:spPr/>
        <p:txBody>
          <a:bodyPr/>
          <a:lstStyle/>
          <a:p>
            <a:endParaRPr lang="en-US" dirty="0"/>
          </a:p>
          <a:p>
            <a:r>
              <a:rPr lang="en-US" dirty="0"/>
              <a:t>Motivation</a:t>
            </a:r>
          </a:p>
          <a:p>
            <a:endParaRPr lang="en-US" dirty="0"/>
          </a:p>
          <a:p>
            <a:endParaRPr lang="en-US" dirty="0"/>
          </a:p>
          <a:p>
            <a:r>
              <a:rPr lang="en-US" dirty="0"/>
              <a:t>Similar solutions to similar problems</a:t>
            </a:r>
          </a:p>
          <a:p>
            <a:endParaRPr lang="en-US" dirty="0"/>
          </a:p>
        </p:txBody>
      </p:sp>
    </p:spTree>
    <p:extLst>
      <p:ext uri="{BB962C8B-B14F-4D97-AF65-F5344CB8AC3E}">
        <p14:creationId xmlns:p14="http://schemas.microsoft.com/office/powerpoint/2010/main" val="14706684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277288" y="2766218"/>
            <a:ext cx="3637423" cy="1325563"/>
          </a:xfrm>
        </p:spPr>
        <p:txBody>
          <a:bodyPr>
            <a:normAutofit/>
          </a:bodyPr>
          <a:lstStyle/>
          <a:p>
            <a:r>
              <a:rPr lang="it-IT" dirty="0"/>
              <a:t>Motivation</a:t>
            </a:r>
            <a:endParaRPr lang="en-US" dirty="0"/>
          </a:p>
        </p:txBody>
      </p:sp>
    </p:spTree>
    <p:extLst>
      <p:ext uri="{BB962C8B-B14F-4D97-AF65-F5344CB8AC3E}">
        <p14:creationId xmlns:p14="http://schemas.microsoft.com/office/powerpoint/2010/main" val="3734092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6054-C5B0-7A67-9FF5-2F9989C3F98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C8266809-379F-F1AB-0839-F2E4C5AAE22F}"/>
              </a:ext>
            </a:extLst>
          </p:cNvPr>
          <p:cNvSpPr>
            <a:spLocks noGrp="1"/>
          </p:cNvSpPr>
          <p:nvPr>
            <p:ph idx="1"/>
          </p:nvPr>
        </p:nvSpPr>
        <p:spPr/>
        <p:txBody>
          <a:bodyPr/>
          <a:lstStyle/>
          <a:p>
            <a:r>
              <a:rPr lang="en-US" dirty="0"/>
              <a:t>Optimize pod placement using network telemetries</a:t>
            </a:r>
          </a:p>
          <a:p>
            <a:endParaRPr lang="en-US"/>
          </a:p>
          <a:p>
            <a:endParaRPr lang="en-US" dirty="0"/>
          </a:p>
          <a:p>
            <a:r>
              <a:rPr lang="en-US" dirty="0"/>
              <a:t>Optimize pod scheduling using node resources</a:t>
            </a:r>
          </a:p>
          <a:p>
            <a:endParaRPr lang="en-US" dirty="0"/>
          </a:p>
          <a:p>
            <a:endParaRPr lang="en-US" dirty="0"/>
          </a:p>
          <a:p>
            <a:r>
              <a:rPr lang="en-US" dirty="0"/>
              <a:t>Optimize microservices placement </a:t>
            </a:r>
          </a:p>
          <a:p>
            <a:endParaRPr lang="en-US" dirty="0"/>
          </a:p>
          <a:p>
            <a:endParaRPr lang="en-US" dirty="0"/>
          </a:p>
        </p:txBody>
      </p:sp>
    </p:spTree>
    <p:extLst>
      <p:ext uri="{BB962C8B-B14F-4D97-AF65-F5344CB8AC3E}">
        <p14:creationId xmlns:p14="http://schemas.microsoft.com/office/powerpoint/2010/main" val="2754951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BC6D-D0F3-FB97-35CC-77032A05D6DD}"/>
              </a:ext>
            </a:extLst>
          </p:cNvPr>
          <p:cNvSpPr>
            <a:spLocks noGrp="1"/>
          </p:cNvSpPr>
          <p:nvPr>
            <p:ph type="title"/>
          </p:nvPr>
        </p:nvSpPr>
        <p:spPr>
          <a:xfrm>
            <a:off x="838200" y="365125"/>
            <a:ext cx="10515600" cy="1715923"/>
          </a:xfrm>
        </p:spPr>
        <p:txBody>
          <a:bodyPr>
            <a:normAutofit fontScale="90000"/>
          </a:bodyPr>
          <a:lstStyle/>
          <a:p>
            <a:r>
              <a:rPr lang="it-IT" dirty="0"/>
              <a:t>«</a:t>
            </a:r>
            <a:r>
              <a:rPr lang="en-US" dirty="0">
                <a:effectLst/>
                <a:hlinkClick r:id="rId2"/>
              </a:rPr>
              <a:t>Co-locating Containerized Workload Using Service Mesh</a:t>
            </a:r>
            <a:br>
              <a:rPr lang="en-US" dirty="0">
                <a:hlinkClick r:id="rId2"/>
              </a:rPr>
            </a:br>
            <a:r>
              <a:rPr lang="en-US" dirty="0">
                <a:effectLst/>
                <a:hlinkClick r:id="rId2"/>
              </a:rPr>
              <a:t>Telemetry</a:t>
            </a:r>
            <a:r>
              <a:rPr lang="it-IT" dirty="0"/>
              <a:t>»</a:t>
            </a:r>
            <a:endParaRPr lang="en-US" dirty="0"/>
          </a:p>
        </p:txBody>
      </p:sp>
      <p:sp>
        <p:nvSpPr>
          <p:cNvPr id="3" name="Content Placeholder 2">
            <a:extLst>
              <a:ext uri="{FF2B5EF4-FFF2-40B4-BE49-F238E27FC236}">
                <a16:creationId xmlns:a16="http://schemas.microsoft.com/office/drawing/2014/main" id="{15302ED1-E259-E2BA-D4DD-800C7FF6E041}"/>
              </a:ext>
            </a:extLst>
          </p:cNvPr>
          <p:cNvSpPr>
            <a:spLocks noGrp="1"/>
          </p:cNvSpPr>
          <p:nvPr>
            <p:ph idx="1"/>
          </p:nvPr>
        </p:nvSpPr>
        <p:spPr>
          <a:xfrm>
            <a:off x="838200" y="2081047"/>
            <a:ext cx="10515600" cy="4095915"/>
          </a:xfrm>
        </p:spPr>
        <p:txBody>
          <a:bodyPr/>
          <a:lstStyle/>
          <a:p>
            <a:r>
              <a:rPr lang="en-US" dirty="0"/>
              <a:t>U</a:t>
            </a:r>
            <a:r>
              <a:rPr lang="en-US" dirty="0">
                <a:effectLst/>
              </a:rPr>
              <a:t>se the</a:t>
            </a:r>
            <a:r>
              <a:rPr lang="en-US" dirty="0"/>
              <a:t> </a:t>
            </a:r>
            <a:r>
              <a:rPr lang="en-US" dirty="0">
                <a:effectLst/>
              </a:rPr>
              <a:t>telemetry information collected by service mesh</a:t>
            </a:r>
            <a:r>
              <a:rPr lang="it-IT" dirty="0"/>
              <a:t>s (e.g., Istio)</a:t>
            </a:r>
          </a:p>
          <a:p>
            <a:endParaRPr lang="it-IT" dirty="0"/>
          </a:p>
          <a:p>
            <a:r>
              <a:rPr lang="it-IT" dirty="0"/>
              <a:t>Do not deal with </a:t>
            </a:r>
            <a:r>
              <a:rPr lang="it-IT" u="sng" dirty="0"/>
              <a:t>stateful</a:t>
            </a:r>
            <a:r>
              <a:rPr lang="it-IT" dirty="0"/>
              <a:t> applications</a:t>
            </a:r>
          </a:p>
          <a:p>
            <a:endParaRPr lang="it-IT" dirty="0"/>
          </a:p>
          <a:p>
            <a:r>
              <a:rPr lang="it-IT" dirty="0"/>
              <a:t>Main point:</a:t>
            </a:r>
          </a:p>
          <a:p>
            <a:pPr lvl="1"/>
            <a:r>
              <a:rPr lang="it-IT" dirty="0"/>
              <a:t>Optimize the micro-service location on a Kubernetes cluster using service mesh telemetry</a:t>
            </a:r>
            <a:endParaRPr lang="en-US" dirty="0"/>
          </a:p>
        </p:txBody>
      </p:sp>
      <p:sp>
        <p:nvSpPr>
          <p:cNvPr id="4" name="TextBox 3">
            <a:extLst>
              <a:ext uri="{FF2B5EF4-FFF2-40B4-BE49-F238E27FC236}">
                <a16:creationId xmlns:a16="http://schemas.microsoft.com/office/drawing/2014/main" id="{DB599117-FCE5-6546-291F-150D9E01938D}"/>
              </a:ext>
            </a:extLst>
          </p:cNvPr>
          <p:cNvSpPr txBox="1"/>
          <p:nvPr/>
        </p:nvSpPr>
        <p:spPr>
          <a:xfrm>
            <a:off x="838200" y="6382435"/>
            <a:ext cx="9067801" cy="338554"/>
          </a:xfrm>
          <a:prstGeom prst="rect">
            <a:avLst/>
          </a:prstGeom>
          <a:noFill/>
        </p:spPr>
        <p:txBody>
          <a:bodyPr wrap="square">
            <a:spAutoFit/>
          </a:bodyPr>
          <a:lstStyle/>
          <a:p>
            <a:r>
              <a:rPr lang="en-US" sz="1600" dirty="0" err="1">
                <a:effectLst/>
              </a:rPr>
              <a:t>Lianjie</a:t>
            </a:r>
            <a:r>
              <a:rPr lang="en-US" sz="1600" dirty="0">
                <a:effectLst/>
              </a:rPr>
              <a:t> Cao, Puneet Sharma</a:t>
            </a:r>
          </a:p>
        </p:txBody>
      </p:sp>
    </p:spTree>
    <p:extLst>
      <p:ext uri="{BB962C8B-B14F-4D97-AF65-F5344CB8AC3E}">
        <p14:creationId xmlns:p14="http://schemas.microsoft.com/office/powerpoint/2010/main" val="1896828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CAC6-F12C-8530-EB46-FFD2CECDEE81}"/>
              </a:ext>
            </a:extLst>
          </p:cNvPr>
          <p:cNvSpPr>
            <a:spLocks noGrp="1"/>
          </p:cNvSpPr>
          <p:nvPr>
            <p:ph type="title"/>
          </p:nvPr>
        </p:nvSpPr>
        <p:spPr>
          <a:xfrm>
            <a:off x="838200" y="365125"/>
            <a:ext cx="10515600" cy="1752433"/>
          </a:xfrm>
        </p:spPr>
        <p:txBody>
          <a:bodyPr>
            <a:normAutofit fontScale="90000"/>
          </a:bodyPr>
          <a:lstStyle/>
          <a:p>
            <a:r>
              <a:rPr lang="it-IT" dirty="0"/>
              <a:t>«</a:t>
            </a:r>
            <a:r>
              <a:rPr lang="en-US" dirty="0" err="1">
                <a:effectLst/>
                <a:hlinkClick r:id="rId2"/>
              </a:rPr>
              <a:t>NetMARKS</a:t>
            </a:r>
            <a:r>
              <a:rPr lang="en-US" dirty="0">
                <a:effectLst/>
                <a:hlinkClick r:id="rId2"/>
              </a:rPr>
              <a:t>: Network Metrics-</a:t>
            </a:r>
            <a:r>
              <a:rPr lang="en-US" dirty="0" err="1">
                <a:effectLst/>
                <a:hlinkClick r:id="rId2"/>
              </a:rPr>
              <a:t>AwaRe</a:t>
            </a:r>
            <a:r>
              <a:rPr lang="en-US" dirty="0">
                <a:effectLst/>
                <a:hlinkClick r:id="rId2"/>
              </a:rPr>
              <a:t> Kubernetes Scheduler Powered by Service Mesh</a:t>
            </a:r>
            <a:r>
              <a:rPr lang="it-IT" dirty="0"/>
              <a:t>»</a:t>
            </a:r>
            <a:endParaRPr lang="en-US" dirty="0"/>
          </a:p>
        </p:txBody>
      </p:sp>
      <p:sp>
        <p:nvSpPr>
          <p:cNvPr id="3" name="Content Placeholder 2">
            <a:extLst>
              <a:ext uri="{FF2B5EF4-FFF2-40B4-BE49-F238E27FC236}">
                <a16:creationId xmlns:a16="http://schemas.microsoft.com/office/drawing/2014/main" id="{72325631-CCC2-FAEC-5425-CE2391C270F6}"/>
              </a:ext>
            </a:extLst>
          </p:cNvPr>
          <p:cNvSpPr>
            <a:spLocks noGrp="1"/>
          </p:cNvSpPr>
          <p:nvPr>
            <p:ph idx="1"/>
          </p:nvPr>
        </p:nvSpPr>
        <p:spPr>
          <a:xfrm>
            <a:off x="838200" y="3429000"/>
            <a:ext cx="6236368" cy="534151"/>
          </a:xfrm>
        </p:spPr>
        <p:txBody>
          <a:bodyPr>
            <a:normAutofit fontScale="92500"/>
          </a:bodyPr>
          <a:lstStyle/>
          <a:p>
            <a:r>
              <a:rPr lang="it-IT" dirty="0"/>
              <a:t>Like the previous solution.</a:t>
            </a:r>
            <a:endParaRPr lang="en-US" dirty="0"/>
          </a:p>
        </p:txBody>
      </p:sp>
      <p:sp>
        <p:nvSpPr>
          <p:cNvPr id="4" name="TextBox 3">
            <a:extLst>
              <a:ext uri="{FF2B5EF4-FFF2-40B4-BE49-F238E27FC236}">
                <a16:creationId xmlns:a16="http://schemas.microsoft.com/office/drawing/2014/main" id="{AEA4C0EF-0878-FB81-1FA6-6980D8B8ED8A}"/>
              </a:ext>
            </a:extLst>
          </p:cNvPr>
          <p:cNvSpPr txBox="1"/>
          <p:nvPr/>
        </p:nvSpPr>
        <p:spPr>
          <a:xfrm>
            <a:off x="838200" y="6273225"/>
            <a:ext cx="9067801" cy="584775"/>
          </a:xfrm>
          <a:prstGeom prst="rect">
            <a:avLst/>
          </a:prstGeom>
          <a:noFill/>
        </p:spPr>
        <p:txBody>
          <a:bodyPr wrap="square">
            <a:spAutoFit/>
          </a:bodyPr>
          <a:lstStyle/>
          <a:p>
            <a:r>
              <a:rPr lang="en-US" sz="1600" dirty="0" err="1">
                <a:effectLst/>
              </a:rPr>
              <a:t>Łukasz</a:t>
            </a:r>
            <a:r>
              <a:rPr lang="en-US" sz="1600" dirty="0">
                <a:effectLst/>
              </a:rPr>
              <a:t> Wojciechowski, Krzysztof </a:t>
            </a:r>
            <a:r>
              <a:rPr lang="en-US" sz="1600" dirty="0" err="1">
                <a:effectLst/>
              </a:rPr>
              <a:t>Opasiak</a:t>
            </a:r>
            <a:r>
              <a:rPr lang="en-US" sz="1600" dirty="0">
                <a:effectLst/>
              </a:rPr>
              <a:t>, Jakub </a:t>
            </a:r>
            <a:r>
              <a:rPr lang="en-US" sz="1600" dirty="0" err="1">
                <a:effectLst/>
              </a:rPr>
              <a:t>Latusek</a:t>
            </a:r>
            <a:r>
              <a:rPr lang="en-US" sz="1600" dirty="0">
                <a:effectLst/>
              </a:rPr>
              <a:t>, Maciej </a:t>
            </a:r>
            <a:r>
              <a:rPr lang="en-US" sz="1600" dirty="0" err="1">
                <a:effectLst/>
              </a:rPr>
              <a:t>Wereski</a:t>
            </a:r>
            <a:r>
              <a:rPr lang="en-US" sz="1600" dirty="0"/>
              <a:t>, </a:t>
            </a:r>
            <a:r>
              <a:rPr lang="en-US" sz="1600" dirty="0">
                <a:effectLst/>
              </a:rPr>
              <a:t>Victor Morales, </a:t>
            </a:r>
            <a:r>
              <a:rPr lang="en-US" sz="1600" dirty="0" err="1">
                <a:effectLst/>
              </a:rPr>
              <a:t>Taewan</a:t>
            </a:r>
            <a:r>
              <a:rPr lang="en-US" sz="1600" dirty="0">
                <a:effectLst/>
              </a:rPr>
              <a:t> Kim, and </a:t>
            </a:r>
            <a:r>
              <a:rPr lang="en-US" sz="1600" dirty="0" err="1">
                <a:effectLst/>
              </a:rPr>
              <a:t>Moonki</a:t>
            </a:r>
            <a:r>
              <a:rPr lang="en-US" sz="1600" dirty="0">
                <a:effectLst/>
              </a:rPr>
              <a:t> Hong</a:t>
            </a:r>
          </a:p>
        </p:txBody>
      </p:sp>
    </p:spTree>
    <p:extLst>
      <p:ext uri="{BB962C8B-B14F-4D97-AF65-F5344CB8AC3E}">
        <p14:creationId xmlns:p14="http://schemas.microsoft.com/office/powerpoint/2010/main" val="38726361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263-CAC4-9CB2-3160-069A637B3E95}"/>
              </a:ext>
            </a:extLst>
          </p:cNvPr>
          <p:cNvSpPr>
            <a:spLocks noGrp="1"/>
          </p:cNvSpPr>
          <p:nvPr>
            <p:ph type="title"/>
          </p:nvPr>
        </p:nvSpPr>
        <p:spPr>
          <a:xfrm>
            <a:off x="838200" y="365125"/>
            <a:ext cx="10515600" cy="1788528"/>
          </a:xfrm>
        </p:spPr>
        <p:txBody>
          <a:bodyPr>
            <a:normAutofit fontScale="90000"/>
          </a:bodyPr>
          <a:lstStyle/>
          <a:p>
            <a:r>
              <a:rPr lang="it-IT" dirty="0"/>
              <a:t>«</a:t>
            </a:r>
            <a:r>
              <a:rPr lang="en-US" dirty="0">
                <a:effectLst/>
                <a:hlinkClick r:id="rId2"/>
              </a:rPr>
              <a:t>Ultra-Reliable and Low-Latency Computing in the Edge</a:t>
            </a:r>
            <a:br>
              <a:rPr lang="en-US" dirty="0">
                <a:hlinkClick r:id="rId2"/>
              </a:rPr>
            </a:br>
            <a:r>
              <a:rPr lang="en-US" dirty="0">
                <a:effectLst/>
                <a:hlinkClick r:id="rId2"/>
              </a:rPr>
              <a:t>with Kubernetes</a:t>
            </a:r>
            <a:r>
              <a:rPr lang="it-IT" dirty="0"/>
              <a:t>»</a:t>
            </a:r>
            <a:endParaRPr lang="en-US" dirty="0"/>
          </a:p>
        </p:txBody>
      </p:sp>
      <p:sp>
        <p:nvSpPr>
          <p:cNvPr id="3" name="Content Placeholder 2">
            <a:extLst>
              <a:ext uri="{FF2B5EF4-FFF2-40B4-BE49-F238E27FC236}">
                <a16:creationId xmlns:a16="http://schemas.microsoft.com/office/drawing/2014/main" id="{27021651-363E-8906-0077-34CC5EA5C620}"/>
              </a:ext>
            </a:extLst>
          </p:cNvPr>
          <p:cNvSpPr>
            <a:spLocks noGrp="1"/>
          </p:cNvSpPr>
          <p:nvPr>
            <p:ph idx="1"/>
          </p:nvPr>
        </p:nvSpPr>
        <p:spPr>
          <a:xfrm>
            <a:off x="838200" y="2153653"/>
            <a:ext cx="10515600" cy="4023310"/>
          </a:xfrm>
        </p:spPr>
        <p:txBody>
          <a:bodyPr>
            <a:normAutofit/>
          </a:bodyPr>
          <a:lstStyle/>
          <a:p>
            <a:r>
              <a:rPr lang="en-US" dirty="0">
                <a:effectLst/>
              </a:rPr>
              <a:t>Kubernetes scheduler enhancement proposal</a:t>
            </a:r>
          </a:p>
          <a:p>
            <a:endParaRPr lang="en-US" dirty="0">
              <a:effectLst/>
            </a:endParaRPr>
          </a:p>
          <a:p>
            <a:r>
              <a:rPr lang="en-US" dirty="0"/>
              <a:t>To</a:t>
            </a:r>
            <a:r>
              <a:rPr lang="en-US" dirty="0">
                <a:effectLst/>
              </a:rPr>
              <a:t> operate on an edge-computing architecture and manage latency critical app</a:t>
            </a:r>
            <a:endParaRPr lang="en-US" dirty="0"/>
          </a:p>
          <a:p>
            <a:endParaRPr lang="en-US" dirty="0"/>
          </a:p>
          <a:p>
            <a:r>
              <a:rPr lang="en-US" dirty="0"/>
              <a:t>Main point:</a:t>
            </a:r>
          </a:p>
          <a:p>
            <a:pPr lvl="1"/>
            <a:r>
              <a:rPr lang="en-US" dirty="0"/>
              <a:t>Migrate a </a:t>
            </a:r>
            <a:r>
              <a:rPr lang="en-US" u="sng" dirty="0"/>
              <a:t>stateless</a:t>
            </a:r>
            <a:r>
              <a:rPr lang="en-US" dirty="0"/>
              <a:t> pod when a node does not have enough resources</a:t>
            </a:r>
          </a:p>
        </p:txBody>
      </p:sp>
      <p:sp>
        <p:nvSpPr>
          <p:cNvPr id="4" name="TextBox 3">
            <a:extLst>
              <a:ext uri="{FF2B5EF4-FFF2-40B4-BE49-F238E27FC236}">
                <a16:creationId xmlns:a16="http://schemas.microsoft.com/office/drawing/2014/main" id="{A3E050A8-C227-9177-D99F-C7F328B1A566}"/>
              </a:ext>
            </a:extLst>
          </p:cNvPr>
          <p:cNvSpPr txBox="1"/>
          <p:nvPr/>
        </p:nvSpPr>
        <p:spPr>
          <a:xfrm>
            <a:off x="838200" y="6382435"/>
            <a:ext cx="9067801" cy="338554"/>
          </a:xfrm>
          <a:prstGeom prst="rect">
            <a:avLst/>
          </a:prstGeom>
          <a:noFill/>
        </p:spPr>
        <p:txBody>
          <a:bodyPr wrap="square">
            <a:spAutoFit/>
          </a:bodyPr>
          <a:lstStyle/>
          <a:p>
            <a:r>
              <a:rPr lang="en-US" sz="1600" dirty="0">
                <a:effectLst/>
              </a:rPr>
              <a:t>Laszlo </a:t>
            </a:r>
            <a:r>
              <a:rPr lang="en-US" sz="1600" dirty="0" err="1">
                <a:effectLst/>
              </a:rPr>
              <a:t>Toka</a:t>
            </a:r>
            <a:endParaRPr lang="en-US" sz="1600" dirty="0">
              <a:effectLst/>
            </a:endParaRPr>
          </a:p>
        </p:txBody>
      </p:sp>
    </p:spTree>
    <p:extLst>
      <p:ext uri="{BB962C8B-B14F-4D97-AF65-F5344CB8AC3E}">
        <p14:creationId xmlns:p14="http://schemas.microsoft.com/office/powerpoint/2010/main" val="5382620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7310-EB58-EC98-8C6C-4D931A9AA7A3}"/>
              </a:ext>
            </a:extLst>
          </p:cNvPr>
          <p:cNvSpPr>
            <a:spLocks noGrp="1"/>
          </p:cNvSpPr>
          <p:nvPr>
            <p:ph type="title"/>
          </p:nvPr>
        </p:nvSpPr>
        <p:spPr>
          <a:xfrm>
            <a:off x="838200" y="365125"/>
            <a:ext cx="10515600" cy="1860717"/>
          </a:xfrm>
        </p:spPr>
        <p:txBody>
          <a:bodyPr>
            <a:normAutofit fontScale="90000"/>
          </a:bodyPr>
          <a:lstStyle/>
          <a:p>
            <a:r>
              <a:rPr lang="it-IT" dirty="0"/>
              <a:t>«</a:t>
            </a:r>
            <a:r>
              <a:rPr lang="en-US" dirty="0">
                <a:effectLst/>
                <a:hlinkClick r:id="rId2" tooltip="Improving microservice-based applications with runtime placement adaptation"/>
              </a:rPr>
              <a:t>Improving microservice-based</a:t>
            </a:r>
            <a:br>
              <a:rPr lang="en-US" dirty="0">
                <a:hlinkClick r:id="rId2" tooltip="Improving microservice-based applications with runtime placement adaptation"/>
              </a:rPr>
            </a:br>
            <a:r>
              <a:rPr lang="en-US" dirty="0">
                <a:effectLst/>
                <a:hlinkClick r:id="rId2" tooltip="Improving microservice-based applications with runtime placement adaptation"/>
              </a:rPr>
              <a:t>applications with runtime placement adaptation</a:t>
            </a:r>
            <a:r>
              <a:rPr lang="it-IT" dirty="0"/>
              <a:t>»</a:t>
            </a:r>
            <a:endParaRPr lang="en-US" dirty="0"/>
          </a:p>
        </p:txBody>
      </p:sp>
      <p:sp>
        <p:nvSpPr>
          <p:cNvPr id="3" name="Content Placeholder 2">
            <a:extLst>
              <a:ext uri="{FF2B5EF4-FFF2-40B4-BE49-F238E27FC236}">
                <a16:creationId xmlns:a16="http://schemas.microsoft.com/office/drawing/2014/main" id="{F1C348B8-D2D3-7636-27D7-DCD0CABC21A5}"/>
              </a:ext>
            </a:extLst>
          </p:cNvPr>
          <p:cNvSpPr>
            <a:spLocks noGrp="1"/>
          </p:cNvSpPr>
          <p:nvPr>
            <p:ph idx="1"/>
          </p:nvPr>
        </p:nvSpPr>
        <p:spPr>
          <a:xfrm>
            <a:off x="838200" y="2225841"/>
            <a:ext cx="10515600" cy="3951121"/>
          </a:xfrm>
        </p:spPr>
        <p:txBody>
          <a:bodyPr>
            <a:normAutofit lnSpcReduction="10000"/>
          </a:bodyPr>
          <a:lstStyle/>
          <a:p>
            <a:r>
              <a:rPr lang="en-US" dirty="0" err="1">
                <a:effectLst/>
                <a:latin typeface="+mj-lt"/>
              </a:rPr>
              <a:t>REMaP</a:t>
            </a:r>
            <a:r>
              <a:rPr lang="en-US" dirty="0">
                <a:effectLst/>
                <a:latin typeface="+mj-lt"/>
              </a:rPr>
              <a:t>, mechanism to reconfigure the placement of microservices in </a:t>
            </a:r>
            <a:r>
              <a:rPr lang="en-US" dirty="0" err="1">
                <a:effectLst/>
                <a:latin typeface="+mj-lt"/>
              </a:rPr>
              <a:t>μApps</a:t>
            </a:r>
            <a:endParaRPr lang="en-US" dirty="0">
              <a:latin typeface="+mj-lt"/>
            </a:endParaRPr>
          </a:p>
          <a:p>
            <a:endParaRPr lang="en-US" dirty="0">
              <a:effectLst/>
              <a:latin typeface="+mj-lt"/>
            </a:endParaRPr>
          </a:p>
          <a:p>
            <a:r>
              <a:rPr lang="en-US" dirty="0">
                <a:latin typeface="+mj-lt"/>
              </a:rPr>
              <a:t>B</a:t>
            </a:r>
            <a:r>
              <a:rPr lang="en-US" dirty="0">
                <a:effectLst/>
                <a:latin typeface="+mj-lt"/>
              </a:rPr>
              <a:t>ased on their communication affinities and resources usage</a:t>
            </a:r>
          </a:p>
          <a:p>
            <a:endParaRPr lang="en-US" dirty="0">
              <a:latin typeface="+mj-lt"/>
            </a:endParaRPr>
          </a:p>
          <a:p>
            <a:r>
              <a:rPr lang="en-US" dirty="0">
                <a:effectLst/>
                <a:latin typeface="+mj-lt"/>
              </a:rPr>
              <a:t>Main point:</a:t>
            </a:r>
          </a:p>
          <a:p>
            <a:pPr lvl="1"/>
            <a:r>
              <a:rPr lang="en-US" dirty="0">
                <a:effectLst/>
                <a:latin typeface="+mj-lt"/>
              </a:rPr>
              <a:t>it is </a:t>
            </a:r>
            <a:r>
              <a:rPr lang="en-US" u="sng" dirty="0">
                <a:effectLst/>
                <a:latin typeface="+mj-lt"/>
              </a:rPr>
              <a:t>not possible</a:t>
            </a:r>
            <a:r>
              <a:rPr lang="en-US" dirty="0">
                <a:effectLst/>
                <a:latin typeface="+mj-lt"/>
              </a:rPr>
              <a:t> to live-migrate processes</a:t>
            </a:r>
            <a:br>
              <a:rPr lang="en-US" dirty="0">
                <a:latin typeface="+mj-lt"/>
              </a:rPr>
            </a:br>
            <a:r>
              <a:rPr lang="en-US" dirty="0">
                <a:effectLst/>
                <a:latin typeface="+mj-lt"/>
              </a:rPr>
              <a:t>(microservices) between machines</a:t>
            </a:r>
          </a:p>
        </p:txBody>
      </p:sp>
      <p:sp>
        <p:nvSpPr>
          <p:cNvPr id="4" name="TextBox 3">
            <a:extLst>
              <a:ext uri="{FF2B5EF4-FFF2-40B4-BE49-F238E27FC236}">
                <a16:creationId xmlns:a16="http://schemas.microsoft.com/office/drawing/2014/main" id="{AA80240F-947C-C977-79CD-51E1DCFE52F0}"/>
              </a:ext>
            </a:extLst>
          </p:cNvPr>
          <p:cNvSpPr txBox="1"/>
          <p:nvPr/>
        </p:nvSpPr>
        <p:spPr>
          <a:xfrm>
            <a:off x="838200" y="6382435"/>
            <a:ext cx="9772650" cy="338554"/>
          </a:xfrm>
          <a:prstGeom prst="rect">
            <a:avLst/>
          </a:prstGeom>
          <a:noFill/>
        </p:spPr>
        <p:txBody>
          <a:bodyPr wrap="square">
            <a:spAutoFit/>
          </a:bodyPr>
          <a:lstStyle/>
          <a:p>
            <a:r>
              <a:rPr lang="sv-SE" sz="1600" dirty="0">
                <a:effectLst/>
              </a:rPr>
              <a:t>Adalberto R. Sampaio Jr , Julia Rubin , Ivan Beschastnikh and Nelson S. Rosa</a:t>
            </a:r>
            <a:endParaRPr lang="en-US" sz="1600" dirty="0">
              <a:effectLst/>
            </a:endParaRPr>
          </a:p>
        </p:txBody>
      </p:sp>
    </p:spTree>
    <p:extLst>
      <p:ext uri="{BB962C8B-B14F-4D97-AF65-F5344CB8AC3E}">
        <p14:creationId xmlns:p14="http://schemas.microsoft.com/office/powerpoint/2010/main" val="270151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321F-C5BF-CEE0-5B3C-8D03CC82257D}"/>
              </a:ext>
            </a:extLst>
          </p:cNvPr>
          <p:cNvSpPr>
            <a:spLocks noGrp="1"/>
          </p:cNvSpPr>
          <p:nvPr>
            <p:ph type="title"/>
          </p:nvPr>
        </p:nvSpPr>
        <p:spPr/>
        <p:txBody>
          <a:bodyPr/>
          <a:lstStyle/>
          <a:p>
            <a:r>
              <a:rPr lang="it-IT" dirty="0">
                <a:solidFill>
                  <a:schemeClr val="bg2">
                    <a:lumMod val="90000"/>
                  </a:schemeClr>
                </a:solidFill>
              </a:rPr>
              <a:t>Kubernetes</a:t>
            </a:r>
            <a:r>
              <a:rPr lang="it-IT" dirty="0"/>
              <a:t> </a:t>
            </a:r>
            <a:endParaRPr lang="en-US" dirty="0"/>
          </a:p>
        </p:txBody>
      </p:sp>
      <p:sp>
        <p:nvSpPr>
          <p:cNvPr id="3" name="Content Placeholder 2">
            <a:extLst>
              <a:ext uri="{FF2B5EF4-FFF2-40B4-BE49-F238E27FC236}">
                <a16:creationId xmlns:a16="http://schemas.microsoft.com/office/drawing/2014/main" id="{44AC12BC-874F-9EE9-1A0C-21F87B1E590A}"/>
              </a:ext>
            </a:extLst>
          </p:cNvPr>
          <p:cNvSpPr>
            <a:spLocks noGrp="1"/>
          </p:cNvSpPr>
          <p:nvPr>
            <p:ph idx="1"/>
          </p:nvPr>
        </p:nvSpPr>
        <p:spPr>
          <a:xfrm>
            <a:off x="838200" y="1825624"/>
            <a:ext cx="10515600" cy="4351338"/>
          </a:xfrm>
        </p:spPr>
        <p:txBody>
          <a:bodyPr/>
          <a:lstStyle/>
          <a:p>
            <a:r>
              <a:rPr lang="it-IT" dirty="0"/>
              <a:t>Node components:</a:t>
            </a:r>
          </a:p>
          <a:p>
            <a:endParaRPr lang="it-IT" dirty="0"/>
          </a:p>
          <a:p>
            <a:pPr lvl="1"/>
            <a:r>
              <a:rPr lang="it-IT" dirty="0">
                <a:solidFill>
                  <a:schemeClr val="bg2">
                    <a:lumMod val="90000"/>
                  </a:schemeClr>
                </a:solidFill>
              </a:rPr>
              <a:t>kubelet</a:t>
            </a:r>
          </a:p>
          <a:p>
            <a:pPr lvl="1"/>
            <a:endParaRPr lang="it-IT" dirty="0"/>
          </a:p>
          <a:p>
            <a:pPr lvl="1"/>
            <a:r>
              <a:rPr lang="it-IT" dirty="0">
                <a:solidFill>
                  <a:schemeClr val="bg2">
                    <a:lumMod val="90000"/>
                  </a:schemeClr>
                </a:solidFill>
              </a:rPr>
              <a:t>kube-proxy</a:t>
            </a:r>
          </a:p>
          <a:p>
            <a:pPr lvl="1"/>
            <a:endParaRPr lang="it-IT" dirty="0"/>
          </a:p>
          <a:p>
            <a:pPr lvl="1"/>
            <a:r>
              <a:rPr lang="it-IT" dirty="0"/>
              <a:t>container-runtime</a:t>
            </a:r>
          </a:p>
          <a:p>
            <a:pPr lvl="1"/>
            <a:endParaRPr lang="it-IT" dirty="0"/>
          </a:p>
        </p:txBody>
      </p:sp>
      <p:pic>
        <p:nvPicPr>
          <p:cNvPr id="1026" name="Picture 2">
            <a:extLst>
              <a:ext uri="{FF2B5EF4-FFF2-40B4-BE49-F238E27FC236}">
                <a16:creationId xmlns:a16="http://schemas.microsoft.com/office/drawing/2014/main" id="{F3E73F29-E9DE-7F35-A469-FB4D86976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848" y="681038"/>
            <a:ext cx="704278" cy="6837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E77C9B3-865D-AB0F-0B85-1F2A8D608C2E}"/>
              </a:ext>
            </a:extLst>
          </p:cNvPr>
          <p:cNvCxnSpPr>
            <a:cxnSpLocks/>
          </p:cNvCxnSpPr>
          <p:nvPr/>
        </p:nvCxnSpPr>
        <p:spPr>
          <a:xfrm>
            <a:off x="4953965" y="4556878"/>
            <a:ext cx="972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BB14EF0-3309-69A3-257E-942535EAC245}"/>
              </a:ext>
            </a:extLst>
          </p:cNvPr>
          <p:cNvSpPr/>
          <p:nvPr/>
        </p:nvSpPr>
        <p:spPr>
          <a:xfrm>
            <a:off x="5926238" y="3931843"/>
            <a:ext cx="3298785" cy="1416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EBEF2A-46A2-64B6-8EDA-EDCCDFF31CD7}"/>
              </a:ext>
            </a:extLst>
          </p:cNvPr>
          <p:cNvSpPr txBox="1"/>
          <p:nvPr/>
        </p:nvSpPr>
        <p:spPr>
          <a:xfrm>
            <a:off x="6096000" y="4178670"/>
            <a:ext cx="3476263" cy="923330"/>
          </a:xfrm>
          <a:prstGeom prst="rect">
            <a:avLst/>
          </a:prstGeom>
          <a:noFill/>
        </p:spPr>
        <p:txBody>
          <a:bodyPr wrap="square" rtlCol="0">
            <a:spAutoFit/>
          </a:bodyPr>
          <a:lstStyle/>
          <a:p>
            <a:r>
              <a:rPr lang="it-IT" dirty="0"/>
              <a:t>Software that is responsible for </a:t>
            </a:r>
          </a:p>
          <a:p>
            <a:r>
              <a:rPr lang="it-IT" dirty="0"/>
              <a:t>running containers</a:t>
            </a:r>
            <a:endParaRPr lang="en-US" dirty="0"/>
          </a:p>
        </p:txBody>
      </p:sp>
    </p:spTree>
    <p:extLst>
      <p:ext uri="{BB962C8B-B14F-4D97-AF65-F5344CB8AC3E}">
        <p14:creationId xmlns:p14="http://schemas.microsoft.com/office/powerpoint/2010/main" val="1886673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2887717" y="2766218"/>
            <a:ext cx="6416566" cy="1325563"/>
          </a:xfrm>
        </p:spPr>
        <p:txBody>
          <a:bodyPr>
            <a:normAutofit fontScale="90000"/>
          </a:bodyPr>
          <a:lstStyle/>
          <a:p>
            <a:r>
              <a:rPr lang="it-IT" dirty="0"/>
              <a:t>Similar solutions to similar problems </a:t>
            </a:r>
            <a:endParaRPr lang="en-US" dirty="0"/>
          </a:p>
        </p:txBody>
      </p:sp>
    </p:spTree>
    <p:extLst>
      <p:ext uri="{BB962C8B-B14F-4D97-AF65-F5344CB8AC3E}">
        <p14:creationId xmlns:p14="http://schemas.microsoft.com/office/powerpoint/2010/main" val="9770092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4176-B177-EF02-5791-FC34D71FDA1F}"/>
              </a:ext>
            </a:extLst>
          </p:cNvPr>
          <p:cNvSpPr>
            <a:spLocks noGrp="1"/>
          </p:cNvSpPr>
          <p:nvPr>
            <p:ph type="title"/>
          </p:nvPr>
        </p:nvSpPr>
        <p:spPr/>
        <p:txBody>
          <a:bodyPr/>
          <a:lstStyle/>
          <a:p>
            <a:r>
              <a:rPr lang="en-US" dirty="0"/>
              <a:t>Related work outline</a:t>
            </a:r>
          </a:p>
        </p:txBody>
      </p:sp>
      <p:sp>
        <p:nvSpPr>
          <p:cNvPr id="3" name="Content Placeholder 2">
            <a:extLst>
              <a:ext uri="{FF2B5EF4-FFF2-40B4-BE49-F238E27FC236}">
                <a16:creationId xmlns:a16="http://schemas.microsoft.com/office/drawing/2014/main" id="{6A0D358D-5DF9-A727-DF65-91CDDE5ED3E5}"/>
              </a:ext>
            </a:extLst>
          </p:cNvPr>
          <p:cNvSpPr>
            <a:spLocks noGrp="1"/>
          </p:cNvSpPr>
          <p:nvPr>
            <p:ph idx="1"/>
          </p:nvPr>
        </p:nvSpPr>
        <p:spPr/>
        <p:txBody>
          <a:bodyPr/>
          <a:lstStyle/>
          <a:p>
            <a:r>
              <a:rPr lang="en-US" dirty="0"/>
              <a:t>Stateless migration of containers</a:t>
            </a:r>
          </a:p>
          <a:p>
            <a:pPr marL="0" indent="0">
              <a:buNone/>
            </a:pPr>
            <a:endParaRPr lang="en-US" dirty="0"/>
          </a:p>
          <a:p>
            <a:r>
              <a:rPr lang="en-US" dirty="0"/>
              <a:t>Stateless migration of VM</a:t>
            </a:r>
          </a:p>
          <a:p>
            <a:endParaRPr lang="en-US" dirty="0"/>
          </a:p>
          <a:p>
            <a:r>
              <a:rPr lang="en-US" dirty="0"/>
              <a:t>Stateless migration between different clusters</a:t>
            </a:r>
          </a:p>
          <a:p>
            <a:endParaRPr lang="en-US" dirty="0"/>
          </a:p>
          <a:p>
            <a:r>
              <a:rPr lang="en-US" dirty="0"/>
              <a:t>Stateful (local volumes) migration</a:t>
            </a:r>
          </a:p>
          <a:p>
            <a:endParaRPr lang="en-US" dirty="0"/>
          </a:p>
        </p:txBody>
      </p:sp>
    </p:spTree>
    <p:extLst>
      <p:ext uri="{BB962C8B-B14F-4D97-AF65-F5344CB8AC3E}">
        <p14:creationId xmlns:p14="http://schemas.microsoft.com/office/powerpoint/2010/main" val="1213888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3859-4FEA-AD8A-1584-38D485D50827}"/>
              </a:ext>
            </a:extLst>
          </p:cNvPr>
          <p:cNvSpPr>
            <a:spLocks noGrp="1"/>
          </p:cNvSpPr>
          <p:nvPr>
            <p:ph type="title"/>
          </p:nvPr>
        </p:nvSpPr>
        <p:spPr/>
        <p:txBody>
          <a:bodyPr/>
          <a:lstStyle/>
          <a:p>
            <a:r>
              <a:rPr lang="it-IT" dirty="0">
                <a:hlinkClick r:id="rId3"/>
              </a:rPr>
              <a:t>MigratingPod library</a:t>
            </a:r>
            <a:endParaRPr lang="en-US" dirty="0"/>
          </a:p>
        </p:txBody>
      </p:sp>
      <p:sp>
        <p:nvSpPr>
          <p:cNvPr id="3" name="Content Placeholder 2">
            <a:extLst>
              <a:ext uri="{FF2B5EF4-FFF2-40B4-BE49-F238E27FC236}">
                <a16:creationId xmlns:a16="http://schemas.microsoft.com/office/drawing/2014/main" id="{7207E8B9-4EFA-70DD-D86C-78DBFC387015}"/>
              </a:ext>
            </a:extLst>
          </p:cNvPr>
          <p:cNvSpPr>
            <a:spLocks noGrp="1"/>
          </p:cNvSpPr>
          <p:nvPr>
            <p:ph idx="1"/>
          </p:nvPr>
        </p:nvSpPr>
        <p:spPr/>
        <p:txBody>
          <a:bodyPr/>
          <a:lstStyle/>
          <a:p>
            <a:r>
              <a:rPr lang="it-IT" dirty="0"/>
              <a:t>Developed by J. Schrettenbrunner</a:t>
            </a:r>
          </a:p>
          <a:p>
            <a:r>
              <a:rPr lang="it-IT" dirty="0"/>
              <a:t>Main drawbacks:</a:t>
            </a:r>
          </a:p>
          <a:p>
            <a:pPr lvl="1"/>
            <a:endParaRPr lang="it-IT" dirty="0"/>
          </a:p>
          <a:p>
            <a:pPr lvl="1"/>
            <a:r>
              <a:rPr lang="it-IT" dirty="0"/>
              <a:t>No full network trasparency</a:t>
            </a:r>
          </a:p>
          <a:p>
            <a:pPr lvl="1"/>
            <a:endParaRPr lang="it-IT" dirty="0"/>
          </a:p>
          <a:p>
            <a:pPr lvl="1"/>
            <a:r>
              <a:rPr lang="it-IT" dirty="0"/>
              <a:t>Full checkpointing</a:t>
            </a:r>
          </a:p>
          <a:p>
            <a:pPr lvl="1"/>
            <a:endParaRPr lang="it-IT" dirty="0"/>
          </a:p>
          <a:p>
            <a:pPr lvl="1"/>
            <a:r>
              <a:rPr lang="it-IT" dirty="0"/>
              <a:t>No migration of local volumes and container fyle systems</a:t>
            </a:r>
            <a:endParaRPr lang="en-US" dirty="0"/>
          </a:p>
        </p:txBody>
      </p:sp>
      <p:sp>
        <p:nvSpPr>
          <p:cNvPr id="4" name="TextBox 3">
            <a:extLst>
              <a:ext uri="{FF2B5EF4-FFF2-40B4-BE49-F238E27FC236}">
                <a16:creationId xmlns:a16="http://schemas.microsoft.com/office/drawing/2014/main" id="{4D1B294B-329F-9EB5-0155-CED041803471}"/>
              </a:ext>
            </a:extLst>
          </p:cNvPr>
          <p:cNvSpPr txBox="1"/>
          <p:nvPr/>
        </p:nvSpPr>
        <p:spPr>
          <a:xfrm>
            <a:off x="2654990" y="6311900"/>
            <a:ext cx="6882020" cy="307777"/>
          </a:xfrm>
          <a:prstGeom prst="rect">
            <a:avLst/>
          </a:prstGeom>
          <a:noFill/>
        </p:spPr>
        <p:txBody>
          <a:bodyPr wrap="square" rtlCol="0">
            <a:spAutoFit/>
          </a:bodyPr>
          <a:lstStyle/>
          <a:p>
            <a:r>
              <a:rPr lang="it-IT" sz="1400" dirty="0"/>
              <a:t>Source: «Migrating Pods in Kubernetes» Jakob Schrettenbrunner</a:t>
            </a:r>
            <a:endParaRPr lang="en-US" sz="1400" dirty="0"/>
          </a:p>
        </p:txBody>
      </p:sp>
    </p:spTree>
    <p:extLst>
      <p:ext uri="{BB962C8B-B14F-4D97-AF65-F5344CB8AC3E}">
        <p14:creationId xmlns:p14="http://schemas.microsoft.com/office/powerpoint/2010/main" val="41155901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E666-EF0B-B8DA-6913-BC735160F695}"/>
              </a:ext>
            </a:extLst>
          </p:cNvPr>
          <p:cNvSpPr>
            <a:spLocks noGrp="1"/>
          </p:cNvSpPr>
          <p:nvPr>
            <p:ph type="title"/>
          </p:nvPr>
        </p:nvSpPr>
        <p:spPr/>
        <p:txBody>
          <a:bodyPr/>
          <a:lstStyle/>
          <a:p>
            <a:r>
              <a:rPr lang="it-IT" dirty="0"/>
              <a:t>Jelastic</a:t>
            </a:r>
            <a:endParaRPr lang="en-US" dirty="0"/>
          </a:p>
        </p:txBody>
      </p:sp>
      <p:pic>
        <p:nvPicPr>
          <p:cNvPr id="5" name="Content Placeholder 4" descr="Diagram&#10;&#10;Description automatically generated with medium confidence">
            <a:extLst>
              <a:ext uri="{FF2B5EF4-FFF2-40B4-BE49-F238E27FC236}">
                <a16:creationId xmlns:a16="http://schemas.microsoft.com/office/drawing/2014/main" id="{1E59C87A-6F29-0DE1-E13D-9B3B78D4CA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7589" y="2624137"/>
            <a:ext cx="3705225" cy="1609725"/>
          </a:xfrm>
        </p:spPr>
      </p:pic>
      <p:pic>
        <p:nvPicPr>
          <p:cNvPr id="7" name="Picture 6" descr="Application&#10;&#10;Description automatically generated with low confidence">
            <a:extLst>
              <a:ext uri="{FF2B5EF4-FFF2-40B4-BE49-F238E27FC236}">
                <a16:creationId xmlns:a16="http://schemas.microsoft.com/office/drawing/2014/main" id="{F7D42C0E-186B-50AA-6CC6-467D37159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9186" y="2624137"/>
            <a:ext cx="3705225" cy="1609725"/>
          </a:xfrm>
          <a:prstGeom prst="rect">
            <a:avLst/>
          </a:prstGeom>
        </p:spPr>
      </p:pic>
      <p:sp>
        <p:nvSpPr>
          <p:cNvPr id="8" name="TextBox 7">
            <a:extLst>
              <a:ext uri="{FF2B5EF4-FFF2-40B4-BE49-F238E27FC236}">
                <a16:creationId xmlns:a16="http://schemas.microsoft.com/office/drawing/2014/main" id="{E05E3324-051D-A4AB-A5D3-A3AC03049BD8}"/>
              </a:ext>
            </a:extLst>
          </p:cNvPr>
          <p:cNvSpPr txBox="1"/>
          <p:nvPr/>
        </p:nvSpPr>
        <p:spPr>
          <a:xfrm>
            <a:off x="172452" y="6338986"/>
            <a:ext cx="11847096" cy="307777"/>
          </a:xfrm>
          <a:prstGeom prst="rect">
            <a:avLst/>
          </a:prstGeom>
          <a:noFill/>
        </p:spPr>
        <p:txBody>
          <a:bodyPr wrap="square" rtlCol="0">
            <a:spAutoFit/>
          </a:bodyPr>
          <a:lstStyle/>
          <a:p>
            <a:r>
              <a:rPr lang="it-IT" sz="1400" dirty="0"/>
              <a:t>Source: </a:t>
            </a:r>
            <a:r>
              <a:rPr lang="it-IT" sz="1400" dirty="0">
                <a:hlinkClick r:id="rId5"/>
              </a:rPr>
              <a:t>https://jelastic.com/blog/live-containers-migration-across-data-centers-aws-and-azure-integration/</a:t>
            </a:r>
            <a:r>
              <a:rPr lang="en-US" sz="1400" dirty="0"/>
              <a:t> </a:t>
            </a:r>
            <a:endParaRPr lang="it-IT" sz="1400" dirty="0"/>
          </a:p>
        </p:txBody>
      </p:sp>
    </p:spTree>
    <p:extLst>
      <p:ext uri="{BB962C8B-B14F-4D97-AF65-F5344CB8AC3E}">
        <p14:creationId xmlns:p14="http://schemas.microsoft.com/office/powerpoint/2010/main" val="2592117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EC16-61D2-4177-7D27-2252B0E4222C}"/>
              </a:ext>
            </a:extLst>
          </p:cNvPr>
          <p:cNvSpPr>
            <a:spLocks noGrp="1"/>
          </p:cNvSpPr>
          <p:nvPr>
            <p:ph type="title"/>
          </p:nvPr>
        </p:nvSpPr>
        <p:spPr>
          <a:xfrm>
            <a:off x="838200" y="380891"/>
            <a:ext cx="10515600" cy="1849930"/>
          </a:xfrm>
        </p:spPr>
        <p:txBody>
          <a:bodyPr>
            <a:normAutofit fontScale="90000"/>
          </a:bodyPr>
          <a:lstStyle/>
          <a:p>
            <a:r>
              <a:rPr lang="it-IT" dirty="0"/>
              <a:t>«</a:t>
            </a:r>
            <a:r>
              <a:rPr lang="it-IT" dirty="0">
                <a:hlinkClick r:id="rId2"/>
              </a:rPr>
              <a:t>Migrating Deep Learning Data and Applications among Kubernetes Nodes</a:t>
            </a:r>
            <a:r>
              <a:rPr lang="it-IT" dirty="0"/>
              <a:t>»</a:t>
            </a:r>
            <a:endParaRPr lang="en-US" dirty="0"/>
          </a:p>
        </p:txBody>
      </p:sp>
      <p:sp>
        <p:nvSpPr>
          <p:cNvPr id="3" name="Content Placeholder 2">
            <a:extLst>
              <a:ext uri="{FF2B5EF4-FFF2-40B4-BE49-F238E27FC236}">
                <a16:creationId xmlns:a16="http://schemas.microsoft.com/office/drawing/2014/main" id="{8992E03A-2217-8292-4F38-632FC088C162}"/>
              </a:ext>
            </a:extLst>
          </p:cNvPr>
          <p:cNvSpPr>
            <a:spLocks noGrp="1"/>
          </p:cNvSpPr>
          <p:nvPr>
            <p:ph idx="1"/>
          </p:nvPr>
        </p:nvSpPr>
        <p:spPr>
          <a:xfrm>
            <a:off x="838200" y="2230821"/>
            <a:ext cx="10515600" cy="3946142"/>
          </a:xfrm>
        </p:spPr>
        <p:txBody>
          <a:bodyPr/>
          <a:lstStyle/>
          <a:p>
            <a:endParaRPr lang="it-IT" dirty="0"/>
          </a:p>
          <a:p>
            <a:r>
              <a:rPr lang="en-US" dirty="0"/>
              <a:t>Focused on DL applications</a:t>
            </a:r>
          </a:p>
          <a:p>
            <a:endParaRPr lang="en-US" dirty="0"/>
          </a:p>
          <a:p>
            <a:r>
              <a:rPr lang="en-US" dirty="0"/>
              <a:t>Based on </a:t>
            </a:r>
            <a:r>
              <a:rPr lang="en-US" dirty="0" err="1"/>
              <a:t>MigratingPod</a:t>
            </a:r>
            <a:r>
              <a:rPr lang="en-US" dirty="0"/>
              <a:t> library</a:t>
            </a:r>
          </a:p>
          <a:p>
            <a:endParaRPr lang="en-US" dirty="0"/>
          </a:p>
          <a:p>
            <a:r>
              <a:rPr lang="en-US" dirty="0"/>
              <a:t>Main point:</a:t>
            </a:r>
          </a:p>
          <a:p>
            <a:pPr lvl="1"/>
            <a:r>
              <a:rPr lang="en-US" dirty="0"/>
              <a:t>Instead of start a new container from scratch, clone the existing one</a:t>
            </a:r>
          </a:p>
        </p:txBody>
      </p:sp>
      <p:sp>
        <p:nvSpPr>
          <p:cNvPr id="4" name="Title 1">
            <a:extLst>
              <a:ext uri="{FF2B5EF4-FFF2-40B4-BE49-F238E27FC236}">
                <a16:creationId xmlns:a16="http://schemas.microsoft.com/office/drawing/2014/main" id="{737B7264-F4F6-FDE9-0A0D-7903142A6DDD}"/>
              </a:ext>
            </a:extLst>
          </p:cNvPr>
          <p:cNvSpPr txBox="1">
            <a:spLocks/>
          </p:cNvSpPr>
          <p:nvPr/>
        </p:nvSpPr>
        <p:spPr>
          <a:xfrm>
            <a:off x="838200" y="2230821"/>
            <a:ext cx="10515600" cy="18499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4F16CE99-AC25-25C5-0A87-7EE3C43DE03A}"/>
              </a:ext>
            </a:extLst>
          </p:cNvPr>
          <p:cNvSpPr txBox="1"/>
          <p:nvPr/>
        </p:nvSpPr>
        <p:spPr>
          <a:xfrm>
            <a:off x="838200" y="6382435"/>
            <a:ext cx="9067801" cy="338554"/>
          </a:xfrm>
          <a:prstGeom prst="rect">
            <a:avLst/>
          </a:prstGeom>
          <a:noFill/>
        </p:spPr>
        <p:txBody>
          <a:bodyPr wrap="square">
            <a:spAutoFit/>
          </a:bodyPr>
          <a:lstStyle/>
          <a:p>
            <a:r>
              <a:rPr lang="en-US" sz="1600" dirty="0" err="1">
                <a:effectLst/>
              </a:rPr>
              <a:t>Suchanat</a:t>
            </a:r>
            <a:r>
              <a:rPr lang="en-US" sz="1600" dirty="0">
                <a:effectLst/>
              </a:rPr>
              <a:t> </a:t>
            </a:r>
            <a:r>
              <a:rPr lang="en-US" sz="1600" dirty="0" err="1">
                <a:effectLst/>
              </a:rPr>
              <a:t>Mangkhangcharoen</a:t>
            </a:r>
            <a:r>
              <a:rPr lang="en-US" sz="1600" dirty="0">
                <a:effectLst/>
              </a:rPr>
              <a:t>, Jason </a:t>
            </a:r>
            <a:r>
              <a:rPr lang="en-US" sz="1600" dirty="0" err="1">
                <a:effectLst/>
              </a:rPr>
              <a:t>Haga</a:t>
            </a:r>
            <a:r>
              <a:rPr lang="en-US" sz="1600" dirty="0">
                <a:effectLst/>
              </a:rPr>
              <a:t>, </a:t>
            </a:r>
            <a:r>
              <a:rPr lang="en-US" sz="1600" dirty="0" err="1">
                <a:effectLst/>
              </a:rPr>
              <a:t>Prapaporn</a:t>
            </a:r>
            <a:r>
              <a:rPr lang="en-US" sz="1600" dirty="0">
                <a:effectLst/>
              </a:rPr>
              <a:t> </a:t>
            </a:r>
            <a:r>
              <a:rPr lang="en-US" sz="1600" dirty="0" err="1">
                <a:effectLst/>
              </a:rPr>
              <a:t>Rattanatamrong</a:t>
            </a:r>
            <a:endParaRPr lang="en-US" sz="1600" dirty="0">
              <a:effectLst/>
            </a:endParaRPr>
          </a:p>
        </p:txBody>
      </p:sp>
    </p:spTree>
    <p:extLst>
      <p:ext uri="{BB962C8B-B14F-4D97-AF65-F5344CB8AC3E}">
        <p14:creationId xmlns:p14="http://schemas.microsoft.com/office/powerpoint/2010/main" val="39746840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B1FE-3322-5F8F-C4F9-485D31494B3A}"/>
              </a:ext>
            </a:extLst>
          </p:cNvPr>
          <p:cNvSpPr>
            <a:spLocks noGrp="1"/>
          </p:cNvSpPr>
          <p:nvPr>
            <p:ph type="title"/>
          </p:nvPr>
        </p:nvSpPr>
        <p:spPr>
          <a:xfrm>
            <a:off x="838200" y="365125"/>
            <a:ext cx="10515600" cy="1778985"/>
          </a:xfrm>
        </p:spPr>
        <p:txBody>
          <a:bodyPr>
            <a:normAutofit fontScale="90000"/>
          </a:bodyPr>
          <a:lstStyle/>
          <a:p>
            <a:r>
              <a:rPr lang="it-IT" dirty="0"/>
              <a:t>«</a:t>
            </a:r>
            <a:r>
              <a:rPr lang="it-IT" dirty="0">
                <a:hlinkClick r:id="rId2"/>
              </a:rPr>
              <a:t>Enabling Live Migration of Containerized Applications across Cloud</a:t>
            </a:r>
            <a:r>
              <a:rPr lang="it-IT" dirty="0"/>
              <a:t>»</a:t>
            </a:r>
            <a:endParaRPr lang="en-US" dirty="0"/>
          </a:p>
        </p:txBody>
      </p:sp>
      <p:sp>
        <p:nvSpPr>
          <p:cNvPr id="3" name="Content Placeholder 2">
            <a:extLst>
              <a:ext uri="{FF2B5EF4-FFF2-40B4-BE49-F238E27FC236}">
                <a16:creationId xmlns:a16="http://schemas.microsoft.com/office/drawing/2014/main" id="{2E1AED8B-6BC2-47D0-18CD-AF7817E4F130}"/>
              </a:ext>
            </a:extLst>
          </p:cNvPr>
          <p:cNvSpPr>
            <a:spLocks noGrp="1"/>
          </p:cNvSpPr>
          <p:nvPr>
            <p:ph idx="1"/>
          </p:nvPr>
        </p:nvSpPr>
        <p:spPr>
          <a:xfrm>
            <a:off x="838200" y="2144109"/>
            <a:ext cx="10515600" cy="4032853"/>
          </a:xfrm>
        </p:spPr>
        <p:txBody>
          <a:bodyPr/>
          <a:lstStyle/>
          <a:p>
            <a:r>
              <a:rPr lang="it-IT" dirty="0"/>
              <a:t>CloudHopper, live migration system for containerized applications</a:t>
            </a:r>
          </a:p>
          <a:p>
            <a:endParaRPr lang="it-IT" dirty="0"/>
          </a:p>
          <a:p>
            <a:r>
              <a:rPr lang="it-IT" dirty="0"/>
              <a:t>Tested on a heavy loaded WordPress and MySQL application</a:t>
            </a:r>
          </a:p>
          <a:p>
            <a:endParaRPr lang="it-IT" dirty="0"/>
          </a:p>
          <a:p>
            <a:r>
              <a:rPr lang="it-IT" dirty="0"/>
              <a:t>Main point:</a:t>
            </a:r>
          </a:p>
          <a:p>
            <a:pPr lvl="1"/>
            <a:r>
              <a:rPr lang="it-IT" dirty="0"/>
              <a:t>Migration between different cloud providers with no downtime</a:t>
            </a:r>
            <a:endParaRPr lang="en-US" dirty="0"/>
          </a:p>
          <a:p>
            <a:pPr lvl="1"/>
            <a:endParaRPr lang="it-IT" dirty="0"/>
          </a:p>
        </p:txBody>
      </p:sp>
      <p:sp>
        <p:nvSpPr>
          <p:cNvPr id="4" name="TextBox 3">
            <a:extLst>
              <a:ext uri="{FF2B5EF4-FFF2-40B4-BE49-F238E27FC236}">
                <a16:creationId xmlns:a16="http://schemas.microsoft.com/office/drawing/2014/main" id="{6FAC677D-5F0F-DE72-D846-BADC0F07E8D4}"/>
              </a:ext>
            </a:extLst>
          </p:cNvPr>
          <p:cNvSpPr txBox="1"/>
          <p:nvPr/>
        </p:nvSpPr>
        <p:spPr>
          <a:xfrm>
            <a:off x="838200" y="6382435"/>
            <a:ext cx="9067801" cy="338554"/>
          </a:xfrm>
          <a:prstGeom prst="rect">
            <a:avLst/>
          </a:prstGeom>
          <a:noFill/>
        </p:spPr>
        <p:txBody>
          <a:bodyPr wrap="square">
            <a:spAutoFit/>
          </a:bodyPr>
          <a:lstStyle/>
          <a:p>
            <a:r>
              <a:rPr lang="it-IT" sz="1600" dirty="0"/>
              <a:t>Thad Benjaponpitak, Meatasit Karakate, Kunwadee Sripanidkulchai</a:t>
            </a:r>
            <a:endParaRPr lang="en-US" sz="1600" dirty="0">
              <a:effectLst/>
            </a:endParaRPr>
          </a:p>
        </p:txBody>
      </p:sp>
    </p:spTree>
    <p:extLst>
      <p:ext uri="{BB962C8B-B14F-4D97-AF65-F5344CB8AC3E}">
        <p14:creationId xmlns:p14="http://schemas.microsoft.com/office/powerpoint/2010/main" val="22027832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CE3-CE78-3E9D-120E-D0420993D26F}"/>
              </a:ext>
            </a:extLst>
          </p:cNvPr>
          <p:cNvSpPr>
            <a:spLocks noGrp="1"/>
          </p:cNvSpPr>
          <p:nvPr>
            <p:ph type="title"/>
          </p:nvPr>
        </p:nvSpPr>
        <p:spPr>
          <a:xfrm>
            <a:off x="838200" y="365125"/>
            <a:ext cx="10515600" cy="1818399"/>
          </a:xfrm>
        </p:spPr>
        <p:txBody>
          <a:bodyPr>
            <a:normAutofit fontScale="90000"/>
          </a:bodyPr>
          <a:lstStyle/>
          <a:p>
            <a:r>
              <a:rPr lang="it-IT" dirty="0"/>
              <a:t>«</a:t>
            </a:r>
            <a:r>
              <a:rPr lang="it-IT" dirty="0">
                <a:hlinkClick r:id="rId2"/>
              </a:rPr>
              <a:t>EVPN/SDN Assisted Live VM Migration between Geo-Distributed Data Centers</a:t>
            </a:r>
            <a:r>
              <a:rPr lang="it-IT" dirty="0"/>
              <a:t>»</a:t>
            </a:r>
            <a:endParaRPr lang="en-US" dirty="0"/>
          </a:p>
        </p:txBody>
      </p:sp>
      <p:sp>
        <p:nvSpPr>
          <p:cNvPr id="3" name="Content Placeholder 2">
            <a:extLst>
              <a:ext uri="{FF2B5EF4-FFF2-40B4-BE49-F238E27FC236}">
                <a16:creationId xmlns:a16="http://schemas.microsoft.com/office/drawing/2014/main" id="{064829AA-1F44-2827-7890-8A5485198C88}"/>
              </a:ext>
            </a:extLst>
          </p:cNvPr>
          <p:cNvSpPr>
            <a:spLocks noGrp="1"/>
          </p:cNvSpPr>
          <p:nvPr>
            <p:ph idx="1"/>
          </p:nvPr>
        </p:nvSpPr>
        <p:spPr>
          <a:xfrm>
            <a:off x="838200" y="2183523"/>
            <a:ext cx="10515600" cy="3993439"/>
          </a:xfrm>
        </p:spPr>
        <p:txBody>
          <a:bodyPr/>
          <a:lstStyle/>
          <a:p>
            <a:r>
              <a:rPr lang="it-IT" dirty="0"/>
              <a:t>Improved live VM migration</a:t>
            </a:r>
          </a:p>
          <a:p>
            <a:endParaRPr lang="it-IT" dirty="0"/>
          </a:p>
          <a:p>
            <a:r>
              <a:rPr lang="it-IT" dirty="0"/>
              <a:t>Implemented as extension of OpenDaylight SDN controller</a:t>
            </a:r>
          </a:p>
          <a:p>
            <a:endParaRPr lang="it-IT" dirty="0"/>
          </a:p>
          <a:p>
            <a:r>
              <a:rPr lang="it-IT" dirty="0"/>
              <a:t>Main point:</a:t>
            </a:r>
          </a:p>
          <a:p>
            <a:pPr lvl="1"/>
            <a:r>
              <a:rPr lang="it-IT" dirty="0"/>
              <a:t>Coordinate the WAN live VM migration among different SDN controllers using extensions of MP-BGP</a:t>
            </a:r>
            <a:endParaRPr lang="en-US" dirty="0"/>
          </a:p>
        </p:txBody>
      </p:sp>
      <p:sp>
        <p:nvSpPr>
          <p:cNvPr id="4" name="TextBox 3">
            <a:extLst>
              <a:ext uri="{FF2B5EF4-FFF2-40B4-BE49-F238E27FC236}">
                <a16:creationId xmlns:a16="http://schemas.microsoft.com/office/drawing/2014/main" id="{A918809F-0D73-AF1D-157C-58D1432F35D8}"/>
              </a:ext>
            </a:extLst>
          </p:cNvPr>
          <p:cNvSpPr txBox="1"/>
          <p:nvPr/>
        </p:nvSpPr>
        <p:spPr>
          <a:xfrm>
            <a:off x="838200" y="6382435"/>
            <a:ext cx="9067801" cy="338554"/>
          </a:xfrm>
          <a:prstGeom prst="rect">
            <a:avLst/>
          </a:prstGeom>
          <a:noFill/>
        </p:spPr>
        <p:txBody>
          <a:bodyPr wrap="square">
            <a:spAutoFit/>
          </a:bodyPr>
          <a:lstStyle/>
          <a:p>
            <a:r>
              <a:rPr lang="it-IT" sz="1600" dirty="0"/>
              <a:t>Kyoomars Alizadeh Noghani, Andreas Kassler, Prem Sankar Gopannan</a:t>
            </a:r>
            <a:endParaRPr lang="en-US" sz="1600" dirty="0">
              <a:effectLst/>
            </a:endParaRPr>
          </a:p>
        </p:txBody>
      </p:sp>
    </p:spTree>
    <p:extLst>
      <p:ext uri="{BB962C8B-B14F-4D97-AF65-F5344CB8AC3E}">
        <p14:creationId xmlns:p14="http://schemas.microsoft.com/office/powerpoint/2010/main" val="15874687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6D5C-5AF8-A95C-367F-F7C6B095FF29}"/>
              </a:ext>
            </a:extLst>
          </p:cNvPr>
          <p:cNvSpPr>
            <a:spLocks noGrp="1"/>
          </p:cNvSpPr>
          <p:nvPr>
            <p:ph type="title"/>
          </p:nvPr>
        </p:nvSpPr>
        <p:spPr>
          <a:xfrm>
            <a:off x="838200" y="365125"/>
            <a:ext cx="10515600" cy="1644149"/>
          </a:xfrm>
        </p:spPr>
        <p:txBody>
          <a:bodyPr>
            <a:normAutofit fontScale="90000"/>
          </a:bodyPr>
          <a:lstStyle/>
          <a:p>
            <a:r>
              <a:rPr lang="it-IT" dirty="0"/>
              <a:t>«</a:t>
            </a:r>
            <a:r>
              <a:rPr lang="en-US" dirty="0">
                <a:effectLst/>
                <a:hlinkClick r:id="rId2"/>
              </a:rPr>
              <a:t>Stateful Container Migration</a:t>
            </a:r>
            <a:br>
              <a:rPr lang="en-US" dirty="0">
                <a:hlinkClick r:id="rId2"/>
              </a:rPr>
            </a:br>
            <a:r>
              <a:rPr lang="en-US" dirty="0">
                <a:effectLst/>
                <a:hlinkClick r:id="rId2"/>
              </a:rPr>
              <a:t>in Geo-Distributed Environments</a:t>
            </a:r>
            <a:r>
              <a:rPr lang="it-IT" dirty="0"/>
              <a:t>»</a:t>
            </a:r>
            <a:endParaRPr lang="en-US" dirty="0"/>
          </a:p>
        </p:txBody>
      </p:sp>
      <p:sp>
        <p:nvSpPr>
          <p:cNvPr id="3" name="Content Placeholder 2">
            <a:extLst>
              <a:ext uri="{FF2B5EF4-FFF2-40B4-BE49-F238E27FC236}">
                <a16:creationId xmlns:a16="http://schemas.microsoft.com/office/drawing/2014/main" id="{99FF2431-B671-2CBF-F749-EC1484189A26}"/>
              </a:ext>
            </a:extLst>
          </p:cNvPr>
          <p:cNvSpPr>
            <a:spLocks noGrp="1"/>
          </p:cNvSpPr>
          <p:nvPr>
            <p:ph idx="1"/>
          </p:nvPr>
        </p:nvSpPr>
        <p:spPr>
          <a:xfrm>
            <a:off x="838200" y="2009273"/>
            <a:ext cx="10515600" cy="4167689"/>
          </a:xfrm>
        </p:spPr>
        <p:txBody>
          <a:bodyPr>
            <a:normAutofit/>
          </a:bodyPr>
          <a:lstStyle/>
          <a:p>
            <a:r>
              <a:rPr lang="it-IT" dirty="0"/>
              <a:t>Focused on the stateful migration of volumes</a:t>
            </a:r>
          </a:p>
          <a:p>
            <a:endParaRPr lang="it-IT" dirty="0"/>
          </a:p>
          <a:p>
            <a:r>
              <a:rPr lang="it-IT" dirty="0"/>
              <a:t>Downtime during the reconfiguration</a:t>
            </a:r>
          </a:p>
          <a:p>
            <a:pPr marL="0" indent="0">
              <a:buNone/>
            </a:pPr>
            <a:endParaRPr lang="en-US" dirty="0">
              <a:effectLst/>
            </a:endParaRPr>
          </a:p>
          <a:p>
            <a:r>
              <a:rPr lang="en-US" dirty="0"/>
              <a:t>Main point:</a:t>
            </a:r>
          </a:p>
          <a:p>
            <a:pPr lvl="1"/>
            <a:r>
              <a:rPr lang="en-US" dirty="0" err="1">
                <a:effectLst/>
              </a:rPr>
              <a:t>OverlayFS</a:t>
            </a:r>
            <a:r>
              <a:rPr lang="en-US" dirty="0">
                <a:effectLst/>
              </a:rPr>
              <a:t> file system to transparently snapshot the volumes</a:t>
            </a:r>
            <a:endParaRPr lang="it-IT" dirty="0"/>
          </a:p>
          <a:p>
            <a:endParaRPr lang="it-IT" dirty="0"/>
          </a:p>
          <a:p>
            <a:endParaRPr lang="en-US" dirty="0"/>
          </a:p>
        </p:txBody>
      </p:sp>
      <p:sp>
        <p:nvSpPr>
          <p:cNvPr id="4" name="TextBox 3">
            <a:extLst>
              <a:ext uri="{FF2B5EF4-FFF2-40B4-BE49-F238E27FC236}">
                <a16:creationId xmlns:a16="http://schemas.microsoft.com/office/drawing/2014/main" id="{FF030688-D650-9823-6D0E-7BD9D5C5CB81}"/>
              </a:ext>
            </a:extLst>
          </p:cNvPr>
          <p:cNvSpPr txBox="1"/>
          <p:nvPr/>
        </p:nvSpPr>
        <p:spPr>
          <a:xfrm>
            <a:off x="838200" y="6382435"/>
            <a:ext cx="9067801" cy="338554"/>
          </a:xfrm>
          <a:prstGeom prst="rect">
            <a:avLst/>
          </a:prstGeom>
          <a:noFill/>
        </p:spPr>
        <p:txBody>
          <a:bodyPr wrap="square">
            <a:spAutoFit/>
          </a:bodyPr>
          <a:lstStyle/>
          <a:p>
            <a:r>
              <a:rPr lang="en-US" sz="1600" dirty="0">
                <a:effectLst/>
              </a:rPr>
              <a:t>Paulo Souza Junior, Daniele </a:t>
            </a:r>
            <a:r>
              <a:rPr lang="en-US" sz="1600" dirty="0" err="1">
                <a:effectLst/>
              </a:rPr>
              <a:t>Miorandi</a:t>
            </a:r>
            <a:r>
              <a:rPr lang="en-US" sz="1600" dirty="0">
                <a:effectLst/>
              </a:rPr>
              <a:t>, Guillaume Pierre</a:t>
            </a:r>
          </a:p>
        </p:txBody>
      </p:sp>
    </p:spTree>
    <p:extLst>
      <p:ext uri="{BB962C8B-B14F-4D97-AF65-F5344CB8AC3E}">
        <p14:creationId xmlns:p14="http://schemas.microsoft.com/office/powerpoint/2010/main" val="3836907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8DB9-3E3F-3C7D-824D-5ECE6453FB59}"/>
              </a:ext>
            </a:extLst>
          </p:cNvPr>
          <p:cNvSpPr>
            <a:spLocks noGrp="1"/>
          </p:cNvSpPr>
          <p:nvPr>
            <p:ph type="title"/>
          </p:nvPr>
        </p:nvSpPr>
        <p:spPr>
          <a:xfrm>
            <a:off x="838200" y="365125"/>
            <a:ext cx="10515600" cy="2173538"/>
          </a:xfrm>
        </p:spPr>
        <p:txBody>
          <a:bodyPr>
            <a:normAutofit fontScale="90000"/>
          </a:bodyPr>
          <a:lstStyle/>
          <a:p>
            <a:r>
              <a:rPr lang="it-IT" dirty="0"/>
              <a:t>«</a:t>
            </a:r>
            <a:r>
              <a:rPr lang="en-US" dirty="0">
                <a:effectLst/>
                <a:hlinkClick r:id="rId2"/>
              </a:rPr>
              <a:t>Good Shepherds Care For Their </a:t>
            </a:r>
            <a:r>
              <a:rPr lang="en-US" dirty="0" err="1">
                <a:effectLst/>
                <a:hlinkClick r:id="rId2"/>
              </a:rPr>
              <a:t>Cattle:Seamless</a:t>
            </a:r>
            <a:r>
              <a:rPr lang="en-US" dirty="0">
                <a:effectLst/>
                <a:hlinkClick r:id="rId2"/>
              </a:rPr>
              <a:t> Pod Migration in</a:t>
            </a:r>
            <a:br>
              <a:rPr lang="en-US" dirty="0">
                <a:hlinkClick r:id="rId2"/>
              </a:rPr>
            </a:br>
            <a:r>
              <a:rPr lang="en-US" dirty="0">
                <a:effectLst/>
                <a:hlinkClick r:id="rId2"/>
              </a:rPr>
              <a:t>Geo-Distributed Kubernetes</a:t>
            </a:r>
            <a:r>
              <a:rPr lang="it-IT" dirty="0"/>
              <a:t>»</a:t>
            </a:r>
            <a:endParaRPr lang="en-US" dirty="0"/>
          </a:p>
        </p:txBody>
      </p:sp>
      <p:sp>
        <p:nvSpPr>
          <p:cNvPr id="3" name="Content Placeholder 2">
            <a:extLst>
              <a:ext uri="{FF2B5EF4-FFF2-40B4-BE49-F238E27FC236}">
                <a16:creationId xmlns:a16="http://schemas.microsoft.com/office/drawing/2014/main" id="{968026BD-D84A-54EF-568A-780FBE954825}"/>
              </a:ext>
            </a:extLst>
          </p:cNvPr>
          <p:cNvSpPr>
            <a:spLocks noGrp="1"/>
          </p:cNvSpPr>
          <p:nvPr>
            <p:ph idx="1"/>
          </p:nvPr>
        </p:nvSpPr>
        <p:spPr>
          <a:xfrm>
            <a:off x="838200" y="2538663"/>
            <a:ext cx="10515600" cy="3638300"/>
          </a:xfrm>
        </p:spPr>
        <p:txBody>
          <a:bodyPr>
            <a:normAutofit/>
          </a:bodyPr>
          <a:lstStyle/>
          <a:p>
            <a:r>
              <a:rPr lang="en-US" dirty="0" err="1">
                <a:effectLst/>
                <a:latin typeface="+mj-lt"/>
              </a:rPr>
              <a:t>MyceDrive</a:t>
            </a:r>
            <a:r>
              <a:rPr lang="en-US" dirty="0">
                <a:effectLst/>
                <a:latin typeface="+mj-lt"/>
              </a:rPr>
              <a:t>, a pod migration technique integrated within the Kubernetes container orchestration system</a:t>
            </a:r>
          </a:p>
          <a:p>
            <a:endParaRPr lang="en-US" dirty="0">
              <a:latin typeface="+mj-lt"/>
            </a:endParaRPr>
          </a:p>
          <a:p>
            <a:r>
              <a:rPr lang="en-US" dirty="0">
                <a:latin typeface="+mj-lt"/>
              </a:rPr>
              <a:t>Main point:</a:t>
            </a:r>
          </a:p>
          <a:p>
            <a:pPr lvl="1"/>
            <a:r>
              <a:rPr lang="en-US" dirty="0">
                <a:effectLst/>
              </a:rPr>
              <a:t>migrate pods from one node to another without requiring the breaking of TCP connections</a:t>
            </a:r>
            <a:endParaRPr lang="en-US" dirty="0"/>
          </a:p>
        </p:txBody>
      </p:sp>
      <p:sp>
        <p:nvSpPr>
          <p:cNvPr id="4" name="TextBox 3">
            <a:extLst>
              <a:ext uri="{FF2B5EF4-FFF2-40B4-BE49-F238E27FC236}">
                <a16:creationId xmlns:a16="http://schemas.microsoft.com/office/drawing/2014/main" id="{B38F684A-BD7C-15B2-A264-DB2858887450}"/>
              </a:ext>
            </a:extLst>
          </p:cNvPr>
          <p:cNvSpPr txBox="1"/>
          <p:nvPr/>
        </p:nvSpPr>
        <p:spPr>
          <a:xfrm>
            <a:off x="838200" y="6382435"/>
            <a:ext cx="9067801" cy="338554"/>
          </a:xfrm>
          <a:prstGeom prst="rect">
            <a:avLst/>
          </a:prstGeom>
          <a:noFill/>
        </p:spPr>
        <p:txBody>
          <a:bodyPr wrap="square">
            <a:spAutoFit/>
          </a:bodyPr>
          <a:lstStyle/>
          <a:p>
            <a:r>
              <a:rPr lang="en-US" sz="1600" dirty="0">
                <a:effectLst/>
              </a:rPr>
              <a:t>Paulo Souza Junior, Daniele </a:t>
            </a:r>
            <a:r>
              <a:rPr lang="en-US" sz="1600" dirty="0" err="1">
                <a:effectLst/>
              </a:rPr>
              <a:t>Miorandi</a:t>
            </a:r>
            <a:r>
              <a:rPr lang="en-US" sz="1600" dirty="0">
                <a:effectLst/>
              </a:rPr>
              <a:t>, Guillaume Pierre</a:t>
            </a:r>
          </a:p>
        </p:txBody>
      </p:sp>
    </p:spTree>
    <p:extLst>
      <p:ext uri="{BB962C8B-B14F-4D97-AF65-F5344CB8AC3E}">
        <p14:creationId xmlns:p14="http://schemas.microsoft.com/office/powerpoint/2010/main" val="22154957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1190-1F74-4FD0-5DC4-90EB57141AEC}"/>
              </a:ext>
            </a:extLst>
          </p:cNvPr>
          <p:cNvSpPr>
            <a:spLocks noGrp="1"/>
          </p:cNvSpPr>
          <p:nvPr>
            <p:ph type="title"/>
          </p:nvPr>
        </p:nvSpPr>
        <p:spPr>
          <a:xfrm>
            <a:off x="838200" y="329030"/>
            <a:ext cx="10515600" cy="1932907"/>
          </a:xfrm>
        </p:spPr>
        <p:txBody>
          <a:bodyPr>
            <a:normAutofit fontScale="90000"/>
          </a:bodyPr>
          <a:lstStyle/>
          <a:p>
            <a:r>
              <a:rPr lang="it-IT" dirty="0"/>
              <a:t>«</a:t>
            </a:r>
            <a:r>
              <a:rPr lang="en-US" dirty="0">
                <a:effectLst/>
                <a:hlinkClick r:id="rId3"/>
              </a:rPr>
              <a:t>Stateful Container Migration employing Checkpoint-based Restoration for Orchestrated</a:t>
            </a:r>
            <a:br>
              <a:rPr lang="en-US" dirty="0">
                <a:hlinkClick r:id="rId3"/>
              </a:rPr>
            </a:br>
            <a:r>
              <a:rPr lang="en-US" dirty="0">
                <a:effectLst/>
                <a:hlinkClick r:id="rId3"/>
              </a:rPr>
              <a:t>Container Clusters</a:t>
            </a:r>
            <a:r>
              <a:rPr lang="it-IT" dirty="0"/>
              <a:t>»</a:t>
            </a:r>
            <a:endParaRPr lang="en-US" dirty="0"/>
          </a:p>
        </p:txBody>
      </p:sp>
      <p:sp>
        <p:nvSpPr>
          <p:cNvPr id="3" name="Content Placeholder 2">
            <a:extLst>
              <a:ext uri="{FF2B5EF4-FFF2-40B4-BE49-F238E27FC236}">
                <a16:creationId xmlns:a16="http://schemas.microsoft.com/office/drawing/2014/main" id="{B80C152B-AE13-4FAD-61F3-A737DFD33CD2}"/>
              </a:ext>
            </a:extLst>
          </p:cNvPr>
          <p:cNvSpPr>
            <a:spLocks noGrp="1"/>
          </p:cNvSpPr>
          <p:nvPr>
            <p:ph idx="1"/>
          </p:nvPr>
        </p:nvSpPr>
        <p:spPr>
          <a:xfrm>
            <a:off x="838200" y="2502567"/>
            <a:ext cx="10515600" cy="3674395"/>
          </a:xfrm>
        </p:spPr>
        <p:txBody>
          <a:bodyPr/>
          <a:lstStyle/>
          <a:p>
            <a:r>
              <a:rPr lang="it-IT" dirty="0"/>
              <a:t>Show the limitations of a storage-based migration</a:t>
            </a:r>
          </a:p>
          <a:p>
            <a:endParaRPr lang="it-IT" dirty="0"/>
          </a:p>
          <a:p>
            <a:r>
              <a:rPr lang="it-IT" dirty="0"/>
              <a:t>Main point:</a:t>
            </a:r>
          </a:p>
          <a:p>
            <a:pPr lvl="1"/>
            <a:r>
              <a:rPr lang="en-US" dirty="0">
                <a:effectLst/>
                <a:latin typeface="+mj-lt"/>
              </a:rPr>
              <a:t>checkpoint-based stateful container migration approach for orchestrated container clusters </a:t>
            </a:r>
            <a:endParaRPr lang="en-US" dirty="0">
              <a:latin typeface="+mj-lt"/>
            </a:endParaRPr>
          </a:p>
        </p:txBody>
      </p:sp>
      <p:sp>
        <p:nvSpPr>
          <p:cNvPr id="4" name="TextBox 3">
            <a:extLst>
              <a:ext uri="{FF2B5EF4-FFF2-40B4-BE49-F238E27FC236}">
                <a16:creationId xmlns:a16="http://schemas.microsoft.com/office/drawing/2014/main" id="{D19ED540-AD40-3FAC-7E10-55C2A0587B4E}"/>
              </a:ext>
            </a:extLst>
          </p:cNvPr>
          <p:cNvSpPr txBox="1"/>
          <p:nvPr/>
        </p:nvSpPr>
        <p:spPr>
          <a:xfrm>
            <a:off x="838201" y="6382435"/>
            <a:ext cx="3657600" cy="338554"/>
          </a:xfrm>
          <a:prstGeom prst="rect">
            <a:avLst/>
          </a:prstGeom>
          <a:noFill/>
        </p:spPr>
        <p:txBody>
          <a:bodyPr wrap="square">
            <a:spAutoFit/>
          </a:bodyPr>
          <a:lstStyle/>
          <a:p>
            <a:r>
              <a:rPr lang="en-US" sz="1600" dirty="0" err="1">
                <a:effectLst/>
              </a:rPr>
              <a:t>SeungYong</a:t>
            </a:r>
            <a:r>
              <a:rPr lang="en-US" sz="1600" dirty="0">
                <a:effectLst/>
              </a:rPr>
              <a:t> Oh and </a:t>
            </a:r>
            <a:r>
              <a:rPr lang="en-US" sz="1600" dirty="0" err="1">
                <a:effectLst/>
              </a:rPr>
              <a:t>JongWon</a:t>
            </a:r>
            <a:r>
              <a:rPr lang="en-US" sz="1600" dirty="0">
                <a:effectLst/>
              </a:rPr>
              <a:t> Kim</a:t>
            </a:r>
          </a:p>
        </p:txBody>
      </p:sp>
    </p:spTree>
    <p:extLst>
      <p:ext uri="{BB962C8B-B14F-4D97-AF65-F5344CB8AC3E}">
        <p14:creationId xmlns:p14="http://schemas.microsoft.com/office/powerpoint/2010/main" val="242981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t>CRI (Container Runtime Interface)</a:t>
            </a:r>
          </a:p>
          <a:p>
            <a:pPr lvl="1"/>
            <a:r>
              <a:rPr lang="it-IT" dirty="0"/>
              <a:t>containerd</a:t>
            </a:r>
          </a:p>
          <a:p>
            <a:pPr lvl="1"/>
            <a:r>
              <a:rPr lang="en-US" dirty="0"/>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12877887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3C7B-4438-B5A1-E544-FCB183B241B3}"/>
              </a:ext>
            </a:extLst>
          </p:cNvPr>
          <p:cNvSpPr>
            <a:spLocks noGrp="1"/>
          </p:cNvSpPr>
          <p:nvPr>
            <p:ph type="title"/>
          </p:nvPr>
        </p:nvSpPr>
        <p:spPr>
          <a:xfrm>
            <a:off x="838200" y="365125"/>
            <a:ext cx="10515600" cy="2113380"/>
          </a:xfrm>
        </p:spPr>
        <p:txBody>
          <a:bodyPr>
            <a:normAutofit/>
          </a:bodyPr>
          <a:lstStyle/>
          <a:p>
            <a:r>
              <a:rPr lang="it-IT" dirty="0"/>
              <a:t>«</a:t>
            </a:r>
            <a:r>
              <a:rPr lang="en-US" dirty="0">
                <a:effectLst/>
                <a:hlinkClick r:id="rId2"/>
              </a:rPr>
              <a:t>Proactive Stateful Fault-Tolerant System for Kubernetes Containerized Services</a:t>
            </a:r>
            <a:r>
              <a:rPr lang="it-IT" dirty="0"/>
              <a:t>»</a:t>
            </a:r>
            <a:endParaRPr lang="en-US" dirty="0"/>
          </a:p>
        </p:txBody>
      </p:sp>
      <p:sp>
        <p:nvSpPr>
          <p:cNvPr id="3" name="Content Placeholder 2">
            <a:extLst>
              <a:ext uri="{FF2B5EF4-FFF2-40B4-BE49-F238E27FC236}">
                <a16:creationId xmlns:a16="http://schemas.microsoft.com/office/drawing/2014/main" id="{38E1220E-191F-39A0-AE35-927A0626E11C}"/>
              </a:ext>
            </a:extLst>
          </p:cNvPr>
          <p:cNvSpPr>
            <a:spLocks noGrp="1"/>
          </p:cNvSpPr>
          <p:nvPr>
            <p:ph idx="1"/>
          </p:nvPr>
        </p:nvSpPr>
        <p:spPr>
          <a:xfrm>
            <a:off x="838200" y="2478505"/>
            <a:ext cx="10515600" cy="3698458"/>
          </a:xfrm>
        </p:spPr>
        <p:txBody>
          <a:bodyPr/>
          <a:lstStyle/>
          <a:p>
            <a:r>
              <a:rPr lang="en-US" dirty="0">
                <a:latin typeface="+mj-lt"/>
              </a:rPr>
              <a:t>Trigger the migration using a neural network</a:t>
            </a:r>
          </a:p>
          <a:p>
            <a:pPr marL="0" indent="0">
              <a:buNone/>
            </a:pPr>
            <a:endParaRPr lang="en-US" dirty="0">
              <a:latin typeface="+mj-lt"/>
            </a:endParaRPr>
          </a:p>
          <a:p>
            <a:r>
              <a:rPr lang="en-US" dirty="0">
                <a:latin typeface="+mj-lt"/>
              </a:rPr>
              <a:t>Main point:</a:t>
            </a:r>
          </a:p>
          <a:p>
            <a:pPr lvl="1"/>
            <a:r>
              <a:rPr lang="en-US" dirty="0">
                <a:latin typeface="+mj-lt"/>
              </a:rPr>
              <a:t>A</a:t>
            </a:r>
            <a:r>
              <a:rPr lang="en-US" dirty="0">
                <a:effectLst/>
                <a:latin typeface="+mj-lt"/>
              </a:rPr>
              <a:t> failure fault prediction using Bi-LSTM model and a novel stateful service migration scheme for K8s services</a:t>
            </a:r>
            <a:endParaRPr lang="en-US" dirty="0">
              <a:latin typeface="+mj-lt"/>
            </a:endParaRPr>
          </a:p>
        </p:txBody>
      </p:sp>
      <p:sp>
        <p:nvSpPr>
          <p:cNvPr id="4" name="TextBox 3">
            <a:extLst>
              <a:ext uri="{FF2B5EF4-FFF2-40B4-BE49-F238E27FC236}">
                <a16:creationId xmlns:a16="http://schemas.microsoft.com/office/drawing/2014/main" id="{B9CC7A5E-9D9C-6C4B-86A0-744AB7F9EE2B}"/>
              </a:ext>
            </a:extLst>
          </p:cNvPr>
          <p:cNvSpPr txBox="1"/>
          <p:nvPr/>
        </p:nvSpPr>
        <p:spPr>
          <a:xfrm>
            <a:off x="838200" y="6382435"/>
            <a:ext cx="9067801" cy="338554"/>
          </a:xfrm>
          <a:prstGeom prst="rect">
            <a:avLst/>
          </a:prstGeom>
          <a:noFill/>
        </p:spPr>
        <p:txBody>
          <a:bodyPr wrap="square">
            <a:spAutoFit/>
          </a:bodyPr>
          <a:lstStyle/>
          <a:p>
            <a:r>
              <a:rPr lang="en-US" sz="1600" dirty="0">
                <a:effectLst/>
              </a:rPr>
              <a:t>MINH-NGOC TRAN , XUAN TUONG VU , AND YOUNGHAN KIM</a:t>
            </a:r>
          </a:p>
        </p:txBody>
      </p:sp>
    </p:spTree>
    <p:extLst>
      <p:ext uri="{BB962C8B-B14F-4D97-AF65-F5344CB8AC3E}">
        <p14:creationId xmlns:p14="http://schemas.microsoft.com/office/powerpoint/2010/main" val="19705411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D454-5386-6DA2-9D42-C80A46883689}"/>
              </a:ext>
            </a:extLst>
          </p:cNvPr>
          <p:cNvSpPr>
            <a:spLocks noGrp="1"/>
          </p:cNvSpPr>
          <p:nvPr>
            <p:ph type="title"/>
          </p:nvPr>
        </p:nvSpPr>
        <p:spPr>
          <a:xfrm>
            <a:off x="838200" y="365125"/>
            <a:ext cx="10515600" cy="1723806"/>
          </a:xfrm>
        </p:spPr>
        <p:txBody>
          <a:bodyPr>
            <a:normAutofit fontScale="90000"/>
          </a:bodyPr>
          <a:lstStyle/>
          <a:p>
            <a:r>
              <a:rPr lang="it-IT" dirty="0"/>
              <a:t>«</a:t>
            </a:r>
            <a:r>
              <a:rPr lang="en-US" dirty="0">
                <a:hlinkClick r:id="rId2"/>
              </a:rPr>
              <a:t>MS2M: A message-based approach for live stateful microservices migration</a:t>
            </a:r>
            <a:r>
              <a:rPr lang="it-IT" dirty="0"/>
              <a:t>»</a:t>
            </a:r>
            <a:endParaRPr lang="en-US" dirty="0"/>
          </a:p>
        </p:txBody>
      </p:sp>
      <p:sp>
        <p:nvSpPr>
          <p:cNvPr id="3" name="Content Placeholder 2">
            <a:extLst>
              <a:ext uri="{FF2B5EF4-FFF2-40B4-BE49-F238E27FC236}">
                <a16:creationId xmlns:a16="http://schemas.microsoft.com/office/drawing/2014/main" id="{9235A2A7-C6DC-5E8B-BC4E-D8BC19451E3D}"/>
              </a:ext>
            </a:extLst>
          </p:cNvPr>
          <p:cNvSpPr>
            <a:spLocks noGrp="1"/>
          </p:cNvSpPr>
          <p:nvPr>
            <p:ph idx="1"/>
          </p:nvPr>
        </p:nvSpPr>
        <p:spPr>
          <a:xfrm>
            <a:off x="838200" y="2088931"/>
            <a:ext cx="10515600" cy="4088032"/>
          </a:xfrm>
        </p:spPr>
        <p:txBody>
          <a:bodyPr/>
          <a:lstStyle/>
          <a:p>
            <a:r>
              <a:rPr lang="en-US" dirty="0">
                <a:effectLst/>
              </a:rPr>
              <a:t>Message-based stateful microservice migration</a:t>
            </a:r>
          </a:p>
          <a:p>
            <a:endParaRPr lang="en-US" dirty="0"/>
          </a:p>
          <a:p>
            <a:r>
              <a:rPr lang="en-US" dirty="0"/>
              <a:t>S</a:t>
            </a:r>
            <a:r>
              <a:rPr lang="en-US" dirty="0">
                <a:effectLst/>
              </a:rPr>
              <a:t>eparate data management</a:t>
            </a:r>
            <a:r>
              <a:rPr lang="en-US" dirty="0"/>
              <a:t> </a:t>
            </a:r>
            <a:r>
              <a:rPr lang="en-US" dirty="0">
                <a:effectLst/>
              </a:rPr>
              <a:t>responsibilities from services</a:t>
            </a:r>
          </a:p>
          <a:p>
            <a:endParaRPr lang="en-US" dirty="0"/>
          </a:p>
          <a:p>
            <a:r>
              <a:rPr lang="en-US" u="sng" dirty="0"/>
              <a:t>Need integration</a:t>
            </a:r>
            <a:r>
              <a:rPr lang="en-US" dirty="0"/>
              <a:t> on Kubernetes</a:t>
            </a:r>
          </a:p>
        </p:txBody>
      </p:sp>
      <p:sp>
        <p:nvSpPr>
          <p:cNvPr id="4" name="TextBox 3">
            <a:extLst>
              <a:ext uri="{FF2B5EF4-FFF2-40B4-BE49-F238E27FC236}">
                <a16:creationId xmlns:a16="http://schemas.microsoft.com/office/drawing/2014/main" id="{CF7CBA8A-7CAF-9775-532F-701347A77E98}"/>
              </a:ext>
            </a:extLst>
          </p:cNvPr>
          <p:cNvSpPr txBox="1"/>
          <p:nvPr/>
        </p:nvSpPr>
        <p:spPr>
          <a:xfrm>
            <a:off x="838200" y="6382435"/>
            <a:ext cx="9067801" cy="338554"/>
          </a:xfrm>
          <a:prstGeom prst="rect">
            <a:avLst/>
          </a:prstGeom>
          <a:noFill/>
        </p:spPr>
        <p:txBody>
          <a:bodyPr wrap="square">
            <a:spAutoFit/>
          </a:bodyPr>
          <a:lstStyle/>
          <a:p>
            <a:r>
              <a:rPr lang="en-US" sz="1600" dirty="0">
                <a:effectLst/>
              </a:rPr>
              <a:t>Hai </a:t>
            </a:r>
            <a:r>
              <a:rPr lang="en-US" sz="1600" dirty="0" err="1">
                <a:effectLst/>
              </a:rPr>
              <a:t>Dinh</a:t>
            </a:r>
            <a:r>
              <a:rPr lang="en-US" sz="1600" dirty="0">
                <a:effectLst/>
              </a:rPr>
              <a:t>-Tuan, Felix </a:t>
            </a:r>
            <a:r>
              <a:rPr lang="en-US" sz="1600" dirty="0" err="1">
                <a:effectLst/>
              </a:rPr>
              <a:t>Beierle</a:t>
            </a:r>
            <a:endParaRPr lang="it-IT" sz="1600" dirty="0"/>
          </a:p>
        </p:txBody>
      </p:sp>
    </p:spTree>
    <p:extLst>
      <p:ext uri="{BB962C8B-B14F-4D97-AF65-F5344CB8AC3E}">
        <p14:creationId xmlns:p14="http://schemas.microsoft.com/office/powerpoint/2010/main" val="31820304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2880-7430-E2A0-2FF3-CA0A2DDF2B0F}"/>
              </a:ext>
            </a:extLst>
          </p:cNvPr>
          <p:cNvSpPr>
            <a:spLocks noGrp="1"/>
          </p:cNvSpPr>
          <p:nvPr>
            <p:ph type="title"/>
          </p:nvPr>
        </p:nvSpPr>
        <p:spPr>
          <a:xfrm>
            <a:off x="838200" y="365125"/>
            <a:ext cx="10515600" cy="2582612"/>
          </a:xfrm>
        </p:spPr>
        <p:txBody>
          <a:bodyPr>
            <a:normAutofit fontScale="90000"/>
          </a:bodyPr>
          <a:lstStyle/>
          <a:p>
            <a:r>
              <a:rPr lang="en-US" dirty="0"/>
              <a:t>Migrating Pods with Containerized Applications Between Nodes in the Same Kubernetes Cluster Using Cloudify</a:t>
            </a:r>
            <a:br>
              <a:rPr lang="en-US" dirty="0"/>
            </a:br>
            <a:endParaRPr lang="en-US" dirty="0"/>
          </a:p>
        </p:txBody>
      </p:sp>
      <p:pic>
        <p:nvPicPr>
          <p:cNvPr id="5" name="Content Placeholder 4" descr="Chart&#10;&#10;Description automatically generated with medium confidence">
            <a:extLst>
              <a:ext uri="{FF2B5EF4-FFF2-40B4-BE49-F238E27FC236}">
                <a16:creationId xmlns:a16="http://schemas.microsoft.com/office/drawing/2014/main" id="{824F87AA-78A2-66EB-EABC-6D42754717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7233" y="2611438"/>
            <a:ext cx="7057534" cy="3565525"/>
          </a:xfrm>
        </p:spPr>
      </p:pic>
      <p:sp>
        <p:nvSpPr>
          <p:cNvPr id="8" name="TextBox 7">
            <a:extLst>
              <a:ext uri="{FF2B5EF4-FFF2-40B4-BE49-F238E27FC236}">
                <a16:creationId xmlns:a16="http://schemas.microsoft.com/office/drawing/2014/main" id="{FCE8331A-1DFD-D894-0127-B6268FB1BD1E}"/>
              </a:ext>
            </a:extLst>
          </p:cNvPr>
          <p:cNvSpPr txBox="1"/>
          <p:nvPr/>
        </p:nvSpPr>
        <p:spPr>
          <a:xfrm>
            <a:off x="0" y="6338986"/>
            <a:ext cx="12192000" cy="523220"/>
          </a:xfrm>
          <a:prstGeom prst="rect">
            <a:avLst/>
          </a:prstGeom>
          <a:noFill/>
        </p:spPr>
        <p:txBody>
          <a:bodyPr wrap="square" rtlCol="0">
            <a:spAutoFit/>
          </a:bodyPr>
          <a:lstStyle/>
          <a:p>
            <a:r>
              <a:rPr lang="it-IT" sz="1400" dirty="0"/>
              <a:t>Source: </a:t>
            </a:r>
            <a:r>
              <a:rPr lang="en-US" sz="1400" dirty="0">
                <a:hlinkClick r:id="rId4"/>
              </a:rPr>
              <a:t>https://cloudify.co/blog/migrating-pods-containerized-applications-nodes-kubernetes-cluster-using-cloudify/</a:t>
            </a:r>
            <a:r>
              <a:rPr lang="it-IT" sz="1400" dirty="0"/>
              <a:t> </a:t>
            </a:r>
            <a:endParaRPr lang="en-US" sz="1400" dirty="0"/>
          </a:p>
        </p:txBody>
      </p:sp>
    </p:spTree>
    <p:extLst>
      <p:ext uri="{BB962C8B-B14F-4D97-AF65-F5344CB8AC3E}">
        <p14:creationId xmlns:p14="http://schemas.microsoft.com/office/powerpoint/2010/main" val="40597213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t>Challenges</a:t>
            </a:r>
            <a:endParaRPr lang="en-US" dirty="0"/>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2965759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32031313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t>Some pods are stateful, others are stateless</a:t>
            </a:r>
          </a:p>
          <a:p>
            <a:endParaRPr lang="it-IT" dirty="0"/>
          </a:p>
          <a:p>
            <a:endParaRPr lang="it-IT" dirty="0"/>
          </a:p>
          <a:p>
            <a:r>
              <a:rPr lang="it-IT" dirty="0">
                <a:solidFill>
                  <a:schemeClr val="bg2">
                    <a:lumMod val="90000"/>
                  </a:schemeClr>
                </a:solidFill>
              </a:rPr>
              <a:t>We can have multiple clients served by a pod</a:t>
            </a:r>
          </a:p>
          <a:p>
            <a:endParaRPr lang="it-IT" dirty="0"/>
          </a:p>
          <a:p>
            <a:endParaRPr lang="en-US" dirty="0"/>
          </a:p>
        </p:txBody>
      </p:sp>
    </p:spTree>
    <p:extLst>
      <p:ext uri="{BB962C8B-B14F-4D97-AF65-F5344CB8AC3E}">
        <p14:creationId xmlns:p14="http://schemas.microsoft.com/office/powerpoint/2010/main" val="18100132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CB5E-9FE3-835D-C2FF-E5642F80F74C}"/>
              </a:ext>
            </a:extLst>
          </p:cNvPr>
          <p:cNvSpPr>
            <a:spLocks noGrp="1"/>
          </p:cNvSpPr>
          <p:nvPr>
            <p:ph type="title"/>
          </p:nvPr>
        </p:nvSpPr>
        <p:spPr/>
        <p:txBody>
          <a:bodyPr/>
          <a:lstStyle/>
          <a:p>
            <a:r>
              <a:rPr lang="it-IT" dirty="0">
                <a:solidFill>
                  <a:schemeClr val="bg2">
                    <a:lumMod val="90000"/>
                  </a:schemeClr>
                </a:solidFill>
              </a:rPr>
              <a:t>Challenges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1CA21584-59D4-A64C-7EFC-8F3C811EC5DF}"/>
              </a:ext>
            </a:extLst>
          </p:cNvPr>
          <p:cNvSpPr>
            <a:spLocks noGrp="1"/>
          </p:cNvSpPr>
          <p:nvPr>
            <p:ph idx="1"/>
          </p:nvPr>
        </p:nvSpPr>
        <p:spPr/>
        <p:txBody>
          <a:bodyPr/>
          <a:lstStyle/>
          <a:p>
            <a:r>
              <a:rPr lang="it-IT" dirty="0">
                <a:solidFill>
                  <a:schemeClr val="bg2">
                    <a:lumMod val="90000"/>
                  </a:schemeClr>
                </a:solidFill>
              </a:rPr>
              <a:t>Network trasparency</a:t>
            </a:r>
          </a:p>
          <a:p>
            <a:endParaRPr lang="it-IT" dirty="0"/>
          </a:p>
          <a:p>
            <a:endParaRPr lang="it-IT" dirty="0"/>
          </a:p>
          <a:p>
            <a:r>
              <a:rPr lang="it-IT" dirty="0">
                <a:solidFill>
                  <a:schemeClr val="bg2">
                    <a:lumMod val="90000"/>
                  </a:schemeClr>
                </a:solidFill>
              </a:rPr>
              <a:t>Some pods are stateful, others are stateless</a:t>
            </a:r>
          </a:p>
          <a:p>
            <a:endParaRPr lang="it-IT" dirty="0"/>
          </a:p>
          <a:p>
            <a:endParaRPr lang="it-IT" dirty="0"/>
          </a:p>
          <a:p>
            <a:r>
              <a:rPr lang="it-IT" dirty="0"/>
              <a:t>We can have multiple clients served by a pod</a:t>
            </a:r>
          </a:p>
          <a:p>
            <a:endParaRPr lang="it-IT" dirty="0"/>
          </a:p>
          <a:p>
            <a:endParaRPr lang="en-US" dirty="0"/>
          </a:p>
        </p:txBody>
      </p:sp>
    </p:spTree>
    <p:extLst>
      <p:ext uri="{BB962C8B-B14F-4D97-AF65-F5344CB8AC3E}">
        <p14:creationId xmlns:p14="http://schemas.microsoft.com/office/powerpoint/2010/main" val="1117542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113557" y="2766218"/>
            <a:ext cx="3964885" cy="1325563"/>
          </a:xfrm>
        </p:spPr>
        <p:txBody>
          <a:bodyPr>
            <a:normAutofit/>
          </a:bodyPr>
          <a:lstStyle/>
          <a:p>
            <a:r>
              <a:rPr lang="it-IT" dirty="0"/>
              <a:t>That’s all! Questions?</a:t>
            </a:r>
            <a:endParaRPr lang="en-US" dirty="0"/>
          </a:p>
        </p:txBody>
      </p:sp>
    </p:spTree>
    <p:extLst>
      <p:ext uri="{BB962C8B-B14F-4D97-AF65-F5344CB8AC3E}">
        <p14:creationId xmlns:p14="http://schemas.microsoft.com/office/powerpoint/2010/main" val="16907129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D5F5-E754-66E1-EE40-A02E7FDA0047}"/>
              </a:ext>
            </a:extLst>
          </p:cNvPr>
          <p:cNvSpPr>
            <a:spLocks noGrp="1"/>
          </p:cNvSpPr>
          <p:nvPr>
            <p:ph type="title"/>
          </p:nvPr>
        </p:nvSpPr>
        <p:spPr/>
        <p:txBody>
          <a:bodyPr/>
          <a:lstStyle/>
          <a:p>
            <a:r>
              <a:rPr lang="it-IT" dirty="0"/>
              <a:t>Sources</a:t>
            </a:r>
            <a:endParaRPr lang="en-US" dirty="0"/>
          </a:p>
        </p:txBody>
      </p:sp>
      <p:sp>
        <p:nvSpPr>
          <p:cNvPr id="3" name="Content Placeholder 2">
            <a:extLst>
              <a:ext uri="{FF2B5EF4-FFF2-40B4-BE49-F238E27FC236}">
                <a16:creationId xmlns:a16="http://schemas.microsoft.com/office/drawing/2014/main" id="{EA63BE55-3803-F6AF-FA61-DA9A1BF654C8}"/>
              </a:ext>
            </a:extLst>
          </p:cNvPr>
          <p:cNvSpPr>
            <a:spLocks noGrp="1"/>
          </p:cNvSpPr>
          <p:nvPr>
            <p:ph idx="1"/>
          </p:nvPr>
        </p:nvSpPr>
        <p:spPr>
          <a:xfrm>
            <a:off x="838200" y="1537138"/>
            <a:ext cx="10515600" cy="5320861"/>
          </a:xfrm>
        </p:spPr>
        <p:txBody>
          <a:bodyPr>
            <a:normAutofit/>
          </a:bodyPr>
          <a:lstStyle/>
          <a:p>
            <a:r>
              <a:rPr lang="it-IT" sz="1600" dirty="0"/>
              <a:t>Kubernetes official documentation: </a:t>
            </a:r>
            <a:r>
              <a:rPr lang="it-IT" sz="1600" dirty="0">
                <a:hlinkClick r:id="rId2"/>
              </a:rPr>
              <a:t>https://kubernetes.io/docs</a:t>
            </a:r>
            <a:endParaRPr lang="it-IT" sz="1600" dirty="0"/>
          </a:p>
          <a:p>
            <a:r>
              <a:rPr lang="it-IT" sz="1600" dirty="0"/>
              <a:t>«Cloud Native DevOps with Kubernetes», O’Reilly, Justin Domingous &amp; John Arundel</a:t>
            </a:r>
          </a:p>
          <a:p>
            <a:r>
              <a:rPr lang="it-IT" sz="1600" dirty="0"/>
              <a:t>«Container Networking», O’Reilly, </a:t>
            </a:r>
            <a:r>
              <a:rPr lang="en-US" sz="1600" dirty="0"/>
              <a:t>Michael </a:t>
            </a:r>
            <a:r>
              <a:rPr lang="en-US" sz="1600" dirty="0" err="1"/>
              <a:t>Hausenblas</a:t>
            </a:r>
            <a:endParaRPr lang="en-US" sz="1600" dirty="0"/>
          </a:p>
          <a:p>
            <a:r>
              <a:rPr lang="it-IT" sz="1600" dirty="0"/>
              <a:t>eBPF official site: </a:t>
            </a:r>
            <a:r>
              <a:rPr lang="it-IT" sz="1600" dirty="0">
                <a:hlinkClick r:id="rId3"/>
              </a:rPr>
              <a:t>https://ebpf.io/</a:t>
            </a:r>
            <a:endParaRPr lang="it-IT" sz="1600" dirty="0"/>
          </a:p>
          <a:p>
            <a:r>
              <a:rPr lang="it-IT" sz="1600" dirty="0"/>
              <a:t>«Migrating Pods in Kubernetes», Jakob Schrettenbrunner</a:t>
            </a:r>
          </a:p>
          <a:p>
            <a:r>
              <a:rPr lang="it-IT" sz="1600" dirty="0"/>
              <a:t>Envoy official site </a:t>
            </a:r>
            <a:r>
              <a:rPr lang="fr-FR" sz="1600" dirty="0" err="1">
                <a:hlinkClick r:id="rId4"/>
              </a:rPr>
              <a:t>What</a:t>
            </a:r>
            <a:r>
              <a:rPr lang="fr-FR" sz="1600" dirty="0">
                <a:hlinkClick r:id="rId4"/>
              </a:rPr>
              <a:t> </a:t>
            </a:r>
            <a:r>
              <a:rPr lang="fr-FR" sz="1600" dirty="0" err="1">
                <a:hlinkClick r:id="rId4"/>
              </a:rPr>
              <a:t>is</a:t>
            </a:r>
            <a:r>
              <a:rPr lang="fr-FR" sz="1600" dirty="0">
                <a:hlinkClick r:id="rId4"/>
              </a:rPr>
              <a:t> </a:t>
            </a:r>
            <a:r>
              <a:rPr lang="fr-FR" sz="1600" dirty="0" err="1">
                <a:hlinkClick r:id="rId4"/>
              </a:rPr>
              <a:t>Envoy</a:t>
            </a:r>
            <a:r>
              <a:rPr lang="fr-FR" sz="1600" dirty="0">
                <a:hlinkClick r:id="rId4"/>
              </a:rPr>
              <a:t> — </a:t>
            </a:r>
            <a:r>
              <a:rPr lang="fr-FR" sz="1600" dirty="0" err="1">
                <a:hlinkClick r:id="rId4"/>
              </a:rPr>
              <a:t>envoy</a:t>
            </a:r>
            <a:r>
              <a:rPr lang="fr-FR" sz="1600" dirty="0">
                <a:hlinkClick r:id="rId4"/>
              </a:rPr>
              <a:t> 1.5.0-tag-v1.5.0 documentation (envoyproxy.io)</a:t>
            </a:r>
            <a:endParaRPr lang="fr-FR" sz="1600" dirty="0"/>
          </a:p>
          <a:p>
            <a:r>
              <a:rPr lang="fr-FR" sz="1600" dirty="0"/>
              <a:t>Microsoft </a:t>
            </a:r>
            <a:r>
              <a:rPr lang="fr-FR" sz="1600" dirty="0" err="1"/>
              <a:t>Learn</a:t>
            </a:r>
            <a:r>
              <a:rPr lang="fr-FR" sz="1600" dirty="0"/>
              <a:t> site: </a:t>
            </a:r>
            <a:r>
              <a:rPr lang="fr-FR" sz="1600" dirty="0">
                <a:hlinkClick r:id="rId5"/>
              </a:rPr>
              <a:t>https://learn.microsoft.com/en-us/azure/architecture/guide/architecture-styles/microservices</a:t>
            </a:r>
            <a:r>
              <a:rPr lang="fr-FR" sz="1600" dirty="0"/>
              <a:t> </a:t>
            </a:r>
          </a:p>
          <a:p>
            <a:r>
              <a:rPr lang="it-IT" sz="1600" dirty="0"/>
              <a:t>DigitalOcean site: </a:t>
            </a:r>
            <a:r>
              <a:rPr lang="en-US" sz="1600" dirty="0">
                <a:hlinkClick r:id="rId6"/>
              </a:rPr>
              <a:t>https://www.digitalocean.com/community/tutorials/an-introduction-to-haproxy-and-load-balancing-concepts</a:t>
            </a:r>
            <a:endParaRPr lang="en-US" sz="1600" dirty="0"/>
          </a:p>
          <a:p>
            <a:r>
              <a:rPr lang="en-US" sz="1600" dirty="0">
                <a:effectLst/>
              </a:rPr>
              <a:t>“Kubernetes in Fog Computing: Feasibility Demonstration, Limitations and Improvement Scope”, </a:t>
            </a:r>
            <a:r>
              <a:rPr lang="en-US" sz="1600" dirty="0" err="1"/>
              <a:t>Paridhika</a:t>
            </a:r>
            <a:r>
              <a:rPr lang="en-US" sz="1600" dirty="0"/>
              <a:t> </a:t>
            </a:r>
            <a:r>
              <a:rPr lang="en-US" sz="1600" dirty="0" err="1"/>
              <a:t>Kayal</a:t>
            </a:r>
            <a:endParaRPr lang="en-US" sz="1600" dirty="0"/>
          </a:p>
          <a:p>
            <a:r>
              <a:rPr lang="it-IT" sz="1600" dirty="0"/>
              <a:t>OpenVZ mailing list:</a:t>
            </a:r>
            <a:r>
              <a:rPr lang="en-US" sz="1600" dirty="0"/>
              <a:t> </a:t>
            </a:r>
            <a:r>
              <a:rPr lang="en-US" sz="1600" dirty="0">
                <a:hlinkClick r:id="rId7"/>
              </a:rPr>
              <a:t>https://lists.openvz.org/pipermail/criu/2013-January/007095.html</a:t>
            </a:r>
            <a:endParaRPr lang="en-US" sz="1600" dirty="0"/>
          </a:p>
          <a:p>
            <a:r>
              <a:rPr lang="en-US" sz="1600" dirty="0"/>
              <a:t>Kubernetes official site: </a:t>
            </a:r>
            <a:r>
              <a:rPr lang="en-US" sz="1600" dirty="0">
                <a:hlinkClick r:id="rId8"/>
              </a:rPr>
              <a:t>https://kubernetes.io/docs/concepts/scheduling-eviction/assign-pod-node/</a:t>
            </a:r>
            <a:r>
              <a:rPr lang="en-US" sz="1600" dirty="0"/>
              <a:t> </a:t>
            </a:r>
          </a:p>
          <a:p>
            <a:endParaRPr lang="en-US" sz="1600" dirty="0">
              <a:latin typeface="+mj-lt"/>
            </a:endParaRPr>
          </a:p>
          <a:p>
            <a:endParaRPr lang="en-US" sz="1600" dirty="0">
              <a:latin typeface="+mj-lt"/>
            </a:endParaRPr>
          </a:p>
          <a:p>
            <a:endParaRPr lang="en-US" sz="1600" dirty="0"/>
          </a:p>
          <a:p>
            <a:endParaRPr lang="it-IT" sz="1600" dirty="0"/>
          </a:p>
          <a:p>
            <a:endParaRPr lang="it-IT" dirty="0"/>
          </a:p>
          <a:p>
            <a:endParaRPr lang="it-IT" dirty="0"/>
          </a:p>
          <a:p>
            <a:endParaRPr lang="en-US" dirty="0"/>
          </a:p>
        </p:txBody>
      </p:sp>
    </p:spTree>
    <p:extLst>
      <p:ext uri="{BB962C8B-B14F-4D97-AF65-F5344CB8AC3E}">
        <p14:creationId xmlns:p14="http://schemas.microsoft.com/office/powerpoint/2010/main" val="29302448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785B-6126-D0F1-4A25-3FBE20A9DB53}"/>
              </a:ext>
            </a:extLst>
          </p:cNvPr>
          <p:cNvSpPr>
            <a:spLocks noGrp="1"/>
          </p:cNvSpPr>
          <p:nvPr>
            <p:ph type="title"/>
          </p:nvPr>
        </p:nvSpPr>
        <p:spPr/>
        <p:txBody>
          <a:bodyPr/>
          <a:lstStyle/>
          <a:p>
            <a:r>
              <a:rPr lang="it-IT" dirty="0">
                <a:solidFill>
                  <a:schemeClr val="bg2">
                    <a:lumMod val="90000"/>
                  </a:schemeClr>
                </a:solidFill>
              </a:rPr>
              <a:t>Sources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C549602B-C652-BF85-84B5-E036EB063CE7}"/>
              </a:ext>
            </a:extLst>
          </p:cNvPr>
          <p:cNvSpPr>
            <a:spLocks noGrp="1"/>
          </p:cNvSpPr>
          <p:nvPr>
            <p:ph idx="1"/>
          </p:nvPr>
        </p:nvSpPr>
        <p:spPr>
          <a:xfrm>
            <a:off x="838200" y="1825624"/>
            <a:ext cx="10515600" cy="5032375"/>
          </a:xfrm>
        </p:spPr>
        <p:txBody>
          <a:bodyPr>
            <a:noAutofit/>
          </a:bodyPr>
          <a:lstStyle/>
          <a:p>
            <a:r>
              <a:rPr lang="en-US" sz="1600" dirty="0" err="1"/>
              <a:t>Jelastic</a:t>
            </a:r>
            <a:r>
              <a:rPr lang="en-US" sz="1600" dirty="0"/>
              <a:t> official site: </a:t>
            </a:r>
            <a:r>
              <a:rPr lang="en-US" sz="1600" dirty="0">
                <a:hlinkClick r:id="rId2"/>
              </a:rPr>
              <a:t>https://jelastic.com/blog/live-containers-migration-across-data-centers-aws-and-azure-integration/</a:t>
            </a:r>
            <a:endParaRPr lang="en-US" sz="1600" dirty="0"/>
          </a:p>
          <a:p>
            <a:r>
              <a:rPr lang="it-IT" sz="1600" dirty="0"/>
              <a:t>«Migrating Deep Learning Data and Applications among Kubernetes Nodes», </a:t>
            </a:r>
            <a:r>
              <a:rPr lang="en-US" sz="1600" dirty="0" err="1">
                <a:effectLst/>
              </a:rPr>
              <a:t>Suchanat</a:t>
            </a:r>
            <a:r>
              <a:rPr lang="en-US" sz="1600" dirty="0">
                <a:effectLst/>
              </a:rPr>
              <a:t> </a:t>
            </a:r>
            <a:r>
              <a:rPr lang="en-US" sz="1600" dirty="0" err="1">
                <a:effectLst/>
              </a:rPr>
              <a:t>Mangkhangcharoen</a:t>
            </a:r>
            <a:r>
              <a:rPr lang="en-US" sz="1600" dirty="0">
                <a:effectLst/>
              </a:rPr>
              <a:t>, Jason </a:t>
            </a:r>
            <a:r>
              <a:rPr lang="en-US" sz="1600" dirty="0" err="1">
                <a:effectLst/>
              </a:rPr>
              <a:t>Haga</a:t>
            </a:r>
            <a:r>
              <a:rPr lang="en-US" sz="1600" dirty="0">
                <a:effectLst/>
              </a:rPr>
              <a:t>, </a:t>
            </a:r>
            <a:r>
              <a:rPr lang="en-US" sz="1600" dirty="0" err="1">
                <a:effectLst/>
              </a:rPr>
              <a:t>Prapaporn</a:t>
            </a:r>
            <a:r>
              <a:rPr lang="en-US" sz="1600" dirty="0">
                <a:effectLst/>
              </a:rPr>
              <a:t> </a:t>
            </a:r>
            <a:r>
              <a:rPr lang="en-US" sz="1600" dirty="0" err="1">
                <a:effectLst/>
              </a:rPr>
              <a:t>Rattanatamrong</a:t>
            </a:r>
            <a:endParaRPr lang="en-US" sz="1600" dirty="0">
              <a:effectLst/>
            </a:endParaRPr>
          </a:p>
          <a:p>
            <a:r>
              <a:rPr lang="it-IT" sz="1600" dirty="0"/>
              <a:t>«EVPN/SDN Assisted Live VM Migration between Geo-Distributed Data Centers», Kyoomars Alizadeh Noghani, Andreas Kassler, Prem Sankar Gopannan</a:t>
            </a:r>
          </a:p>
          <a:p>
            <a:r>
              <a:rPr lang="it-IT" sz="1600" dirty="0"/>
              <a:t>«Enabling Live Migration of Containerized Applications Across Clouds», Thad Benjaponpitak, Meatasit Karakate, Kunwadee Sripanidkulchai</a:t>
            </a:r>
          </a:p>
          <a:p>
            <a:r>
              <a:rPr lang="it-IT" sz="1600" dirty="0"/>
              <a:t>«</a:t>
            </a:r>
            <a:r>
              <a:rPr lang="en-US" sz="1600" dirty="0">
                <a:effectLst/>
              </a:rPr>
              <a:t>Ultra-Reliable and Low-Latency Computing in the Edge with Kubernetes</a:t>
            </a:r>
            <a:r>
              <a:rPr lang="it-IT" sz="1600" dirty="0">
                <a:effectLst/>
              </a:rPr>
              <a:t>»</a:t>
            </a:r>
            <a:r>
              <a:rPr lang="en-US" sz="1600" dirty="0">
                <a:effectLst/>
              </a:rPr>
              <a:t>, Laszlo </a:t>
            </a:r>
            <a:r>
              <a:rPr lang="en-US" sz="1600" dirty="0" err="1">
                <a:effectLst/>
              </a:rPr>
              <a:t>Toka</a:t>
            </a:r>
            <a:endParaRPr lang="en-US" sz="1600" dirty="0">
              <a:effectLst/>
            </a:endParaRPr>
          </a:p>
          <a:p>
            <a:r>
              <a:rPr lang="it-IT" sz="1600" dirty="0"/>
              <a:t>«</a:t>
            </a:r>
            <a:r>
              <a:rPr lang="en-US" sz="1600" dirty="0" err="1">
                <a:effectLst/>
              </a:rPr>
              <a:t>NetMARKS</a:t>
            </a:r>
            <a:r>
              <a:rPr lang="en-US" sz="1600" dirty="0">
                <a:effectLst/>
              </a:rPr>
              <a:t>: Network Metrics-</a:t>
            </a:r>
            <a:r>
              <a:rPr lang="en-US" sz="1600" dirty="0" err="1">
                <a:effectLst/>
              </a:rPr>
              <a:t>AwaRe</a:t>
            </a:r>
            <a:r>
              <a:rPr lang="en-US" sz="1600" dirty="0">
                <a:effectLst/>
              </a:rPr>
              <a:t> Kubernetes Scheduler Powered by Service Mesh</a:t>
            </a:r>
            <a:r>
              <a:rPr lang="it-IT" sz="1600" dirty="0">
                <a:effectLst/>
              </a:rPr>
              <a:t>», </a:t>
            </a:r>
            <a:r>
              <a:rPr lang="en-US" sz="1600" dirty="0" err="1">
                <a:effectLst/>
              </a:rPr>
              <a:t>Łukasz</a:t>
            </a:r>
            <a:r>
              <a:rPr lang="en-US" sz="1600" dirty="0">
                <a:effectLst/>
              </a:rPr>
              <a:t> Wojciechowski, Krzysztof </a:t>
            </a:r>
            <a:r>
              <a:rPr lang="en-US" sz="1600" dirty="0" err="1">
                <a:effectLst/>
              </a:rPr>
              <a:t>Opasiak</a:t>
            </a:r>
            <a:r>
              <a:rPr lang="en-US" sz="1600" dirty="0">
                <a:effectLst/>
              </a:rPr>
              <a:t>, Jakub </a:t>
            </a:r>
            <a:r>
              <a:rPr lang="en-US" sz="1600" dirty="0" err="1">
                <a:effectLst/>
              </a:rPr>
              <a:t>Latusek</a:t>
            </a:r>
            <a:r>
              <a:rPr lang="en-US" sz="1600" dirty="0">
                <a:effectLst/>
              </a:rPr>
              <a:t>, Maciej </a:t>
            </a:r>
            <a:r>
              <a:rPr lang="en-US" sz="1600" dirty="0" err="1">
                <a:effectLst/>
              </a:rPr>
              <a:t>Wereski</a:t>
            </a:r>
            <a:r>
              <a:rPr lang="en-US" sz="1600" dirty="0"/>
              <a:t>, </a:t>
            </a:r>
            <a:r>
              <a:rPr lang="en-US" sz="1600" dirty="0">
                <a:effectLst/>
              </a:rPr>
              <a:t>Victor Morales, </a:t>
            </a:r>
            <a:r>
              <a:rPr lang="en-US" sz="1600" dirty="0" err="1">
                <a:effectLst/>
              </a:rPr>
              <a:t>Taewan</a:t>
            </a:r>
            <a:r>
              <a:rPr lang="en-US" sz="1600" dirty="0">
                <a:effectLst/>
              </a:rPr>
              <a:t> Kim, and </a:t>
            </a:r>
            <a:r>
              <a:rPr lang="en-US" sz="1600" dirty="0" err="1">
                <a:effectLst/>
              </a:rPr>
              <a:t>Moonki</a:t>
            </a:r>
            <a:r>
              <a:rPr lang="en-US" sz="1600" dirty="0">
                <a:effectLst/>
              </a:rPr>
              <a:t> Hong</a:t>
            </a:r>
          </a:p>
          <a:p>
            <a:r>
              <a:rPr lang="it-IT" sz="1600" dirty="0"/>
              <a:t>«</a:t>
            </a:r>
            <a:r>
              <a:rPr lang="en-US" sz="1600" dirty="0">
                <a:effectLst/>
              </a:rPr>
              <a:t>Stateful Container Migration in Geo-Distributed Environments</a:t>
            </a:r>
            <a:r>
              <a:rPr lang="it-IT" sz="1600" dirty="0">
                <a:effectLst/>
              </a:rPr>
              <a:t>», </a:t>
            </a:r>
            <a:r>
              <a:rPr lang="en-US" sz="1600" dirty="0">
                <a:effectLst/>
              </a:rPr>
              <a:t>Paulo Souza Junior, Daniele </a:t>
            </a:r>
            <a:r>
              <a:rPr lang="en-US" sz="1600" dirty="0" err="1">
                <a:effectLst/>
              </a:rPr>
              <a:t>Miorandi</a:t>
            </a:r>
            <a:r>
              <a:rPr lang="en-US" sz="1600" dirty="0">
                <a:effectLst/>
              </a:rPr>
              <a:t>, Guillaume Pierre</a:t>
            </a:r>
          </a:p>
          <a:p>
            <a:r>
              <a:rPr lang="it-IT" sz="1600" dirty="0"/>
              <a:t>« </a:t>
            </a:r>
            <a:r>
              <a:rPr lang="en-US" sz="1600" dirty="0">
                <a:effectLst/>
              </a:rPr>
              <a:t>Good Shepherds Care For Their Cattle: Seamless Pod Migration in Geo-Distributed Kubernetes</a:t>
            </a:r>
            <a:r>
              <a:rPr lang="it-IT" sz="1600" dirty="0">
                <a:effectLst/>
              </a:rPr>
              <a:t> »,</a:t>
            </a:r>
            <a:r>
              <a:rPr lang="en-US" sz="1600" dirty="0">
                <a:effectLst/>
              </a:rPr>
              <a:t> Paulo Souza Junior, Daniele </a:t>
            </a:r>
            <a:r>
              <a:rPr lang="en-US" sz="1600" dirty="0" err="1">
                <a:effectLst/>
              </a:rPr>
              <a:t>Miorandi</a:t>
            </a:r>
            <a:r>
              <a:rPr lang="en-US" sz="1600" dirty="0">
                <a:effectLst/>
              </a:rPr>
              <a:t>, Guillaume Pierre</a:t>
            </a:r>
            <a:endParaRPr lang="en-US" sz="1600" dirty="0"/>
          </a:p>
        </p:txBody>
      </p:sp>
    </p:spTree>
    <p:extLst>
      <p:ext uri="{BB962C8B-B14F-4D97-AF65-F5344CB8AC3E}">
        <p14:creationId xmlns:p14="http://schemas.microsoft.com/office/powerpoint/2010/main" val="51575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EEC-241B-015E-1CE7-06CB20D03CEC}"/>
              </a:ext>
            </a:extLst>
          </p:cNvPr>
          <p:cNvSpPr>
            <a:spLocks noGrp="1"/>
          </p:cNvSpPr>
          <p:nvPr>
            <p:ph type="title"/>
          </p:nvPr>
        </p:nvSpPr>
        <p:spPr/>
        <p:txBody>
          <a:bodyPr/>
          <a:lstStyle/>
          <a:p>
            <a:r>
              <a:rPr lang="it-IT" dirty="0"/>
              <a:t>Container-runtime</a:t>
            </a:r>
            <a:endParaRPr lang="en-US" dirty="0"/>
          </a:p>
        </p:txBody>
      </p:sp>
      <p:sp>
        <p:nvSpPr>
          <p:cNvPr id="3" name="Content Placeholder 2">
            <a:extLst>
              <a:ext uri="{FF2B5EF4-FFF2-40B4-BE49-F238E27FC236}">
                <a16:creationId xmlns:a16="http://schemas.microsoft.com/office/drawing/2014/main" id="{4BC7A5BD-6671-251A-F6D5-39BF9E7D968C}"/>
              </a:ext>
            </a:extLst>
          </p:cNvPr>
          <p:cNvSpPr>
            <a:spLocks noGrp="1"/>
          </p:cNvSpPr>
          <p:nvPr>
            <p:ph idx="1"/>
          </p:nvPr>
        </p:nvSpPr>
        <p:spPr/>
        <p:txBody>
          <a:bodyPr/>
          <a:lstStyle/>
          <a:p>
            <a:r>
              <a:rPr lang="it-IT" dirty="0">
                <a:solidFill>
                  <a:schemeClr val="bg2">
                    <a:lumMod val="90000"/>
                  </a:schemeClr>
                </a:solidFill>
              </a:rPr>
              <a:t>CRI (Container Runtime Interface)</a:t>
            </a:r>
          </a:p>
          <a:p>
            <a:pPr lvl="1"/>
            <a:r>
              <a:rPr lang="it-IT" dirty="0">
                <a:solidFill>
                  <a:schemeClr val="bg2">
                    <a:lumMod val="90000"/>
                  </a:schemeClr>
                </a:solidFill>
              </a:rPr>
              <a:t>containerd</a:t>
            </a:r>
          </a:p>
          <a:p>
            <a:pPr lvl="1"/>
            <a:r>
              <a:rPr lang="en-US" dirty="0">
                <a:solidFill>
                  <a:schemeClr val="bg2">
                    <a:lumMod val="90000"/>
                  </a:schemeClr>
                </a:solidFill>
              </a:rPr>
              <a:t>cri-o</a:t>
            </a:r>
          </a:p>
          <a:p>
            <a:endParaRPr lang="en-US" dirty="0"/>
          </a:p>
          <a:p>
            <a:r>
              <a:rPr lang="en-US" dirty="0"/>
              <a:t>OCI (Open Container Initiative) runtimes</a:t>
            </a:r>
          </a:p>
          <a:p>
            <a:pPr lvl="1"/>
            <a:r>
              <a:rPr lang="en-US" dirty="0"/>
              <a:t>Native runtimes</a:t>
            </a:r>
          </a:p>
          <a:p>
            <a:pPr lvl="1"/>
            <a:r>
              <a:rPr lang="en-US" dirty="0"/>
              <a:t>Sandboxed and virtualized runtimes</a:t>
            </a:r>
          </a:p>
        </p:txBody>
      </p:sp>
    </p:spTree>
    <p:extLst>
      <p:ext uri="{BB962C8B-B14F-4D97-AF65-F5344CB8AC3E}">
        <p14:creationId xmlns:p14="http://schemas.microsoft.com/office/powerpoint/2010/main" val="9413551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5BB4-A7EA-9640-8A72-176EF9F1156F}"/>
              </a:ext>
            </a:extLst>
          </p:cNvPr>
          <p:cNvSpPr>
            <a:spLocks noGrp="1"/>
          </p:cNvSpPr>
          <p:nvPr>
            <p:ph type="title"/>
          </p:nvPr>
        </p:nvSpPr>
        <p:spPr/>
        <p:txBody>
          <a:bodyPr/>
          <a:lstStyle/>
          <a:p>
            <a:r>
              <a:rPr lang="it-IT" dirty="0">
                <a:solidFill>
                  <a:schemeClr val="bg2">
                    <a:lumMod val="90000"/>
                  </a:schemeClr>
                </a:solidFill>
              </a:rPr>
              <a:t>Sources</a:t>
            </a:r>
            <a:endParaRPr lang="en-US" dirty="0">
              <a:solidFill>
                <a:schemeClr val="bg2">
                  <a:lumMod val="90000"/>
                </a:schemeClr>
              </a:solidFill>
            </a:endParaRPr>
          </a:p>
        </p:txBody>
      </p:sp>
      <p:sp>
        <p:nvSpPr>
          <p:cNvPr id="3" name="Content Placeholder 2">
            <a:extLst>
              <a:ext uri="{FF2B5EF4-FFF2-40B4-BE49-F238E27FC236}">
                <a16:creationId xmlns:a16="http://schemas.microsoft.com/office/drawing/2014/main" id="{C4726F82-6626-6C64-E38D-CAF55C68221E}"/>
              </a:ext>
            </a:extLst>
          </p:cNvPr>
          <p:cNvSpPr>
            <a:spLocks noGrp="1"/>
          </p:cNvSpPr>
          <p:nvPr>
            <p:ph idx="1"/>
          </p:nvPr>
        </p:nvSpPr>
        <p:spPr>
          <a:xfrm>
            <a:off x="838200" y="1825624"/>
            <a:ext cx="10515600" cy="5032375"/>
          </a:xfrm>
        </p:spPr>
        <p:txBody>
          <a:bodyPr>
            <a:normAutofit/>
          </a:bodyPr>
          <a:lstStyle/>
          <a:p>
            <a:r>
              <a:rPr lang="it-IT" sz="1600" dirty="0"/>
              <a:t>«</a:t>
            </a:r>
            <a:r>
              <a:rPr lang="en-US" sz="1600" dirty="0">
                <a:effectLst/>
              </a:rPr>
              <a:t>Proactive Stateful Fault-Tolerant System for</a:t>
            </a:r>
            <a:br>
              <a:rPr lang="en-US" sz="1600" dirty="0"/>
            </a:br>
            <a:r>
              <a:rPr lang="en-US" sz="1600" dirty="0">
                <a:effectLst/>
              </a:rPr>
              <a:t>Kubernetes Containerized Services</a:t>
            </a:r>
            <a:r>
              <a:rPr lang="it-IT" sz="1600" dirty="0"/>
              <a:t>»</a:t>
            </a:r>
            <a:r>
              <a:rPr lang="en-US" sz="1600" dirty="0">
                <a:effectLst/>
              </a:rPr>
              <a:t>, MINH-NGOC TRAN , XUAN TUONG VU , AND YOUNGHAN KIM </a:t>
            </a:r>
          </a:p>
          <a:p>
            <a:r>
              <a:rPr lang="it-IT" sz="1600" dirty="0"/>
              <a:t>«</a:t>
            </a:r>
            <a:r>
              <a:rPr lang="en-US" sz="1600" dirty="0">
                <a:effectLst/>
              </a:rPr>
              <a:t>Improving microservice-based applications with runtime placement adaptation</a:t>
            </a:r>
            <a:r>
              <a:rPr lang="it-IT" sz="1600" dirty="0"/>
              <a:t>»</a:t>
            </a:r>
            <a:r>
              <a:rPr lang="en-US" sz="1600" dirty="0"/>
              <a:t>, </a:t>
            </a:r>
            <a:r>
              <a:rPr lang="sv-SE" sz="1600" dirty="0">
                <a:effectLst/>
              </a:rPr>
              <a:t>Adalberto R. Sampaio Jr , Julia Rubin , Ivan Beschastnikh and Nelson S. Rosa </a:t>
            </a:r>
          </a:p>
          <a:p>
            <a:r>
              <a:rPr lang="it-IT" sz="1600" dirty="0"/>
              <a:t>«</a:t>
            </a:r>
            <a:r>
              <a:rPr lang="en-US" sz="1600" dirty="0">
                <a:effectLst/>
              </a:rPr>
              <a:t>Stateful Container Migration employing Checkpoint-based Restoration for Orchestrated Container Clusters</a:t>
            </a:r>
            <a:r>
              <a:rPr lang="it-IT" sz="1600" dirty="0"/>
              <a:t>»</a:t>
            </a:r>
            <a:r>
              <a:rPr lang="sv-SE" sz="1600" dirty="0"/>
              <a:t>, </a:t>
            </a:r>
            <a:r>
              <a:rPr lang="en-US" sz="1600" dirty="0" err="1">
                <a:effectLst/>
              </a:rPr>
              <a:t>SeungYong</a:t>
            </a:r>
            <a:r>
              <a:rPr lang="en-US" sz="1600" dirty="0">
                <a:effectLst/>
              </a:rPr>
              <a:t> Oh and </a:t>
            </a:r>
            <a:r>
              <a:rPr lang="en-US" sz="1600" dirty="0" err="1">
                <a:effectLst/>
              </a:rPr>
              <a:t>JongWon</a:t>
            </a:r>
            <a:r>
              <a:rPr lang="en-US" sz="1600" dirty="0">
                <a:effectLst/>
              </a:rPr>
              <a:t> Kim</a:t>
            </a:r>
          </a:p>
          <a:p>
            <a:r>
              <a:rPr lang="it-IT" sz="1600" dirty="0"/>
              <a:t>«</a:t>
            </a:r>
            <a:r>
              <a:rPr lang="en-US" sz="1600" dirty="0">
                <a:effectLst/>
              </a:rPr>
              <a:t>Co-locating Containerized Workload Using Service Mesh Telemetry</a:t>
            </a:r>
            <a:r>
              <a:rPr lang="it-IT" sz="1600" dirty="0">
                <a:effectLst/>
              </a:rPr>
              <a:t>», </a:t>
            </a:r>
            <a:r>
              <a:rPr lang="en-US" sz="1600" dirty="0" err="1">
                <a:effectLst/>
              </a:rPr>
              <a:t>Lianjie</a:t>
            </a:r>
            <a:r>
              <a:rPr lang="en-US" sz="1600" dirty="0">
                <a:effectLst/>
              </a:rPr>
              <a:t> Cao, Puneet Sharma</a:t>
            </a:r>
          </a:p>
          <a:p>
            <a:r>
              <a:rPr lang="it-IT" sz="1600" dirty="0"/>
              <a:t>«</a:t>
            </a:r>
            <a:r>
              <a:rPr lang="en-US" sz="1600" dirty="0">
                <a:effectLst/>
              </a:rPr>
              <a:t>Kubernetes in Fog Computing: Feasibility Demonstration, Limitations and Improvement Scope</a:t>
            </a:r>
            <a:r>
              <a:rPr lang="it-IT" sz="1600" dirty="0">
                <a:effectLst/>
              </a:rPr>
              <a:t>»</a:t>
            </a:r>
            <a:r>
              <a:rPr lang="en-US" sz="1600" dirty="0">
                <a:effectLst/>
              </a:rPr>
              <a:t>, </a:t>
            </a:r>
            <a:r>
              <a:rPr lang="en-US" sz="1600" dirty="0" err="1">
                <a:effectLst/>
              </a:rPr>
              <a:t>Paridhika</a:t>
            </a:r>
            <a:r>
              <a:rPr lang="en-US" sz="1600" dirty="0">
                <a:effectLst/>
              </a:rPr>
              <a:t> </a:t>
            </a:r>
            <a:r>
              <a:rPr lang="en-US" sz="1600" dirty="0" err="1">
                <a:effectLst/>
              </a:rPr>
              <a:t>Kayal</a:t>
            </a:r>
            <a:endParaRPr lang="it-IT" sz="1600" dirty="0"/>
          </a:p>
          <a:p>
            <a:r>
              <a:rPr lang="it-IT" sz="1600" dirty="0"/>
              <a:t>Red Hat: </a:t>
            </a:r>
            <a:r>
              <a:rPr lang="en-US" sz="1600" dirty="0">
                <a:hlinkClick r:id="rId2"/>
              </a:rPr>
              <a:t>What's a service mesh? (redhat.com)</a:t>
            </a:r>
            <a:endParaRPr lang="it-IT" sz="1600" dirty="0"/>
          </a:p>
          <a:p>
            <a:r>
              <a:rPr lang="it-IT" sz="1600" dirty="0"/>
              <a:t>Istio official site: </a:t>
            </a:r>
            <a:r>
              <a:rPr lang="en-US" sz="1600" dirty="0">
                <a:hlinkClick r:id="rId3"/>
              </a:rPr>
              <a:t>Istio / Architecture</a:t>
            </a:r>
            <a:endParaRPr lang="en-US" sz="1600" dirty="0"/>
          </a:p>
          <a:p>
            <a:r>
              <a:rPr lang="it-IT" sz="1600" dirty="0"/>
              <a:t>cilium official site: </a:t>
            </a:r>
            <a:r>
              <a:rPr lang="it-IT" sz="1600" dirty="0">
                <a:hlinkClick r:id="rId4"/>
              </a:rPr>
              <a:t>https://cilium.io/get-started/</a:t>
            </a:r>
            <a:endParaRPr lang="it-IT" sz="1600" dirty="0"/>
          </a:p>
          <a:p>
            <a:r>
              <a:rPr lang="it-IT" sz="1600" dirty="0"/>
              <a:t>calico official site: </a:t>
            </a:r>
            <a:r>
              <a:rPr lang="en-US" sz="1600" dirty="0">
                <a:hlinkClick r:id="rId5"/>
              </a:rPr>
              <a:t>Kubernetes (tigera.io)</a:t>
            </a:r>
            <a:endParaRPr lang="en-US" sz="1600" dirty="0"/>
          </a:p>
          <a:p>
            <a:r>
              <a:rPr lang="it-IT" sz="1600" dirty="0"/>
              <a:t>«</a:t>
            </a:r>
            <a:r>
              <a:rPr lang="en-US" sz="1600" dirty="0">
                <a:effectLst/>
              </a:rPr>
              <a:t>MS2M: A message-based approach for live stateful microservices migration</a:t>
            </a:r>
            <a:r>
              <a:rPr lang="it-IT" sz="1600" dirty="0">
                <a:effectLst/>
              </a:rPr>
              <a:t>»,</a:t>
            </a:r>
            <a:r>
              <a:rPr lang="en-US" sz="1600" dirty="0">
                <a:effectLst/>
              </a:rPr>
              <a:t> </a:t>
            </a:r>
            <a:r>
              <a:rPr lang="it-IT" sz="1600" dirty="0">
                <a:hlinkClick r:id="rId6"/>
              </a:rPr>
              <a:t>https://arxiv.org/pdf/2203.05622.pdf</a:t>
            </a:r>
            <a:r>
              <a:rPr lang="it-IT" sz="1600" dirty="0"/>
              <a:t> , </a:t>
            </a:r>
            <a:r>
              <a:rPr lang="en-US" sz="1600" dirty="0">
                <a:effectLst/>
              </a:rPr>
              <a:t>Hai </a:t>
            </a:r>
            <a:r>
              <a:rPr lang="en-US" sz="1600" dirty="0" err="1">
                <a:effectLst/>
              </a:rPr>
              <a:t>Dinh</a:t>
            </a:r>
            <a:r>
              <a:rPr lang="en-US" sz="1600" dirty="0">
                <a:effectLst/>
              </a:rPr>
              <a:t>-Tuan, Felix </a:t>
            </a:r>
            <a:r>
              <a:rPr lang="en-US" sz="1600" dirty="0" err="1">
                <a:effectLst/>
              </a:rPr>
              <a:t>Beierle</a:t>
            </a:r>
            <a:endParaRPr lang="it-IT" sz="1600" dirty="0"/>
          </a:p>
          <a:p>
            <a:endParaRPr lang="it-IT" sz="1600" dirty="0"/>
          </a:p>
          <a:p>
            <a:endParaRPr lang="en-US" sz="1600" dirty="0"/>
          </a:p>
          <a:p>
            <a:endParaRPr lang="en-US" sz="1600" dirty="0"/>
          </a:p>
        </p:txBody>
      </p:sp>
    </p:spTree>
    <p:extLst>
      <p:ext uri="{BB962C8B-B14F-4D97-AF65-F5344CB8AC3E}">
        <p14:creationId xmlns:p14="http://schemas.microsoft.com/office/powerpoint/2010/main" val="35711455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989592" y="2766218"/>
            <a:ext cx="2212815" cy="1325563"/>
          </a:xfrm>
        </p:spPr>
        <p:txBody>
          <a:bodyPr>
            <a:normAutofit fontScale="90000"/>
          </a:bodyPr>
          <a:lstStyle/>
          <a:p>
            <a:r>
              <a:rPr lang="it-IT" dirty="0"/>
              <a:t>Backup</a:t>
            </a:r>
            <a:br>
              <a:rPr lang="it-IT" dirty="0"/>
            </a:br>
            <a:r>
              <a:rPr lang="it-IT" dirty="0"/>
              <a:t>Slides</a:t>
            </a:r>
            <a:endParaRPr lang="en-US" dirty="0"/>
          </a:p>
        </p:txBody>
      </p:sp>
    </p:spTree>
    <p:extLst>
      <p:ext uri="{BB962C8B-B14F-4D97-AF65-F5344CB8AC3E}">
        <p14:creationId xmlns:p14="http://schemas.microsoft.com/office/powerpoint/2010/main" val="34235756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D189-A831-24E9-12EE-31A5E1B71139}"/>
              </a:ext>
            </a:extLst>
          </p:cNvPr>
          <p:cNvSpPr>
            <a:spLocks noGrp="1"/>
          </p:cNvSpPr>
          <p:nvPr>
            <p:ph type="title"/>
          </p:nvPr>
        </p:nvSpPr>
        <p:spPr/>
        <p:txBody>
          <a:bodyPr/>
          <a:lstStyle/>
          <a:p>
            <a:r>
              <a:rPr lang="it-IT" dirty="0">
                <a:solidFill>
                  <a:schemeClr val="bg2">
                    <a:lumMod val="90000"/>
                  </a:schemeClr>
                </a:solidFill>
              </a:rPr>
              <a:t>Services</a:t>
            </a:r>
            <a:endParaRPr lang="en-US" dirty="0"/>
          </a:p>
        </p:txBody>
      </p:sp>
      <p:sp>
        <p:nvSpPr>
          <p:cNvPr id="3" name="Content Placeholder 2">
            <a:extLst>
              <a:ext uri="{FF2B5EF4-FFF2-40B4-BE49-F238E27FC236}">
                <a16:creationId xmlns:a16="http://schemas.microsoft.com/office/drawing/2014/main" id="{E3C39BAB-A47B-11BA-7520-EC208551C8E0}"/>
              </a:ext>
            </a:extLst>
          </p:cNvPr>
          <p:cNvSpPr>
            <a:spLocks noGrp="1"/>
          </p:cNvSpPr>
          <p:nvPr>
            <p:ph idx="1"/>
          </p:nvPr>
        </p:nvSpPr>
        <p:spPr/>
        <p:txBody>
          <a:bodyPr/>
          <a:lstStyle/>
          <a:p>
            <a:r>
              <a:rPr lang="en-US" dirty="0"/>
              <a:t>Service DNS names always follow this pattern: </a:t>
            </a:r>
          </a:p>
          <a:p>
            <a:pPr marL="0" indent="0">
              <a:buNone/>
            </a:pPr>
            <a:r>
              <a:rPr lang="en-US" dirty="0"/>
              <a:t>	</a:t>
            </a:r>
          </a:p>
          <a:p>
            <a:pPr marL="0" indent="0">
              <a:buNone/>
            </a:pPr>
            <a:r>
              <a:rPr lang="en-US" i="1" dirty="0"/>
              <a:t>	</a:t>
            </a:r>
          </a:p>
          <a:p>
            <a:pPr marL="0" indent="0">
              <a:buNone/>
            </a:pPr>
            <a:r>
              <a:rPr lang="en-US" i="1" dirty="0"/>
              <a:t>	</a:t>
            </a:r>
            <a:r>
              <a:rPr lang="en-US" i="1" dirty="0" err="1"/>
              <a:t>SERVICE.NAMESPACE.svc.cluster.local</a:t>
            </a:r>
            <a:r>
              <a:rPr lang="en-US" i="1" dirty="0"/>
              <a:t> </a:t>
            </a:r>
          </a:p>
        </p:txBody>
      </p:sp>
    </p:spTree>
    <p:extLst>
      <p:ext uri="{BB962C8B-B14F-4D97-AF65-F5344CB8AC3E}">
        <p14:creationId xmlns:p14="http://schemas.microsoft.com/office/powerpoint/2010/main" val="29870530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1519030" y="2766218"/>
            <a:ext cx="9153939" cy="1325563"/>
          </a:xfrm>
        </p:spPr>
        <p:txBody>
          <a:bodyPr>
            <a:normAutofit/>
          </a:bodyPr>
          <a:lstStyle/>
          <a:p>
            <a:r>
              <a:rPr lang="it-IT" dirty="0"/>
              <a:t>Mobility in edge computing</a:t>
            </a:r>
            <a:endParaRPr lang="en-US" dirty="0"/>
          </a:p>
        </p:txBody>
      </p:sp>
    </p:spTree>
    <p:extLst>
      <p:ext uri="{BB962C8B-B14F-4D97-AF65-F5344CB8AC3E}">
        <p14:creationId xmlns:p14="http://schemas.microsoft.com/office/powerpoint/2010/main" val="34519274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911A78-FC3A-FC57-E7A7-A63FFBC0911C}"/>
              </a:ext>
            </a:extLst>
          </p:cNvPr>
          <p:cNvSpPr/>
          <p:nvPr/>
        </p:nvSpPr>
        <p:spPr>
          <a:xfrm>
            <a:off x="1239078" y="319377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99B281-21DE-BB03-CEF4-D36F2EB72BC2}"/>
              </a:ext>
            </a:extLst>
          </p:cNvPr>
          <p:cNvSpPr/>
          <p:nvPr/>
        </p:nvSpPr>
        <p:spPr>
          <a:xfrm>
            <a:off x="6977270" y="3193773"/>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3ADF08-A1FB-1E1A-2C01-861227C3E067}"/>
              </a:ext>
            </a:extLst>
          </p:cNvPr>
          <p:cNvSpPr txBox="1"/>
          <p:nvPr/>
        </p:nvSpPr>
        <p:spPr>
          <a:xfrm>
            <a:off x="1239078" y="2845355"/>
            <a:ext cx="2209802" cy="369332"/>
          </a:xfrm>
          <a:prstGeom prst="rect">
            <a:avLst/>
          </a:prstGeom>
          <a:noFill/>
        </p:spPr>
        <p:txBody>
          <a:bodyPr wrap="square" rtlCol="0">
            <a:spAutoFit/>
          </a:bodyPr>
          <a:lstStyle/>
          <a:p>
            <a:r>
              <a:rPr lang="it-IT" dirty="0"/>
              <a:t>Worker node 1</a:t>
            </a:r>
            <a:endParaRPr lang="en-US" dirty="0"/>
          </a:p>
        </p:txBody>
      </p:sp>
      <p:sp>
        <p:nvSpPr>
          <p:cNvPr id="9" name="TextBox 8">
            <a:extLst>
              <a:ext uri="{FF2B5EF4-FFF2-40B4-BE49-F238E27FC236}">
                <a16:creationId xmlns:a16="http://schemas.microsoft.com/office/drawing/2014/main" id="{34B43E46-98FD-C628-F401-7CF15E8D2861}"/>
              </a:ext>
            </a:extLst>
          </p:cNvPr>
          <p:cNvSpPr txBox="1"/>
          <p:nvPr/>
        </p:nvSpPr>
        <p:spPr>
          <a:xfrm>
            <a:off x="6977270" y="2845355"/>
            <a:ext cx="2209802" cy="369332"/>
          </a:xfrm>
          <a:prstGeom prst="rect">
            <a:avLst/>
          </a:prstGeom>
          <a:noFill/>
        </p:spPr>
        <p:txBody>
          <a:bodyPr wrap="square" rtlCol="0">
            <a:spAutoFit/>
          </a:bodyPr>
          <a:lstStyle/>
          <a:p>
            <a:r>
              <a:rPr lang="it-IT" dirty="0"/>
              <a:t>Worker node 2</a:t>
            </a:r>
            <a:endParaRPr lang="en-US" dirty="0"/>
          </a:p>
        </p:txBody>
      </p:sp>
      <p:sp>
        <p:nvSpPr>
          <p:cNvPr id="10" name="Rectangle: Diagonal Corners Rounded 9">
            <a:extLst>
              <a:ext uri="{FF2B5EF4-FFF2-40B4-BE49-F238E27FC236}">
                <a16:creationId xmlns:a16="http://schemas.microsoft.com/office/drawing/2014/main" id="{FC233E75-3475-3B71-31B3-72D22DF435FD}"/>
              </a:ext>
            </a:extLst>
          </p:cNvPr>
          <p:cNvSpPr/>
          <p:nvPr/>
        </p:nvSpPr>
        <p:spPr>
          <a:xfrm>
            <a:off x="1521722" y="5188221"/>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11" name="Rectangle: Rounded Corners 10">
            <a:extLst>
              <a:ext uri="{FF2B5EF4-FFF2-40B4-BE49-F238E27FC236}">
                <a16:creationId xmlns:a16="http://schemas.microsoft.com/office/drawing/2014/main" id="{8DB4A7CC-3C2D-71CA-F4ED-EAD1D252B79C}"/>
              </a:ext>
            </a:extLst>
          </p:cNvPr>
          <p:cNvSpPr/>
          <p:nvPr/>
        </p:nvSpPr>
        <p:spPr>
          <a:xfrm>
            <a:off x="1499154"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8D7F82-74C4-9BA0-496B-ABAFF414A66E}"/>
              </a:ext>
            </a:extLst>
          </p:cNvPr>
          <p:cNvSpPr txBox="1"/>
          <p:nvPr/>
        </p:nvSpPr>
        <p:spPr>
          <a:xfrm>
            <a:off x="1596476" y="3660362"/>
            <a:ext cx="1196009" cy="369332"/>
          </a:xfrm>
          <a:prstGeom prst="rect">
            <a:avLst/>
          </a:prstGeom>
          <a:noFill/>
        </p:spPr>
        <p:txBody>
          <a:bodyPr wrap="square" rtlCol="0">
            <a:spAutoFit/>
          </a:bodyPr>
          <a:lstStyle/>
          <a:p>
            <a:r>
              <a:rPr lang="it-IT" dirty="0"/>
              <a:t>Kubelet</a:t>
            </a:r>
            <a:endParaRPr lang="en-US" dirty="0"/>
          </a:p>
        </p:txBody>
      </p:sp>
      <p:sp>
        <p:nvSpPr>
          <p:cNvPr id="13" name="Rectangle: Rounded Corners 12">
            <a:extLst>
              <a:ext uri="{FF2B5EF4-FFF2-40B4-BE49-F238E27FC236}">
                <a16:creationId xmlns:a16="http://schemas.microsoft.com/office/drawing/2014/main" id="{A3366435-A936-23DD-0A1F-2E5591559268}"/>
              </a:ext>
            </a:extLst>
          </p:cNvPr>
          <p:cNvSpPr/>
          <p:nvPr/>
        </p:nvSpPr>
        <p:spPr>
          <a:xfrm>
            <a:off x="3648489"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26CF43F-4D51-E49B-57DB-22595AF6FB8E}"/>
              </a:ext>
            </a:extLst>
          </p:cNvPr>
          <p:cNvSpPr txBox="1"/>
          <p:nvPr/>
        </p:nvSpPr>
        <p:spPr>
          <a:xfrm>
            <a:off x="3826150" y="3563132"/>
            <a:ext cx="1196009" cy="646331"/>
          </a:xfrm>
          <a:prstGeom prst="rect">
            <a:avLst/>
          </a:prstGeom>
          <a:noFill/>
        </p:spPr>
        <p:txBody>
          <a:bodyPr wrap="square" rtlCol="0">
            <a:spAutoFit/>
          </a:bodyPr>
          <a:lstStyle/>
          <a:p>
            <a:r>
              <a:rPr lang="it-IT" dirty="0"/>
              <a:t>Kube-proxy</a:t>
            </a:r>
            <a:endParaRPr lang="en-US" dirty="0"/>
          </a:p>
        </p:txBody>
      </p:sp>
      <p:sp>
        <p:nvSpPr>
          <p:cNvPr id="34" name="Rectangle 33">
            <a:extLst>
              <a:ext uri="{FF2B5EF4-FFF2-40B4-BE49-F238E27FC236}">
                <a16:creationId xmlns:a16="http://schemas.microsoft.com/office/drawing/2014/main" id="{805AD0E8-C0B2-D76F-09FA-3F68D14340EA}"/>
              </a:ext>
            </a:extLst>
          </p:cNvPr>
          <p:cNvSpPr/>
          <p:nvPr/>
        </p:nvSpPr>
        <p:spPr>
          <a:xfrm>
            <a:off x="4496629" y="1004223"/>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7D6A5C86-3C88-D95C-D88D-292B2E319723}"/>
              </a:ext>
            </a:extLst>
          </p:cNvPr>
          <p:cNvCxnSpPr>
            <a:stCxn id="11" idx="2"/>
            <a:endCxn id="10" idx="3"/>
          </p:cNvCxnSpPr>
          <p:nvPr/>
        </p:nvCxnSpPr>
        <p:spPr>
          <a:xfrm flipH="1">
            <a:off x="2168388" y="4209463"/>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Cloud 16">
            <a:extLst>
              <a:ext uri="{FF2B5EF4-FFF2-40B4-BE49-F238E27FC236}">
                <a16:creationId xmlns:a16="http://schemas.microsoft.com/office/drawing/2014/main" id="{1E06B008-4401-C856-E3F8-28B57EDC4DC8}"/>
              </a:ext>
            </a:extLst>
          </p:cNvPr>
          <p:cNvSpPr/>
          <p:nvPr/>
        </p:nvSpPr>
        <p:spPr>
          <a:xfrm>
            <a:off x="3484287"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9" name="Straight Arrow Connector 18">
            <a:extLst>
              <a:ext uri="{FF2B5EF4-FFF2-40B4-BE49-F238E27FC236}">
                <a16:creationId xmlns:a16="http://schemas.microsoft.com/office/drawing/2014/main" id="{F2A5582F-4C29-7154-2F0C-B96EDDEBF6A5}"/>
              </a:ext>
            </a:extLst>
          </p:cNvPr>
          <p:cNvCxnSpPr>
            <a:cxnSpLocks/>
            <a:stCxn id="13" idx="2"/>
            <a:endCxn id="17" idx="3"/>
          </p:cNvCxnSpPr>
          <p:nvPr/>
        </p:nvCxnSpPr>
        <p:spPr>
          <a:xfrm>
            <a:off x="4317724"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9BF13C7F-7DDA-120B-51DB-195754984FC3}"/>
              </a:ext>
            </a:extLst>
          </p:cNvPr>
          <p:cNvSpPr/>
          <p:nvPr/>
        </p:nvSpPr>
        <p:spPr>
          <a:xfrm>
            <a:off x="9349206" y="3480593"/>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4F33360-03C4-5170-C4EC-605E1828D096}"/>
              </a:ext>
            </a:extLst>
          </p:cNvPr>
          <p:cNvSpPr txBox="1"/>
          <p:nvPr/>
        </p:nvSpPr>
        <p:spPr>
          <a:xfrm>
            <a:off x="9526867" y="3563132"/>
            <a:ext cx="1196009" cy="646331"/>
          </a:xfrm>
          <a:prstGeom prst="rect">
            <a:avLst/>
          </a:prstGeom>
          <a:noFill/>
        </p:spPr>
        <p:txBody>
          <a:bodyPr wrap="square" rtlCol="0">
            <a:spAutoFit/>
          </a:bodyPr>
          <a:lstStyle/>
          <a:p>
            <a:r>
              <a:rPr lang="it-IT" dirty="0"/>
              <a:t>Kube-proxy</a:t>
            </a:r>
            <a:endParaRPr lang="en-US" dirty="0"/>
          </a:p>
        </p:txBody>
      </p:sp>
      <p:sp>
        <p:nvSpPr>
          <p:cNvPr id="30" name="Cloud 29">
            <a:extLst>
              <a:ext uri="{FF2B5EF4-FFF2-40B4-BE49-F238E27FC236}">
                <a16:creationId xmlns:a16="http://schemas.microsoft.com/office/drawing/2014/main" id="{C7285817-64EE-8914-1C58-C479FB5A99A3}"/>
              </a:ext>
            </a:extLst>
          </p:cNvPr>
          <p:cNvSpPr/>
          <p:nvPr/>
        </p:nvSpPr>
        <p:spPr>
          <a:xfrm>
            <a:off x="9185004" y="5055819"/>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31" name="Straight Arrow Connector 30">
            <a:extLst>
              <a:ext uri="{FF2B5EF4-FFF2-40B4-BE49-F238E27FC236}">
                <a16:creationId xmlns:a16="http://schemas.microsoft.com/office/drawing/2014/main" id="{7633EE43-D9D9-3D20-B227-B1384D1D2CA8}"/>
              </a:ext>
            </a:extLst>
          </p:cNvPr>
          <p:cNvCxnSpPr>
            <a:cxnSpLocks/>
            <a:stCxn id="28" idx="2"/>
            <a:endCxn id="30" idx="3"/>
          </p:cNvCxnSpPr>
          <p:nvPr/>
        </p:nvCxnSpPr>
        <p:spPr>
          <a:xfrm>
            <a:off x="10018441" y="4209463"/>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1BA40BA4-68B3-2ABC-1105-AFCD67D24663}"/>
              </a:ext>
            </a:extLst>
          </p:cNvPr>
          <p:cNvSpPr/>
          <p:nvPr/>
        </p:nvSpPr>
        <p:spPr>
          <a:xfrm>
            <a:off x="7250188" y="3480593"/>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AF0500E-7A1E-4428-47A2-728980E12E06}"/>
              </a:ext>
            </a:extLst>
          </p:cNvPr>
          <p:cNvSpPr txBox="1"/>
          <p:nvPr/>
        </p:nvSpPr>
        <p:spPr>
          <a:xfrm>
            <a:off x="7392648" y="3650339"/>
            <a:ext cx="1196009" cy="369332"/>
          </a:xfrm>
          <a:prstGeom prst="rect">
            <a:avLst/>
          </a:prstGeom>
          <a:noFill/>
        </p:spPr>
        <p:txBody>
          <a:bodyPr wrap="square" rtlCol="0">
            <a:spAutoFit/>
          </a:bodyPr>
          <a:lstStyle/>
          <a:p>
            <a:r>
              <a:rPr lang="it-IT" dirty="0"/>
              <a:t>Kubelet</a:t>
            </a:r>
            <a:endParaRPr lang="en-US" dirty="0"/>
          </a:p>
        </p:txBody>
      </p:sp>
      <p:sp>
        <p:nvSpPr>
          <p:cNvPr id="35" name="TextBox 34">
            <a:extLst>
              <a:ext uri="{FF2B5EF4-FFF2-40B4-BE49-F238E27FC236}">
                <a16:creationId xmlns:a16="http://schemas.microsoft.com/office/drawing/2014/main" id="{A95BA083-2599-CD61-ED60-3623ECB302A7}"/>
              </a:ext>
            </a:extLst>
          </p:cNvPr>
          <p:cNvSpPr txBox="1"/>
          <p:nvPr/>
        </p:nvSpPr>
        <p:spPr>
          <a:xfrm>
            <a:off x="4424156" y="664762"/>
            <a:ext cx="2209802" cy="369332"/>
          </a:xfrm>
          <a:prstGeom prst="rect">
            <a:avLst/>
          </a:prstGeom>
          <a:noFill/>
        </p:spPr>
        <p:txBody>
          <a:bodyPr wrap="square" rtlCol="0">
            <a:spAutoFit/>
          </a:bodyPr>
          <a:lstStyle/>
          <a:p>
            <a:r>
              <a:rPr lang="it-IT" dirty="0"/>
              <a:t>Master node 1</a:t>
            </a:r>
            <a:endParaRPr lang="en-US" dirty="0"/>
          </a:p>
        </p:txBody>
      </p:sp>
      <p:cxnSp>
        <p:nvCxnSpPr>
          <p:cNvPr id="37" name="Straight Arrow Connector 36">
            <a:extLst>
              <a:ext uri="{FF2B5EF4-FFF2-40B4-BE49-F238E27FC236}">
                <a16:creationId xmlns:a16="http://schemas.microsoft.com/office/drawing/2014/main" id="{1CDDE59D-0D2E-BDDE-17D2-F4640F0D2E39}"/>
              </a:ext>
            </a:extLst>
          </p:cNvPr>
          <p:cNvCxnSpPr>
            <a:cxnSpLocks/>
            <a:stCxn id="34" idx="1"/>
          </p:cNvCxnSpPr>
          <p:nvPr/>
        </p:nvCxnSpPr>
        <p:spPr>
          <a:xfrm flipH="1">
            <a:off x="2815053" y="1591149"/>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0740D64-6AE3-D411-97B9-158FFE6D1CF8}"/>
              </a:ext>
            </a:extLst>
          </p:cNvPr>
          <p:cNvCxnSpPr>
            <a:endCxn id="32" idx="0"/>
          </p:cNvCxnSpPr>
          <p:nvPr/>
        </p:nvCxnSpPr>
        <p:spPr>
          <a:xfrm>
            <a:off x="7699513" y="2183669"/>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422AA09D-40EE-6D09-BE31-2BAFAB254158}"/>
              </a:ext>
            </a:extLst>
          </p:cNvPr>
          <p:cNvSpPr/>
          <p:nvPr/>
        </p:nvSpPr>
        <p:spPr>
          <a:xfrm>
            <a:off x="4916558" y="1213199"/>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FF45C21-7709-9425-FD16-A87BBE978969}"/>
              </a:ext>
            </a:extLst>
          </p:cNvPr>
          <p:cNvSpPr txBox="1"/>
          <p:nvPr/>
        </p:nvSpPr>
        <p:spPr>
          <a:xfrm>
            <a:off x="5297557" y="1392968"/>
            <a:ext cx="1596887" cy="369332"/>
          </a:xfrm>
          <a:prstGeom prst="rect">
            <a:avLst/>
          </a:prstGeom>
          <a:noFill/>
        </p:spPr>
        <p:txBody>
          <a:bodyPr wrap="square" rtlCol="0">
            <a:spAutoFit/>
          </a:bodyPr>
          <a:lstStyle/>
          <a:p>
            <a:r>
              <a:rPr lang="it-IT" dirty="0"/>
              <a:t>API server</a:t>
            </a:r>
            <a:endParaRPr lang="en-US" dirty="0"/>
          </a:p>
        </p:txBody>
      </p:sp>
    </p:spTree>
    <p:extLst>
      <p:ext uri="{BB962C8B-B14F-4D97-AF65-F5344CB8AC3E}">
        <p14:creationId xmlns:p14="http://schemas.microsoft.com/office/powerpoint/2010/main" val="24366386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474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2529152C-7035-8256-5031-085B38D398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4" name="Straight Arrow Connector 33">
            <a:extLst>
              <a:ext uri="{FF2B5EF4-FFF2-40B4-BE49-F238E27FC236}">
                <a16:creationId xmlns:a16="http://schemas.microsoft.com/office/drawing/2014/main" id="{5AEBD090-7D1C-F7B7-E267-8B6B94101B04}"/>
              </a:ext>
            </a:extLst>
          </p:cNvPr>
          <p:cNvCxnSpPr>
            <a:cxnSpLocks/>
            <a:endCxn id="33"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03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BD9695-8B14-6E3F-16D3-E3769462BF15}"/>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040D31-888C-1392-B228-8FD7A1A2B7D2}"/>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178D308-D77F-903A-D80E-E2528E02A5D4}"/>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E283DB5D-5233-FA25-4F88-AAEDCCD7CA3B}"/>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9E3F2470-73A4-3D14-090E-0302E79FE102}"/>
              </a:ext>
            </a:extLst>
          </p:cNvPr>
          <p:cNvSpPr/>
          <p:nvPr/>
        </p:nvSpPr>
        <p:spPr>
          <a:xfrm>
            <a:off x="1521722" y="4459350"/>
            <a:ext cx="1293331" cy="689113"/>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73442399-CD74-3F65-B613-EE65CB24BED2}"/>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6B07F5-3AAC-F872-41FA-21C0C5C19B9D}"/>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BFC16C25-014C-943A-D299-EF861EFBB77C}"/>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CC60AFA-ED0A-52D0-ABBE-F035119D5E3E}"/>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8A0CFADA-3C21-50B8-E593-6B8465F9A006}"/>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74CD1F2C-3749-6E0B-0B42-A3A593DA8CF6}"/>
              </a:ext>
            </a:extLst>
          </p:cNvPr>
          <p:cNvCxnSpPr>
            <a:stCxn id="9" idx="2"/>
            <a:endCxn id="8" idx="3"/>
          </p:cNvCxnSpPr>
          <p:nvPr/>
        </p:nvCxnSpPr>
        <p:spPr>
          <a:xfrm flipH="1">
            <a:off x="2168388" y="3480592"/>
            <a:ext cx="1" cy="978758"/>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FA7395D7-833A-6F67-D1C3-DC749988CA7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64CAC3A6-2CE0-BAF1-33EA-7F0CAD060BC2}"/>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4658ADA-0BEC-3526-6A19-D0F0460E1A02}"/>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39D9CE5-9025-3686-9331-B060D6C5609C}"/>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4C1DADB4-4FA6-703C-B17F-2FE004677880}"/>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484DAE-3783-6449-4416-867FEB7B1275}"/>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2E3C9A1-7351-BE68-EE58-2B68EB9BCA0C}"/>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FC755CE-C8F3-9053-FBD4-0415A8F1F47F}"/>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3C65CB8F-AEF1-0F33-8A40-8D74F5BC6A77}"/>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B14F276E-AE4C-2F35-2BF4-56AE5EBF6FFC}"/>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86B0-C36A-9997-7741-CC3FDC58C97F}"/>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9789115-8184-F5CA-EBFB-3D30A0153E6A}"/>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AE5FFF-E4E0-0EC4-8E85-64CC025C9E1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8" name="Graphic 27" descr="Man with solid fill">
            <a:extLst>
              <a:ext uri="{FF2B5EF4-FFF2-40B4-BE49-F238E27FC236}">
                <a16:creationId xmlns:a16="http://schemas.microsoft.com/office/drawing/2014/main" id="{3D5B1178-B68E-9A22-225E-7932990DE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29" name="Straight Arrow Connector 28">
            <a:extLst>
              <a:ext uri="{FF2B5EF4-FFF2-40B4-BE49-F238E27FC236}">
                <a16:creationId xmlns:a16="http://schemas.microsoft.com/office/drawing/2014/main" id="{D1B4E3AA-C1BE-7DF9-C82F-235EB96E55ED}"/>
              </a:ext>
            </a:extLst>
          </p:cNvPr>
          <p:cNvCxnSpPr>
            <a:cxnSpLocks/>
            <a:endCxn id="28" idx="0"/>
          </p:cNvCxnSpPr>
          <p:nvPr/>
        </p:nvCxnSpPr>
        <p:spPr>
          <a:xfrm flipH="1">
            <a:off x="2761840" y="3486180"/>
            <a:ext cx="1527935" cy="2268397"/>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Man with solid fill">
            <a:extLst>
              <a:ext uri="{FF2B5EF4-FFF2-40B4-BE49-F238E27FC236}">
                <a16:creationId xmlns:a16="http://schemas.microsoft.com/office/drawing/2014/main" id="{90C6FD5D-F965-BC69-879D-5A5119A823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8496" y="5754577"/>
            <a:ext cx="914400" cy="914400"/>
          </a:xfrm>
          <a:prstGeom prst="rect">
            <a:avLst/>
          </a:prstGeom>
        </p:spPr>
      </p:pic>
      <p:cxnSp>
        <p:nvCxnSpPr>
          <p:cNvPr id="31" name="Straight Arrow Connector 30">
            <a:extLst>
              <a:ext uri="{FF2B5EF4-FFF2-40B4-BE49-F238E27FC236}">
                <a16:creationId xmlns:a16="http://schemas.microsoft.com/office/drawing/2014/main" id="{BC07C8F3-BD18-E8B0-C6E1-C54408E04CE8}"/>
              </a:ext>
            </a:extLst>
          </p:cNvPr>
          <p:cNvCxnSpPr>
            <a:cxnSpLocks/>
            <a:endCxn id="30" idx="0"/>
          </p:cNvCxnSpPr>
          <p:nvPr/>
        </p:nvCxnSpPr>
        <p:spPr>
          <a:xfrm flipH="1">
            <a:off x="8455696" y="3486180"/>
            <a:ext cx="1527935" cy="226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57ADEA99-FCBB-064F-8CC6-F2D3E6383BC9}"/>
              </a:ext>
            </a:extLst>
          </p:cNvPr>
          <p:cNvSpPr/>
          <p:nvPr/>
        </p:nvSpPr>
        <p:spPr>
          <a:xfrm>
            <a:off x="7255559" y="4508872"/>
            <a:ext cx="1293331" cy="689113"/>
          </a:xfrm>
          <a:prstGeom prst="round2Diag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cxnSp>
        <p:nvCxnSpPr>
          <p:cNvPr id="33" name="Straight Arrow Connector 32">
            <a:extLst>
              <a:ext uri="{FF2B5EF4-FFF2-40B4-BE49-F238E27FC236}">
                <a16:creationId xmlns:a16="http://schemas.microsoft.com/office/drawing/2014/main" id="{869BD047-8EB3-C188-3971-44CB158F154F}"/>
              </a:ext>
            </a:extLst>
          </p:cNvPr>
          <p:cNvCxnSpPr>
            <a:endCxn id="32" idx="3"/>
          </p:cNvCxnSpPr>
          <p:nvPr/>
        </p:nvCxnSpPr>
        <p:spPr>
          <a:xfrm flipH="1">
            <a:off x="7902225" y="3530114"/>
            <a:ext cx="1" cy="9787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Close outline">
            <a:extLst>
              <a:ext uri="{FF2B5EF4-FFF2-40B4-BE49-F238E27FC236}">
                <a16:creationId xmlns:a16="http://schemas.microsoft.com/office/drawing/2014/main" id="{9408F401-FD5B-3C6D-FC98-4C680492AC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35986" y="4348481"/>
            <a:ext cx="914400" cy="914400"/>
          </a:xfrm>
          <a:prstGeom prst="rect">
            <a:avLst/>
          </a:prstGeom>
        </p:spPr>
      </p:pic>
    </p:spTree>
    <p:extLst>
      <p:ext uri="{BB962C8B-B14F-4D97-AF65-F5344CB8AC3E}">
        <p14:creationId xmlns:p14="http://schemas.microsoft.com/office/powerpoint/2010/main" val="17733540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0F20-640D-AFB0-ED1B-34570242C587}"/>
              </a:ext>
            </a:extLst>
          </p:cNvPr>
          <p:cNvSpPr>
            <a:spLocks noGrp="1"/>
          </p:cNvSpPr>
          <p:nvPr>
            <p:ph type="title"/>
          </p:nvPr>
        </p:nvSpPr>
        <p:spPr>
          <a:xfrm>
            <a:off x="4271341" y="2766218"/>
            <a:ext cx="3649318" cy="1325563"/>
          </a:xfrm>
        </p:spPr>
        <p:txBody>
          <a:bodyPr>
            <a:normAutofit/>
          </a:bodyPr>
          <a:lstStyle/>
          <a:p>
            <a:r>
              <a:rPr lang="it-IT" dirty="0"/>
              <a:t>But also..</a:t>
            </a:r>
            <a:endParaRPr lang="en-US" dirty="0"/>
          </a:p>
        </p:txBody>
      </p:sp>
    </p:spTree>
    <p:extLst>
      <p:ext uri="{BB962C8B-B14F-4D97-AF65-F5344CB8AC3E}">
        <p14:creationId xmlns:p14="http://schemas.microsoft.com/office/powerpoint/2010/main" val="20362380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7BAAB-F675-EF54-8266-66FF7F1353E1}"/>
              </a:ext>
            </a:extLst>
          </p:cNvPr>
          <p:cNvSpPr/>
          <p:nvPr/>
        </p:nvSpPr>
        <p:spPr>
          <a:xfrm>
            <a:off x="1239078" y="2464901"/>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71FB6D-58F6-4CB9-195B-6F4B017A3C50}"/>
              </a:ext>
            </a:extLst>
          </p:cNvPr>
          <p:cNvSpPr/>
          <p:nvPr/>
        </p:nvSpPr>
        <p:spPr>
          <a:xfrm>
            <a:off x="6977270" y="2464902"/>
            <a:ext cx="3975652" cy="299499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697D4E-C76E-D902-68E0-B052CE09BABC}"/>
              </a:ext>
            </a:extLst>
          </p:cNvPr>
          <p:cNvSpPr txBox="1"/>
          <p:nvPr/>
        </p:nvSpPr>
        <p:spPr>
          <a:xfrm>
            <a:off x="1239078" y="2116484"/>
            <a:ext cx="2209802" cy="369332"/>
          </a:xfrm>
          <a:prstGeom prst="rect">
            <a:avLst/>
          </a:prstGeom>
          <a:noFill/>
        </p:spPr>
        <p:txBody>
          <a:bodyPr wrap="square" rtlCol="0">
            <a:spAutoFit/>
          </a:bodyPr>
          <a:lstStyle/>
          <a:p>
            <a:r>
              <a:rPr lang="it-IT" dirty="0"/>
              <a:t>Worker node 1</a:t>
            </a:r>
            <a:endParaRPr lang="en-US" dirty="0"/>
          </a:p>
        </p:txBody>
      </p:sp>
      <p:sp>
        <p:nvSpPr>
          <p:cNvPr id="7" name="TextBox 6">
            <a:extLst>
              <a:ext uri="{FF2B5EF4-FFF2-40B4-BE49-F238E27FC236}">
                <a16:creationId xmlns:a16="http://schemas.microsoft.com/office/drawing/2014/main" id="{4B3FE2A4-0931-A5DC-71EC-9482D250A3AE}"/>
              </a:ext>
            </a:extLst>
          </p:cNvPr>
          <p:cNvSpPr txBox="1"/>
          <p:nvPr/>
        </p:nvSpPr>
        <p:spPr>
          <a:xfrm>
            <a:off x="6977270" y="2116484"/>
            <a:ext cx="2209802" cy="369332"/>
          </a:xfrm>
          <a:prstGeom prst="rect">
            <a:avLst/>
          </a:prstGeom>
          <a:noFill/>
        </p:spPr>
        <p:txBody>
          <a:bodyPr wrap="square" rtlCol="0">
            <a:spAutoFit/>
          </a:bodyPr>
          <a:lstStyle/>
          <a:p>
            <a:r>
              <a:rPr lang="it-IT" dirty="0"/>
              <a:t>Worker node 2</a:t>
            </a:r>
            <a:endParaRPr lang="en-US" dirty="0"/>
          </a:p>
        </p:txBody>
      </p:sp>
      <p:sp>
        <p:nvSpPr>
          <p:cNvPr id="8" name="Rectangle: Diagonal Corners Rounded 7">
            <a:extLst>
              <a:ext uri="{FF2B5EF4-FFF2-40B4-BE49-F238E27FC236}">
                <a16:creationId xmlns:a16="http://schemas.microsoft.com/office/drawing/2014/main" id="{B4725C28-6BE5-B617-665F-31CEF196232B}"/>
              </a:ext>
            </a:extLst>
          </p:cNvPr>
          <p:cNvSpPr/>
          <p:nvPr/>
        </p:nvSpPr>
        <p:spPr>
          <a:xfrm>
            <a:off x="1521722" y="4459350"/>
            <a:ext cx="1293331" cy="68911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POD A</a:t>
            </a:r>
            <a:endParaRPr lang="en-US" dirty="0"/>
          </a:p>
        </p:txBody>
      </p:sp>
      <p:sp>
        <p:nvSpPr>
          <p:cNvPr id="9" name="Rectangle: Rounded Corners 8">
            <a:extLst>
              <a:ext uri="{FF2B5EF4-FFF2-40B4-BE49-F238E27FC236}">
                <a16:creationId xmlns:a16="http://schemas.microsoft.com/office/drawing/2014/main" id="{6ADDFEB9-AB4F-B984-3D6E-46C1563B3341}"/>
              </a:ext>
            </a:extLst>
          </p:cNvPr>
          <p:cNvSpPr/>
          <p:nvPr/>
        </p:nvSpPr>
        <p:spPr>
          <a:xfrm>
            <a:off x="1499154"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380E5D-12D1-22B3-7FC9-6236284E1864}"/>
              </a:ext>
            </a:extLst>
          </p:cNvPr>
          <p:cNvSpPr txBox="1"/>
          <p:nvPr/>
        </p:nvSpPr>
        <p:spPr>
          <a:xfrm>
            <a:off x="1596476" y="2931491"/>
            <a:ext cx="1196009" cy="369332"/>
          </a:xfrm>
          <a:prstGeom prst="rect">
            <a:avLst/>
          </a:prstGeom>
          <a:noFill/>
        </p:spPr>
        <p:txBody>
          <a:bodyPr wrap="square" rtlCol="0">
            <a:spAutoFit/>
          </a:bodyPr>
          <a:lstStyle/>
          <a:p>
            <a:r>
              <a:rPr lang="it-IT" dirty="0"/>
              <a:t>Kubelet</a:t>
            </a:r>
            <a:endParaRPr lang="en-US" dirty="0"/>
          </a:p>
        </p:txBody>
      </p:sp>
      <p:sp>
        <p:nvSpPr>
          <p:cNvPr id="11" name="Rectangle: Rounded Corners 10">
            <a:extLst>
              <a:ext uri="{FF2B5EF4-FFF2-40B4-BE49-F238E27FC236}">
                <a16:creationId xmlns:a16="http://schemas.microsoft.com/office/drawing/2014/main" id="{078941AE-49E2-9F12-CFCE-0092502864FD}"/>
              </a:ext>
            </a:extLst>
          </p:cNvPr>
          <p:cNvSpPr/>
          <p:nvPr/>
        </p:nvSpPr>
        <p:spPr>
          <a:xfrm>
            <a:off x="3648489"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444EA7-A7C1-D81E-8699-42DBD10823A5}"/>
              </a:ext>
            </a:extLst>
          </p:cNvPr>
          <p:cNvSpPr txBox="1"/>
          <p:nvPr/>
        </p:nvSpPr>
        <p:spPr>
          <a:xfrm>
            <a:off x="3826150" y="2834261"/>
            <a:ext cx="1196009" cy="646331"/>
          </a:xfrm>
          <a:prstGeom prst="rect">
            <a:avLst/>
          </a:prstGeom>
          <a:noFill/>
        </p:spPr>
        <p:txBody>
          <a:bodyPr wrap="square" rtlCol="0">
            <a:spAutoFit/>
          </a:bodyPr>
          <a:lstStyle/>
          <a:p>
            <a:r>
              <a:rPr lang="it-IT" dirty="0"/>
              <a:t>Kube-proxy</a:t>
            </a:r>
            <a:endParaRPr lang="en-US" dirty="0"/>
          </a:p>
        </p:txBody>
      </p:sp>
      <p:sp>
        <p:nvSpPr>
          <p:cNvPr id="13" name="Rectangle 12">
            <a:extLst>
              <a:ext uri="{FF2B5EF4-FFF2-40B4-BE49-F238E27FC236}">
                <a16:creationId xmlns:a16="http://schemas.microsoft.com/office/drawing/2014/main" id="{1069DB49-39A7-9811-6461-F15381DD701A}"/>
              </a:ext>
            </a:extLst>
          </p:cNvPr>
          <p:cNvSpPr/>
          <p:nvPr/>
        </p:nvSpPr>
        <p:spPr>
          <a:xfrm>
            <a:off x="4496629" y="275352"/>
            <a:ext cx="3198742" cy="1173851"/>
          </a:xfrm>
          <a:prstGeom prst="rect">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85312665-26CD-E31E-4A8B-FB081D3FADE8}"/>
              </a:ext>
            </a:extLst>
          </p:cNvPr>
          <p:cNvCxnSpPr>
            <a:stCxn id="9" idx="2"/>
            <a:endCxn id="8" idx="3"/>
          </p:cNvCxnSpPr>
          <p:nvPr/>
        </p:nvCxnSpPr>
        <p:spPr>
          <a:xfrm flipH="1">
            <a:off x="2168388" y="3480592"/>
            <a:ext cx="1" cy="9787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Cloud 14">
            <a:extLst>
              <a:ext uri="{FF2B5EF4-FFF2-40B4-BE49-F238E27FC236}">
                <a16:creationId xmlns:a16="http://schemas.microsoft.com/office/drawing/2014/main" id="{CCC20FA1-D47F-ED0E-F293-6229B5762008}"/>
              </a:ext>
            </a:extLst>
          </p:cNvPr>
          <p:cNvSpPr/>
          <p:nvPr/>
        </p:nvSpPr>
        <p:spPr>
          <a:xfrm>
            <a:off x="3484287"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16" name="Straight Arrow Connector 15">
            <a:extLst>
              <a:ext uri="{FF2B5EF4-FFF2-40B4-BE49-F238E27FC236}">
                <a16:creationId xmlns:a16="http://schemas.microsoft.com/office/drawing/2014/main" id="{4476BC64-80C0-EFB1-EB40-9991576CE7A9}"/>
              </a:ext>
            </a:extLst>
          </p:cNvPr>
          <p:cNvCxnSpPr>
            <a:cxnSpLocks/>
            <a:stCxn id="11" idx="2"/>
            <a:endCxn id="15" idx="3"/>
          </p:cNvCxnSpPr>
          <p:nvPr/>
        </p:nvCxnSpPr>
        <p:spPr>
          <a:xfrm>
            <a:off x="4317724"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2F60AC1-8E2E-3DFB-FDCA-756E8A949446}"/>
              </a:ext>
            </a:extLst>
          </p:cNvPr>
          <p:cNvSpPr/>
          <p:nvPr/>
        </p:nvSpPr>
        <p:spPr>
          <a:xfrm>
            <a:off x="9349206" y="2751722"/>
            <a:ext cx="1338469" cy="72887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0C38561-7C7A-909B-7EFE-1E87264683CB}"/>
              </a:ext>
            </a:extLst>
          </p:cNvPr>
          <p:cNvSpPr txBox="1"/>
          <p:nvPr/>
        </p:nvSpPr>
        <p:spPr>
          <a:xfrm>
            <a:off x="9526867" y="2834261"/>
            <a:ext cx="1196009" cy="646331"/>
          </a:xfrm>
          <a:prstGeom prst="rect">
            <a:avLst/>
          </a:prstGeom>
          <a:noFill/>
        </p:spPr>
        <p:txBody>
          <a:bodyPr wrap="square" rtlCol="0">
            <a:spAutoFit/>
          </a:bodyPr>
          <a:lstStyle/>
          <a:p>
            <a:r>
              <a:rPr lang="it-IT" dirty="0"/>
              <a:t>Kube-proxy</a:t>
            </a:r>
            <a:endParaRPr lang="en-US" dirty="0"/>
          </a:p>
        </p:txBody>
      </p:sp>
      <p:sp>
        <p:nvSpPr>
          <p:cNvPr id="19" name="Cloud 18">
            <a:extLst>
              <a:ext uri="{FF2B5EF4-FFF2-40B4-BE49-F238E27FC236}">
                <a16:creationId xmlns:a16="http://schemas.microsoft.com/office/drawing/2014/main" id="{AF7E6E6B-B7D3-E7E9-68B1-6258F681A8AA}"/>
              </a:ext>
            </a:extLst>
          </p:cNvPr>
          <p:cNvSpPr/>
          <p:nvPr/>
        </p:nvSpPr>
        <p:spPr>
          <a:xfrm>
            <a:off x="9185004" y="4326948"/>
            <a:ext cx="1667802" cy="95391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IPTables</a:t>
            </a:r>
            <a:endParaRPr lang="en-US" sz="1400" dirty="0"/>
          </a:p>
        </p:txBody>
      </p:sp>
      <p:cxnSp>
        <p:nvCxnSpPr>
          <p:cNvPr id="20" name="Straight Arrow Connector 19">
            <a:extLst>
              <a:ext uri="{FF2B5EF4-FFF2-40B4-BE49-F238E27FC236}">
                <a16:creationId xmlns:a16="http://schemas.microsoft.com/office/drawing/2014/main" id="{3DDA7439-7596-01AE-B6BD-B9B2711D5D46}"/>
              </a:ext>
            </a:extLst>
          </p:cNvPr>
          <p:cNvCxnSpPr>
            <a:cxnSpLocks/>
            <a:stCxn id="17" idx="2"/>
            <a:endCxn id="19" idx="3"/>
          </p:cNvCxnSpPr>
          <p:nvPr/>
        </p:nvCxnSpPr>
        <p:spPr>
          <a:xfrm>
            <a:off x="10018441" y="3480592"/>
            <a:ext cx="464" cy="90089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EF5E385-E522-E554-40C4-59238FA62DF8}"/>
              </a:ext>
            </a:extLst>
          </p:cNvPr>
          <p:cNvSpPr/>
          <p:nvPr/>
        </p:nvSpPr>
        <p:spPr>
          <a:xfrm>
            <a:off x="7250188" y="2751722"/>
            <a:ext cx="1338469" cy="72887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DBCCC-7908-75A5-C623-C451984349D5}"/>
              </a:ext>
            </a:extLst>
          </p:cNvPr>
          <p:cNvSpPr txBox="1"/>
          <p:nvPr/>
        </p:nvSpPr>
        <p:spPr>
          <a:xfrm>
            <a:off x="7392648" y="2921468"/>
            <a:ext cx="1196009" cy="369332"/>
          </a:xfrm>
          <a:prstGeom prst="rect">
            <a:avLst/>
          </a:prstGeom>
          <a:noFill/>
        </p:spPr>
        <p:txBody>
          <a:bodyPr wrap="square" rtlCol="0">
            <a:spAutoFit/>
          </a:bodyPr>
          <a:lstStyle/>
          <a:p>
            <a:r>
              <a:rPr lang="it-IT" dirty="0"/>
              <a:t>Kubelet</a:t>
            </a:r>
            <a:endParaRPr lang="en-US" dirty="0"/>
          </a:p>
        </p:txBody>
      </p:sp>
      <p:sp>
        <p:nvSpPr>
          <p:cNvPr id="23" name="TextBox 22">
            <a:extLst>
              <a:ext uri="{FF2B5EF4-FFF2-40B4-BE49-F238E27FC236}">
                <a16:creationId xmlns:a16="http://schemas.microsoft.com/office/drawing/2014/main" id="{EADE69B5-3455-8601-BFBA-CBDEF16EBC0F}"/>
              </a:ext>
            </a:extLst>
          </p:cNvPr>
          <p:cNvSpPr txBox="1"/>
          <p:nvPr/>
        </p:nvSpPr>
        <p:spPr>
          <a:xfrm>
            <a:off x="4424156" y="-64109"/>
            <a:ext cx="2209802" cy="369332"/>
          </a:xfrm>
          <a:prstGeom prst="rect">
            <a:avLst/>
          </a:prstGeom>
          <a:noFill/>
        </p:spPr>
        <p:txBody>
          <a:bodyPr wrap="square" rtlCol="0">
            <a:spAutoFit/>
          </a:bodyPr>
          <a:lstStyle/>
          <a:p>
            <a:r>
              <a:rPr lang="it-IT" dirty="0"/>
              <a:t>Master node 1</a:t>
            </a:r>
            <a:endParaRPr lang="en-US" dirty="0"/>
          </a:p>
        </p:txBody>
      </p:sp>
      <p:cxnSp>
        <p:nvCxnSpPr>
          <p:cNvPr id="24" name="Straight Arrow Connector 23">
            <a:extLst>
              <a:ext uri="{FF2B5EF4-FFF2-40B4-BE49-F238E27FC236}">
                <a16:creationId xmlns:a16="http://schemas.microsoft.com/office/drawing/2014/main" id="{E3BC264B-6193-0C51-47FF-B639C5DF7EB3}"/>
              </a:ext>
            </a:extLst>
          </p:cNvPr>
          <p:cNvCxnSpPr>
            <a:cxnSpLocks/>
            <a:stCxn id="13" idx="1"/>
          </p:cNvCxnSpPr>
          <p:nvPr/>
        </p:nvCxnSpPr>
        <p:spPr>
          <a:xfrm flipH="1">
            <a:off x="2815053" y="862278"/>
            <a:ext cx="1681576" cy="191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06733B-96A0-EB5C-CA66-50C4DE665E54}"/>
              </a:ext>
            </a:extLst>
          </p:cNvPr>
          <p:cNvCxnSpPr>
            <a:endCxn id="21" idx="0"/>
          </p:cNvCxnSpPr>
          <p:nvPr/>
        </p:nvCxnSpPr>
        <p:spPr>
          <a:xfrm>
            <a:off x="7699513" y="1454798"/>
            <a:ext cx="219910" cy="129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3F221FF-797F-73F6-85E8-D859312E61AC}"/>
              </a:ext>
            </a:extLst>
          </p:cNvPr>
          <p:cNvSpPr/>
          <p:nvPr/>
        </p:nvSpPr>
        <p:spPr>
          <a:xfrm>
            <a:off x="4916558" y="484328"/>
            <a:ext cx="2358887" cy="7288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3EF3D3-C5A0-11B1-C4D7-3589539BCD2E}"/>
              </a:ext>
            </a:extLst>
          </p:cNvPr>
          <p:cNvSpPr txBox="1"/>
          <p:nvPr/>
        </p:nvSpPr>
        <p:spPr>
          <a:xfrm>
            <a:off x="5297557" y="664097"/>
            <a:ext cx="1596887" cy="369332"/>
          </a:xfrm>
          <a:prstGeom prst="rect">
            <a:avLst/>
          </a:prstGeom>
          <a:noFill/>
        </p:spPr>
        <p:txBody>
          <a:bodyPr wrap="square" rtlCol="0">
            <a:spAutoFit/>
          </a:bodyPr>
          <a:lstStyle/>
          <a:p>
            <a:r>
              <a:rPr lang="it-IT" dirty="0"/>
              <a:t>API server</a:t>
            </a:r>
            <a:endParaRPr lang="en-US" dirty="0"/>
          </a:p>
        </p:txBody>
      </p:sp>
      <p:pic>
        <p:nvPicPr>
          <p:cNvPr id="29" name="Graphic 28" descr="Man with solid fill">
            <a:extLst>
              <a:ext uri="{FF2B5EF4-FFF2-40B4-BE49-F238E27FC236}">
                <a16:creationId xmlns:a16="http://schemas.microsoft.com/office/drawing/2014/main" id="{DF5405B1-976C-85AB-C181-872BA7BBD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4640" y="5754577"/>
            <a:ext cx="914400" cy="914400"/>
          </a:xfrm>
          <a:prstGeom prst="rect">
            <a:avLst/>
          </a:prstGeom>
        </p:spPr>
      </p:pic>
      <p:cxnSp>
        <p:nvCxnSpPr>
          <p:cNvPr id="31" name="Straight Arrow Connector 30">
            <a:extLst>
              <a:ext uri="{FF2B5EF4-FFF2-40B4-BE49-F238E27FC236}">
                <a16:creationId xmlns:a16="http://schemas.microsoft.com/office/drawing/2014/main" id="{8EBA013F-5DED-81EB-EA34-6DA4B40063F8}"/>
              </a:ext>
            </a:extLst>
          </p:cNvPr>
          <p:cNvCxnSpPr>
            <a:cxnSpLocks/>
            <a:endCxn id="29" idx="0"/>
          </p:cNvCxnSpPr>
          <p:nvPr/>
        </p:nvCxnSpPr>
        <p:spPr>
          <a:xfrm flipH="1">
            <a:off x="2761840" y="3486180"/>
            <a:ext cx="1527935" cy="226839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Man with solid fill">
            <a:extLst>
              <a:ext uri="{FF2B5EF4-FFF2-40B4-BE49-F238E27FC236}">
                <a16:creationId xmlns:a16="http://schemas.microsoft.com/office/drawing/2014/main" id="{EF6A40AB-7F1D-1FC8-C419-0FEC8AD5BF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1698" y="5808309"/>
            <a:ext cx="914400" cy="914400"/>
          </a:xfrm>
          <a:prstGeom prst="rect">
            <a:avLst/>
          </a:prstGeom>
        </p:spPr>
      </p:pic>
      <p:cxnSp>
        <p:nvCxnSpPr>
          <p:cNvPr id="3" name="Straight Arrow Connector 2">
            <a:extLst>
              <a:ext uri="{FF2B5EF4-FFF2-40B4-BE49-F238E27FC236}">
                <a16:creationId xmlns:a16="http://schemas.microsoft.com/office/drawing/2014/main" id="{F71CE95E-AAE3-9ECE-520A-85882F9E6131}"/>
              </a:ext>
            </a:extLst>
          </p:cNvPr>
          <p:cNvCxnSpPr>
            <a:cxnSpLocks/>
            <a:endCxn id="2" idx="0"/>
          </p:cNvCxnSpPr>
          <p:nvPr/>
        </p:nvCxnSpPr>
        <p:spPr>
          <a:xfrm flipH="1">
            <a:off x="1948898" y="3480592"/>
            <a:ext cx="1722162" cy="23277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3" name="Graphic 32" descr="Man with solid fill">
            <a:extLst>
              <a:ext uri="{FF2B5EF4-FFF2-40B4-BE49-F238E27FC236}">
                <a16:creationId xmlns:a16="http://schemas.microsoft.com/office/drawing/2014/main" id="{F35D45CF-5BEB-AF46-407F-F0135CF1A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0072" y="5902395"/>
            <a:ext cx="914400" cy="914400"/>
          </a:xfrm>
          <a:prstGeom prst="rect">
            <a:avLst/>
          </a:prstGeom>
        </p:spPr>
      </p:pic>
      <p:cxnSp>
        <p:nvCxnSpPr>
          <p:cNvPr id="34" name="Straight Arrow Connector 33">
            <a:extLst>
              <a:ext uri="{FF2B5EF4-FFF2-40B4-BE49-F238E27FC236}">
                <a16:creationId xmlns:a16="http://schemas.microsoft.com/office/drawing/2014/main" id="{A73A9BAB-3D5C-DC11-6E16-5D14577FBD33}"/>
              </a:ext>
            </a:extLst>
          </p:cNvPr>
          <p:cNvCxnSpPr>
            <a:cxnSpLocks/>
            <a:endCxn id="33" idx="0"/>
          </p:cNvCxnSpPr>
          <p:nvPr/>
        </p:nvCxnSpPr>
        <p:spPr>
          <a:xfrm flipH="1">
            <a:off x="2257272" y="3542216"/>
            <a:ext cx="1649884" cy="236017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Man with solid fill">
            <a:extLst>
              <a:ext uri="{FF2B5EF4-FFF2-40B4-BE49-F238E27FC236}">
                <a16:creationId xmlns:a16="http://schemas.microsoft.com/office/drawing/2014/main" id="{D711F23F-841E-DF5F-3ECA-7429A7294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225" y="5902395"/>
            <a:ext cx="914400" cy="914400"/>
          </a:xfrm>
          <a:prstGeom prst="rect">
            <a:avLst/>
          </a:prstGeom>
        </p:spPr>
      </p:pic>
      <p:cxnSp>
        <p:nvCxnSpPr>
          <p:cNvPr id="36" name="Straight Arrow Connector 35">
            <a:extLst>
              <a:ext uri="{FF2B5EF4-FFF2-40B4-BE49-F238E27FC236}">
                <a16:creationId xmlns:a16="http://schemas.microsoft.com/office/drawing/2014/main" id="{8057CC9C-E8C8-E893-B6D2-B9B5080DB818}"/>
              </a:ext>
            </a:extLst>
          </p:cNvPr>
          <p:cNvCxnSpPr>
            <a:cxnSpLocks/>
            <a:endCxn id="35" idx="0"/>
          </p:cNvCxnSpPr>
          <p:nvPr/>
        </p:nvCxnSpPr>
        <p:spPr>
          <a:xfrm flipH="1">
            <a:off x="1271425" y="3377408"/>
            <a:ext cx="2316689" cy="252498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72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pace Mono"/>
        <a:ea typeface=""/>
        <a:cs typeface=""/>
      </a:majorFont>
      <a:minorFont>
        <a:latin typeface="Space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4340</TotalTime>
  <Words>18650</Words>
  <Application>Microsoft Office PowerPoint</Application>
  <PresentationFormat>Widescreen</PresentationFormat>
  <Paragraphs>1287</Paragraphs>
  <Slides>103</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103</vt:i4>
      </vt:variant>
    </vt:vector>
  </HeadingPairs>
  <TitlesOfParts>
    <vt:vector size="116" baseType="lpstr">
      <vt:lpstr>-apple-system</vt:lpstr>
      <vt:lpstr>Arial</vt:lpstr>
      <vt:lpstr>Barlow</vt:lpstr>
      <vt:lpstr>Calibri</vt:lpstr>
      <vt:lpstr>inherit</vt:lpstr>
      <vt:lpstr>Inter</vt:lpstr>
      <vt:lpstr>Lato</vt:lpstr>
      <vt:lpstr>nationalweb</vt:lpstr>
      <vt:lpstr>open sans</vt:lpstr>
      <vt:lpstr>Red Hat Text</vt:lpstr>
      <vt:lpstr>RedHatText</vt:lpstr>
      <vt:lpstr>Space Mono</vt:lpstr>
      <vt:lpstr>Office Theme</vt:lpstr>
      <vt:lpstr>Kubernetes</vt:lpstr>
      <vt:lpstr>Outline</vt:lpstr>
      <vt:lpstr>Kubernetes </vt:lpstr>
      <vt:lpstr>Kubernetes </vt:lpstr>
      <vt:lpstr>Kubernetes </vt:lpstr>
      <vt:lpstr>Kubernetes </vt:lpstr>
      <vt:lpstr>Kubernetes </vt:lpstr>
      <vt:lpstr>Container-runtime</vt:lpstr>
      <vt:lpstr>Container-runtime</vt:lpstr>
      <vt:lpstr>Container-runtime</vt:lpstr>
      <vt:lpstr>Docker vs Kubernetes</vt:lpstr>
      <vt:lpstr>Docker vs Kubernetes</vt:lpstr>
      <vt:lpstr>Docker vs Kubernetes</vt:lpstr>
      <vt:lpstr>Docker vs Kubernetes</vt:lpstr>
      <vt:lpstr>Docker vs Kubernetes</vt:lpstr>
      <vt:lpstr>Docker vs Kubernetes</vt:lpstr>
      <vt:lpstr>Pods</vt:lpstr>
      <vt:lpstr>Pods</vt:lpstr>
      <vt:lpstr>Deployments</vt:lpstr>
      <vt:lpstr>Deployments </vt:lpstr>
      <vt:lpstr>Deployments </vt:lpstr>
      <vt:lpstr>ReplicaSets</vt:lpstr>
      <vt:lpstr>DaemonSets</vt:lpstr>
      <vt:lpstr>StatefulSets</vt:lpstr>
      <vt:lpstr>StatefulSets</vt:lpstr>
      <vt:lpstr>Jobs &amp; CronJobs</vt:lpstr>
      <vt:lpstr>Managing resources</vt:lpstr>
      <vt:lpstr>Assigning Pods to Nodes</vt:lpstr>
      <vt:lpstr>Networking</vt:lpstr>
      <vt:lpstr>Requirements</vt:lpstr>
      <vt:lpstr>Networking model</vt:lpstr>
      <vt:lpstr>Networking model</vt:lpstr>
      <vt:lpstr>Services</vt:lpstr>
      <vt:lpstr>Services</vt:lpstr>
      <vt:lpstr>Services</vt:lpstr>
      <vt:lpstr>Services</vt:lpstr>
      <vt:lpstr>Networking</vt:lpstr>
      <vt:lpstr>Networking</vt:lpstr>
      <vt:lpstr>Cilium </vt:lpstr>
      <vt:lpstr>PowerPoint Presentation</vt:lpstr>
      <vt:lpstr> </vt:lpstr>
      <vt:lpstr>PowerPoint Presentation</vt:lpstr>
      <vt:lpstr>Deploying microservices applications</vt:lpstr>
      <vt:lpstr>Microservices</vt:lpstr>
      <vt:lpstr>Service mesh</vt:lpstr>
      <vt:lpstr>Service mesh</vt:lpstr>
      <vt:lpstr>Istio </vt:lpstr>
      <vt:lpstr>Envoy </vt:lpstr>
      <vt:lpstr>HAProxy </vt:lpstr>
      <vt:lpstr>Types of load-balancing</vt:lpstr>
      <vt:lpstr>Types of load-balancing</vt:lpstr>
      <vt:lpstr>Types of load-balancing</vt:lpstr>
      <vt:lpstr>Layer-7 load-balancing</vt:lpstr>
      <vt:lpstr>Example of a microservices application</vt:lpstr>
      <vt:lpstr>Example of a microservices application (2)</vt:lpstr>
      <vt:lpstr>Example of a microservices application (3)</vt:lpstr>
      <vt:lpstr>Microservices application on a IoT environment</vt:lpstr>
      <vt:lpstr>Pod migration</vt:lpstr>
      <vt:lpstr>Checkpoint-restore (C/R)</vt:lpstr>
      <vt:lpstr>Checkpoint-restore (C/R)</vt:lpstr>
      <vt:lpstr>Migration Strategies</vt:lpstr>
      <vt:lpstr>Related work</vt:lpstr>
      <vt:lpstr>Related work outline</vt:lpstr>
      <vt:lpstr>Motivation</vt:lpstr>
      <vt:lpstr>Use cases</vt:lpstr>
      <vt:lpstr>«Co-locating Containerized Workload Using Service Mesh Telemetry»</vt:lpstr>
      <vt:lpstr>«NetMARKS: Network Metrics-AwaRe Kubernetes Scheduler Powered by Service Mesh»</vt:lpstr>
      <vt:lpstr>«Ultra-Reliable and Low-Latency Computing in the Edge with Kubernetes»</vt:lpstr>
      <vt:lpstr>«Improving microservice-based applications with runtime placement adaptation»</vt:lpstr>
      <vt:lpstr>Similar solutions to similar problems </vt:lpstr>
      <vt:lpstr>Related work outline</vt:lpstr>
      <vt:lpstr>MigratingPod library</vt:lpstr>
      <vt:lpstr>Jelastic</vt:lpstr>
      <vt:lpstr>«Migrating Deep Learning Data and Applications among Kubernetes Nodes»</vt:lpstr>
      <vt:lpstr>«Enabling Live Migration of Containerized Applications across Cloud»</vt:lpstr>
      <vt:lpstr>«EVPN/SDN Assisted Live VM Migration between Geo-Distributed Data Centers»</vt:lpstr>
      <vt:lpstr>«Stateful Container Migration in Geo-Distributed Environments»</vt:lpstr>
      <vt:lpstr>«Good Shepherds Care For Their Cattle:Seamless Pod Migration in Geo-Distributed Kubernetes»</vt:lpstr>
      <vt:lpstr>«Stateful Container Migration employing Checkpoint-based Restoration for Orchestrated Container Clusters»</vt:lpstr>
      <vt:lpstr>«Proactive Stateful Fault-Tolerant System for Kubernetes Containerized Services»</vt:lpstr>
      <vt:lpstr>«MS2M: A message-based approach for live stateful microservices migration»</vt:lpstr>
      <vt:lpstr>Migrating Pods with Containerized Applications Between Nodes in the Same Kubernetes Cluster Using Cloudify </vt:lpstr>
      <vt:lpstr>Challenges</vt:lpstr>
      <vt:lpstr>Challenges</vt:lpstr>
      <vt:lpstr>Challenges</vt:lpstr>
      <vt:lpstr>Challenges</vt:lpstr>
      <vt:lpstr>That’s all! Questions?</vt:lpstr>
      <vt:lpstr>Sources</vt:lpstr>
      <vt:lpstr>Sources</vt:lpstr>
      <vt:lpstr>Sources</vt:lpstr>
      <vt:lpstr>Backup Slides</vt:lpstr>
      <vt:lpstr>Services</vt:lpstr>
      <vt:lpstr>Mobility in edge computing</vt:lpstr>
      <vt:lpstr>PowerPoint Presentation</vt:lpstr>
      <vt:lpstr>PowerPoint Presentation</vt:lpstr>
      <vt:lpstr>PowerPoint Presentation</vt:lpstr>
      <vt:lpstr>PowerPoint Presentation</vt:lpstr>
      <vt:lpstr>But also..</vt:lpstr>
      <vt:lpstr>PowerPoint Presentation</vt:lpstr>
      <vt:lpstr>PowerPoint Presentation</vt:lpstr>
      <vt:lpstr>PowerPoint Presentation</vt:lpstr>
      <vt:lpstr>Kubernetes on the Edge</vt:lpstr>
      <vt:lpstr>Mobility in edge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Leonardo Poggiani</dc:creator>
  <cp:lastModifiedBy>Leonardo Poggiani</cp:lastModifiedBy>
  <cp:revision>64</cp:revision>
  <dcterms:created xsi:type="dcterms:W3CDTF">2022-10-05T13:49:12Z</dcterms:created>
  <dcterms:modified xsi:type="dcterms:W3CDTF">2022-10-20T08:18:54Z</dcterms:modified>
</cp:coreProperties>
</file>