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18" r:id="rId7"/>
    <p:sldId id="326" r:id="rId8"/>
    <p:sldId id="324" r:id="rId9"/>
    <p:sldId id="282" r:id="rId10"/>
    <p:sldId id="317" r:id="rId11"/>
    <p:sldId id="325" r:id="rId12"/>
    <p:sldId id="327" r:id="rId13"/>
    <p:sldId id="321" r:id="rId14"/>
    <p:sldId id="328" r:id="rId15"/>
    <p:sldId id="329" r:id="rId16"/>
    <p:sldId id="297" r:id="rId17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378" y="28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54BA6-8800-471C-A41C-DC8B938B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73506FA-A889-5625-3BF5-A1AE988A5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29616B2-77F1-F1E7-879E-48023564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948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9B3A8-89F4-ACA9-696D-879C97702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F52FD12-45F6-22AA-0633-60E67DEED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94DCE1C-4854-52F9-0E36-0B77F992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8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34CD6-B23E-596A-F189-57ED2E45F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9A78ED4-0750-C75C-A5E5-A7E0AC600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9A69FD5-69D3-96CB-1B8E-705B2F10D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96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3AC87-AC95-D0EB-C745-FFB87F1C1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1505F8D-387D-01A5-D257-BEE583CF4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C10ACF4-DDA6-9DD9-DA6E-09636FC3B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94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618C5-B756-8484-04B3-809F1D13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C0BC876-AC19-584F-A419-C129AE364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8AC62E3-808A-E54E-F2EF-F58B27E8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400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221E0-BD17-F6FA-12BD-E675D6EE8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5885BBA-A2DC-0FA4-6106-E17CB9298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7B4CF3F-64ED-F3B6-CB63-B8330648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40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Tech CHALLENGE</a:t>
            </a:r>
            <a:br>
              <a:rPr lang="pt-BR" dirty="0"/>
            </a:br>
            <a:r>
              <a:rPr lang="pt-BR" sz="2000" dirty="0"/>
              <a:t>FASE 2</a:t>
            </a:r>
            <a:br>
              <a:rPr lang="pt-BR" sz="2000" dirty="0"/>
            </a:b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ALGORITMOS GENÉTICOS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046"/>
    </mc:Choice>
    <mc:Fallback>
      <p:transition spd="slow" advTm="480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DEMONSTRAÇÃO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10" name="Título 4">
            <a:extLst>
              <a:ext uri="{FF2B5EF4-FFF2-40B4-BE49-F238E27FC236}">
                <a16:creationId xmlns:a16="http://schemas.microsoft.com/office/drawing/2014/main" id="{1FE31557-0E11-1D07-E6ED-C7598EB33D84}"/>
              </a:ext>
            </a:extLst>
          </p:cNvPr>
          <p:cNvSpPr txBox="1">
            <a:spLocks/>
          </p:cNvSpPr>
          <p:nvPr/>
        </p:nvSpPr>
        <p:spPr>
          <a:xfrm>
            <a:off x="1061302" y="1838665"/>
            <a:ext cx="3346746" cy="98084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PARÂMETROS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96346374-E1BD-ECA5-9C54-3FDB8D0F9FAF}"/>
              </a:ext>
            </a:extLst>
          </p:cNvPr>
          <p:cNvSpPr txBox="1">
            <a:spLocks/>
          </p:cNvSpPr>
          <p:nvPr/>
        </p:nvSpPr>
        <p:spPr>
          <a:xfrm>
            <a:off x="1194051" y="2944614"/>
            <a:ext cx="4857126" cy="1996663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sz="2000" b="1" dirty="0"/>
              <a:t>Nº de Ordens</a:t>
            </a:r>
            <a:r>
              <a:rPr lang="pt-BR" sz="2000" dirty="0"/>
              <a:t>: 100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b="1" dirty="0"/>
              <a:t>Nº de Operadores</a:t>
            </a:r>
            <a:r>
              <a:rPr lang="pt-BR" sz="2000" dirty="0"/>
              <a:t>: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b="1" dirty="0"/>
              <a:t>Tamanho da População</a:t>
            </a:r>
            <a:r>
              <a:rPr lang="pt-BR" sz="2000" dirty="0"/>
              <a:t>: 50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b="1" dirty="0"/>
              <a:t>Nº de Gerações</a:t>
            </a:r>
            <a:r>
              <a:rPr lang="pt-BR" sz="2000" dirty="0"/>
              <a:t>: 50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b="1" dirty="0"/>
              <a:t>Taxa de Mutação</a:t>
            </a:r>
            <a:r>
              <a:rPr lang="pt-BR" sz="2000" dirty="0"/>
              <a:t>: 0.3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b="1" dirty="0"/>
              <a:t>Tamanho do Elitismo</a:t>
            </a:r>
            <a:r>
              <a:rPr lang="pt-BR" sz="2000" dirty="0"/>
              <a:t>: 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b="1" dirty="0"/>
              <a:t>Intervalo de Reinicialização</a:t>
            </a:r>
            <a:r>
              <a:rPr lang="pt-BR" sz="2000" dirty="0"/>
              <a:t>: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000" b="1" dirty="0"/>
              <a:t>Dias</a:t>
            </a:r>
            <a:r>
              <a:rPr lang="pt-BR" sz="2000" dirty="0"/>
              <a:t>: 5</a:t>
            </a:r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9322DD-B142-5877-F99F-E0EE558305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22"/>
          <a:stretch/>
        </p:blipFill>
        <p:spPr>
          <a:xfrm>
            <a:off x="5572125" y="2329087"/>
            <a:ext cx="6176962" cy="3664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E819-414B-C332-2D18-1BC637AF7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5EE9967-4E3E-384F-2AA5-BEBE416D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RESULTADO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540DFBC0-B72C-6966-6BB8-F71F13D24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0E6A094-C612-8510-F65F-4F8469EE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2331571"/>
            <a:ext cx="10739716" cy="317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11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9029-2DA7-1B3E-FB2C-D2790F51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3639985-8CF8-F831-881D-AD3865EF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Projeto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60C6341-47E3-91BF-20F8-42A22D7373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12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D9DE6C-4CDF-C4EC-0864-A762612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4" y="2185606"/>
            <a:ext cx="4138990" cy="2971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C714CD-948D-8457-374F-E33FDBA3A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122" y="2185606"/>
            <a:ext cx="3965114" cy="3786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37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/>
            <a:r>
              <a:rPr lang="pt-BR" dirty="0"/>
              <a:t>André Mattos - RM358905</a:t>
            </a:r>
          </a:p>
          <a:p>
            <a:pPr algn="l"/>
            <a:r>
              <a:rPr lang="pt-BR" dirty="0"/>
              <a:t>Aurelio </a:t>
            </a:r>
            <a:r>
              <a:rPr lang="pt-BR" dirty="0" err="1"/>
              <a:t>Thomasi</a:t>
            </a:r>
            <a:r>
              <a:rPr lang="pt-BR" dirty="0"/>
              <a:t> Jr - RM358104</a:t>
            </a:r>
          </a:p>
          <a:p>
            <a:pPr algn="l"/>
            <a:r>
              <a:rPr lang="pt-BR" dirty="0"/>
              <a:t>Leonardo Ramires - RM358190</a:t>
            </a:r>
          </a:p>
          <a:p>
            <a:pPr algn="l"/>
            <a:r>
              <a:rPr lang="pt-BR" dirty="0"/>
              <a:t>Lucas Arruda - RM358628</a:t>
            </a:r>
          </a:p>
          <a:p>
            <a:pPr algn="l"/>
            <a:r>
              <a:rPr lang="pt-BR" dirty="0"/>
              <a:t>Pedro Marins - RM356883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74"/>
            <a:ext cx="6583680" cy="153135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957212"/>
            <a:ext cx="7267575" cy="4043538"/>
          </a:xfrm>
        </p:spPr>
        <p:txBody>
          <a:bodyPr rtlCol="0">
            <a:normAutofit fontScale="92500"/>
          </a:bodyPr>
          <a:lstStyle>
            <a:defPPr>
              <a:defRPr lang="pt-BR"/>
            </a:defPPr>
          </a:lstStyle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pt-BR" b="1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Desafio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pt-BR" b="1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Cenário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pt-BR" b="1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Problema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pt-BR" b="1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Informações disponíveis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pt-BR" b="1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Principais desafios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pt-BR" b="1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pt-BR" b="1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Demonstração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pt-BR" b="1" cap="all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DESAFIO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2"/>
            <a:ext cx="7165731" cy="191489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 desafio consiste em </a:t>
            </a:r>
            <a:r>
              <a:rPr lang="pt-BR" b="1" dirty="0"/>
              <a:t>projetar, implementar e testar </a:t>
            </a:r>
            <a:r>
              <a:rPr lang="pt-BR" dirty="0"/>
              <a:t>um </a:t>
            </a:r>
            <a:r>
              <a:rPr lang="pt-BR" b="1" dirty="0"/>
              <a:t>sistema</a:t>
            </a:r>
            <a:r>
              <a:rPr lang="pt-BR" dirty="0"/>
              <a:t> que utilize </a:t>
            </a:r>
            <a:r>
              <a:rPr lang="pt-BR" b="1" dirty="0"/>
              <a:t>Algoritmos Genéticos </a:t>
            </a:r>
            <a:r>
              <a:rPr lang="pt-BR" dirty="0"/>
              <a:t>para </a:t>
            </a:r>
            <a:r>
              <a:rPr lang="pt-BR" b="1" dirty="0"/>
              <a:t>otimizar uma função </a:t>
            </a:r>
            <a:r>
              <a:rPr lang="pt-BR" dirty="0"/>
              <a:t>ou</a:t>
            </a:r>
            <a:r>
              <a:rPr lang="pt-BR" b="1" dirty="0"/>
              <a:t> resolver um problema complexo de otimização</a:t>
            </a:r>
            <a:r>
              <a:rPr lang="pt-BR" dirty="0"/>
              <a:t>. </a:t>
            </a:r>
          </a:p>
        </p:txBody>
      </p:sp>
      <p:pic>
        <p:nvPicPr>
          <p:cNvPr id="7" name="Espaço Reservado para Imagem 6" descr="Uma pessoa usando óculos e vestindo uma camisa azul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/>
      </p:pic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14"/>
    </mc:Choice>
    <mc:Fallback>
      <p:transition spd="slow" advTm="26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CFC2B-CCFD-8388-850B-EEB21C02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DB764-8E94-21ED-5ECA-5F9E12DE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cenário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1E24A348-835D-30AB-6228-433AB698F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17" name="Espaço Reservado para Conteúdo 6">
            <a:extLst>
              <a:ext uri="{FF2B5EF4-FFF2-40B4-BE49-F238E27FC236}">
                <a16:creationId xmlns:a16="http://schemas.microsoft.com/office/drawing/2014/main" id="{96118588-A790-4C8C-0984-4238067E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303028"/>
            <a:ext cx="6040316" cy="372033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2400" dirty="0"/>
              <a:t>A área de manutenção realiza </a:t>
            </a:r>
            <a:r>
              <a:rPr lang="pt-BR" sz="2400" b="1" dirty="0"/>
              <a:t>serviços de manutenção corretivas e preventivas </a:t>
            </a:r>
            <a:r>
              <a:rPr lang="pt-BR" sz="2400" dirty="0"/>
              <a:t>em diversos equipamentos e setores da instituição e a </a:t>
            </a:r>
            <a:r>
              <a:rPr lang="pt-BR" sz="2400" b="1" dirty="0"/>
              <a:t>alocação eficiente das ordens de serviço</a:t>
            </a:r>
            <a:r>
              <a:rPr lang="pt-BR" sz="2400" dirty="0"/>
              <a:t> (OS) para os operadores é crucial para </a:t>
            </a:r>
            <a:r>
              <a:rPr lang="pt-BR" sz="2400" b="1" dirty="0"/>
              <a:t>melhorar a produtividade </a:t>
            </a:r>
            <a:r>
              <a:rPr lang="pt-BR" sz="2400" dirty="0"/>
              <a:t>e garantir que as manutenções sejam </a:t>
            </a:r>
            <a:r>
              <a:rPr lang="pt-BR" sz="2400" b="1" dirty="0"/>
              <a:t>realizadas no prazo </a:t>
            </a:r>
            <a:r>
              <a:rPr lang="pt-BR" sz="2400" dirty="0"/>
              <a:t>e com a </a:t>
            </a:r>
            <a:r>
              <a:rPr lang="pt-BR" sz="2400" b="1" dirty="0"/>
              <a:t>qualidade necessária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59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AC02A-148B-981E-B49A-FF9C5FE22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0858FCA-4A4E-E16A-D6FC-28CB3503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35" y="1198917"/>
            <a:ext cx="7962711" cy="9808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problema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7B93A-C54B-C4E1-9D20-C1266F55C0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1435" y="3167226"/>
            <a:ext cx="3962213" cy="321798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2000" dirty="0"/>
              <a:t>O problema consiste em </a:t>
            </a:r>
            <a:r>
              <a:rPr lang="pt-BR" sz="2000" b="1" dirty="0"/>
              <a:t>alocar ordens de serviço (OS) de manutenção para operadores de forma otimizada</a:t>
            </a:r>
            <a:r>
              <a:rPr lang="pt-BR" sz="2000" dirty="0"/>
              <a:t>, considerando as habilidades, o tempo necessário e a prioridade de cada ordem em relação às habilidades, tempo disponível e senioridade dos operadores para a execução das ordens.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F05A8AC7-BA91-1FCF-40F3-39270089DE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5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5EF02FD-FD0C-5B1A-D6AB-44C79BBBC1D6}"/>
              </a:ext>
            </a:extLst>
          </p:cNvPr>
          <p:cNvCxnSpPr/>
          <p:nvPr/>
        </p:nvCxnSpPr>
        <p:spPr>
          <a:xfrm>
            <a:off x="6093065" y="2848705"/>
            <a:ext cx="0" cy="321798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ítulo 4">
            <a:extLst>
              <a:ext uri="{FF2B5EF4-FFF2-40B4-BE49-F238E27FC236}">
                <a16:creationId xmlns:a16="http://schemas.microsoft.com/office/drawing/2014/main" id="{FECBD2DB-D96C-457A-B1EE-8E00B356850D}"/>
              </a:ext>
            </a:extLst>
          </p:cNvPr>
          <p:cNvSpPr txBox="1">
            <a:spLocks/>
          </p:cNvSpPr>
          <p:nvPr/>
        </p:nvSpPr>
        <p:spPr>
          <a:xfrm>
            <a:off x="1471434" y="2458914"/>
            <a:ext cx="3584144" cy="50995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DESCRIÇÃO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AFE9B7D4-A9C9-ADE5-21A8-F643864A41D4}"/>
              </a:ext>
            </a:extLst>
          </p:cNvPr>
          <p:cNvSpPr txBox="1">
            <a:spLocks/>
          </p:cNvSpPr>
          <p:nvPr/>
        </p:nvSpPr>
        <p:spPr>
          <a:xfrm>
            <a:off x="6600094" y="3167226"/>
            <a:ext cx="5120053" cy="3217985"/>
          </a:xfrm>
          <a:prstGeom prst="rect">
            <a:avLst/>
          </a:prstGeom>
        </p:spPr>
        <p:txBody>
          <a:bodyPr vert="horz" lIns="91440" tIns="0" rIns="91440" bIns="0" rtlCol="0" anchor="t" anchorCtr="0">
            <a:no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/>
              <a:t> Eficiência na alocação </a:t>
            </a:r>
            <a:r>
              <a:rPr lang="pt-BR" sz="2000" b="1" dirty="0"/>
              <a:t>maximizando a compatibilidade </a:t>
            </a:r>
            <a:r>
              <a:rPr lang="pt-BR" sz="2000" dirty="0"/>
              <a:t>entre as </a:t>
            </a:r>
            <a:r>
              <a:rPr lang="pt-BR" sz="2000" b="1" dirty="0"/>
              <a:t>habilidades dos operadores </a:t>
            </a:r>
            <a:r>
              <a:rPr lang="pt-BR" sz="2000" dirty="0"/>
              <a:t>e as </a:t>
            </a:r>
            <a:r>
              <a:rPr lang="pt-BR" sz="2000" b="1" dirty="0"/>
              <a:t>ordens de serviço</a:t>
            </a:r>
            <a:r>
              <a:rPr lang="pt-BR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/>
              <a:t> </a:t>
            </a:r>
            <a:r>
              <a:rPr lang="pt-BR" sz="2000" b="1" dirty="0"/>
              <a:t>Minimizar horas extras </a:t>
            </a:r>
            <a:r>
              <a:rPr lang="pt-BR" sz="2000" dirty="0"/>
              <a:t>reduzindo o trabalho adicional dos operadores;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/>
              <a:t> Garantir que as </a:t>
            </a:r>
            <a:r>
              <a:rPr lang="pt-BR" sz="2000" b="1" dirty="0"/>
              <a:t>ordens</a:t>
            </a:r>
            <a:r>
              <a:rPr lang="pt-BR" sz="2000" dirty="0"/>
              <a:t> de maior prioridade sejam </a:t>
            </a:r>
            <a:r>
              <a:rPr lang="pt-BR" sz="2000" b="1" dirty="0"/>
              <a:t>atendidas</a:t>
            </a:r>
            <a:r>
              <a:rPr lang="pt-BR" sz="2000" dirty="0"/>
              <a:t> </a:t>
            </a:r>
            <a:r>
              <a:rPr lang="pt-BR" sz="2000" b="1" dirty="0"/>
              <a:t>dentro do prazo </a:t>
            </a:r>
            <a:r>
              <a:rPr lang="pt-BR" sz="2000" dirty="0"/>
              <a:t>estipulado.</a:t>
            </a:r>
          </a:p>
        </p:txBody>
      </p:sp>
      <p:sp>
        <p:nvSpPr>
          <p:cNvPr id="12" name="Título 4">
            <a:extLst>
              <a:ext uri="{FF2B5EF4-FFF2-40B4-BE49-F238E27FC236}">
                <a16:creationId xmlns:a16="http://schemas.microsoft.com/office/drawing/2014/main" id="{3979859E-8D07-566D-D588-991681613DFF}"/>
              </a:ext>
            </a:extLst>
          </p:cNvPr>
          <p:cNvSpPr txBox="1">
            <a:spLocks/>
          </p:cNvSpPr>
          <p:nvPr/>
        </p:nvSpPr>
        <p:spPr>
          <a:xfrm>
            <a:off x="6600093" y="2458914"/>
            <a:ext cx="3584144" cy="50995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OBJETIVOS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uild="p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405" y="1057274"/>
            <a:ext cx="7965461" cy="9941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INFORMAÇÕES DISPONÍVEIS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59404" y="3279254"/>
            <a:ext cx="4478887" cy="2128294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>
              <a:buFont typeface="Wingdings" panose="05000000000000000000" pitchFamily="2" charset="2"/>
              <a:buChar char="q"/>
            </a:pPr>
            <a:r>
              <a:rPr lang="pt-BR" dirty="0"/>
              <a:t>Tempo estimado;</a:t>
            </a:r>
          </a:p>
          <a:p>
            <a:pPr rtl="0">
              <a:buFont typeface="Wingdings" panose="05000000000000000000" pitchFamily="2" charset="2"/>
              <a:buChar char="q"/>
            </a:pPr>
            <a:r>
              <a:rPr lang="pt-BR" dirty="0"/>
              <a:t>Habilidades necessárias;</a:t>
            </a:r>
          </a:p>
          <a:p>
            <a:pPr rtl="0">
              <a:buFont typeface="Wingdings" panose="05000000000000000000" pitchFamily="2" charset="2"/>
              <a:buChar char="q"/>
            </a:pPr>
            <a:r>
              <a:rPr lang="pt-BR" dirty="0"/>
              <a:t>Prioridade;</a:t>
            </a:r>
          </a:p>
          <a:p>
            <a:pPr rtl="0">
              <a:buFont typeface="Wingdings" panose="05000000000000000000" pitchFamily="2" charset="2"/>
              <a:buChar char="q"/>
            </a:pPr>
            <a:r>
              <a:rPr lang="pt-BR" dirty="0"/>
              <a:t>Status (não atendida);</a:t>
            </a:r>
          </a:p>
          <a:p>
            <a:pPr rtl="0">
              <a:buFont typeface="Wingdings" panose="05000000000000000000" pitchFamily="2" charset="2"/>
              <a:buChar char="q"/>
            </a:pPr>
            <a:r>
              <a:rPr lang="pt-BR" dirty="0"/>
              <a:t>Dia esperado para iniciar o atendimento.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A14056F-7A7F-D43A-2409-34E30337689E}"/>
              </a:ext>
            </a:extLst>
          </p:cNvPr>
          <p:cNvSpPr txBox="1">
            <a:spLocks/>
          </p:cNvSpPr>
          <p:nvPr/>
        </p:nvSpPr>
        <p:spPr>
          <a:xfrm>
            <a:off x="8115300" y="3279254"/>
            <a:ext cx="2558562" cy="2128294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Horas disponíveis;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Habilidades;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Senioridade.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11E64AF-B8B9-11AF-A506-54B26567685B}"/>
              </a:ext>
            </a:extLst>
          </p:cNvPr>
          <p:cNvCxnSpPr>
            <a:cxnSpLocks/>
          </p:cNvCxnSpPr>
          <p:nvPr/>
        </p:nvCxnSpPr>
        <p:spPr>
          <a:xfrm>
            <a:off x="7640508" y="2848705"/>
            <a:ext cx="0" cy="23299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ítulo 4">
            <a:extLst>
              <a:ext uri="{FF2B5EF4-FFF2-40B4-BE49-F238E27FC236}">
                <a16:creationId xmlns:a16="http://schemas.microsoft.com/office/drawing/2014/main" id="{1B0B84FF-C6F0-BDB5-5D1F-8DA1B7A89453}"/>
              </a:ext>
            </a:extLst>
          </p:cNvPr>
          <p:cNvSpPr txBox="1">
            <a:spLocks/>
          </p:cNvSpPr>
          <p:nvPr/>
        </p:nvSpPr>
        <p:spPr>
          <a:xfrm>
            <a:off x="3018877" y="2458914"/>
            <a:ext cx="4114604" cy="50995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Ordens de serviço (os)</a:t>
            </a:r>
            <a:endParaRPr lang="pt-B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ítulo 4">
            <a:extLst>
              <a:ext uri="{FF2B5EF4-FFF2-40B4-BE49-F238E27FC236}">
                <a16:creationId xmlns:a16="http://schemas.microsoft.com/office/drawing/2014/main" id="{18C7336A-AB46-EA4C-FD81-18AA915CC9BD}"/>
              </a:ext>
            </a:extLst>
          </p:cNvPr>
          <p:cNvSpPr txBox="1">
            <a:spLocks/>
          </p:cNvSpPr>
          <p:nvPr/>
        </p:nvSpPr>
        <p:spPr>
          <a:xfrm>
            <a:off x="8147536" y="2458914"/>
            <a:ext cx="3584144" cy="50995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Operadores</a:t>
            </a:r>
            <a:endParaRPr lang="pt-B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109162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PRINCIPAIS DESAFIOS</a:t>
            </a:r>
          </a:p>
        </p:txBody>
      </p:sp>
      <p:sp>
        <p:nvSpPr>
          <p:cNvPr id="14" name="Espaço Reservado para Conteúdo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2303463"/>
            <a:ext cx="6532685" cy="414337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marL="285750" indent="-285750" rtl="0">
              <a:buFont typeface="Wingdings" panose="05000000000000000000" pitchFamily="2" charset="2"/>
              <a:buChar char="q"/>
            </a:pPr>
            <a:r>
              <a:rPr lang="pt-BR" sz="2000" dirty="0"/>
              <a:t>Alocar operadores com habilidades específicas para ordens de acordo com requisitos técnicos.</a:t>
            </a:r>
          </a:p>
          <a:p>
            <a:pPr marL="285750" indent="-285750" rtl="0">
              <a:buFont typeface="Wingdings" panose="05000000000000000000" pitchFamily="2" charset="2"/>
              <a:buChar char="q"/>
            </a:pPr>
            <a:r>
              <a:rPr lang="pt-BR" sz="2000" dirty="0"/>
              <a:t>Respeitar as limitações de tempo (</a:t>
            </a:r>
            <a:r>
              <a:rPr lang="pt-BR" sz="2000" dirty="0" err="1"/>
              <a:t>ex</a:t>
            </a:r>
            <a:r>
              <a:rPr lang="pt-BR" sz="2000" dirty="0"/>
              <a:t>: jornada de trabalho) e recursos disponíveis.</a:t>
            </a:r>
          </a:p>
          <a:p>
            <a:pPr marL="285750" indent="-285750" rtl="0">
              <a:buFont typeface="Wingdings" panose="05000000000000000000" pitchFamily="2" charset="2"/>
              <a:buChar char="q"/>
            </a:pPr>
            <a:r>
              <a:rPr lang="pt-BR" sz="2000" dirty="0"/>
              <a:t>Manter a ordem de execução conforme as prioridades.</a:t>
            </a:r>
          </a:p>
          <a:p>
            <a:pPr marL="285750" indent="-285750" rtl="0">
              <a:buFont typeface="Wingdings" panose="05000000000000000000" pitchFamily="2" charset="2"/>
              <a:buChar char="q"/>
            </a:pPr>
            <a:r>
              <a:rPr lang="pt-BR" sz="2000" dirty="0"/>
              <a:t>Equilibrar a carga de trabalho entre os operadores, considerando suas habilidades e senioridade.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28954-858E-1721-EB51-E3E8BF011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BEAB833-AC5F-4C42-A461-408EDF8D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9" y="2329087"/>
            <a:ext cx="3346746" cy="9808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SOLUÇÃO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D2375A-6D0A-E13A-E3E2-8694B8815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931" y="3449054"/>
            <a:ext cx="2469645" cy="160899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2000" dirty="0"/>
              <a:t>Desenvolver um </a:t>
            </a:r>
            <a:r>
              <a:rPr lang="pt-BR" sz="2000" b="1" dirty="0"/>
              <a:t>algoritmo genético </a:t>
            </a:r>
            <a:r>
              <a:rPr lang="pt-BR" sz="2000" dirty="0"/>
              <a:t>para </a:t>
            </a:r>
            <a:r>
              <a:rPr lang="pt-BR" sz="2000" b="1" dirty="0"/>
              <a:t>otimizar a alocação de ordens de serviço </a:t>
            </a:r>
            <a:r>
              <a:rPr lang="pt-BR" sz="2000" dirty="0"/>
              <a:t>(OS) de manutenção.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4FA742AF-3469-F3B9-4393-9A2721567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8</a:t>
            </a:fld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FB319CF-9C41-78A6-EC7E-4591268BE279}"/>
              </a:ext>
            </a:extLst>
          </p:cNvPr>
          <p:cNvCxnSpPr>
            <a:cxnSpLocks/>
          </p:cNvCxnSpPr>
          <p:nvPr/>
        </p:nvCxnSpPr>
        <p:spPr>
          <a:xfrm>
            <a:off x="2883862" y="2092569"/>
            <a:ext cx="0" cy="393895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E709A6B5-FEA5-9277-F2B8-A6C8656BD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140" y="209003"/>
            <a:ext cx="4637394" cy="643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ACF0E-ED69-F911-836D-9FCB3C2ED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51C297E-1F8C-43FB-5FB8-F40DCAD5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9" y="2329087"/>
            <a:ext cx="3346746" cy="9808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SOLUÇÃO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14FCCA-6591-47D3-7F75-322EA41CB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931" y="3449054"/>
            <a:ext cx="2469645" cy="160899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2000" dirty="0"/>
              <a:t>Desenvolver um </a:t>
            </a:r>
            <a:r>
              <a:rPr lang="pt-BR" sz="2000" b="1" dirty="0"/>
              <a:t>algoritmo genético </a:t>
            </a:r>
            <a:r>
              <a:rPr lang="pt-BR" sz="2000" dirty="0"/>
              <a:t>para </a:t>
            </a:r>
            <a:r>
              <a:rPr lang="pt-BR" sz="2000" b="1" dirty="0"/>
              <a:t>otimizar a alocação de ordens de serviço </a:t>
            </a:r>
            <a:r>
              <a:rPr lang="pt-BR" sz="2000" dirty="0"/>
              <a:t>(OS) de manutenção.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24580AF1-12F4-C2BA-F785-29E4054ED6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9</a:t>
            </a:fld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E4DEA78-9759-029F-5A6B-73F13933CB01}"/>
              </a:ext>
            </a:extLst>
          </p:cNvPr>
          <p:cNvCxnSpPr>
            <a:cxnSpLocks/>
          </p:cNvCxnSpPr>
          <p:nvPr/>
        </p:nvCxnSpPr>
        <p:spPr>
          <a:xfrm>
            <a:off x="2883862" y="2092569"/>
            <a:ext cx="0" cy="393895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ítulo 4">
            <a:extLst>
              <a:ext uri="{FF2B5EF4-FFF2-40B4-BE49-F238E27FC236}">
                <a16:creationId xmlns:a16="http://schemas.microsoft.com/office/drawing/2014/main" id="{C197F5B2-CFAD-7ACB-8C3D-80730CBB8738}"/>
              </a:ext>
            </a:extLst>
          </p:cNvPr>
          <p:cNvSpPr txBox="1">
            <a:spLocks/>
          </p:cNvSpPr>
          <p:nvPr/>
        </p:nvSpPr>
        <p:spPr>
          <a:xfrm>
            <a:off x="3352984" y="250478"/>
            <a:ext cx="4114604" cy="50995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FUNÇÃO DE FITNESS</a:t>
            </a:r>
            <a:endParaRPr lang="pt-B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CAC919BA-20BF-5919-17FC-4A58BF183321}"/>
              </a:ext>
            </a:extLst>
          </p:cNvPr>
          <p:cNvSpPr txBox="1">
            <a:spLocks/>
          </p:cNvSpPr>
          <p:nvPr/>
        </p:nvSpPr>
        <p:spPr>
          <a:xfrm>
            <a:off x="3352984" y="3291973"/>
            <a:ext cx="4114604" cy="509951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pt-BR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CROSSOVER e mutação</a:t>
            </a:r>
            <a:endParaRPr lang="pt-B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00D996-C307-2776-E1F9-691FE980C7D3}"/>
              </a:ext>
            </a:extLst>
          </p:cNvPr>
          <p:cNvSpPr txBox="1"/>
          <p:nvPr/>
        </p:nvSpPr>
        <p:spPr>
          <a:xfrm>
            <a:off x="3352984" y="852598"/>
            <a:ext cx="79968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pt-BR" sz="1600" b="1" dirty="0">
                <a:solidFill>
                  <a:schemeClr val="accent6"/>
                </a:solidFill>
              </a:rPr>
              <a:t>Compatibilidade de Habilidades</a:t>
            </a:r>
            <a:endParaRPr lang="pt-BR" sz="1600" dirty="0">
              <a:solidFill>
                <a:schemeClr val="accent6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chemeClr val="accent6"/>
                </a:solidFill>
              </a:rPr>
              <a:t>Pontuação positiva para operadores com habilidades compatíveis proporcional à quantidade de requisitos atendidos.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chemeClr val="accent6"/>
                </a:solidFill>
              </a:rPr>
              <a:t>Penalidades são aplicadas caso as habilidades mínimas não sejam atendidas. </a:t>
            </a:r>
          </a:p>
          <a:p>
            <a:r>
              <a:rPr lang="pt-BR" sz="1600" b="1" dirty="0">
                <a:solidFill>
                  <a:schemeClr val="accent6"/>
                </a:solidFill>
              </a:rPr>
              <a:t>Cumprimento de Prazos</a:t>
            </a:r>
            <a:r>
              <a:rPr lang="pt-BR" sz="1600" dirty="0">
                <a:solidFill>
                  <a:schemeClr val="accent6"/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chemeClr val="accent6"/>
                </a:solidFill>
              </a:rPr>
              <a:t>Penalizações baseadas no atraso do início esperado das ordens e a severidade aumenta conforme a prioridade. </a:t>
            </a:r>
          </a:p>
          <a:p>
            <a:r>
              <a:rPr lang="pt-BR" sz="1600" b="1" dirty="0">
                <a:solidFill>
                  <a:schemeClr val="accent6"/>
                </a:solidFill>
              </a:rPr>
              <a:t>Carga Horária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chemeClr val="accent6"/>
                </a:solidFill>
              </a:rPr>
              <a:t>Penalizações aplicadas para excesso de horas trabalhadas além da capacidade diária do operador.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6502D3-55FF-1848-B211-F5322E75EFC1}"/>
              </a:ext>
            </a:extLst>
          </p:cNvPr>
          <p:cNvSpPr txBox="1"/>
          <p:nvPr/>
        </p:nvSpPr>
        <p:spPr>
          <a:xfrm>
            <a:off x="3352983" y="3863068"/>
            <a:ext cx="7996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dirty="0">
                <a:solidFill>
                  <a:schemeClr val="accent6"/>
                </a:solidFill>
              </a:rPr>
              <a:t>Escolha aleatória de um ponto de crossover que divide as ordens da solução: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sz="1600" b="1" dirty="0">
                <a:solidFill>
                  <a:schemeClr val="accent6"/>
                </a:solidFill>
              </a:rPr>
              <a:t>Exemplo</a:t>
            </a:r>
            <a:r>
              <a:rPr lang="pt-BR" sz="1600" dirty="0">
                <a:solidFill>
                  <a:schemeClr val="accent6"/>
                </a:solidFill>
              </a:rPr>
              <a:t>: Se temos 100 ordens, o ponto de crossover pode ser 50, dividindo a solução em dois segmentos (ordens 1-50 e ordens 51-100)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chemeClr val="accent6"/>
                </a:solidFill>
              </a:rPr>
              <a:t>Caso alguma ordem esteja repetida entre os dois pais, após o crossover, é feita uma alocação randomizada das ordens não alocadas, garantindo a unicidade.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2667A7-C203-A2CF-998B-8A7CE0FE7A15}"/>
              </a:ext>
            </a:extLst>
          </p:cNvPr>
          <p:cNvSpPr txBox="1"/>
          <p:nvPr/>
        </p:nvSpPr>
        <p:spPr>
          <a:xfrm>
            <a:off x="3352982" y="5255507"/>
            <a:ext cx="7996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dirty="0">
                <a:solidFill>
                  <a:schemeClr val="accent6"/>
                </a:solidFill>
              </a:rPr>
              <a:t>Realiza mutação de acordo com o critério da taxa de mutabilidade: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chemeClr val="accent6"/>
                </a:solidFill>
              </a:rPr>
              <a:t>Seleção aleatória de um dia e um operador disponível para alocação na OS;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chemeClr val="accent6"/>
                </a:solidFill>
              </a:rPr>
              <a:t>Verifica se o operador tem as habilidades mínimas até encontrar o operador adequado.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pt-BR" sz="1600" dirty="0">
                <a:solidFill>
                  <a:schemeClr val="accent6"/>
                </a:solidFill>
              </a:rPr>
              <a:t>Caso o fitness seja menor, a mutação é desfeita.</a:t>
            </a:r>
          </a:p>
        </p:txBody>
      </p:sp>
    </p:spTree>
    <p:extLst>
      <p:ext uri="{BB962C8B-B14F-4D97-AF65-F5344CB8AC3E}">
        <p14:creationId xmlns:p14="http://schemas.microsoft.com/office/powerpoint/2010/main" val="16070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Personalizado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oleta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594</Words>
  <Application>Microsoft Office PowerPoint</Application>
  <PresentationFormat>Widescreen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Arial Black</vt:lpstr>
      <vt:lpstr>Calibri</vt:lpstr>
      <vt:lpstr>Sabon Next LT</vt:lpstr>
      <vt:lpstr>Wingdings</vt:lpstr>
      <vt:lpstr>Personalizado</vt:lpstr>
      <vt:lpstr>Tech CHALLENGE FASE 2  ALGORITMOS GENÉTICOS</vt:lpstr>
      <vt:lpstr>TÓPICOS</vt:lpstr>
      <vt:lpstr>DESAFIO</vt:lpstr>
      <vt:lpstr>cenário</vt:lpstr>
      <vt:lpstr>problema</vt:lpstr>
      <vt:lpstr>INFORMAÇÕES DISPONÍVEIS</vt:lpstr>
      <vt:lpstr>PRINCIPAIS DESAFIOS</vt:lpstr>
      <vt:lpstr>SOLUÇÃO</vt:lpstr>
      <vt:lpstr>SOLUÇÃO</vt:lpstr>
      <vt:lpstr>DEMONSTRAÇÃO</vt:lpstr>
      <vt:lpstr>RESULTADO</vt:lpstr>
      <vt:lpstr>Projeto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Leonardo Fachin Araujo De Freitas Ramires</dc:creator>
  <cp:lastModifiedBy>Leonardo Fachin Araujo De Freitas Ramires</cp:lastModifiedBy>
  <cp:revision>4</cp:revision>
  <dcterms:created xsi:type="dcterms:W3CDTF">2025-01-17T20:20:47Z</dcterms:created>
  <dcterms:modified xsi:type="dcterms:W3CDTF">2025-01-20T01:50:12Z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