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F3791-3C89-1243-D4BA-CB4042E6359A}" v="570" dt="2022-05-09T17:18:42.082"/>
    <p1510:client id="{DEA1A11B-6C21-B97D-6B3A-AFA5D7ACA9D9}" v="497" dt="2022-05-09T19:11:08.381"/>
    <p1510:client id="{F41A3C91-186A-0939-0ACA-C762EF72D780}" v="464" dt="2022-05-09T20:01:43.986"/>
    <p1510:client id="{FB7FC461-6B90-4D28-A8FF-351F18B3DECA}" v="158" dt="2022-05-09T08:14:5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5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8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1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5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4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7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6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2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8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3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ADDF58F-86DC-42FC-BA79-2DE366AE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12192000" cy="616547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3">
            <a:extLst>
              <a:ext uri="{FF2B5EF4-FFF2-40B4-BE49-F238E27FC236}">
                <a16:creationId xmlns:a16="http://schemas.microsoft.com/office/drawing/2014/main" id="{B40F67E6-7095-D9A8-5DAF-3783AD082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8889" r="-1" b="40528"/>
          <a:stretch/>
        </p:blipFill>
        <p:spPr>
          <a:xfrm>
            <a:off x="20" y="10"/>
            <a:ext cx="12191980" cy="6165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567" y="1275388"/>
            <a:ext cx="6858000" cy="2630983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solidFill>
                  <a:schemeClr val="tx2"/>
                </a:solidFill>
                <a:cs typeface="Calibri Light"/>
              </a:rPr>
              <a:t>Haskell</a:t>
            </a:r>
            <a:endParaRPr lang="en-US" sz="54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6858000" cy="1949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>
                <a:solidFill>
                  <a:schemeClr val="tx2"/>
                </a:solidFill>
                <a:cs typeface="Calibri"/>
              </a:rPr>
              <a:t>Parte 2</a:t>
            </a:r>
            <a:endParaRPr lang="en-US" sz="2200">
              <a:solidFill>
                <a:schemeClr val="tx2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26A706-9810-494F-A2F8-643E846E1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253B26C-A5F3-49F0-8922-EB43FBAF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E54BF0-55C2-4FF6-89CB-81C22040A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BDB967-17E0-4171-B770-5CB486217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BC5D014-5B15-41E7-BDA8-26728CF8A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28F7-AB92-B535-D5DE-4C9A84C6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Exercício</a:t>
            </a:r>
            <a:r>
              <a:rPr lang="en-US" dirty="0">
                <a:ea typeface="Calibri Light"/>
                <a:cs typeface="Calibri Light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AB9C-8F02-4F27-B5E2-838C287AC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>
                <a:ea typeface="Calibri"/>
                <a:cs typeface="Calibri"/>
              </a:rPr>
              <a:t>Crie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uma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lista</a:t>
            </a:r>
            <a:r>
              <a:rPr lang="en-US" sz="4400" dirty="0">
                <a:ea typeface="Calibri"/>
                <a:cs typeface="Calibri"/>
              </a:rPr>
              <a:t> que </a:t>
            </a:r>
            <a:r>
              <a:rPr lang="en-US" sz="4400" dirty="0" err="1">
                <a:ea typeface="Calibri"/>
                <a:cs typeface="Calibri"/>
              </a:rPr>
              <a:t>contenha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elementos</a:t>
            </a:r>
            <a:r>
              <a:rPr lang="en-US" sz="4400" dirty="0">
                <a:ea typeface="Calibri"/>
                <a:cs typeface="Calibri"/>
              </a:rPr>
              <a:t> </a:t>
            </a:r>
            <a:r>
              <a:rPr lang="en-US" sz="4400" dirty="0" err="1">
                <a:ea typeface="Calibri"/>
                <a:cs typeface="Calibri"/>
              </a:rPr>
              <a:t>indo</a:t>
            </a:r>
            <a:r>
              <a:rPr lang="en-US" sz="4400" dirty="0">
                <a:ea typeface="Calibri"/>
                <a:cs typeface="Calibri"/>
              </a:rPr>
              <a:t> de 30 </a:t>
            </a:r>
            <a:r>
              <a:rPr lang="en-US" sz="4400" dirty="0" err="1">
                <a:ea typeface="Calibri"/>
                <a:cs typeface="Calibri"/>
              </a:rPr>
              <a:t>até</a:t>
            </a:r>
            <a:r>
              <a:rPr lang="en-US" sz="4400" dirty="0">
                <a:ea typeface="Calibri"/>
                <a:cs typeface="Calibri"/>
              </a:rPr>
              <a:t> 1(</a:t>
            </a:r>
            <a:r>
              <a:rPr lang="en-US" sz="4400" dirty="0" err="1">
                <a:ea typeface="Calibri"/>
                <a:cs typeface="Calibri"/>
              </a:rPr>
              <a:t>decrescentemente</a:t>
            </a:r>
            <a:r>
              <a:rPr lang="en-US" sz="4400" dirty="0">
                <a:ea typeface="Calibri"/>
                <a:cs typeface="Calibri"/>
              </a:rPr>
              <a:t>), </a:t>
            </a:r>
            <a:r>
              <a:rPr lang="en-US" sz="4400" dirty="0" err="1">
                <a:ea typeface="Calibri"/>
                <a:cs typeface="Calibri"/>
              </a:rPr>
              <a:t>depois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multiplique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cada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número</a:t>
            </a:r>
            <a:r>
              <a:rPr lang="en-US" sz="4400" dirty="0">
                <a:ea typeface="Calibri"/>
                <a:cs typeface="Calibri"/>
              </a:rPr>
              <a:t> da </a:t>
            </a:r>
            <a:r>
              <a:rPr lang="en-US" sz="4400" dirty="0" err="1">
                <a:ea typeface="Calibri"/>
                <a:cs typeface="Calibri"/>
              </a:rPr>
              <a:t>lista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por</a:t>
            </a:r>
            <a:r>
              <a:rPr lang="en-US" sz="4400" dirty="0">
                <a:ea typeface="Calibri"/>
                <a:cs typeface="Calibri"/>
              </a:rPr>
              <a:t> 3.</a:t>
            </a:r>
          </a:p>
          <a:p>
            <a:r>
              <a:rPr lang="en-US" sz="4400" dirty="0">
                <a:ea typeface="Calibri"/>
                <a:cs typeface="Calibri"/>
              </a:rPr>
              <a:t>Por </a:t>
            </a:r>
            <a:r>
              <a:rPr lang="en-US" sz="4400" dirty="0" err="1">
                <a:ea typeface="Calibri"/>
                <a:cs typeface="Calibri"/>
              </a:rPr>
              <a:t>fim</a:t>
            </a:r>
            <a:r>
              <a:rPr lang="en-US" sz="4400" dirty="0">
                <a:ea typeface="Calibri"/>
                <a:cs typeface="Calibri"/>
              </a:rPr>
              <a:t>, </a:t>
            </a:r>
            <a:r>
              <a:rPr lang="en-US" sz="4400" dirty="0" err="1">
                <a:ea typeface="Calibri"/>
                <a:cs typeface="Calibri"/>
              </a:rPr>
              <a:t>inverta</a:t>
            </a:r>
            <a:r>
              <a:rPr lang="en-US" sz="4400" dirty="0">
                <a:ea typeface="Calibri"/>
                <a:cs typeface="Calibri"/>
              </a:rPr>
              <a:t> a </a:t>
            </a:r>
            <a:r>
              <a:rPr lang="en-US" sz="4400" dirty="0" err="1">
                <a:ea typeface="Calibri"/>
                <a:cs typeface="Calibri"/>
              </a:rPr>
              <a:t>lista</a:t>
            </a:r>
            <a:r>
              <a:rPr lang="en-US" sz="4400" dirty="0">
                <a:ea typeface="Calibri"/>
                <a:cs typeface="Calibri"/>
              </a:rPr>
              <a:t> e </a:t>
            </a:r>
            <a:r>
              <a:rPr lang="en-US" sz="4400" dirty="0" err="1">
                <a:ea typeface="Calibri"/>
                <a:cs typeface="Calibri"/>
              </a:rPr>
              <a:t>mostre</a:t>
            </a:r>
            <a:r>
              <a:rPr lang="en-US" sz="4400" dirty="0">
                <a:ea typeface="Calibri"/>
                <a:cs typeface="Calibri"/>
              </a:rPr>
              <a:t> o </a:t>
            </a:r>
            <a:r>
              <a:rPr lang="en-US" sz="4400" dirty="0" err="1">
                <a:ea typeface="Calibri"/>
                <a:cs typeface="Calibri"/>
              </a:rPr>
              <a:t>último</a:t>
            </a:r>
            <a:r>
              <a:rPr lang="en-US" sz="4400" dirty="0">
                <a:ea typeface="Calibri"/>
                <a:cs typeface="Calibri"/>
              </a:rPr>
              <a:t> </a:t>
            </a:r>
            <a:r>
              <a:rPr lang="en-US" sz="4400" dirty="0" err="1">
                <a:ea typeface="Calibri"/>
                <a:cs typeface="Calibri"/>
              </a:rPr>
              <a:t>elemento</a:t>
            </a:r>
            <a:r>
              <a:rPr lang="en-US" sz="4400" dirty="0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94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E2E0-0D48-00BF-783E-3ABA7F11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Tipos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77D92-D9FF-8EBB-C7C2-D2945110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cs typeface="Calibri"/>
              </a:rPr>
              <a:t>Para </a:t>
            </a:r>
            <a:r>
              <a:rPr lang="en-US" sz="4000" dirty="0" err="1">
                <a:cs typeface="Calibri"/>
              </a:rPr>
              <a:t>definirmos</a:t>
            </a:r>
            <a:r>
              <a:rPr lang="en-US" sz="4000" dirty="0">
                <a:cs typeface="Calibri"/>
              </a:rPr>
              <a:t> um </a:t>
            </a:r>
            <a:r>
              <a:rPr lang="en-US" sz="4000" dirty="0" err="1">
                <a:cs typeface="Calibri"/>
              </a:rPr>
              <a:t>tipo</a:t>
            </a:r>
            <a:r>
              <a:rPr lang="en-US" sz="4000" dirty="0">
                <a:cs typeface="Calibri"/>
              </a:rPr>
              <a:t> para a </a:t>
            </a:r>
            <a:r>
              <a:rPr lang="en-US" sz="4000" dirty="0" err="1">
                <a:cs typeface="Calibri"/>
              </a:rPr>
              <a:t>função</a:t>
            </a:r>
            <a:r>
              <a:rPr lang="en-US" sz="4000" dirty="0">
                <a:cs typeface="Calibri"/>
              </a:rPr>
              <a:t>, que </a:t>
            </a:r>
            <a:r>
              <a:rPr lang="en-US" sz="4000" dirty="0" err="1">
                <a:cs typeface="Calibri"/>
              </a:rPr>
              <a:t>precisa</a:t>
            </a:r>
            <a:r>
              <a:rPr lang="en-US" sz="4000" dirty="0">
                <a:cs typeface="Calibri"/>
              </a:rPr>
              <a:t> ser </a:t>
            </a:r>
            <a:r>
              <a:rPr lang="en-US" sz="4000" dirty="0" err="1">
                <a:cs typeface="Calibri"/>
              </a:rPr>
              <a:t>explicitamente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usado</a:t>
            </a:r>
            <a:r>
              <a:rPr lang="en-US" sz="4000" dirty="0">
                <a:cs typeface="Calibri"/>
              </a:rPr>
              <a:t>, </a:t>
            </a:r>
            <a:r>
              <a:rPr lang="en-US" sz="4000" dirty="0" err="1">
                <a:cs typeface="Calibri"/>
              </a:rPr>
              <a:t>fazemos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uso</a:t>
            </a:r>
            <a:r>
              <a:rPr lang="en-US" sz="4000" dirty="0">
                <a:cs typeface="Calibri"/>
              </a:rPr>
              <a:t> do :: e -&gt;. </a:t>
            </a:r>
            <a:endParaRPr lang="en-US" sz="4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000" dirty="0" err="1">
                <a:cs typeface="Calibri"/>
              </a:rPr>
              <a:t>Exemplo</a:t>
            </a:r>
            <a:r>
              <a:rPr lang="en-US" sz="4000" dirty="0">
                <a:cs typeface="Calibri"/>
              </a:rPr>
              <a:t>:</a:t>
            </a:r>
            <a:endParaRPr lang="en-US" sz="40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4000" dirty="0" err="1">
                <a:solidFill>
                  <a:srgbClr val="00B050"/>
                </a:solidFill>
                <a:ea typeface="+mn-lt"/>
                <a:cs typeface="+mn-lt"/>
              </a:rPr>
              <a:t>func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rgbClr val="0070C0"/>
                </a:solidFill>
                <a:ea typeface="+mn-lt"/>
                <a:cs typeface="+mn-lt"/>
              </a:rPr>
              <a:t>::</a:t>
            </a:r>
            <a:r>
              <a:rPr lang="en-US" sz="4000" dirty="0">
                <a:ea typeface="+mn-lt"/>
                <a:cs typeface="+mn-lt"/>
              </a:rPr>
              <a:t>   Int </a:t>
            </a:r>
            <a:r>
              <a:rPr lang="en-US" sz="4000" dirty="0">
                <a:solidFill>
                  <a:srgbClr val="0070C0"/>
                </a:solidFill>
                <a:ea typeface="+mn-lt"/>
                <a:cs typeface="+mn-lt"/>
              </a:rPr>
              <a:t>-&gt;</a:t>
            </a:r>
            <a:r>
              <a:rPr lang="en-US" sz="4000" dirty="0">
                <a:ea typeface="+mn-lt"/>
                <a:cs typeface="+mn-lt"/>
              </a:rPr>
              <a:t> Int </a:t>
            </a:r>
            <a:r>
              <a:rPr lang="en-US" sz="4000" dirty="0">
                <a:solidFill>
                  <a:srgbClr val="0070C0"/>
                </a:solidFill>
                <a:ea typeface="+mn-lt"/>
                <a:cs typeface="+mn-lt"/>
              </a:rPr>
              <a:t>-&gt;</a:t>
            </a:r>
            <a:r>
              <a:rPr lang="en-US" sz="4000" dirty="0">
                <a:ea typeface="+mn-lt"/>
                <a:cs typeface="+mn-lt"/>
              </a:rPr>
              <a:t> Int</a:t>
            </a:r>
            <a:endParaRPr lang="en-US" sz="4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4000" dirty="0" err="1">
                <a:solidFill>
                  <a:srgbClr val="00B050"/>
                </a:solidFill>
                <a:ea typeface="+mn-lt"/>
                <a:cs typeface="+mn-lt"/>
              </a:rPr>
              <a:t>func</a:t>
            </a:r>
            <a:r>
              <a:rPr lang="en-US" sz="4000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rgbClr val="FF0000"/>
                </a:solidFill>
                <a:ea typeface="+mn-lt"/>
                <a:cs typeface="+mn-lt"/>
              </a:rPr>
              <a:t>n x</a:t>
            </a:r>
            <a:r>
              <a:rPr lang="en-US" sz="4000" dirty="0">
                <a:ea typeface="+mn-lt"/>
                <a:cs typeface="+mn-lt"/>
              </a:rPr>
              <a:t> = 2*n*x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358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4864-C794-B5B0-4F71-2F4123FF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Funções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Parte</a:t>
            </a:r>
            <a:r>
              <a:rPr lang="en-US" dirty="0">
                <a:ea typeface="Calibri Light"/>
                <a:cs typeface="Calibri Light"/>
              </a:rPr>
              <a:t> 2 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2808-918A-334C-97C0-F5D99BA3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Para </a:t>
            </a:r>
            <a:r>
              <a:rPr lang="en-US" dirty="0" err="1">
                <a:ea typeface="Calibri"/>
                <a:cs typeface="Calibri"/>
              </a:rPr>
              <a:t>definir</a:t>
            </a:r>
            <a:r>
              <a:rPr lang="en-US" dirty="0">
                <a:ea typeface="Calibri"/>
                <a:cs typeface="Calibri"/>
              </a:rPr>
              <a:t> um </a:t>
            </a:r>
            <a:r>
              <a:rPr lang="en-US" dirty="0" err="1">
                <a:ea typeface="Calibri"/>
                <a:cs typeface="Calibri"/>
              </a:rPr>
              <a:t>resultado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exato</a:t>
            </a:r>
            <a:r>
              <a:rPr lang="en-US" dirty="0">
                <a:ea typeface="Calibri"/>
                <a:cs typeface="Calibri"/>
              </a:rPr>
              <a:t> para </a:t>
            </a:r>
            <a:r>
              <a:rPr lang="en-US" dirty="0" err="1">
                <a:ea typeface="Calibri"/>
                <a:cs typeface="Calibri"/>
              </a:rPr>
              <a:t>certo</a:t>
            </a:r>
            <a:r>
              <a:rPr lang="en-US" dirty="0">
                <a:ea typeface="Calibri"/>
                <a:cs typeface="Calibri"/>
              </a:rPr>
              <a:t> valor de </a:t>
            </a:r>
            <a:r>
              <a:rPr lang="en-US" dirty="0" err="1">
                <a:ea typeface="Calibri"/>
                <a:cs typeface="Calibri"/>
              </a:rPr>
              <a:t>uma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função</a:t>
            </a:r>
            <a:r>
              <a:rPr lang="en-US" dirty="0">
                <a:ea typeface="Calibri"/>
                <a:cs typeface="Calibri"/>
              </a:rPr>
              <a:t>, basta </a:t>
            </a:r>
            <a:r>
              <a:rPr lang="en-US" dirty="0" err="1">
                <a:ea typeface="Calibri"/>
                <a:cs typeface="Calibri"/>
              </a:rPr>
              <a:t>definir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desta</a:t>
            </a:r>
            <a:r>
              <a:rPr lang="en-US" dirty="0">
                <a:ea typeface="Calibri" panose="020F0502020204030204"/>
                <a:cs typeface="Calibri" panose="020F0502020204030204"/>
              </a:rPr>
              <a:t> forma.</a:t>
            </a:r>
          </a:p>
          <a:p>
            <a:pPr marL="0" indent="0">
              <a:buNone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Exemplo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func</a:t>
            </a:r>
            <a:r>
              <a:rPr lang="en-US" dirty="0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ea typeface="Calibri" panose="020F0502020204030204"/>
                <a:cs typeface="Calibri" panose="020F0502020204030204"/>
              </a:rPr>
              <a:t>1 = 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func</a:t>
            </a:r>
            <a:r>
              <a:rPr lang="en-US" dirty="0">
                <a:ea typeface="Calibri" panose="020F0502020204030204"/>
                <a:cs typeface="Calibri" panose="020F0502020204030204"/>
              </a:rPr>
              <a:t> n = n*100</a:t>
            </a:r>
          </a:p>
          <a:p>
            <a:pPr marL="0" indent="0">
              <a:buNone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Em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vez</a:t>
            </a:r>
            <a:r>
              <a:rPr lang="en-US" dirty="0">
                <a:ea typeface="Calibri" panose="020F0502020204030204"/>
                <a:cs typeface="Calibri" panose="020F0502020204030204"/>
              </a:rPr>
              <a:t> de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retornar</a:t>
            </a:r>
            <a:r>
              <a:rPr lang="en-US" dirty="0">
                <a:ea typeface="Calibri" panose="020F0502020204030204"/>
                <a:cs typeface="Calibri" panose="020F0502020204030204"/>
              </a:rPr>
              <a:t> 100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quando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você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entrar</a:t>
            </a:r>
            <a:r>
              <a:rPr lang="en-US" dirty="0">
                <a:ea typeface="Calibri" panose="020F0502020204030204"/>
                <a:cs typeface="Calibri" panose="020F0502020204030204"/>
              </a:rPr>
              <a:t> com 1,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irá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retornar</a:t>
            </a:r>
            <a:r>
              <a:rPr lang="en-US" dirty="0">
                <a:ea typeface="Calibri" panose="020F0502020204030204"/>
                <a:cs typeface="Calibri" panose="020F0502020204030204"/>
              </a:rPr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264460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A7F7-EF5B-FBC1-3C9A-85A32631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Exercícios</a:t>
            </a:r>
            <a:r>
              <a:rPr lang="en-US" dirty="0">
                <a:ea typeface="Calibri Light"/>
                <a:cs typeface="Calibri Light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CFF9-DB0F-22D0-A316-58ECACF5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>
                <a:ea typeface="Calibri"/>
                <a:cs typeface="Calibri"/>
              </a:rPr>
              <a:t>Calcule</a:t>
            </a:r>
            <a:r>
              <a:rPr lang="en-US" sz="4800" dirty="0">
                <a:ea typeface="Calibri"/>
                <a:cs typeface="Calibri"/>
              </a:rPr>
              <a:t> um </a:t>
            </a:r>
            <a:r>
              <a:rPr lang="en-US" sz="4800" dirty="0" err="1">
                <a:ea typeface="Calibri"/>
                <a:cs typeface="Calibri"/>
              </a:rPr>
              <a:t>fatorial</a:t>
            </a:r>
            <a:r>
              <a:rPr lang="en-US" sz="4800" dirty="0">
                <a:ea typeface="Calibri"/>
                <a:cs typeface="Calibri"/>
              </a:rPr>
              <a:t> de um </a:t>
            </a:r>
            <a:r>
              <a:rPr lang="en-US" sz="4800" dirty="0" err="1">
                <a:ea typeface="Calibri"/>
                <a:cs typeface="Calibri"/>
              </a:rPr>
              <a:t>número</a:t>
            </a:r>
            <a:r>
              <a:rPr lang="en-US" sz="4800" dirty="0">
                <a:ea typeface="Calibri"/>
                <a:cs typeface="Calibri"/>
              </a:rPr>
              <a:t> se </a:t>
            </a:r>
            <a:r>
              <a:rPr lang="en-US" sz="4800" dirty="0" err="1">
                <a:ea typeface="Calibri"/>
                <a:cs typeface="Calibri"/>
              </a:rPr>
              <a:t>ele</a:t>
            </a:r>
            <a:r>
              <a:rPr lang="en-US" sz="4800" dirty="0">
                <a:ea typeface="Calibri"/>
                <a:cs typeface="Calibri"/>
              </a:rPr>
              <a:t> for </a:t>
            </a:r>
            <a:r>
              <a:rPr lang="en-US" sz="4800" dirty="0" err="1">
                <a:ea typeface="Calibri"/>
                <a:cs typeface="Calibri"/>
              </a:rPr>
              <a:t>igual</a:t>
            </a:r>
            <a:r>
              <a:rPr lang="en-US" sz="4800" dirty="0">
                <a:ea typeface="Calibri"/>
                <a:cs typeface="Calibri"/>
              </a:rPr>
              <a:t> or </a:t>
            </a:r>
            <a:r>
              <a:rPr lang="en-US" sz="4800" dirty="0" err="1">
                <a:ea typeface="Calibri"/>
                <a:cs typeface="Calibri"/>
              </a:rPr>
              <a:t>maior</a:t>
            </a:r>
            <a:r>
              <a:rPr lang="en-US" sz="4800" dirty="0">
                <a:ea typeface="Calibri"/>
                <a:cs typeface="Calibri"/>
              </a:rPr>
              <a:t> que 0, </a:t>
            </a:r>
            <a:r>
              <a:rPr lang="en-US" sz="4800" dirty="0" err="1">
                <a:ea typeface="Calibri"/>
                <a:cs typeface="Calibri"/>
              </a:rPr>
              <a:t>caso</a:t>
            </a:r>
            <a:r>
              <a:rPr lang="en-US" sz="4800" dirty="0">
                <a:ea typeface="Calibri"/>
                <a:cs typeface="Calibri"/>
              </a:rPr>
              <a:t> </a:t>
            </a:r>
            <a:r>
              <a:rPr lang="en-US" sz="4800" dirty="0" err="1">
                <a:ea typeface="Calibri"/>
                <a:cs typeface="Calibri"/>
              </a:rPr>
              <a:t>contrário</a:t>
            </a:r>
            <a:r>
              <a:rPr lang="en-US" sz="4800" dirty="0">
                <a:ea typeface="Calibri"/>
                <a:cs typeface="Calibri"/>
              </a:rPr>
              <a:t>, </a:t>
            </a:r>
            <a:r>
              <a:rPr lang="en-US" sz="4800" dirty="0" err="1">
                <a:ea typeface="Calibri"/>
                <a:cs typeface="Calibri"/>
              </a:rPr>
              <a:t>multiplique</a:t>
            </a:r>
            <a:r>
              <a:rPr lang="en-US" sz="4800" dirty="0">
                <a:ea typeface="Calibri"/>
                <a:cs typeface="Calibri"/>
              </a:rPr>
              <a:t> </a:t>
            </a:r>
            <a:r>
              <a:rPr lang="en-US" sz="4800" dirty="0" err="1">
                <a:ea typeface="Calibri"/>
                <a:cs typeface="Calibri"/>
              </a:rPr>
              <a:t>esse</a:t>
            </a:r>
            <a:r>
              <a:rPr lang="en-US" sz="4800" dirty="0">
                <a:ea typeface="Calibri"/>
                <a:cs typeface="Calibri"/>
              </a:rPr>
              <a:t> </a:t>
            </a:r>
            <a:r>
              <a:rPr lang="en-US" sz="4800" dirty="0" err="1">
                <a:ea typeface="Calibri"/>
                <a:cs typeface="Calibri"/>
              </a:rPr>
              <a:t>número</a:t>
            </a:r>
            <a:r>
              <a:rPr lang="en-US" sz="4800" dirty="0">
                <a:ea typeface="Calibri"/>
                <a:cs typeface="Calibri"/>
              </a:rPr>
              <a:t> </a:t>
            </a:r>
            <a:r>
              <a:rPr lang="en-US" sz="4800" dirty="0" err="1">
                <a:ea typeface="Calibri"/>
                <a:cs typeface="Calibri"/>
              </a:rPr>
              <a:t>por</a:t>
            </a:r>
            <a:r>
              <a:rPr lang="en-US" sz="4800" dirty="0">
                <a:ea typeface="Calibri"/>
                <a:cs typeface="Calibri"/>
              </a:rPr>
              <a:t> 2.</a:t>
            </a:r>
          </a:p>
          <a:p>
            <a:endParaRPr lang="en-US" sz="4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657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13B2-078C-F6BE-E56D-1B81E37A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Desafio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3AF3-A0A2-EE91-56C6-51585789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Entre com um </a:t>
            </a:r>
            <a:r>
              <a:rPr lang="en-US" dirty="0" err="1">
                <a:ea typeface="Calibri"/>
                <a:cs typeface="Calibri"/>
              </a:rPr>
              <a:t>número</a:t>
            </a:r>
            <a:r>
              <a:rPr lang="en-US" dirty="0">
                <a:ea typeface="Calibri"/>
                <a:cs typeface="Calibri"/>
              </a:rPr>
              <a:t>, e </a:t>
            </a:r>
            <a:r>
              <a:rPr lang="en-US" dirty="0" err="1">
                <a:ea typeface="Calibri"/>
                <a:cs typeface="Calibri"/>
              </a:rPr>
              <a:t>depois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pegue</a:t>
            </a:r>
            <a:r>
              <a:rPr lang="en-US" dirty="0">
                <a:ea typeface="Calibri"/>
                <a:cs typeface="Calibri"/>
              </a:rPr>
              <a:t> o valor </a:t>
            </a:r>
            <a:r>
              <a:rPr lang="en-US" dirty="0" err="1">
                <a:ea typeface="Calibri"/>
                <a:cs typeface="Calibri"/>
              </a:rPr>
              <a:t>desse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número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posição</a:t>
            </a:r>
            <a:r>
              <a:rPr lang="en-US" dirty="0">
                <a:ea typeface="Calibri"/>
                <a:cs typeface="Calibri"/>
              </a:rPr>
              <a:t>, e </a:t>
            </a:r>
            <a:r>
              <a:rPr lang="en-US" dirty="0" err="1">
                <a:ea typeface="Calibri"/>
                <a:cs typeface="Calibri"/>
              </a:rPr>
              <a:t>mostre</a:t>
            </a:r>
            <a:r>
              <a:rPr lang="en-US" dirty="0">
                <a:ea typeface="Calibri"/>
                <a:cs typeface="Calibri"/>
              </a:rPr>
              <a:t> qual é o valor do </a:t>
            </a:r>
            <a:r>
              <a:rPr lang="en-US" dirty="0" err="1">
                <a:ea typeface="Calibri"/>
                <a:cs typeface="Calibri"/>
              </a:rPr>
              <a:t>número</a:t>
            </a:r>
            <a:r>
              <a:rPr lang="en-US" dirty="0">
                <a:ea typeface="Calibri"/>
                <a:cs typeface="Calibri"/>
              </a:rPr>
              <a:t> que </a:t>
            </a:r>
            <a:r>
              <a:rPr lang="en-US" dirty="0" err="1">
                <a:ea typeface="Calibri"/>
                <a:cs typeface="Calibri"/>
              </a:rPr>
              <a:t>está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posição</a:t>
            </a:r>
            <a:r>
              <a:rPr lang="en-US" dirty="0">
                <a:ea typeface="Calibri"/>
                <a:cs typeface="Calibri"/>
              </a:rPr>
              <a:t> que </a:t>
            </a:r>
            <a:r>
              <a:rPr lang="en-US" dirty="0" err="1">
                <a:ea typeface="Calibri"/>
                <a:cs typeface="Calibri"/>
              </a:rPr>
              <a:t>esse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número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representa</a:t>
            </a:r>
            <a:r>
              <a:rPr lang="en-US" dirty="0">
                <a:ea typeface="Calibri"/>
                <a:cs typeface="Calibri"/>
              </a:rPr>
              <a:t>.(</a:t>
            </a:r>
            <a:r>
              <a:rPr lang="en-US" dirty="0" err="1">
                <a:ea typeface="Calibri"/>
                <a:cs typeface="Calibri"/>
              </a:rPr>
              <a:t>Dica:use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recursividade</a:t>
            </a:r>
            <a:r>
              <a:rPr lang="en-US" dirty="0">
                <a:ea typeface="Calibri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Fibonacci: </a:t>
            </a:r>
            <a:r>
              <a:rPr lang="en-US" dirty="0">
                <a:latin typeface="Consolas"/>
                <a:ea typeface="Calibri"/>
                <a:cs typeface="Calibri"/>
              </a:rPr>
              <a:t>[ 1, 1, 2, 3, 5, 8, 13, .... ]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Calibri"/>
                <a:cs typeface="Calibri"/>
              </a:rPr>
              <a:t>O </a:t>
            </a:r>
            <a:r>
              <a:rPr lang="en-US" dirty="0" err="1">
                <a:latin typeface="Consolas"/>
                <a:ea typeface="Calibri"/>
                <a:cs typeface="Calibri"/>
              </a:rPr>
              <a:t>número</a:t>
            </a:r>
            <a:r>
              <a:rPr lang="en-US" dirty="0">
                <a:latin typeface="Consolas"/>
                <a:ea typeface="Calibri"/>
                <a:cs typeface="Calibri"/>
              </a:rPr>
              <a:t> 4 </a:t>
            </a:r>
            <a:r>
              <a:rPr lang="en-US" dirty="0" err="1">
                <a:latin typeface="Consolas"/>
                <a:ea typeface="Calibri"/>
                <a:cs typeface="Calibri"/>
              </a:rPr>
              <a:t>retornaria</a:t>
            </a:r>
            <a:r>
              <a:rPr lang="en-US" dirty="0">
                <a:latin typeface="Consolas"/>
                <a:ea typeface="Calibri"/>
                <a:cs typeface="Calibri"/>
              </a:rPr>
              <a:t> 3, pois o </a:t>
            </a:r>
            <a:r>
              <a:rPr lang="en-US" dirty="0" err="1">
                <a:latin typeface="Consolas"/>
                <a:ea typeface="Calibri"/>
                <a:cs typeface="Calibri"/>
              </a:rPr>
              <a:t>número</a:t>
            </a:r>
            <a:r>
              <a:rPr lang="en-US" dirty="0">
                <a:latin typeface="Consolas"/>
                <a:ea typeface="Calibri"/>
                <a:cs typeface="Calibri"/>
              </a:rPr>
              <a:t> 3 </a:t>
            </a:r>
            <a:r>
              <a:rPr lang="en-US" dirty="0" err="1">
                <a:latin typeface="Consolas"/>
                <a:ea typeface="Calibri"/>
                <a:cs typeface="Calibri"/>
              </a:rPr>
              <a:t>está</a:t>
            </a:r>
            <a:r>
              <a:rPr lang="en-US" dirty="0"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latin typeface="Consolas"/>
                <a:ea typeface="Calibri"/>
                <a:cs typeface="Calibri"/>
              </a:rPr>
              <a:t>na</a:t>
            </a:r>
            <a:r>
              <a:rPr lang="en-US" dirty="0"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latin typeface="Consolas"/>
                <a:ea typeface="Calibri"/>
                <a:cs typeface="Calibri"/>
              </a:rPr>
              <a:t>quarta</a:t>
            </a:r>
            <a:r>
              <a:rPr lang="en-US" dirty="0"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latin typeface="Consolas"/>
                <a:ea typeface="Calibri"/>
                <a:cs typeface="Calibri"/>
              </a:rPr>
              <a:t>posição</a:t>
            </a:r>
            <a:r>
              <a:rPr lang="en-US" dirty="0">
                <a:latin typeface="Consolas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17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61356-5D8D-BBB0-5C76-5007F283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Funções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8CEC-3BDB-8174-8F44-26743AA23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987" y="1819858"/>
            <a:ext cx="8276026" cy="3685156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Para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fazermos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uma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função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, basta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escrevermos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cs typeface="Calibri"/>
              </a:rPr>
              <a:t>nomedafunção</a:t>
            </a:r>
            <a:r>
              <a:rPr lang="en-US" sz="32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rgbClr val="FF0000"/>
                </a:solidFill>
                <a:cs typeface="Calibri"/>
              </a:rPr>
              <a:t>retorno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 </a:t>
            </a:r>
            <a:r>
              <a:rPr lang="en-US" sz="3200" dirty="0">
                <a:solidFill>
                  <a:srgbClr val="FFFF00"/>
                </a:solidFill>
                <a:cs typeface="Calibri"/>
              </a:rPr>
              <a:t>= </a:t>
            </a:r>
            <a:r>
              <a:rPr lang="en-US" sz="3200" dirty="0">
                <a:cs typeface="Calibri"/>
              </a:rPr>
              <a:t>(</a:t>
            </a:r>
            <a:r>
              <a:rPr lang="en-US" sz="3200" dirty="0" err="1">
                <a:solidFill>
                  <a:srgbClr val="00B050"/>
                </a:solidFill>
                <a:cs typeface="Calibri"/>
              </a:rPr>
              <a:t>oqueafunçãofaz</a:t>
            </a:r>
            <a:r>
              <a:rPr lang="en-US" sz="3200" dirty="0">
                <a:cs typeface="Calibri"/>
              </a:rPr>
              <a:t>) 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Exemplo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cs typeface="Calibri"/>
              </a:rPr>
              <a:t>dobro 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x </a:t>
            </a:r>
            <a:r>
              <a:rPr lang="en-US" sz="3200" dirty="0">
                <a:solidFill>
                  <a:srgbClr val="FFFF00"/>
                </a:solidFill>
                <a:cs typeface="Calibri"/>
              </a:rPr>
              <a:t>= </a:t>
            </a:r>
            <a:r>
              <a:rPr lang="en-US" sz="3200" dirty="0" err="1">
                <a:solidFill>
                  <a:srgbClr val="00B050"/>
                </a:solidFill>
                <a:cs typeface="Calibri"/>
              </a:rPr>
              <a:t>x+x</a:t>
            </a:r>
            <a:endParaRPr lang="en-US" sz="3200" dirty="0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89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901DD-1E20-3FDC-7E13-69A67D20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Print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00CD-3670-402E-9DF2-8DD07876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Usaremos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comando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en-US" dirty="0">
                <a:solidFill>
                  <a:srgbClr val="0070C0"/>
                </a:solidFill>
                <a:cs typeface="Calibri"/>
              </a:rPr>
              <a:t>print</a:t>
            </a:r>
            <a:r>
              <a:rPr lang="en-US" dirty="0">
                <a:solidFill>
                  <a:srgbClr val="00B050"/>
                </a:solidFill>
                <a:cs typeface="Calibri"/>
              </a:rPr>
              <a:t>(</a:t>
            </a:r>
            <a:r>
              <a:rPr lang="en-US" dirty="0" err="1">
                <a:solidFill>
                  <a:srgbClr val="00B050"/>
                </a:solidFill>
                <a:cs typeface="Calibri"/>
              </a:rPr>
              <a:t>oquequeremosprintar</a:t>
            </a:r>
            <a:r>
              <a:rPr lang="en-US" dirty="0">
                <a:solidFill>
                  <a:srgbClr val="00B050"/>
                </a:solidFill>
                <a:cs typeface="Calibri"/>
              </a:rPr>
              <a:t>)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para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printar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 print(dobro 3)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63FE-890F-51AD-D8AE-8A9D564E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Exercício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8867-6267-C2D4-7857-187EF406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>
                <a:cs typeface="Calibri"/>
              </a:rPr>
              <a:t>Faça</a:t>
            </a:r>
            <a:r>
              <a:rPr lang="en-US" sz="5400" dirty="0">
                <a:cs typeface="Calibri"/>
              </a:rPr>
              <a:t> </a:t>
            </a:r>
            <a:r>
              <a:rPr lang="en-US" sz="5400" dirty="0" err="1">
                <a:cs typeface="Calibri"/>
              </a:rPr>
              <a:t>uma</a:t>
            </a:r>
            <a:r>
              <a:rPr lang="en-US" sz="5400" dirty="0">
                <a:cs typeface="Calibri"/>
              </a:rPr>
              <a:t> </a:t>
            </a:r>
            <a:r>
              <a:rPr lang="en-US" sz="5400" dirty="0" err="1">
                <a:cs typeface="Calibri"/>
              </a:rPr>
              <a:t>função</a:t>
            </a:r>
            <a:r>
              <a:rPr lang="en-US" sz="5400" dirty="0">
                <a:cs typeface="Calibri"/>
              </a:rPr>
              <a:t> que </a:t>
            </a:r>
            <a:r>
              <a:rPr lang="en-US" sz="5400" dirty="0" err="1">
                <a:cs typeface="Calibri"/>
              </a:rPr>
              <a:t>calcule</a:t>
            </a:r>
            <a:r>
              <a:rPr lang="en-US" sz="5400" dirty="0">
                <a:cs typeface="Calibri"/>
              </a:rPr>
              <a:t> x</a:t>
            </a:r>
            <a:r>
              <a:rPr lang="en-US" sz="5400" dirty="0">
                <a:ea typeface="+mn-lt"/>
                <a:cs typeface="+mn-lt"/>
              </a:rPr>
              <a:t>² e </a:t>
            </a:r>
            <a:r>
              <a:rPr lang="en-US" sz="5400" dirty="0" err="1">
                <a:ea typeface="+mn-lt"/>
                <a:cs typeface="+mn-lt"/>
              </a:rPr>
              <a:t>printe</a:t>
            </a:r>
            <a:r>
              <a:rPr lang="en-US" sz="5400" dirty="0">
                <a:ea typeface="+mn-lt"/>
                <a:cs typeface="+mn-lt"/>
              </a:rPr>
              <a:t> o </a:t>
            </a:r>
            <a:r>
              <a:rPr lang="en-US" sz="5400" dirty="0" err="1">
                <a:ea typeface="+mn-lt"/>
                <a:cs typeface="+mn-lt"/>
              </a:rPr>
              <a:t>resultado</a:t>
            </a:r>
            <a:r>
              <a:rPr lang="en-US" sz="5400" dirty="0">
                <a:ea typeface="+mn-lt"/>
                <a:cs typeface="+mn-lt"/>
              </a:rPr>
              <a:t>.</a:t>
            </a:r>
            <a:endParaRPr lang="en-US" sz="5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15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607A-EDC7-71F9-0EDE-54202B5C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Condicionais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F16C-061C-3E0D-232F-1882099A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Para as </a:t>
            </a:r>
            <a:r>
              <a:rPr lang="en-US" dirty="0" err="1">
                <a:ea typeface="+mn-lt"/>
                <a:cs typeface="+mn-lt"/>
              </a:rPr>
              <a:t>condicionais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if() e then() para as </a:t>
            </a:r>
            <a:r>
              <a:rPr lang="en-US" dirty="0" err="1">
                <a:ea typeface="+mn-lt"/>
                <a:cs typeface="+mn-lt"/>
              </a:rPr>
              <a:t>condições</a:t>
            </a:r>
            <a:r>
              <a:rPr lang="en-US" dirty="0">
                <a:ea typeface="+mn-lt"/>
                <a:cs typeface="+mn-lt"/>
              </a:rPr>
              <a:t> , e else() para </a:t>
            </a:r>
            <a:r>
              <a:rPr lang="en-US" dirty="0" err="1">
                <a:ea typeface="+mn-lt"/>
                <a:cs typeface="+mn-lt"/>
              </a:rPr>
              <a:t>caso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verdadeiro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nenhuma</a:t>
            </a:r>
            <a:r>
              <a:rPr lang="en-US" dirty="0">
                <a:ea typeface="+mn-lt"/>
                <a:cs typeface="+mn-lt"/>
              </a:rPr>
              <a:t> das </a:t>
            </a:r>
            <a:r>
              <a:rPr lang="en-US" dirty="0" err="1">
                <a:ea typeface="+mn-lt"/>
                <a:cs typeface="+mn-lt"/>
              </a:rPr>
              <a:t>condições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dobrarNumPequeno</a:t>
            </a:r>
            <a:r>
              <a:rPr lang="en-US" dirty="0">
                <a:ea typeface="+mn-lt"/>
                <a:cs typeface="+mn-lt"/>
              </a:rPr>
              <a:t> x = </a:t>
            </a:r>
            <a:r>
              <a:rPr lang="en-US" b="1" dirty="0">
                <a:ea typeface="+mn-lt"/>
                <a:cs typeface="+mn-lt"/>
              </a:rPr>
              <a:t>if</a:t>
            </a:r>
            <a:r>
              <a:rPr lang="en-US" dirty="0">
                <a:ea typeface="+mn-lt"/>
                <a:cs typeface="+mn-lt"/>
              </a:rPr>
              <a:t> x &gt; 100 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 </a:t>
            </a:r>
            <a:r>
              <a:rPr lang="en-US" b="1" dirty="0">
                <a:ea typeface="+mn-lt"/>
                <a:cs typeface="+mn-lt"/>
              </a:rPr>
              <a:t>then</a:t>
            </a:r>
            <a:r>
              <a:rPr lang="en-US" dirty="0">
                <a:ea typeface="+mn-lt"/>
                <a:cs typeface="+mn-lt"/>
              </a:rPr>
              <a:t> x 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 </a:t>
            </a:r>
            <a:r>
              <a:rPr lang="en-US" b="1" dirty="0">
                <a:ea typeface="+mn-lt"/>
                <a:cs typeface="+mn-lt"/>
              </a:rPr>
              <a:t>else</a:t>
            </a:r>
            <a:r>
              <a:rPr lang="en-US" dirty="0">
                <a:ea typeface="+mn-lt"/>
                <a:cs typeface="+mn-lt"/>
              </a:rPr>
              <a:t> x*2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0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F4AE-5187-3FB4-3B3E-C29BF3B1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Listas</a:t>
            </a:r>
            <a:r>
              <a:rPr lang="en-US" dirty="0">
                <a:cs typeface="Calibri Light"/>
              </a:rPr>
              <a:t> e </a:t>
            </a:r>
            <a:r>
              <a:rPr lang="en-US" dirty="0" err="1">
                <a:cs typeface="Calibri Light"/>
              </a:rPr>
              <a:t>Concatenação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08F2A-7E66-3336-A7B2-D52E8DF3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Para </a:t>
            </a:r>
            <a:r>
              <a:rPr lang="en-US" dirty="0" err="1">
                <a:cs typeface="Calibri" panose="020F0502020204030204"/>
              </a:rPr>
              <a:t>criarmos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uma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lista</a:t>
            </a:r>
            <a:r>
              <a:rPr lang="en-US" dirty="0">
                <a:cs typeface="Calibri" panose="020F0502020204030204"/>
              </a:rPr>
              <a:t>, basta </a:t>
            </a:r>
            <a:r>
              <a:rPr lang="en-US" dirty="0" err="1">
                <a:cs typeface="Calibri" panose="020F0502020204030204"/>
              </a:rPr>
              <a:t>declararmos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uma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varíavel</a:t>
            </a:r>
            <a:r>
              <a:rPr lang="en-US" dirty="0">
                <a:cs typeface="Calibri" panose="020F0502020204030204"/>
              </a:rPr>
              <a:t> e usar [].</a:t>
            </a: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Exemplo</a:t>
            </a:r>
            <a:r>
              <a:rPr lang="en-US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a = [1,2,3,4,5]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concatenar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++.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Exemplo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b= [6,7,8,9,10]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print(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a</a:t>
            </a:r>
            <a:r>
              <a:rPr lang="en-US" dirty="0">
                <a:ea typeface="+mn-lt"/>
                <a:cs typeface="+mn-lt"/>
              </a:rPr>
              <a:t>++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b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1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84C2-7F04-F7D9-1A84-73F8804F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Listas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parte</a:t>
            </a:r>
            <a:r>
              <a:rPr lang="en-US" dirty="0">
                <a:cs typeface="Calibri Light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2A78-1B50-1DE1-5A7A-1BD37CC6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B050"/>
                </a:solidFill>
                <a:cs typeface="Calibri"/>
              </a:rPr>
              <a:t>elemento</a:t>
            </a:r>
            <a:r>
              <a:rPr lang="en-US" dirty="0" err="1">
                <a:cs typeface="Calibri"/>
              </a:rPr>
              <a:t>: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lista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-&gt; </a:t>
            </a:r>
            <a:r>
              <a:rPr lang="en-US" dirty="0" err="1">
                <a:cs typeface="Calibri"/>
              </a:rPr>
              <a:t>adiciona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começo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lista</a:t>
            </a:r>
            <a:endParaRPr lang="en-US"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B050"/>
                </a:solidFill>
                <a:cs typeface="Calibri"/>
              </a:rPr>
              <a:t>lista</a:t>
            </a:r>
            <a:r>
              <a:rPr lang="en-US" dirty="0">
                <a:cs typeface="Calibri"/>
              </a:rPr>
              <a:t>++[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elemento</a:t>
            </a:r>
            <a:r>
              <a:rPr lang="en-US" dirty="0">
                <a:cs typeface="Calibri"/>
              </a:rPr>
              <a:t>] -&gt; </a:t>
            </a:r>
            <a:r>
              <a:rPr lang="en-US" dirty="0" err="1">
                <a:cs typeface="Calibri"/>
              </a:rPr>
              <a:t>adiciona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final da </a:t>
            </a:r>
            <a:r>
              <a:rPr lang="en-US" dirty="0" err="1">
                <a:cs typeface="Calibri"/>
              </a:rPr>
              <a:t>lista</a:t>
            </a:r>
            <a:endParaRPr lang="en-US" dirty="0">
              <a:cs typeface="Calibri"/>
            </a:endParaRPr>
          </a:p>
          <a:p>
            <a:r>
              <a:rPr lang="en-US" dirty="0" err="1">
                <a:solidFill>
                  <a:srgbClr val="00B050"/>
                </a:solidFill>
                <a:cs typeface="Calibri"/>
              </a:rPr>
              <a:t>lista</a:t>
            </a:r>
            <a:r>
              <a:rPr lang="en-US" dirty="0">
                <a:cs typeface="Calibri"/>
              </a:rPr>
              <a:t>!!</a:t>
            </a:r>
            <a:r>
              <a:rPr lang="en-US" dirty="0">
                <a:solidFill>
                  <a:srgbClr val="FF0000"/>
                </a:solidFill>
                <a:cs typeface="Calibri"/>
              </a:rPr>
              <a:t>index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pega</a:t>
            </a:r>
            <a:r>
              <a:rPr lang="en-US" dirty="0">
                <a:cs typeface="Calibri"/>
              </a:rPr>
              <a:t> o valor de </a:t>
            </a:r>
            <a:r>
              <a:rPr lang="en-US" dirty="0" err="1">
                <a:cs typeface="Calibri"/>
              </a:rPr>
              <a:t>certo</a:t>
            </a:r>
            <a:r>
              <a:rPr lang="en-US" dirty="0">
                <a:cs typeface="Calibri"/>
              </a:rPr>
              <a:t> index da </a:t>
            </a:r>
            <a:r>
              <a:rPr lang="en-US" dirty="0" err="1">
                <a:cs typeface="Calibri"/>
              </a:rPr>
              <a:t>lista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length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-&gt; </a:t>
            </a:r>
            <a:r>
              <a:rPr lang="en-US" dirty="0" err="1">
                <a:ea typeface="+mn-lt"/>
                <a:cs typeface="+mn-lt"/>
              </a:rPr>
              <a:t>tamanho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reverse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lista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inverte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lista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minimum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/>
                <a:cs typeface="Calibri"/>
              </a:rPr>
              <a:t>lista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 </a:t>
            </a:r>
            <a:r>
              <a:rPr lang="en-US" dirty="0">
                <a:ea typeface="Calibri"/>
                <a:cs typeface="Calibri"/>
              </a:rPr>
              <a:t>-&gt; </a:t>
            </a:r>
            <a:r>
              <a:rPr lang="en-US" dirty="0" err="1">
                <a:ea typeface="Calibri"/>
                <a:cs typeface="Calibri"/>
              </a:rPr>
              <a:t>menor</a:t>
            </a:r>
            <a:r>
              <a:rPr lang="en-US" dirty="0">
                <a:ea typeface="Calibri"/>
                <a:cs typeface="Calibri"/>
              </a:rPr>
              <a:t> da </a:t>
            </a:r>
            <a:r>
              <a:rPr lang="en-US" dirty="0" err="1">
                <a:ea typeface="Calibri"/>
                <a:cs typeface="Calibri"/>
              </a:rPr>
              <a:t>lista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maximum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/>
                <a:cs typeface="Calibri"/>
              </a:rPr>
              <a:t>lista</a:t>
            </a:r>
            <a:r>
              <a:rPr lang="en-US" dirty="0">
                <a:ea typeface="Calibri"/>
                <a:cs typeface="Calibri"/>
              </a:rPr>
              <a:t> -&gt; </a:t>
            </a:r>
            <a:r>
              <a:rPr lang="en-US" dirty="0" err="1">
                <a:ea typeface="Calibri"/>
                <a:cs typeface="Calibri"/>
              </a:rPr>
              <a:t>maior</a:t>
            </a:r>
            <a:r>
              <a:rPr lang="en-US" dirty="0">
                <a:ea typeface="Calibri"/>
                <a:cs typeface="Calibri"/>
              </a:rPr>
              <a:t> da </a:t>
            </a:r>
            <a:r>
              <a:rPr lang="en-US" dirty="0" err="1">
                <a:ea typeface="Calibri"/>
                <a:cs typeface="Calibri"/>
              </a:rPr>
              <a:t>lista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drop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/>
                <a:cs typeface="Calibri"/>
              </a:rPr>
              <a:t>lista</a:t>
            </a:r>
            <a:r>
              <a:rPr lang="en-US" dirty="0">
                <a:ea typeface="Calibri"/>
                <a:cs typeface="Calibri"/>
              </a:rPr>
              <a:t> -&gt; remove </a:t>
            </a:r>
            <a:r>
              <a:rPr lang="en-US" dirty="0" err="1">
                <a:ea typeface="Calibri"/>
                <a:cs typeface="Calibri"/>
              </a:rPr>
              <a:t>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primeiros</a:t>
            </a:r>
            <a:r>
              <a:rPr lang="en-US" dirty="0">
                <a:ea typeface="Calibri"/>
                <a:cs typeface="Calibri"/>
              </a:rPr>
              <a:t> n </a:t>
            </a:r>
            <a:r>
              <a:rPr lang="en-US" dirty="0" err="1">
                <a:ea typeface="Calibri"/>
                <a:cs typeface="Calibri"/>
              </a:rPr>
              <a:t>elementos</a:t>
            </a:r>
            <a:r>
              <a:rPr lang="en-US" dirty="0">
                <a:ea typeface="Calibri"/>
                <a:cs typeface="Calibri"/>
              </a:rPr>
              <a:t> da </a:t>
            </a:r>
            <a:r>
              <a:rPr lang="en-US" dirty="0" err="1">
                <a:ea typeface="Calibri"/>
                <a:cs typeface="Calibri"/>
              </a:rPr>
              <a:t>lista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24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A91E-23B0-254B-FE32-34203E8C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Listas</a:t>
            </a:r>
            <a:r>
              <a:rPr lang="en-US" dirty="0">
                <a:ea typeface="Calibri Light"/>
                <a:cs typeface="Calibri Light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53EE-A709-092C-9F94-87DB470F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B050"/>
                </a:solidFill>
                <a:ea typeface="Calibri"/>
                <a:cs typeface="Calibri"/>
              </a:rPr>
              <a:t>head,tail,last,init</a:t>
            </a:r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/>
                <a:cs typeface="Calibri"/>
              </a:rPr>
              <a:t>lista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 </a:t>
            </a:r>
            <a:r>
              <a:rPr lang="en-US" dirty="0">
                <a:ea typeface="Calibri"/>
                <a:cs typeface="Calibri"/>
              </a:rPr>
              <a:t>-&gt; </a:t>
            </a:r>
            <a:r>
              <a:rPr lang="en-US" dirty="0" err="1">
                <a:ea typeface="Calibri"/>
                <a:cs typeface="Calibri"/>
              </a:rPr>
              <a:t>retornam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primeiro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todos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menos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primeiro</a:t>
            </a:r>
            <a:r>
              <a:rPr lang="en-US" dirty="0">
                <a:ea typeface="Calibri"/>
                <a:cs typeface="Calibri"/>
              </a:rPr>
              <a:t>, o </a:t>
            </a:r>
            <a:r>
              <a:rPr lang="en-US" dirty="0" err="1">
                <a:ea typeface="Calibri"/>
                <a:cs typeface="Calibri"/>
              </a:rPr>
              <a:t>último</a:t>
            </a:r>
            <a:r>
              <a:rPr lang="en-US" dirty="0">
                <a:ea typeface="Calibri"/>
                <a:cs typeface="Calibri"/>
              </a:rPr>
              <a:t>, e </a:t>
            </a:r>
            <a:r>
              <a:rPr lang="en-US" dirty="0" err="1">
                <a:ea typeface="Calibri"/>
                <a:cs typeface="Calibri"/>
              </a:rPr>
              <a:t>todos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menos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último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respectivamente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Para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preencher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uma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lista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com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números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dentro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de um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certo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intervalo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, basta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usarmos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"..".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[1..20]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-&gt;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preenche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uma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lista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com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elementos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de 1 a 20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[2,4..20]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-&gt;  é o "step", se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você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entrar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com um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segundo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número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após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uma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vírgula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ele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vai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definir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quantidade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  que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vai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pular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[20,19..1]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-&gt; para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preencher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"de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trás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pra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frente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",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devemos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fazer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uso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 dos "steps".</a:t>
            </a:r>
          </a:p>
        </p:txBody>
      </p:sp>
    </p:spTree>
    <p:extLst>
      <p:ext uri="{BB962C8B-B14F-4D97-AF65-F5344CB8AC3E}">
        <p14:creationId xmlns:p14="http://schemas.microsoft.com/office/powerpoint/2010/main" val="101037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5962-2C83-7E12-BAA7-D011D21D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Lista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4DFA-F7EB-6517-78B4-F858D0E0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ea typeface="Calibri" panose="020F0502020204030204"/>
                <a:cs typeface="Calibri" panose="020F0502020204030204"/>
              </a:rPr>
              <a:t>Para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aplicar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uma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função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sobre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cada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elemento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da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lista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usamos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map.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/>
                <a:cs typeface="Calibri" panose="020F0502020204030204"/>
              </a:rPr>
              <a:t>Exemplo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map </a:t>
            </a:r>
            <a:r>
              <a:rPr lang="en-US" sz="3600" dirty="0" err="1">
                <a:solidFill>
                  <a:srgbClr val="0070C0"/>
                </a:solidFill>
                <a:ea typeface="Calibri" panose="020F0502020204030204"/>
                <a:cs typeface="Calibri" panose="020F0502020204030204"/>
              </a:rPr>
              <a:t>função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lista</a:t>
            </a:r>
            <a:endParaRPr lang="en-US" sz="360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600" dirty="0">
                <a:ea typeface="Calibri" panose="020F0502020204030204"/>
                <a:cs typeface="Calibri" panose="020F0502020204030204"/>
              </a:rPr>
              <a:t>Para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somar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e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multiplicar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todos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os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elementos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 da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lista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3600" dirty="0" err="1">
                <a:ea typeface="Calibri" panose="020F0502020204030204"/>
                <a:cs typeface="Calibri" panose="020F0502020204030204"/>
              </a:rPr>
              <a:t>usaremos,respectivamente</a:t>
            </a:r>
            <a:r>
              <a:rPr lang="en-US" sz="3600" dirty="0">
                <a:ea typeface="Calibri" panose="020F0502020204030204"/>
                <a:cs typeface="Calibri" panose="020F0502020204030204"/>
              </a:rPr>
              <a:t>:</a:t>
            </a:r>
            <a:endParaRPr lang="en-US" sz="360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sum </a:t>
            </a:r>
            <a:r>
              <a:rPr lang="en-US" sz="3600" dirty="0" err="1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lista</a:t>
            </a:r>
            <a:r>
              <a:rPr lang="en-US" sz="3600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  <a:ea typeface="Calibri" panose="020F0502020204030204"/>
                <a:cs typeface="Calibri" panose="020F0502020204030204"/>
              </a:rPr>
              <a:t>product </a:t>
            </a:r>
            <a:r>
              <a:rPr lang="en-US" sz="3600" dirty="0" err="1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lista</a:t>
            </a:r>
            <a:endParaRPr lang="en-US" sz="360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5476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AC8BDA245869468AE3133670EF6AE8" ma:contentTypeVersion="2" ma:contentTypeDescription="Crie um novo documento." ma:contentTypeScope="" ma:versionID="1c697ccd07959b04a046547be58243a1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281d8b0502dc1284019c599a0d11cd2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B06552-41B5-4FEC-A62E-DE5F1CBD67E2}"/>
</file>

<file path=customXml/itemProps2.xml><?xml version="1.0" encoding="utf-8"?>
<ds:datastoreItem xmlns:ds="http://schemas.openxmlformats.org/officeDocument/2006/customXml" ds:itemID="{B4DA19D8-3B69-4CCE-964E-D405A95A0947}"/>
</file>

<file path=customXml/itemProps3.xml><?xml version="1.0" encoding="utf-8"?>
<ds:datastoreItem xmlns:ds="http://schemas.openxmlformats.org/officeDocument/2006/customXml" ds:itemID="{E4552A8A-6751-456B-8861-1F8CF1476F5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Haskell</vt:lpstr>
      <vt:lpstr>Funções</vt:lpstr>
      <vt:lpstr>Print</vt:lpstr>
      <vt:lpstr>Exercício</vt:lpstr>
      <vt:lpstr>Condicionais</vt:lpstr>
      <vt:lpstr>Listas e Concatenação</vt:lpstr>
      <vt:lpstr>Listas parte 2</vt:lpstr>
      <vt:lpstr>Listas 3</vt:lpstr>
      <vt:lpstr>Lista 4</vt:lpstr>
      <vt:lpstr>Exercício 2</vt:lpstr>
      <vt:lpstr>Tipos</vt:lpstr>
      <vt:lpstr>Funções Parte 2 </vt:lpstr>
      <vt:lpstr>Exercícios 3</vt:lpstr>
      <vt:lpstr>Desafio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345</cp:revision>
  <dcterms:created xsi:type="dcterms:W3CDTF">2022-05-09T06:27:42Z</dcterms:created>
  <dcterms:modified xsi:type="dcterms:W3CDTF">2022-05-09T20:14:54Z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0x0101009BAC8BDA245869468AE3133670EF6AE8</vt:lpwstr>
  </property>
</Properties>
</file>