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C1B3D-CA25-D3B3-DAC0-6B12634CF6D6}" v="431" dt="2022-05-23T19:57:52.847"/>
    <p1510:client id="{AE51F3A1-089E-4FC5-85D9-FE94B77B64FF}" v="123" dt="2022-05-23T05:00:1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9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97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2AFB-D12B-7F8B-1B07-70471BF2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" b="-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>
                <a:cs typeface="Calibri Light"/>
              </a:rPr>
              <a:t>Clojure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6C62-C320-A7A9-F6E3-BA4B614C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A8DB-C472-F46C-ED13-B6B7C65B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000" dirty="0" err="1">
                <a:ea typeface="Meiryo"/>
              </a:rPr>
              <a:t>Faça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uma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função</a:t>
            </a:r>
            <a:r>
              <a:rPr lang="en-US" sz="4000" dirty="0">
                <a:ea typeface="Meiryo"/>
              </a:rPr>
              <a:t> que </a:t>
            </a:r>
            <a:r>
              <a:rPr lang="en-US" sz="4000" dirty="0" err="1">
                <a:ea typeface="Meiryo"/>
              </a:rPr>
              <a:t>retorne</a:t>
            </a:r>
            <a:r>
              <a:rPr lang="en-US" sz="4000" dirty="0">
                <a:ea typeface="Meiryo"/>
              </a:rPr>
              <a:t> x</a:t>
            </a:r>
            <a:r>
              <a:rPr lang="en-US" sz="4000" dirty="0">
                <a:ea typeface="+mn-lt"/>
                <a:cs typeface="+mn-lt"/>
              </a:rPr>
              <a:t>³ e </a:t>
            </a:r>
            <a:r>
              <a:rPr lang="en-US" sz="4000" dirty="0" err="1">
                <a:ea typeface="+mn-lt"/>
                <a:cs typeface="+mn-lt"/>
              </a:rPr>
              <a:t>depois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aplica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essa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função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sobre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uma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lista</a:t>
            </a:r>
            <a:r>
              <a:rPr lang="en-US" sz="4000" dirty="0">
                <a:ea typeface="+mn-lt"/>
                <a:cs typeface="+mn-lt"/>
              </a:rPr>
              <a:t>(1 2 3 4 5).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497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9E0-6A25-3203-02AC-62F1CB36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6173-9D96-9D06-39FC-4BF8A9BB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3200" dirty="0" err="1">
                <a:ea typeface="Meiryo"/>
              </a:rPr>
              <a:t>Faça</a:t>
            </a:r>
            <a:r>
              <a:rPr lang="en-US" sz="3200" dirty="0">
                <a:ea typeface="Meiryo"/>
              </a:rPr>
              <a:t> </a:t>
            </a:r>
            <a:r>
              <a:rPr lang="en-US" sz="3200" dirty="0" err="1">
                <a:ea typeface="Meiryo"/>
              </a:rPr>
              <a:t>uma</a:t>
            </a:r>
            <a:r>
              <a:rPr lang="en-US" sz="3200" dirty="0">
                <a:ea typeface="Meiryo"/>
              </a:rPr>
              <a:t> </a:t>
            </a:r>
            <a:r>
              <a:rPr lang="en-US" sz="3200" dirty="0" err="1">
                <a:ea typeface="Meiryo"/>
              </a:rPr>
              <a:t>função</a:t>
            </a:r>
            <a:r>
              <a:rPr lang="en-US" sz="3200" dirty="0">
                <a:ea typeface="Meiryo"/>
              </a:rPr>
              <a:t> que </a:t>
            </a:r>
            <a:r>
              <a:rPr lang="en-US" sz="3200" dirty="0" err="1">
                <a:ea typeface="Meiryo"/>
              </a:rPr>
              <a:t>calcule</a:t>
            </a:r>
            <a:r>
              <a:rPr lang="en-US" sz="3200" dirty="0">
                <a:ea typeface="Meiryo"/>
              </a:rPr>
              <a:t> o </a:t>
            </a:r>
            <a:r>
              <a:rPr lang="en-US" sz="3200" dirty="0" err="1">
                <a:ea typeface="Meiryo"/>
              </a:rPr>
              <a:t>fatorial</a:t>
            </a:r>
            <a:r>
              <a:rPr lang="en-US" sz="3200" dirty="0">
                <a:ea typeface="Meiryo"/>
              </a:rPr>
              <a:t> de um </a:t>
            </a:r>
            <a:r>
              <a:rPr lang="en-US" sz="3200" dirty="0" err="1">
                <a:ea typeface="Meiryo"/>
              </a:rPr>
              <a:t>número</a:t>
            </a:r>
            <a:r>
              <a:rPr lang="en-US" sz="3200" dirty="0">
                <a:ea typeface="Meiry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52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3021-1290-2618-ACE1-99AB19A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FE0F-9A84-BEEC-4928-C1DF7F97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r>
              <a:rPr lang="en-US" sz="4400" dirty="0" err="1">
                <a:ea typeface="Meiryo"/>
              </a:rPr>
              <a:t>Faça</a:t>
            </a:r>
            <a:r>
              <a:rPr lang="en-US" sz="4400" dirty="0">
                <a:ea typeface="Meiryo"/>
              </a:rPr>
              <a:t> um loop que </a:t>
            </a:r>
            <a:r>
              <a:rPr lang="en-US" sz="4400" dirty="0" err="1">
                <a:ea typeface="Meiryo"/>
              </a:rPr>
              <a:t>imprima</a:t>
            </a:r>
            <a:r>
              <a:rPr lang="en-US" sz="4400" dirty="0">
                <a:ea typeface="Meiryo"/>
              </a:rPr>
              <a:t> </a:t>
            </a:r>
            <a:r>
              <a:rPr lang="en-US" sz="4400" dirty="0" err="1">
                <a:ea typeface="Meiryo"/>
              </a:rPr>
              <a:t>números</a:t>
            </a:r>
            <a:r>
              <a:rPr lang="en-US" sz="4400" dirty="0">
                <a:ea typeface="Meiryo"/>
              </a:rPr>
              <a:t> de 0 a 100 e </a:t>
            </a:r>
            <a:r>
              <a:rPr lang="en-US" sz="4400" dirty="0" err="1">
                <a:ea typeface="Meiryo"/>
              </a:rPr>
              <a:t>printe</a:t>
            </a:r>
            <a:r>
              <a:rPr lang="en-US" sz="4400" dirty="0">
                <a:ea typeface="Meiryo"/>
              </a:rPr>
              <a:t>  </a:t>
            </a:r>
            <a:r>
              <a:rPr lang="en-US" sz="4400" dirty="0" err="1">
                <a:ea typeface="Meiryo"/>
              </a:rPr>
              <a:t>quando</a:t>
            </a:r>
            <a:r>
              <a:rPr lang="en-US" sz="4400" dirty="0">
                <a:ea typeface="Meiryo"/>
              </a:rPr>
              <a:t> o </a:t>
            </a:r>
            <a:r>
              <a:rPr lang="en-US" sz="4400" dirty="0" err="1">
                <a:ea typeface="Meiryo"/>
              </a:rPr>
              <a:t>número</a:t>
            </a:r>
            <a:r>
              <a:rPr lang="en-US" sz="4400" dirty="0">
                <a:ea typeface="Meiryo"/>
              </a:rPr>
              <a:t> for par </a:t>
            </a:r>
            <a:r>
              <a:rPr lang="en-US" sz="4400" dirty="0" err="1">
                <a:ea typeface="Meiryo"/>
              </a:rPr>
              <a:t>ou</a:t>
            </a:r>
            <a:r>
              <a:rPr lang="en-US" sz="4400" dirty="0">
                <a:ea typeface="Meiryo"/>
              </a:rPr>
              <a:t> </a:t>
            </a:r>
            <a:r>
              <a:rPr lang="en-US" sz="4400" dirty="0" err="1">
                <a:ea typeface="Meiryo"/>
              </a:rPr>
              <a:t>ímpar</a:t>
            </a:r>
            <a:r>
              <a:rPr lang="en-US" sz="4400" dirty="0">
                <a:ea typeface="Meiryo"/>
              </a:rPr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624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3743-36FC-782A-DD7F-9B83268F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Sobre</a:t>
            </a:r>
            <a:r>
              <a:rPr lang="en-US" dirty="0">
                <a:ea typeface="Meiryo"/>
              </a:rPr>
              <a:t> a </a:t>
            </a:r>
            <a:r>
              <a:rPr lang="en-US" dirty="0" err="1">
                <a:ea typeface="Meiryo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EB63-60E9-F93A-B6C4-7C99A263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r>
              <a:rPr lang="en-US" sz="3600" dirty="0">
                <a:ea typeface="Meiryo"/>
              </a:rPr>
              <a:t>-</a:t>
            </a:r>
            <a:r>
              <a:rPr lang="en-US" sz="3600" dirty="0" err="1">
                <a:ea typeface="Meiryo"/>
              </a:rPr>
              <a:t>Surgimento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em</a:t>
            </a:r>
            <a:r>
              <a:rPr lang="en-US" sz="3600" dirty="0">
                <a:ea typeface="Meiryo"/>
              </a:rPr>
              <a:t> 2008</a:t>
            </a:r>
          </a:p>
          <a:p>
            <a:r>
              <a:rPr lang="en-US" sz="3600" dirty="0">
                <a:ea typeface="Meiryo"/>
              </a:rPr>
              <a:t>-</a:t>
            </a:r>
            <a:r>
              <a:rPr lang="en-US" sz="3600" dirty="0" err="1">
                <a:ea typeface="Meiryo"/>
              </a:rPr>
              <a:t>Executada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na</a:t>
            </a:r>
            <a:r>
              <a:rPr lang="en-US" sz="3600" dirty="0">
                <a:ea typeface="Meiryo"/>
              </a:rPr>
              <a:t> JVM(</a:t>
            </a:r>
            <a:r>
              <a:rPr lang="en-US" sz="3600" dirty="0" err="1">
                <a:ea typeface="Meiryo"/>
              </a:rPr>
              <a:t>acesso</a:t>
            </a:r>
            <a:r>
              <a:rPr lang="en-US" sz="3600" dirty="0">
                <a:ea typeface="Meiryo"/>
              </a:rPr>
              <a:t> as </a:t>
            </a:r>
            <a:r>
              <a:rPr lang="en-US" sz="3600" dirty="0" err="1">
                <a:ea typeface="Meiryo"/>
              </a:rPr>
              <a:t>bibliotecas</a:t>
            </a:r>
            <a:r>
              <a:rPr lang="en-US" sz="3600" dirty="0">
                <a:ea typeface="Meiryo"/>
              </a:rPr>
              <a:t> java!)</a:t>
            </a:r>
          </a:p>
          <a:p>
            <a:r>
              <a:rPr lang="en-US" sz="3600" dirty="0">
                <a:ea typeface="Meiryo"/>
              </a:rPr>
              <a:t>- </a:t>
            </a:r>
            <a:r>
              <a:rPr lang="en-US" sz="3600" dirty="0" err="1">
                <a:ea typeface="Meiryo"/>
              </a:rPr>
              <a:t>Ênfase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em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imutabilidade</a:t>
            </a:r>
            <a:r>
              <a:rPr lang="en-US" sz="3600" dirty="0">
                <a:ea typeface="Meiryo"/>
              </a:rPr>
              <a:t> e lazy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562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25FA-74C2-0DF9-75CA-31413DE9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Funções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25D1-7DE1-75A6-1757-D21449D5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77500" lnSpcReduction="20000"/>
          </a:bodyPr>
          <a:lstStyle/>
          <a:p>
            <a:r>
              <a:rPr lang="en-US" sz="3200" dirty="0" err="1">
                <a:ea typeface="+mn-lt"/>
                <a:cs typeface="+mn-lt"/>
              </a:rPr>
              <a:t>Usamos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defn</a:t>
            </a:r>
            <a:r>
              <a:rPr lang="en-US" sz="3200" dirty="0">
                <a:ea typeface="+mn-lt"/>
                <a:cs typeface="+mn-lt"/>
              </a:rPr>
              <a:t> para </a:t>
            </a:r>
            <a:r>
              <a:rPr lang="en-US" sz="3200" dirty="0" err="1">
                <a:ea typeface="+mn-lt"/>
                <a:cs typeface="+mn-lt"/>
              </a:rPr>
              <a:t>criar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função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após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isso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escrevemos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nome</a:t>
            </a:r>
            <a:r>
              <a:rPr lang="en-US" sz="3200" dirty="0">
                <a:ea typeface="+mn-lt"/>
                <a:cs typeface="+mn-lt"/>
              </a:rPr>
              <a:t> e </a:t>
            </a:r>
            <a:r>
              <a:rPr lang="en-US" sz="3200" dirty="0" err="1">
                <a:ea typeface="+mn-lt"/>
                <a:cs typeface="+mn-lt"/>
              </a:rPr>
              <a:t>depois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seus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parâmetros</a:t>
            </a:r>
            <a:r>
              <a:rPr lang="en-US" sz="3200" dirty="0">
                <a:ea typeface="+mn-lt"/>
                <a:cs typeface="+mn-lt"/>
              </a:rPr>
              <a:t> entre </a:t>
            </a:r>
            <a:r>
              <a:rPr lang="en-US" sz="3200" b="1" dirty="0">
                <a:ea typeface="+mn-lt"/>
                <a:cs typeface="+mn-lt"/>
              </a:rPr>
              <a:t>[]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endParaRPr lang="en-US" sz="4000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b="1" dirty="0" err="1">
                <a:ea typeface="+mn-lt"/>
                <a:cs typeface="+mn-lt"/>
              </a:rPr>
              <a:t>defn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retNome</a:t>
            </a:r>
            <a:r>
              <a:rPr lang="en-US" sz="4000" dirty="0">
                <a:ea typeface="+mn-lt"/>
                <a:cs typeface="+mn-lt"/>
              </a:rPr>
              <a:t>  [</a:t>
            </a:r>
            <a:r>
              <a:rPr lang="en-US" sz="4000" dirty="0" err="1">
                <a:solidFill>
                  <a:srgbClr val="0070C0"/>
                </a:solidFill>
                <a:ea typeface="+mn-lt"/>
                <a:cs typeface="+mn-lt"/>
              </a:rPr>
              <a:t>nome</a:t>
            </a:r>
            <a:r>
              <a:rPr lang="en-US" sz="4000" dirty="0">
                <a:ea typeface="+mn-lt"/>
                <a:cs typeface="+mn-lt"/>
              </a:rPr>
              <a:t>]  </a:t>
            </a:r>
            <a:endParaRPr lang="en-US" sz="4000">
              <a:ea typeface="Meiryo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dirty="0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en-US" sz="4000" dirty="0">
                <a:ea typeface="+mn-lt"/>
                <a:cs typeface="+mn-lt"/>
              </a:rPr>
              <a:t> "Nome, " </a:t>
            </a:r>
            <a:r>
              <a:rPr lang="en-US" sz="4000" dirty="0" err="1">
                <a:solidFill>
                  <a:srgbClr val="0070C0"/>
                </a:solidFill>
                <a:ea typeface="+mn-lt"/>
                <a:cs typeface="+mn-lt"/>
              </a:rPr>
              <a:t>nome</a:t>
            </a:r>
            <a:r>
              <a:rPr lang="en-US" sz="4000" dirty="0">
                <a:ea typeface="+mn-lt"/>
                <a:cs typeface="+mn-lt"/>
              </a:rPr>
              <a:t>) 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121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F7AB-DC4D-D79B-8B21-F0A86E8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3DC4-15BA-60B9-62E4-12E9F097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printar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b="1" dirty="0" err="1">
                <a:ea typeface="+mn-lt"/>
                <a:cs typeface="+mn-lt"/>
              </a:rPr>
              <a:t>println</a:t>
            </a:r>
            <a:r>
              <a:rPr lang="en-US" sz="4000" dirty="0">
                <a:ea typeface="+mn-lt"/>
                <a:cs typeface="+mn-lt"/>
              </a:rPr>
              <a:t> (</a:t>
            </a:r>
            <a:r>
              <a:rPr lang="en-US" sz="4000" dirty="0" err="1">
                <a:ea typeface="+mn-lt"/>
                <a:cs typeface="+mn-lt"/>
              </a:rPr>
              <a:t>retNome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"Lang"</a:t>
            </a:r>
            <a:r>
              <a:rPr lang="en-US" sz="4000" dirty="0">
                <a:ea typeface="+mn-lt"/>
                <a:cs typeface="+mn-lt"/>
              </a:rPr>
              <a:t>))</a:t>
            </a:r>
            <a:endParaRPr lang="en-US" sz="4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863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F19A-48CC-843E-9AC4-C1636EE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Definindo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variáveis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A6D0-EC3A-B443-9B52-5A43E91A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5400" dirty="0">
                <a:ea typeface="Meiryo"/>
              </a:rPr>
              <a:t>(</a:t>
            </a:r>
            <a:r>
              <a:rPr lang="en-US" sz="5400" b="1" dirty="0">
                <a:ea typeface="Meiryo"/>
              </a:rPr>
              <a:t>def</a:t>
            </a:r>
            <a:r>
              <a:rPr lang="en-US" sz="5400" dirty="0">
                <a:ea typeface="Meiryo"/>
              </a:rPr>
              <a:t> x 7)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7003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15C-2862-A4B2-E2CD-32637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28C0-1E4E-EFFA-104C-9F60915F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4000" dirty="0">
                <a:latin typeface="Consolas"/>
              </a:rPr>
              <a:t>(</a:t>
            </a:r>
            <a:r>
              <a:rPr lang="en-US" sz="4000" dirty="0">
                <a:solidFill>
                  <a:srgbClr val="00B050"/>
                </a:solidFill>
                <a:latin typeface="Consolas"/>
              </a:rPr>
              <a:t>if</a:t>
            </a:r>
            <a:r>
              <a:rPr lang="en-US" sz="4000" dirty="0">
                <a:latin typeface="Consolas"/>
              </a:rPr>
              <a:t> (&gt; 4 5)                   </a:t>
            </a:r>
            <a:br>
              <a:rPr lang="en-US" sz="4000" dirty="0">
                <a:latin typeface="Consolas"/>
              </a:rPr>
            </a:br>
            <a:r>
              <a:rPr lang="en-US" sz="4000" dirty="0">
                <a:latin typeface="Consolas"/>
              </a:rPr>
              <a:t>(message "4 é &gt; 5") -&gt; </a:t>
            </a:r>
            <a:r>
              <a:rPr lang="en-US" sz="4000" dirty="0">
                <a:solidFill>
                  <a:srgbClr val="FF0000"/>
                </a:solidFill>
                <a:latin typeface="Consolas"/>
              </a:rPr>
              <a:t>then</a:t>
            </a: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latin typeface="Consolas"/>
              </a:rPr>
              <a:t> (message "4 é &lt; 5")) -&gt;</a:t>
            </a:r>
            <a:r>
              <a:rPr lang="en-US" sz="4000" dirty="0">
                <a:solidFill>
                  <a:srgbClr val="00B0F0"/>
                </a:solidFill>
                <a:latin typeface="Consolas"/>
              </a:rPr>
              <a:t>else</a:t>
            </a: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solidFill>
                  <a:srgbClr val="C00000"/>
                </a:solidFill>
                <a:latin typeface="Consolas"/>
              </a:rPr>
              <a:t>OBS: </a:t>
            </a:r>
            <a:r>
              <a:rPr lang="en-US" sz="4000" dirty="0" err="1">
                <a:solidFill>
                  <a:srgbClr val="C00000"/>
                </a:solidFill>
                <a:latin typeface="Consolas"/>
              </a:rPr>
              <a:t>Atenção</a:t>
            </a:r>
            <a:r>
              <a:rPr lang="en-US" sz="4000" dirty="0">
                <a:solidFill>
                  <a:srgbClr val="C00000"/>
                </a:solidFill>
                <a:latin typeface="Consolas"/>
              </a:rPr>
              <a:t> </a:t>
            </a:r>
            <a:r>
              <a:rPr lang="en-US" sz="4000" dirty="0" err="1">
                <a:solidFill>
                  <a:srgbClr val="C00000"/>
                </a:solidFill>
                <a:latin typeface="Consolas"/>
              </a:rPr>
              <a:t>aos</a:t>
            </a:r>
            <a:r>
              <a:rPr lang="en-US" sz="4000" dirty="0">
                <a:solidFill>
                  <a:srgbClr val="C00000"/>
                </a:solidFill>
                <a:latin typeface="Consolas"/>
              </a:rPr>
              <a:t> "()"</a:t>
            </a:r>
            <a:r>
              <a:rPr lang="en-US" sz="4000" dirty="0">
                <a:solidFill>
                  <a:srgbClr val="FFFFFF"/>
                </a:solidFill>
                <a:latin typeface="Consolas"/>
              </a:rPr>
              <a:t>"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75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8F12-0885-0FDF-C247-775D89E4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Loop,recur</a:t>
            </a:r>
            <a:r>
              <a:rPr lang="en-US" dirty="0">
                <a:ea typeface="Meiryo"/>
              </a:rPr>
              <a:t> e When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1738-A5C1-D452-59C4-3BF407C0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Recur = </a:t>
            </a:r>
            <a:r>
              <a:rPr lang="en-US" sz="2000" dirty="0" err="1">
                <a:ea typeface="+mn-lt"/>
                <a:cs typeface="+mn-lt"/>
              </a:rPr>
              <a:t>refaz</a:t>
            </a:r>
            <a:r>
              <a:rPr lang="en-US" sz="2000" dirty="0">
                <a:ea typeface="+mn-lt"/>
                <a:cs typeface="+mn-lt"/>
              </a:rPr>
              <a:t> o loop com as </a:t>
            </a:r>
            <a:r>
              <a:rPr lang="en-US" sz="2000" dirty="0" err="1">
                <a:ea typeface="+mn-lt"/>
                <a:cs typeface="+mn-lt"/>
              </a:rPr>
              <a:t>novas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configurações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When = If "</a:t>
            </a:r>
            <a:r>
              <a:rPr lang="en-US" sz="2000" dirty="0" err="1">
                <a:ea typeface="+mn-lt"/>
                <a:cs typeface="+mn-lt"/>
              </a:rPr>
              <a:t>sem</a:t>
            </a:r>
            <a:r>
              <a:rPr lang="en-US" sz="2000" dirty="0">
                <a:ea typeface="+mn-lt"/>
                <a:cs typeface="+mn-lt"/>
              </a:rPr>
              <a:t>" um else.</a:t>
            </a:r>
          </a:p>
          <a:p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loop</a:t>
            </a:r>
            <a:r>
              <a:rPr lang="en-US" sz="3200" dirty="0">
                <a:ea typeface="+mn-lt"/>
                <a:cs typeface="+mn-lt"/>
              </a:rPr>
              <a:t> [x 10]</a:t>
            </a:r>
            <a:endParaRPr lang="en-US" sz="320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 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when</a:t>
            </a:r>
            <a:r>
              <a:rPr lang="en-US" sz="3200" dirty="0">
                <a:ea typeface="+mn-lt"/>
                <a:cs typeface="+mn-lt"/>
              </a:rPr>
              <a:t> (&gt; x 1)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   (</a:t>
            </a:r>
            <a:r>
              <a:rPr lang="en-US" sz="3200" dirty="0" err="1">
                <a:ea typeface="+mn-lt"/>
                <a:cs typeface="+mn-lt"/>
              </a:rPr>
              <a:t>println</a:t>
            </a:r>
            <a:r>
              <a:rPr lang="en-US" sz="3200" dirty="0">
                <a:ea typeface="+mn-lt"/>
                <a:cs typeface="+mn-lt"/>
              </a:rPr>
              <a:t> x)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   (recur (- x 2))))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067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49E6-0C00-4325-66CB-C1D03742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Listas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D05B-0D6E-7BE3-2FAE-67364D89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(list 1 2 3) - </a:t>
            </a:r>
            <a:r>
              <a:rPr lang="en-US" sz="4000" dirty="0" err="1">
                <a:ea typeface="+mn-lt"/>
                <a:cs typeface="+mn-lt"/>
              </a:rPr>
              <a:t>cria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lista</a:t>
            </a:r>
          </a:p>
          <a:p>
            <a:r>
              <a:rPr lang="en-US" sz="4000" dirty="0">
                <a:ea typeface="Meiryo"/>
              </a:rPr>
              <a:t>reverse – </a:t>
            </a:r>
            <a:r>
              <a:rPr lang="en-US" sz="4000" dirty="0" err="1">
                <a:ea typeface="Meiryo"/>
              </a:rPr>
              <a:t>inverte</a:t>
            </a:r>
            <a:endParaRPr lang="en-US" sz="4000" dirty="0">
              <a:ea typeface="Meiryo"/>
            </a:endParaRPr>
          </a:p>
          <a:p>
            <a:r>
              <a:rPr lang="en-US" sz="4000" dirty="0" err="1">
                <a:ea typeface="Meiryo"/>
              </a:rPr>
              <a:t>conj</a:t>
            </a:r>
            <a:r>
              <a:rPr lang="en-US" sz="4000" dirty="0">
                <a:ea typeface="Meiryo"/>
              </a:rPr>
              <a:t> – </a:t>
            </a:r>
            <a:r>
              <a:rPr lang="en-US" sz="4000" dirty="0" err="1">
                <a:ea typeface="Meiryo"/>
              </a:rPr>
              <a:t>combina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duas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listas</a:t>
            </a:r>
            <a:endParaRPr lang="en-US" sz="4000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4927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D4B3-BE35-931A-AE70-DFB947CB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2F76-9574-8BFF-86BF-6E637249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800" dirty="0">
                <a:latin typeface="Consolas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/>
              </a:rPr>
              <a:t>map</a:t>
            </a:r>
            <a:r>
              <a:rPr lang="en-US" sz="4800" dirty="0">
                <a:latin typeface="Consolas"/>
              </a:rPr>
              <a:t> </a:t>
            </a:r>
            <a:r>
              <a:rPr lang="en-US" sz="4800" dirty="0" err="1">
                <a:latin typeface="Consolas"/>
              </a:rPr>
              <a:t>nome_func</a:t>
            </a:r>
            <a:r>
              <a:rPr lang="en-US" sz="4800" dirty="0">
                <a:latin typeface="Consolas"/>
              </a:rPr>
              <a:t> [1 2 3 4 5])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51621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1B2F2C"/>
      </a:dk2>
      <a:lt2>
        <a:srgbClr val="F3F0F3"/>
      </a:lt2>
      <a:accent1>
        <a:srgbClr val="47B547"/>
      </a:accent1>
      <a:accent2>
        <a:srgbClr val="3BB16C"/>
      </a:accent2>
      <a:accent3>
        <a:srgbClr val="45B19F"/>
      </a:accent3>
      <a:accent4>
        <a:srgbClr val="3B94B1"/>
      </a:accent4>
      <a:accent5>
        <a:srgbClr val="4D74C3"/>
      </a:accent5>
      <a:accent6>
        <a:srgbClr val="534AB7"/>
      </a:accent6>
      <a:hlink>
        <a:srgbClr val="B97B3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C8BDA245869468AE3133670EF6AE8" ma:contentTypeVersion="2" ma:contentTypeDescription="Crie um novo documento." ma:contentTypeScope="" ma:versionID="1c697ccd07959b04a046547be58243a1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281d8b0502dc1284019c599a0d11cd2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02D4B0-CCED-49C9-930A-7ADF27C83157}"/>
</file>

<file path=customXml/itemProps2.xml><?xml version="1.0" encoding="utf-8"?>
<ds:datastoreItem xmlns:ds="http://schemas.openxmlformats.org/officeDocument/2006/customXml" ds:itemID="{E4F4A01E-356C-4D34-97F4-8ED1CBEA4E68}"/>
</file>

<file path=customXml/itemProps3.xml><?xml version="1.0" encoding="utf-8"?>
<ds:datastoreItem xmlns:ds="http://schemas.openxmlformats.org/officeDocument/2006/customXml" ds:itemID="{5B37CBB3-5006-45AE-BCC5-970AF1ED60E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SketchLinesVTI</vt:lpstr>
      <vt:lpstr>Clojure</vt:lpstr>
      <vt:lpstr>Sobre a linguagem</vt:lpstr>
      <vt:lpstr>Funções</vt:lpstr>
      <vt:lpstr>Print</vt:lpstr>
      <vt:lpstr>Definindo variáveis</vt:lpstr>
      <vt:lpstr>If e Else</vt:lpstr>
      <vt:lpstr>Loop,recur e When</vt:lpstr>
      <vt:lpstr>Listas</vt:lpstr>
      <vt:lpstr>Map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</cp:revision>
  <dcterms:created xsi:type="dcterms:W3CDTF">2022-05-23T03:29:29Z</dcterms:created>
  <dcterms:modified xsi:type="dcterms:W3CDTF">2022-05-23T20:12:17Z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