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C144DC-4E96-DB3E-65DC-8CB27E361679}" v="1928" dt="2022-04-04T20:14:01.901"/>
    <p1510:client id="{559BAB1D-42BE-FFA2-9053-E9A11DA8B06D}" v="193" dt="2022-04-04T17:39:13.881"/>
    <p1510:client id="{85AE3BD7-9812-4525-BA62-4BA7B8133EB9}" v="353" dt="2022-04-04T08:37:46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April 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64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5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8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5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3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5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656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3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April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5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April 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96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>
                <a:cs typeface="Calibri Light"/>
              </a:rPr>
              <a:t>Scala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ea typeface="Source Sans Pro"/>
              </a:rPr>
              <a:t>Paradigma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ea typeface="Source Sans Pro"/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ea typeface="Source Sans Pro"/>
              </a:rPr>
              <a:t>orientado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ea typeface="Source Sans Pro"/>
              </a:rPr>
              <a:t> a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  <a:ea typeface="Source Sans Pro"/>
              </a:rPr>
              <a:t>objetos</a:t>
            </a:r>
            <a:endParaRPr lang="en-US" dirty="0" err="1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0" name="Picture 3">
            <a:extLst>
              <a:ext uri="{FF2B5EF4-FFF2-40B4-BE49-F238E27FC236}">
                <a16:creationId xmlns:a16="http://schemas.microsoft.com/office/drawing/2014/main" id="{8C17B4DE-887D-14A0-2110-EF3F3C38B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29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BBD8-E952-647D-03A4-6ECE1B5D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B3BA-4881-DE43-69C3-5E98EA239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Usamos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sz="4800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&lt;-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para </a:t>
            </a:r>
            <a:r>
              <a:rPr lang="en-US" sz="4800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definir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o </a:t>
            </a:r>
            <a:r>
              <a:rPr lang="en-US" sz="4800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intervalo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e </a:t>
            </a:r>
            <a:r>
              <a:rPr lang="en-US" sz="4800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by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para </a:t>
            </a:r>
            <a:r>
              <a:rPr lang="en-US" sz="4800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definir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o </a:t>
            </a:r>
            <a:r>
              <a:rPr lang="en-US" sz="4800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número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de casas a se </a:t>
            </a:r>
            <a:r>
              <a:rPr lang="en-US" sz="4800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pular</a:t>
            </a:r>
            <a:r>
              <a:rPr lang="en-US" sz="48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.</a:t>
            </a:r>
            <a:endParaRPr lang="en-US" sz="4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for (</a:t>
            </a:r>
            <a:r>
              <a:rPr lang="en-US" sz="4800" dirty="0" err="1">
                <a:ea typeface="+mn-lt"/>
                <a:cs typeface="+mn-lt"/>
              </a:rPr>
              <a:t>i</a:t>
            </a:r>
            <a:r>
              <a:rPr lang="en-US" sz="4800" dirty="0">
                <a:ea typeface="+mn-lt"/>
                <a:cs typeface="+mn-lt"/>
              </a:rPr>
              <a:t> &lt;- 1 to 10 by 2) {</a:t>
            </a:r>
            <a:endParaRPr lang="en-US" sz="4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       </a:t>
            </a:r>
            <a:r>
              <a:rPr lang="en-US" sz="4800" dirty="0" err="1">
                <a:ea typeface="+mn-lt"/>
                <a:cs typeface="+mn-lt"/>
              </a:rPr>
              <a:t>println</a:t>
            </a:r>
            <a:r>
              <a:rPr lang="en-US" sz="4800" dirty="0">
                <a:ea typeface="+mn-lt"/>
                <a:cs typeface="+mn-lt"/>
              </a:rPr>
              <a:t>(</a:t>
            </a:r>
            <a:r>
              <a:rPr lang="en-US" sz="4800" dirty="0" err="1">
                <a:ea typeface="+mn-lt"/>
                <a:cs typeface="+mn-lt"/>
              </a:rPr>
              <a:t>i</a:t>
            </a:r>
            <a:r>
              <a:rPr lang="en-US" sz="4800" dirty="0">
                <a:ea typeface="+mn-lt"/>
                <a:cs typeface="+mn-lt"/>
              </a:rPr>
              <a:t>)</a:t>
            </a:r>
            <a:endParaRPr lang="en-US" sz="4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  }</a:t>
            </a:r>
            <a:endParaRPr lang="en-US" sz="48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4531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7218-1DAF-99E6-5F8F-6B4E9DD0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2C50-99A5-5AE7-39D7-F60AB7380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86369"/>
            <a:ext cx="11090274" cy="5128485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criar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função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devemos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declarar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tipo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do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parâmetro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dentro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dos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parantêses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e 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devemos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setar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tipo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do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retorno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da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função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usando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":".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Também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devemos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usar "=" no final da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definição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da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função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Para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fazermos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f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Exemplo</a:t>
            </a:r>
            <a:r>
              <a:rPr lang="en-US" sz="18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:</a:t>
            </a: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</a:t>
            </a:r>
            <a:r>
              <a:rPr lang="en-US" sz="1800" b="1" dirty="0">
                <a:ea typeface="+mn-lt"/>
                <a:cs typeface="+mn-lt"/>
              </a:rPr>
              <a:t>def</a:t>
            </a:r>
            <a:r>
              <a:rPr lang="en-US" sz="1800" dirty="0">
                <a:ea typeface="+mn-lt"/>
                <a:cs typeface="+mn-lt"/>
              </a:rPr>
              <a:t> sum(</a:t>
            </a:r>
            <a:r>
              <a:rPr lang="en-US" sz="1800" dirty="0" err="1">
                <a:ea typeface="+mn-lt"/>
                <a:cs typeface="+mn-lt"/>
              </a:rPr>
              <a:t>x:Int,y:Int</a:t>
            </a:r>
            <a:r>
              <a:rPr lang="en-US" sz="1800" dirty="0">
                <a:ea typeface="+mn-lt"/>
                <a:cs typeface="+mn-lt"/>
              </a:rPr>
              <a:t>):</a:t>
            </a:r>
            <a:r>
              <a:rPr lang="en-US" sz="1800" b="1" dirty="0">
                <a:ea typeface="+mn-lt"/>
                <a:cs typeface="+mn-lt"/>
              </a:rPr>
              <a:t>Int </a:t>
            </a:r>
            <a:r>
              <a:rPr lang="en-US" sz="1800" dirty="0">
                <a:ea typeface="+mn-lt"/>
                <a:cs typeface="+mn-lt"/>
              </a:rPr>
              <a:t>= {</a:t>
            </a:r>
            <a:endParaRPr lang="en-US" sz="1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    return </a:t>
            </a:r>
            <a:r>
              <a:rPr lang="en-US" sz="1800" dirty="0" err="1">
                <a:ea typeface="+mn-lt"/>
                <a:cs typeface="+mn-lt"/>
              </a:rPr>
              <a:t>x+y</a:t>
            </a:r>
            <a:endParaRPr lang="en-US" sz="1800" dirty="0" err="1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}</a:t>
            </a:r>
            <a:endParaRPr lang="en-US" sz="1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</a:t>
            </a:r>
            <a:endParaRPr lang="en-US" sz="1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</a:t>
            </a:r>
            <a:r>
              <a:rPr lang="en-US" sz="1800" b="1" dirty="0">
                <a:ea typeface="+mn-lt"/>
                <a:cs typeface="+mn-lt"/>
              </a:rPr>
              <a:t> def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printString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dirty="0" err="1">
                <a:ea typeface="+mn-lt"/>
                <a:cs typeface="+mn-lt"/>
              </a:rPr>
              <a:t>x:String</a:t>
            </a:r>
            <a:r>
              <a:rPr lang="en-US" sz="1800" dirty="0">
                <a:ea typeface="+mn-lt"/>
                <a:cs typeface="+mn-lt"/>
              </a:rPr>
              <a:t>):</a:t>
            </a:r>
            <a:r>
              <a:rPr lang="en-US" sz="1800" b="1" dirty="0">
                <a:ea typeface="+mn-lt"/>
                <a:cs typeface="+mn-lt"/>
              </a:rPr>
              <a:t>Unit</a:t>
            </a:r>
            <a:r>
              <a:rPr lang="en-US" sz="1800" dirty="0">
                <a:ea typeface="+mn-lt"/>
                <a:cs typeface="+mn-lt"/>
              </a:rPr>
              <a:t> = {</a:t>
            </a:r>
            <a:endParaRPr lang="en-US" sz="1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    </a:t>
            </a:r>
            <a:r>
              <a:rPr lang="en-US" sz="1800" dirty="0" err="1">
                <a:ea typeface="+mn-lt"/>
                <a:cs typeface="+mn-lt"/>
              </a:rPr>
              <a:t>println</a:t>
            </a:r>
            <a:r>
              <a:rPr lang="en-US" sz="1800" dirty="0">
                <a:ea typeface="+mn-lt"/>
                <a:cs typeface="+mn-lt"/>
              </a:rPr>
              <a:t>(x)</a:t>
            </a:r>
            <a:endParaRPr lang="en-US" sz="180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 }</a:t>
            </a:r>
            <a:endParaRPr lang="en-US" sz="1800" dirty="0"/>
          </a:p>
          <a:p>
            <a:pPr>
              <a:buNone/>
            </a:pP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8746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CD2E-8D85-5C9C-0417-B8ADFA45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C808-4A45-24C4-D017-BC8C003F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77500" lnSpcReduction="20000"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criarmos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array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definimos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variável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com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new Array</a:t>
            </a:r>
            <a:r>
              <a:rPr lang="en-US" b="1" dirty="0">
                <a:solidFill>
                  <a:srgbClr val="FF0000">
                    <a:alpha val="60000"/>
                  </a:srgbClr>
                </a:solidFill>
                <a:ea typeface="Source Sans Pro"/>
              </a:rPr>
              <a:t>[Tipo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Source Sans Pro"/>
              </a:rPr>
              <a:t>](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Source Sans Pro"/>
              </a:rPr>
              <a:t>Tamanho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Source Sans Pro"/>
              </a:rPr>
              <a:t>).  </a:t>
            </a:r>
            <a:r>
              <a:rPr lang="en-US" dirty="0">
                <a:ea typeface="+mn-lt"/>
                <a:cs typeface="+mn-lt"/>
              </a:rPr>
              <a:t>Para </a:t>
            </a:r>
            <a:r>
              <a:rPr lang="en-US" dirty="0" err="1">
                <a:ea typeface="+mn-lt"/>
                <a:cs typeface="+mn-lt"/>
              </a:rPr>
              <a:t>criarmos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array com </a:t>
            </a:r>
            <a:r>
              <a:rPr lang="en-US" dirty="0" err="1">
                <a:ea typeface="+mn-lt"/>
                <a:cs typeface="+mn-lt"/>
              </a:rPr>
              <a:t>intervalo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preenchido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usamos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método</a:t>
            </a:r>
            <a:r>
              <a:rPr lang="en-US" dirty="0">
                <a:ea typeface="+mn-lt"/>
                <a:cs typeface="+mn-lt"/>
              </a:rPr>
              <a:t> range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(intervalo1,intervalo2). </a:t>
            </a:r>
            <a:r>
              <a:rPr lang="en-US" dirty="0">
                <a:ea typeface="+mn-lt"/>
                <a:cs typeface="+mn-lt"/>
              </a:rPr>
              <a:t>Para </a:t>
            </a:r>
            <a:r>
              <a:rPr lang="en-US" dirty="0" err="1">
                <a:ea typeface="+mn-lt"/>
                <a:cs typeface="+mn-lt"/>
              </a:rPr>
              <a:t>pegarmos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tamanho</a:t>
            </a:r>
            <a:r>
              <a:rPr lang="en-US" dirty="0">
                <a:ea typeface="+mn-lt"/>
                <a:cs typeface="+mn-lt"/>
              </a:rPr>
              <a:t> total, </a:t>
            </a:r>
            <a:r>
              <a:rPr lang="en-US" dirty="0" err="1">
                <a:ea typeface="+mn-lt"/>
                <a:cs typeface="+mn-lt"/>
              </a:rPr>
              <a:t>faremos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atributo</a:t>
            </a:r>
            <a:r>
              <a:rPr lang="en-US" dirty="0">
                <a:ea typeface="+mn-lt"/>
                <a:cs typeface="+mn-lt"/>
              </a:rPr>
              <a:t> .</a:t>
            </a:r>
            <a:r>
              <a:rPr lang="en-US" dirty="0" err="1">
                <a:ea typeface="+mn-lt"/>
                <a:cs typeface="+mn-lt"/>
              </a:rPr>
              <a:t>lenght</a:t>
            </a:r>
            <a:r>
              <a:rPr lang="en-US" dirty="0">
                <a:ea typeface="+mn-lt"/>
                <a:cs typeface="+mn-lt"/>
              </a:rPr>
              <a:t> da array.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 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Exemplo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 </a:t>
            </a:r>
            <a:r>
              <a:rPr lang="en-US" dirty="0">
                <a:ea typeface="+mn-lt"/>
                <a:cs typeface="+mn-lt"/>
              </a:rPr>
              <a:t>    </a:t>
            </a:r>
            <a:r>
              <a:rPr lang="en-US" b="1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arr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Array.range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1,11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  </a:t>
            </a:r>
            <a:r>
              <a:rPr lang="en-US" b="1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arr2 =</a:t>
            </a:r>
            <a:r>
              <a:rPr lang="en-US" b="1" dirty="0">
                <a:ea typeface="+mn-lt"/>
                <a:cs typeface="+mn-lt"/>
              </a:rPr>
              <a:t> new</a:t>
            </a:r>
            <a:r>
              <a:rPr lang="en-US" dirty="0">
                <a:ea typeface="+mn-lt"/>
                <a:cs typeface="+mn-lt"/>
              </a:rPr>
              <a:t> Array[Int](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10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    </a:t>
            </a:r>
            <a:r>
              <a:rPr lang="en-US" dirty="0">
                <a:ea typeface="+mn-lt"/>
                <a:cs typeface="+mn-lt"/>
              </a:rPr>
              <a:t>arr3(7) = 2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    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for 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&lt;- 0 until arr2.length) {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   </a:t>
            </a:r>
            <a:r>
              <a:rPr lang="en-US" dirty="0" err="1">
                <a:ea typeface="+mn-lt"/>
                <a:cs typeface="+mn-lt"/>
              </a:rPr>
              <a:t>println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")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  }</a:t>
            </a:r>
            <a:endParaRPr lang="en-US" dirty="0"/>
          </a:p>
          <a:p>
            <a:pPr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0553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5081-5406-9E72-4750-4B19DD56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11CF-C5E4-A52B-C2EA-F1C9C518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Leia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dois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números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e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depois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preencha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array de 20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caracteres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com o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número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do index da array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multiplicado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pelo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primeiro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número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caso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seja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par, e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multiplicado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pelo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segundo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número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caso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seja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impar.</a:t>
            </a:r>
          </a:p>
          <a:p>
            <a:r>
              <a:rPr lang="en-US" sz="32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Dica</a:t>
            </a: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: Usar </a:t>
            </a:r>
            <a:r>
              <a:rPr lang="en-US" sz="3200" dirty="0">
                <a:latin typeface="Consolas"/>
                <a:ea typeface="Source Sans Pro"/>
              </a:rPr>
              <a:t>%.</a:t>
            </a:r>
            <a:endParaRPr lang="en-US" sz="32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4516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E535-861A-24AD-1B5F-017E1AB7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1179-CA27-F975-8111-861BF727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criarmos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classe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usaremos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class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Source Sans Pro"/>
              </a:rPr>
              <a:t>nomedaclasse</a:t>
            </a:r>
            <a:r>
              <a:rPr lang="en-US" dirty="0">
                <a:solidFill>
                  <a:srgbClr val="00B0F0">
                    <a:alpha val="60000"/>
                  </a:srgbClr>
                </a:solidFill>
                <a:ea typeface="Source Sans Pro"/>
              </a:rPr>
              <a:t>(</a:t>
            </a:r>
            <a:r>
              <a:rPr lang="en-US" dirty="0" err="1">
                <a:solidFill>
                  <a:srgbClr val="00B0F0">
                    <a:alpha val="60000"/>
                  </a:srgbClr>
                </a:solidFill>
                <a:ea typeface="Source Sans Pro"/>
              </a:rPr>
              <a:t>val</a:t>
            </a:r>
            <a:r>
              <a:rPr lang="en-US" dirty="0">
                <a:solidFill>
                  <a:srgbClr val="00B0F0">
                    <a:alpha val="60000"/>
                  </a:srgbClr>
                </a:solidFill>
                <a:ea typeface="Source Sans Pro"/>
              </a:rPr>
              <a:t> </a:t>
            </a:r>
            <a:r>
              <a:rPr lang="en-US" dirty="0" err="1">
                <a:solidFill>
                  <a:srgbClr val="00B0F0">
                    <a:alpha val="60000"/>
                  </a:srgbClr>
                </a:solidFill>
                <a:ea typeface="Source Sans Pro"/>
              </a:rPr>
              <a:t>nomedavariavel</a:t>
            </a:r>
            <a:r>
              <a:rPr lang="en-US" dirty="0">
                <a:solidFill>
                  <a:srgbClr val="00B0F0">
                    <a:alpha val="60000"/>
                  </a:srgbClr>
                </a:solidFill>
                <a:ea typeface="Source Sans Pro"/>
              </a:rPr>
              <a:t>: </a:t>
            </a:r>
            <a:r>
              <a:rPr lang="en-US" dirty="0" err="1">
                <a:solidFill>
                  <a:srgbClr val="00B0F0">
                    <a:alpha val="60000"/>
                  </a:srgbClr>
                </a:solidFill>
                <a:ea typeface="Source Sans Pro"/>
              </a:rPr>
              <a:t>tipo</a:t>
            </a:r>
            <a:r>
              <a:rPr lang="en-US" dirty="0">
                <a:solidFill>
                  <a:srgbClr val="00B0F0">
                    <a:alpha val="60000"/>
                  </a:srgbClr>
                </a:solidFill>
                <a:ea typeface="Source Sans Pro"/>
              </a:rPr>
              <a:t>) 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>
                    <a:alpha val="60000"/>
                  </a:srgbClr>
                </a:solidFill>
                <a:ea typeface="Source Sans Pro"/>
              </a:rPr>
              <a:t>  </a:t>
            </a:r>
            <a:r>
              <a:rPr lang="en-US" dirty="0" err="1">
                <a:solidFill>
                  <a:srgbClr val="FFFFFF"/>
                </a:solidFill>
                <a:ea typeface="Source Sans Pro"/>
              </a:rPr>
              <a:t>Exemplo</a:t>
            </a:r>
            <a:r>
              <a:rPr lang="en-US" dirty="0">
                <a:solidFill>
                  <a:srgbClr val="FFFFFF"/>
                </a:solidFill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</a:t>
            </a:r>
            <a:r>
              <a:rPr lang="en-US" dirty="0">
                <a:ea typeface="+mn-lt"/>
                <a:cs typeface="+mn-lt"/>
              </a:rPr>
              <a:t>class Carro (</a:t>
            </a: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fabricante</a:t>
            </a:r>
            <a:r>
              <a:rPr lang="en-US" dirty="0">
                <a:ea typeface="+mn-lt"/>
                <a:cs typeface="+mn-lt"/>
              </a:rPr>
              <a:t>: String, </a:t>
            </a:r>
            <a:r>
              <a:rPr lang="en-US" dirty="0" err="1">
                <a:ea typeface="+mn-lt"/>
                <a:cs typeface="+mn-lt"/>
              </a:rPr>
              <a:t>marca</a:t>
            </a:r>
            <a:r>
              <a:rPr lang="en-US" dirty="0">
                <a:ea typeface="+mn-lt"/>
                <a:cs typeface="+mn-lt"/>
              </a:rPr>
              <a:t>: String, var </a:t>
            </a:r>
            <a:r>
              <a:rPr lang="en-US" dirty="0" err="1">
                <a:ea typeface="+mn-lt"/>
                <a:cs typeface="+mn-lt"/>
              </a:rPr>
              <a:t>modelo</a:t>
            </a:r>
            <a:r>
              <a:rPr lang="en-US" dirty="0">
                <a:ea typeface="+mn-lt"/>
                <a:cs typeface="+mn-lt"/>
              </a:rPr>
              <a:t>: String) {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Para </a:t>
            </a:r>
            <a:r>
              <a:rPr lang="en-US" dirty="0" err="1">
                <a:ea typeface="+mn-lt"/>
                <a:cs typeface="+mn-lt"/>
              </a:rPr>
              <a:t>criarmos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objeto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usamos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new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Nomedoobjeto</a:t>
            </a:r>
            <a:endParaRPr lang="en-US">
              <a:solidFill>
                <a:srgbClr val="FF0000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carro</a:t>
            </a:r>
            <a:r>
              <a:rPr lang="en-US" dirty="0">
                <a:ea typeface="+mn-lt"/>
                <a:cs typeface="+mn-lt"/>
              </a:rPr>
              <a:t> = new Car("Ford", "Focus", "S")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1769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565D-C504-D7B8-B436-822D7007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5D4B-4A19-0314-6A07-9CD69F28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Criamos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novas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variáveis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dentro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classe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definindo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elas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normalmente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ea typeface="Source Sans Pro"/>
              </a:rPr>
              <a:t> </a:t>
            </a:r>
            <a:r>
              <a:rPr lang="en-US" dirty="0">
                <a:ea typeface="Source Sans Pro"/>
              </a:rPr>
              <a:t>class Carro (</a:t>
            </a:r>
            <a:r>
              <a:rPr lang="en-US" dirty="0" err="1">
                <a:ea typeface="Source Sans Pro"/>
              </a:rPr>
              <a:t>val</a:t>
            </a:r>
            <a:r>
              <a:rPr lang="en-US" dirty="0">
                <a:ea typeface="Source Sans Pro"/>
              </a:rPr>
              <a:t> </a:t>
            </a:r>
            <a:r>
              <a:rPr lang="en-US" dirty="0" err="1">
                <a:ea typeface="Source Sans Pro"/>
              </a:rPr>
              <a:t>fabricante</a:t>
            </a:r>
            <a:r>
              <a:rPr lang="en-US" dirty="0">
                <a:ea typeface="Source Sans Pro"/>
              </a:rPr>
              <a:t>: String, </a:t>
            </a:r>
            <a:r>
              <a:rPr lang="en-US" dirty="0" err="1">
                <a:ea typeface="Source Sans Pro"/>
              </a:rPr>
              <a:t>marca</a:t>
            </a:r>
            <a:r>
              <a:rPr lang="en-US" dirty="0">
                <a:ea typeface="Source Sans Pro"/>
              </a:rPr>
              <a:t>: String, var </a:t>
            </a:r>
            <a:r>
              <a:rPr lang="en-US" dirty="0" err="1">
                <a:ea typeface="Source Sans Pro"/>
              </a:rPr>
              <a:t>modelo</a:t>
            </a:r>
            <a:r>
              <a:rPr lang="en-US" dirty="0">
                <a:ea typeface="Source Sans Pro"/>
              </a:rPr>
              <a:t>: String) {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var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velocidade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= 3</a:t>
            </a:r>
            <a:endParaRPr lang="en-US" dirty="0"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Source Sans Pro"/>
              </a:rPr>
              <a:t>}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endParaRPr lang="en-US"/>
          </a:p>
          <a:p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208394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72A9-5611-6010-A423-718C9E6F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Métodos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5060-ABEA-FC9A-CE0E-61549B275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usar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métodos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basta usar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def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Source Sans Pro"/>
              </a:rPr>
              <a:t>nomedométodo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: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Tipo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= 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def stop(): Unit = {</a:t>
            </a:r>
            <a:endParaRPr lang="en-US"/>
          </a:p>
          <a:p>
            <a:pPr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println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("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carro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parado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")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}</a:t>
            </a:r>
            <a:endParaRPr lang="en-US" dirty="0"/>
          </a:p>
          <a:p>
            <a:pPr>
              <a:buNone/>
            </a:pP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Source Sans Pro"/>
              </a:rPr>
              <a:t>carro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r>
              <a:rPr lang="en-US" b="1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stop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()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75201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177C-3FCB-042C-BE0A-08412D80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33DB-1FD8-3364-42BE-B89EEA97B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85000" lnSpcReduction="10000"/>
          </a:bodyPr>
          <a:lstStyle/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Setamos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um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atributo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como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privado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usando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private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pegar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e mudar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seus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valores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getters and setters.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private double weight;</a:t>
            </a: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def </a:t>
            </a:r>
            <a:r>
              <a:rPr lang="en-US" dirty="0" err="1">
                <a:ea typeface="+mn-lt"/>
                <a:cs typeface="+mn-lt"/>
              </a:rPr>
              <a:t>setWeight</a:t>
            </a:r>
            <a:r>
              <a:rPr lang="en-US" dirty="0">
                <a:ea typeface="+mn-lt"/>
                <a:cs typeface="+mn-lt"/>
              </a:rPr>
              <a:t>(double weight): Unit {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 err="1">
                <a:ea typeface="+mn-lt"/>
                <a:cs typeface="+mn-lt"/>
              </a:rPr>
              <a:t>this.weight</a:t>
            </a:r>
            <a:r>
              <a:rPr lang="en-US" dirty="0">
                <a:ea typeface="+mn-lt"/>
                <a:cs typeface="+mn-lt"/>
              </a:rPr>
              <a:t> = weight;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}</a:t>
            </a:r>
            <a:endParaRPr lang="en-US" dirty="0"/>
          </a:p>
          <a:p>
            <a:pPr>
              <a:buNone/>
            </a:pPr>
            <a:r>
              <a:rPr lang="en-US" dirty="0">
                <a:ea typeface="Source Sans Pro"/>
              </a:rPr>
              <a:t>    def </a:t>
            </a:r>
            <a:r>
              <a:rPr lang="en-US" dirty="0" err="1">
                <a:ea typeface="Source Sans Pro"/>
              </a:rPr>
              <a:t>getWeight</a:t>
            </a:r>
            <a:r>
              <a:rPr lang="en-US" dirty="0">
                <a:ea typeface="Source Sans Pro"/>
              </a:rPr>
              <a:t>(): Double {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Source Sans Pro"/>
              </a:rPr>
              <a:t>        return weight 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Source Sans Pro"/>
              </a:rPr>
              <a:t>    }</a:t>
            </a:r>
            <a:endParaRPr lang="en-US" dirty="0"/>
          </a:p>
          <a:p>
            <a:pPr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2607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9DFF-CA5D-83FA-1EC4-77DC050D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Herança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C4956-B6B2-F02F-12D9-C8A62EBD0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268261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conceito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herança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é simples, basta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usarmos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classefilho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extends 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classepai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.</a:t>
            </a:r>
            <a:endParaRPr lang="en-US" b="1" dirty="0" err="1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Exemplo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 class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Yorkshire </a:t>
            </a:r>
            <a:r>
              <a:rPr lang="en-US" b="1" dirty="0">
                <a:ea typeface="+mn-lt"/>
                <a:cs typeface="+mn-lt"/>
              </a:rPr>
              <a:t>extends</a:t>
            </a:r>
            <a:r>
              <a:rPr lang="en-US" b="1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Dog</a:t>
            </a:r>
            <a:r>
              <a:rPr lang="en-US" dirty="0">
                <a:ea typeface="+mn-lt"/>
                <a:cs typeface="+mn-lt"/>
              </a:rPr>
              <a:t> {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public Yorkshire(String name, String breed, int age, double weight) {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super(name, breed, age, weight);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  }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Source Sans Pro"/>
              </a:rPr>
              <a:t>  }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21394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4D49-BCC2-BBE9-5425-14C4174E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217D9-9DE4-F2D6-5104-133679C60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649261"/>
          </a:xfrm>
        </p:spPr>
        <p:txBody>
          <a:bodyPr vert="horz" wrap="square" lIns="0" tIns="0" rIns="0" bIns="0" rtlCol="0" anchor="t"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/>
                <a:ea typeface="Source Sans Pro"/>
              </a:rPr>
              <a:t>    def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Source Sans Pro"/>
              </a:rPr>
              <a:t>func</a:t>
            </a:r>
            <a:r>
              <a:rPr lang="en-US" dirty="0">
                <a:latin typeface="Consolas"/>
                <a:ea typeface="Source Sans Pro"/>
              </a:rPr>
              <a:t>(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a</a:t>
            </a:r>
            <a:r>
              <a:rPr lang="en-US" b="1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: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Int</a:t>
            </a:r>
            <a:r>
              <a:rPr lang="en-US" dirty="0">
                <a:latin typeface="Consolas"/>
                <a:ea typeface="Source Sans Pro"/>
              </a:rPr>
              <a:t>) 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{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    </a:t>
            </a:r>
            <a:r>
              <a:rPr lang="en-US" dirty="0" err="1">
                <a:latin typeface="Consolas"/>
                <a:ea typeface="Source Sans Pro"/>
              </a:rPr>
              <a:t>println</a:t>
            </a:r>
            <a:r>
              <a:rPr lang="en-US" dirty="0">
                <a:latin typeface="Consolas"/>
                <a:ea typeface="Source Sans Pro"/>
              </a:rPr>
              <a:t>("</a:t>
            </a:r>
            <a:r>
              <a:rPr lang="en-US" dirty="0" err="1">
                <a:latin typeface="Consolas"/>
                <a:ea typeface="Source Sans Pro"/>
              </a:rPr>
              <a:t>Primeira</a:t>
            </a:r>
            <a:r>
              <a:rPr lang="en-US" dirty="0">
                <a:latin typeface="Consolas"/>
                <a:ea typeface="Source Sans Pro"/>
              </a:rPr>
              <a:t> :"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Source Sans Pro"/>
              </a:rPr>
              <a:t>+ a);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}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</a:t>
            </a:r>
            <a:r>
              <a:rPr lang="en-US" b="1" dirty="0">
                <a:latin typeface="Consolas"/>
                <a:ea typeface="Source Sans Pro"/>
              </a:rPr>
              <a:t>def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Source Sans Pro"/>
              </a:rPr>
              <a:t>func</a:t>
            </a:r>
            <a:r>
              <a:rPr lang="en-US" dirty="0">
                <a:latin typeface="Consolas"/>
                <a:ea typeface="Source Sans Pro"/>
              </a:rPr>
              <a:t>(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a</a:t>
            </a:r>
            <a:r>
              <a:rPr lang="en-US" b="1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: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Int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, 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b</a:t>
            </a:r>
            <a:r>
              <a:rPr lang="en-US" b="1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: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Int</a:t>
            </a:r>
            <a:r>
              <a:rPr lang="en-US" dirty="0">
                <a:latin typeface="Consolas"/>
                <a:ea typeface="Source Sans Pro"/>
              </a:rPr>
              <a:t>)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{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    </a:t>
            </a:r>
            <a:r>
              <a:rPr lang="en-US" b="1" dirty="0">
                <a:latin typeface="Consolas"/>
                <a:ea typeface="Source Sans Pro"/>
              </a:rPr>
              <a:t>var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Source Sans Pro"/>
              </a:rPr>
              <a:t>sum </a:t>
            </a:r>
            <a:r>
              <a:rPr lang="en-US" b="1" dirty="0">
                <a:latin typeface="Consolas"/>
                <a:ea typeface="Source Sans Pro"/>
              </a:rPr>
              <a:t>=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Source Sans Pro"/>
              </a:rPr>
              <a:t>a + b;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    </a:t>
            </a:r>
            <a:r>
              <a:rPr lang="en-US" dirty="0" err="1">
                <a:latin typeface="Consolas"/>
                <a:ea typeface="Source Sans Pro"/>
              </a:rPr>
              <a:t>println</a:t>
            </a:r>
            <a:r>
              <a:rPr lang="en-US" dirty="0">
                <a:latin typeface="Consolas"/>
                <a:ea typeface="Source Sans Pro"/>
              </a:rPr>
              <a:t>("Segunda:"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Source Sans Pro"/>
              </a:rPr>
              <a:t>+ sum); 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   } 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latin typeface="Consolas"/>
                <a:ea typeface="Source Sans Pro"/>
              </a:rPr>
              <a:t>  </a:t>
            </a:r>
            <a:r>
              <a:rPr lang="en-US" dirty="0">
                <a:latin typeface="Consolas"/>
                <a:ea typeface="Source Sans Pro"/>
              </a:rPr>
              <a:t> </a:t>
            </a:r>
            <a:r>
              <a:rPr lang="en-US" dirty="0" err="1">
                <a:latin typeface="Consolas"/>
                <a:ea typeface="Source Sans Pro"/>
              </a:rPr>
              <a:t>ob.func</a:t>
            </a:r>
            <a:r>
              <a:rPr lang="en-US" dirty="0">
                <a:latin typeface="Consolas"/>
                <a:ea typeface="Source Sans Pro"/>
              </a:rPr>
              <a:t>(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120</a:t>
            </a:r>
            <a:r>
              <a:rPr lang="en-US" dirty="0">
                <a:latin typeface="Consolas"/>
                <a:ea typeface="Source Sans Pro"/>
              </a:rPr>
              <a:t>); </a:t>
            </a:r>
            <a:endParaRPr lang="en-US" dirty="0">
              <a:solidFill>
                <a:srgbClr val="FFFFFF">
                  <a:alpha val="60000"/>
                </a:srgbClr>
              </a:solidFill>
              <a:latin typeface="Consolas"/>
              <a:ea typeface="Source Sans Pro"/>
            </a:endParaRPr>
          </a:p>
          <a:p>
            <a:pPr>
              <a:buNone/>
            </a:pPr>
            <a:r>
              <a:rPr lang="en-US" dirty="0">
                <a:latin typeface="Consolas"/>
                <a:ea typeface="Source Sans Pro"/>
              </a:rPr>
              <a:t>   </a:t>
            </a:r>
            <a:r>
              <a:rPr lang="en-US" dirty="0" err="1">
                <a:latin typeface="Consolas"/>
                <a:ea typeface="Source Sans Pro"/>
              </a:rPr>
              <a:t>ob.func</a:t>
            </a:r>
            <a:r>
              <a:rPr lang="en-US" dirty="0">
                <a:latin typeface="Consolas"/>
                <a:ea typeface="Source Sans Pro"/>
              </a:rPr>
              <a:t>(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latin typeface="Consolas"/>
                <a:ea typeface="Source Sans Pro"/>
              </a:rPr>
              <a:t>50, 70</a:t>
            </a:r>
            <a:r>
              <a:rPr lang="en-US" dirty="0">
                <a:latin typeface="Consolas"/>
                <a:ea typeface="Source Sans Pro"/>
              </a:rPr>
              <a:t>);</a:t>
            </a:r>
            <a:endParaRPr lang="en-US" dirty="0"/>
          </a:p>
          <a:p>
            <a:pPr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latin typeface="Consolas"/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8634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ED3A-B7E3-4F33-B09D-A8094950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Sobre a linguagem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8136-9C11-B93C-C4E9-D5C0E364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Tipagem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forte</a:t>
            </a: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Baseado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no Java</a:t>
            </a: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Roda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JVM</a:t>
            </a: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Inferência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tipos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b="1" dirty="0" err="1">
                <a:ea typeface="+mn-lt"/>
                <a:cs typeface="+mn-lt"/>
              </a:rPr>
              <a:t>Funções</a:t>
            </a:r>
            <a:r>
              <a:rPr lang="en-US" b="1" dirty="0">
                <a:ea typeface="+mn-lt"/>
                <a:cs typeface="+mn-lt"/>
              </a:rPr>
              <a:t> de Alta </a:t>
            </a:r>
            <a:r>
              <a:rPr lang="en-US" b="1" dirty="0" err="1">
                <a:ea typeface="+mn-lt"/>
                <a:cs typeface="+mn-lt"/>
              </a:rPr>
              <a:t>Ordem</a:t>
            </a:r>
            <a:endParaRPr lang="en-US" b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Pattern Matching</a:t>
            </a:r>
            <a:endParaRPr lang="en-US" b="1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216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863B-1091-D642-1A32-23DAA40F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41AAF-A46A-D7BA-5186-026C28B3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-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classe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Veículo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que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contenha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atributos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nome,marca,fabricante,gasolina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-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também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um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método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chamado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printInfo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imprimir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nome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marca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veículo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juntos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 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 -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outro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método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também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chamado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printInfo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que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recebe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como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parâmetro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nome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carro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então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imprime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fabricante,a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gasolina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-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classe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carro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avião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que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herdam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classe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Veículo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.-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um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atributo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privado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chamado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velocidade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ambos.</a:t>
            </a:r>
            <a:endParaRPr lang="en-US"/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- Por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fim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crie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3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objetos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um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sendo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avião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outro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sendo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carro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e outro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sendo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simplesmente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um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veículo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Depois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imprima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métodos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atributos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cada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um.</a:t>
            </a: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09929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C10C-9610-9C5B-FAD1-EB344505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Declaração de variáveis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82B5-E57F-7F15-E434-82D0AEC5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declarmos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variáveis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var 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mutáveis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ou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b="1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val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imutáveis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compilador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infere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por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padrão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tipo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da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variável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mas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também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podemos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definí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-las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manualmente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caso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necessário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    </a:t>
            </a:r>
            <a:r>
              <a:rPr lang="en-US" b="1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Exemplo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     var 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a = 1333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   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 </a:t>
            </a:r>
            <a:r>
              <a:rPr lang="en-US" b="1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val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b = "world"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     </a:t>
            </a:r>
            <a:r>
              <a:rPr lang="en-US" b="1" dirty="0" err="1">
                <a:ea typeface="+mn-lt"/>
                <a:cs typeface="+mn-lt"/>
              </a:rPr>
              <a:t>val</a:t>
            </a:r>
            <a:r>
              <a:rPr lang="en-US" dirty="0">
                <a:ea typeface="+mn-lt"/>
                <a:cs typeface="+mn-lt"/>
              </a:rPr>
              <a:t> s: </a:t>
            </a:r>
            <a:r>
              <a:rPr lang="en-US" b="1" dirty="0">
                <a:ea typeface="+mn-lt"/>
                <a:cs typeface="+mn-lt"/>
              </a:rPr>
              <a:t>String</a:t>
            </a:r>
            <a:r>
              <a:rPr lang="en-US" dirty="0">
                <a:ea typeface="+mn-lt"/>
                <a:cs typeface="+mn-lt"/>
              </a:rPr>
              <a:t> = "hello" 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b="1" dirty="0">
                <a:ea typeface="+mn-lt"/>
                <a:cs typeface="+mn-lt"/>
              </a:rPr>
              <a:t> var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b="1" dirty="0">
                <a:ea typeface="+mn-lt"/>
                <a:cs typeface="+mn-lt"/>
              </a:rPr>
              <a:t>Int</a:t>
            </a:r>
            <a:r>
              <a:rPr lang="en-US" dirty="0">
                <a:ea typeface="+mn-lt"/>
                <a:cs typeface="+mn-lt"/>
              </a:rPr>
              <a:t> = 42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0866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E231-3E5B-4C0F-A863-767807A8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Read/Print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A803-ACF7-1167-F5EF-BA9D2A244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ler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algo,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usaremos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n-US" b="1" dirty="0" err="1">
                <a:ea typeface="Source Sans Pro"/>
              </a:rPr>
              <a:t>scala.io.StdIn.readInt</a:t>
            </a:r>
            <a:r>
              <a:rPr lang="en-US" b="1" dirty="0">
                <a:ea typeface="Source Sans Pro"/>
              </a:rPr>
              <a:t>() 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ou</a:t>
            </a:r>
            <a:r>
              <a:rPr lang="en-US" dirty="0">
                <a:ea typeface="Source Sans Pro"/>
              </a:rPr>
              <a:t> </a:t>
            </a:r>
            <a:r>
              <a:rPr lang="en-US" b="1" dirty="0" err="1">
                <a:ea typeface="Source Sans Pro"/>
              </a:rPr>
              <a:t>scala.io.StdIn.readLine</a:t>
            </a:r>
            <a:r>
              <a:rPr lang="en-US" b="1" dirty="0">
                <a:ea typeface="Source Sans Pro"/>
              </a:rPr>
              <a:t>()</a:t>
            </a:r>
            <a:r>
              <a:rPr lang="en-US" dirty="0">
                <a:ea typeface="Source Sans Pro"/>
              </a:rPr>
              <a:t>. Para </a:t>
            </a:r>
            <a:r>
              <a:rPr lang="en-US" dirty="0" err="1">
                <a:ea typeface="Source Sans Pro"/>
              </a:rPr>
              <a:t>printar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usaremos</a:t>
            </a:r>
            <a:r>
              <a:rPr lang="en-US" dirty="0">
                <a:ea typeface="Source Sans Pro"/>
              </a:rPr>
              <a:t> </a:t>
            </a:r>
            <a:r>
              <a:rPr lang="en-US" b="1" dirty="0" err="1">
                <a:ea typeface="Source Sans Pro"/>
              </a:rPr>
              <a:t>println</a:t>
            </a:r>
            <a:r>
              <a:rPr lang="en-US" b="1" dirty="0">
                <a:ea typeface="Source Sans Pro"/>
              </a:rPr>
              <a:t>()</a:t>
            </a:r>
            <a:r>
              <a:rPr lang="en-US" dirty="0">
                <a:ea typeface="Source Sans Pro"/>
              </a:rPr>
              <a:t>.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   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Exemplo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 </a:t>
            </a:r>
            <a:r>
              <a:rPr lang="en-US" b="1" dirty="0">
                <a:ea typeface="+mn-lt"/>
                <a:cs typeface="+mn-lt"/>
              </a:rPr>
              <a:t>var</a:t>
            </a:r>
            <a:r>
              <a:rPr lang="en-US" dirty="0">
                <a:ea typeface="+mn-lt"/>
                <a:cs typeface="+mn-lt"/>
              </a:rPr>
              <a:t> name = scala.io.StdIn.readInt() 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</a:t>
            </a:r>
            <a:r>
              <a:rPr lang="en-US" b="1" dirty="0">
                <a:ea typeface="+mn-lt"/>
                <a:cs typeface="+mn-lt"/>
              </a:rPr>
              <a:t> var</a:t>
            </a:r>
            <a:r>
              <a:rPr lang="en-US" dirty="0">
                <a:ea typeface="+mn-lt"/>
                <a:cs typeface="+mn-lt"/>
              </a:rPr>
              <a:t> name2 = </a:t>
            </a:r>
            <a:r>
              <a:rPr lang="en-US" dirty="0" err="1">
                <a:ea typeface="+mn-lt"/>
                <a:cs typeface="+mn-lt"/>
              </a:rPr>
              <a:t>scala.io.StdIn.readLine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   </a:t>
            </a:r>
            <a:r>
              <a:rPr lang="en-US" b="1" dirty="0" err="1">
                <a:ea typeface="+mn-lt"/>
                <a:cs typeface="+mn-lt"/>
              </a:rPr>
              <a:t>println</a:t>
            </a:r>
            <a:r>
              <a:rPr lang="en-US" dirty="0">
                <a:ea typeface="+mn-lt"/>
                <a:cs typeface="+mn-lt"/>
              </a:rPr>
              <a:t>(name+name2) </a:t>
            </a:r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2090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1A23-6D44-F8BF-CB05-23CA4B06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9C12-6022-4068-D599-3C118489B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Usamos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ea typeface="Source Sans Pro"/>
              </a:rPr>
              <a:t> 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Source Sans Pro"/>
              </a:rPr>
              <a:t>varíavel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r>
              <a:rPr lang="en-US" b="1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n-US" dirty="0" err="1">
                <a:solidFill>
                  <a:srgbClr val="FF0000">
                    <a:alpha val="60000"/>
                  </a:srgbClr>
                </a:solidFill>
                <a:ea typeface="Source Sans Pro"/>
              </a:rPr>
              <a:t>Tipo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para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fazer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 casting.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   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Exemplo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var name11 = </a:t>
            </a:r>
            <a:r>
              <a:rPr lang="en-US" dirty="0" err="1">
                <a:ea typeface="+mn-lt"/>
                <a:cs typeface="+mn-lt"/>
              </a:rPr>
              <a:t>name.toString</a:t>
            </a:r>
            <a:endParaRPr lang="en-US" dirty="0" err="1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 var name22 = name2.toInt</a:t>
            </a: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146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C189-21EC-38DF-11B9-1EDD9307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e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9B43-81B0-3A8B-1B8F-E9D97E2E8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92500" lnSpcReduction="20000"/>
          </a:bodyPr>
          <a:lstStyle/>
          <a:p>
            <a:r>
              <a:rPr lang="en-US" sz="4800" dirty="0">
                <a:latin typeface="Consolas"/>
              </a:rPr>
              <a:t>if(</a:t>
            </a:r>
            <a:r>
              <a:rPr lang="en-US" sz="4800" dirty="0" err="1">
                <a:latin typeface="Consolas"/>
              </a:rPr>
              <a:t>condição</a:t>
            </a:r>
            <a:r>
              <a:rPr lang="en-US" sz="4800" dirty="0">
                <a:latin typeface="Consolas"/>
              </a:rPr>
              <a:t>){
  } </a:t>
            </a:r>
            <a:endParaRPr lang="en-US" sz="4800" dirty="0">
              <a:latin typeface="Source Sans Pro"/>
              <a:ea typeface="Source Sans Pro"/>
            </a:endParaRPr>
          </a:p>
          <a:p>
            <a:r>
              <a:rPr lang="en-US" sz="4800" dirty="0">
                <a:latin typeface="Consolas"/>
              </a:rPr>
              <a:t>else{
}</a:t>
            </a:r>
            <a:endParaRPr lang="en-US" sz="480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29145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F0CCE-0AB7-0715-AFB5-8C433DD4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>
            <a:normAutofit/>
          </a:bodyPr>
          <a:lstStyle/>
          <a:p>
            <a:r>
              <a:rPr lang="en-US" err="1"/>
              <a:t>Estruturas</a:t>
            </a:r>
            <a:r>
              <a:rPr lang="en-US"/>
              <a:t> de </a:t>
            </a:r>
            <a:r>
              <a:rPr lang="en-US" err="1"/>
              <a:t>Repetição</a:t>
            </a:r>
            <a:endParaRPr lang="en-US" dirty="0" err="1"/>
          </a:p>
        </p:txBody>
      </p:sp>
      <p:pic>
        <p:nvPicPr>
          <p:cNvPr id="5" name="Picture 4" descr="Arquitetura abstrata">
            <a:extLst>
              <a:ext uri="{FF2B5EF4-FFF2-40B4-BE49-F238E27FC236}">
                <a16:creationId xmlns:a16="http://schemas.microsoft.com/office/drawing/2014/main" id="{A183BDBE-5DAC-C272-0D13-5253621D4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0" r="-2" b="35015"/>
          <a:stretch/>
        </p:blipFill>
        <p:spPr>
          <a:xfrm>
            <a:off x="20" y="1"/>
            <a:ext cx="12191980" cy="3777175"/>
          </a:xfrm>
          <a:custGeom>
            <a:avLst/>
            <a:gdLst/>
            <a:ahLst/>
            <a:cxnLst/>
            <a:rect l="l" t="t" r="r" b="b"/>
            <a:pathLst>
              <a:path w="12192000" h="3777175">
                <a:moveTo>
                  <a:pt x="0" y="0"/>
                </a:moveTo>
                <a:lnTo>
                  <a:pt x="12192000" y="0"/>
                </a:lnTo>
                <a:lnTo>
                  <a:pt x="121920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13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336C-83EA-F084-96C3-C6E73839D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08500"/>
            <a:ext cx="6373813" cy="1562959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3200" dirty="0">
                <a:ea typeface="Source Sans Pro"/>
              </a:rPr>
              <a:t>While</a:t>
            </a:r>
            <a:endParaRPr lang="en-US" sz="32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sz="3200" dirty="0">
                <a:ea typeface="Source Sans Pro"/>
              </a:rPr>
              <a:t>Do While</a:t>
            </a:r>
            <a:endParaRPr lang="en-US" sz="32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127591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90A1-8538-593D-BF53-B54A6552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51AB-5B44-D548-F399-E817EA22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92500" lnSpcReduction="20000"/>
          </a:bodyPr>
          <a:lstStyle/>
          <a:p>
            <a:pPr marL="0" indent="0">
              <a:buNone/>
            </a:pPr>
            <a:br>
              <a:rPr lang="en-US" sz="4400" dirty="0"/>
            </a:br>
            <a:r>
              <a:rPr lang="en-US" sz="4400" dirty="0">
                <a:latin typeface="Consolas"/>
              </a:rPr>
              <a:t>while(condition) {
	statement
}
</a:t>
            </a:r>
            <a:br>
              <a:rPr lang="en-US" dirty="0">
                <a:latin typeface="Consolas"/>
              </a:rPr>
            </a:br>
            <a:endParaRPr lang="en-US" dirty="0">
              <a:solidFill>
                <a:srgbClr val="FFFFFF">
                  <a:alpha val="60000"/>
                </a:srgb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5775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BDEF-AAEE-2301-4754-40378DA7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534A-9F96-5F45-6D53-14A9F60DB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Consolas"/>
              </a:rPr>
              <a:t>do {
   statement(s);
} 
while( condition );</a:t>
            </a:r>
            <a:endParaRPr lang="en-US" sz="44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02548002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3C2A22"/>
      </a:dk2>
      <a:lt2>
        <a:srgbClr val="E2E5E8"/>
      </a:lt2>
      <a:accent1>
        <a:srgbClr val="E38E24"/>
      </a:accent1>
      <a:accent2>
        <a:srgbClr val="A9A512"/>
      </a:accent2>
      <a:accent3>
        <a:srgbClr val="79B220"/>
      </a:accent3>
      <a:accent4>
        <a:srgbClr val="35B914"/>
      </a:accent4>
      <a:accent5>
        <a:srgbClr val="21BA43"/>
      </a:accent5>
      <a:accent6>
        <a:srgbClr val="14B87C"/>
      </a:accent6>
      <a:hlink>
        <a:srgbClr val="3F78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C8BDA245869468AE3133670EF6AE8" ma:contentTypeVersion="2" ma:contentTypeDescription="Create a new document." ma:contentTypeScope="" ma:versionID="b286dd04d0449e2b76047f759cba33a4">
  <xsd:schema xmlns:xsd="http://www.w3.org/2001/XMLSchema" xmlns:xs="http://www.w3.org/2001/XMLSchema" xmlns:p="http://schemas.microsoft.com/office/2006/metadata/properties" xmlns:ns2="8e211f6f-dab6-4be2-aef4-e290e7986c2b" targetNamespace="http://schemas.microsoft.com/office/2006/metadata/properties" ma:root="true" ma:fieldsID="11b8fe3c8ea7c84b84e8803fd88d6f90" ns2:_="">
    <xsd:import namespace="8e211f6f-dab6-4be2-aef4-e290e7986c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11f6f-dab6-4be2-aef4-e290e798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739944-7D2D-4B5D-A436-A80A2B960A02}"/>
</file>

<file path=customXml/itemProps2.xml><?xml version="1.0" encoding="utf-8"?>
<ds:datastoreItem xmlns:ds="http://schemas.openxmlformats.org/officeDocument/2006/customXml" ds:itemID="{6D48F3D3-72CE-4281-A943-6C41DE79316C}"/>
</file>

<file path=customXml/itemProps3.xml><?xml version="1.0" encoding="utf-8"?>
<ds:datastoreItem xmlns:ds="http://schemas.openxmlformats.org/officeDocument/2006/customXml" ds:itemID="{563CAF75-D1E9-4054-A0A1-AA83A836556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3DFloatVTI</vt:lpstr>
      <vt:lpstr>Scala</vt:lpstr>
      <vt:lpstr>Sobre a linguagem </vt:lpstr>
      <vt:lpstr>Declaração de variáveis</vt:lpstr>
      <vt:lpstr>Read/Print</vt:lpstr>
      <vt:lpstr>Casting</vt:lpstr>
      <vt:lpstr>If e Else</vt:lpstr>
      <vt:lpstr>Estruturas de Repetição</vt:lpstr>
      <vt:lpstr>While</vt:lpstr>
      <vt:lpstr>Do While</vt:lpstr>
      <vt:lpstr>For</vt:lpstr>
      <vt:lpstr>Funções</vt:lpstr>
      <vt:lpstr>Arrays</vt:lpstr>
      <vt:lpstr>Exercício</vt:lpstr>
      <vt:lpstr>Classes</vt:lpstr>
      <vt:lpstr>Classes</vt:lpstr>
      <vt:lpstr>Métodos</vt:lpstr>
      <vt:lpstr>Encapsulamento</vt:lpstr>
      <vt:lpstr>Herança</vt:lpstr>
      <vt:lpstr>Polimorfismo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443</cp:revision>
  <dcterms:created xsi:type="dcterms:W3CDTF">2022-04-04T04:57:46Z</dcterms:created>
  <dcterms:modified xsi:type="dcterms:W3CDTF">2022-04-04T20:15:12Z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0x0101009BAC8BDA245869468AE3133670EF6AE8</vt:lpwstr>
  </property>
</Properties>
</file>