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CE785-8F0C-8271-87FA-87E28D17788C}" v="37" dt="2022-05-16T19:09:54.453"/>
    <p1510:client id="{A594BDC3-8A7C-4BFF-8135-F1A076399859}" v="248" dt="2022-05-16T08:26:07.461"/>
    <p1510:client id="{BA52D80F-DEFD-F01A-508C-D085C6510BA5}" v="161" dt="2022-05-16T17:24:21.273"/>
    <p1510:client id="{C9E39B70-1709-098D-2426-CB2CF5C9B809}" v="536" dt="2022-05-16T20:05:13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5/16/2022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47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Lisp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Parte</a:t>
            </a:r>
            <a:r>
              <a:rPr lang="en-US" dirty="0">
                <a:ea typeface="Calibri"/>
                <a:cs typeface="Calibri"/>
              </a:rPr>
              <a:t> 1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8656-7CD0-9ACF-724F-3A405331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6BE0EC-A3C6-3B02-13EB-8FF10A00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218" y="1825625"/>
            <a:ext cx="4105563" cy="4351338"/>
          </a:xfrm>
        </p:spPr>
      </p:pic>
    </p:spTree>
    <p:extLst>
      <p:ext uri="{BB962C8B-B14F-4D97-AF65-F5344CB8AC3E}">
        <p14:creationId xmlns:p14="http://schemas.microsoft.com/office/powerpoint/2010/main" val="279686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69ED-06A5-C3DF-D23D-7FDC5B3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C698-6652-E994-4E19-92A37D4E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(loop for x in (1 2 3)
  do (print x))</a:t>
            </a:r>
            <a:endParaRPr lang="en-US" dirty="0">
              <a:latin typeface="Source Sans Pro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(loop repeat 10
  do (print "</a:t>
            </a:r>
            <a:r>
              <a:rPr lang="en-US" dirty="0" err="1">
                <a:latin typeface="Consolas"/>
                <a:ea typeface="Source Sans Pro"/>
              </a:rPr>
              <a:t>Printando</a:t>
            </a:r>
            <a:r>
              <a:rPr lang="en-US" dirty="0">
                <a:latin typeface="Consolas"/>
                <a:ea typeface="Source Sans Pro"/>
              </a:rPr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1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0846-72AB-EA29-3961-FC68F9BD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BFBD-FD94-5D57-E1EE-106D101F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800" dirty="0">
                <a:latin typeface="Consolas"/>
              </a:rPr>
              <a:t> (&gt; 4 5)                   
(message "4 é &gt; 5") -&gt; </a:t>
            </a:r>
            <a:r>
              <a:rPr lang="en-US" sz="48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800" dirty="0">
              <a:solidFill>
                <a:srgbClr val="FF0000"/>
              </a:solidFill>
              <a:latin typeface="Source Sans Pro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latin typeface="Consolas"/>
              </a:rPr>
              <a:t> (message "4 é &lt; 5")) -&gt;</a:t>
            </a:r>
            <a:r>
              <a:rPr lang="en-US" sz="4800" dirty="0">
                <a:solidFill>
                  <a:srgbClr val="00B0F0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endParaRPr lang="en-US" sz="4800" dirty="0">
              <a:solidFill>
                <a:srgbClr val="00B0F0"/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OBS: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Atenção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aos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"()"</a:t>
            </a:r>
          </a:p>
        </p:txBody>
      </p:sp>
    </p:spTree>
    <p:extLst>
      <p:ext uri="{BB962C8B-B14F-4D97-AF65-F5344CB8AC3E}">
        <p14:creationId xmlns:p14="http://schemas.microsoft.com/office/powerpoint/2010/main" val="311099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0D39-7E3A-8AFA-32FA-DF6CDB1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Lista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CA75-4A2D-097D-4A6A-77B04E3A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e #' para </a:t>
            </a:r>
            <a:r>
              <a:rPr lang="en-US" dirty="0" err="1">
                <a:ea typeface="+mn-lt"/>
                <a:cs typeface="+mn-lt"/>
              </a:rPr>
              <a:t>aplicar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#'func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))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326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DA8-ECE2-92BC-75AB-89DCA9B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0774-6A4F-A3C0-3146-F4D67F05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(1 2 3) que </a:t>
            </a:r>
            <a:r>
              <a:rPr lang="en-US" dirty="0" err="1">
                <a:ea typeface="Source Sans Pro"/>
              </a:rPr>
              <a:t>multiplique</a:t>
            </a:r>
            <a:r>
              <a:rPr lang="en-US" dirty="0">
                <a:ea typeface="Source Sans Pro"/>
              </a:rPr>
              <a:t> um 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 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ele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seja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maior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igual</a:t>
            </a:r>
            <a:r>
              <a:rPr lang="en-US" dirty="0">
                <a:ea typeface="Source Sans Pro"/>
              </a:rPr>
              <a:t> a 4,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contrário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divida</a:t>
            </a:r>
            <a:r>
              <a:rPr lang="en-US" dirty="0">
                <a:ea typeface="Source Sans Pro"/>
              </a:rPr>
              <a:t> o 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por</a:t>
            </a:r>
            <a:r>
              <a:rPr lang="en-US" dirty="0">
                <a:ea typeface="Source Sans Pro"/>
              </a:rPr>
              <a:t> 2.</a:t>
            </a:r>
          </a:p>
          <a:p>
            <a:r>
              <a:rPr lang="en-US" dirty="0" err="1">
                <a:ea typeface="Source Sans Pro"/>
              </a:rPr>
              <a:t>Depois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mesma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(4 5 6) e </a:t>
            </a:r>
            <a:r>
              <a:rPr lang="en-US" dirty="0" err="1">
                <a:ea typeface="Source Sans Pro"/>
              </a:rPr>
              <a:t>junte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elas</a:t>
            </a:r>
            <a:r>
              <a:rPr lang="en-US" dirty="0">
                <a:ea typeface="Source Sans Pro"/>
              </a:rPr>
              <a:t>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 err="1">
                <a:ea typeface="Source Sans Pro"/>
              </a:rPr>
              <a:t>Dica</a:t>
            </a:r>
            <a:r>
              <a:rPr lang="en-US" dirty="0">
                <a:ea typeface="Source Sans Pro"/>
              </a:rPr>
              <a:t>: Use - &gt; </a:t>
            </a:r>
            <a:r>
              <a:rPr lang="en-US" dirty="0">
                <a:ea typeface="+mn-lt"/>
                <a:cs typeface="+mn-lt"/>
              </a:rPr>
              <a:t>"(&gt;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)"</a:t>
            </a: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7589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47E7-C5D4-69D4-F5DE-3835CD2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5F29-75B1-3063-4341-E81B72B4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Faça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que </a:t>
            </a:r>
            <a:r>
              <a:rPr lang="en-US" dirty="0" err="1">
                <a:ea typeface="Source Sans Pro"/>
              </a:rPr>
              <a:t>calcule</a:t>
            </a:r>
            <a:r>
              <a:rPr lang="en-US" dirty="0">
                <a:ea typeface="Source Sans Pro"/>
              </a:rPr>
              <a:t> o </a:t>
            </a:r>
            <a:r>
              <a:rPr lang="en-US" dirty="0" err="1">
                <a:ea typeface="Source Sans Pro"/>
              </a:rPr>
              <a:t>fatorial</a:t>
            </a:r>
            <a:r>
              <a:rPr lang="en-US" dirty="0">
                <a:ea typeface="Source Sans Pro"/>
              </a:rPr>
              <a:t> de um </a:t>
            </a:r>
            <a:r>
              <a:rPr lang="en-US" dirty="0" err="1">
                <a:ea typeface="Source Sans Pro"/>
              </a:rPr>
              <a:t>número</a:t>
            </a:r>
            <a:r>
              <a:rPr lang="en-US" dirty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4E88-4F6E-757F-9AC9-13FA79EE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Dialetos</a:t>
            </a:r>
            <a:endParaRPr lang="en-US" dirty="0" err="1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43AABDC-E762-C8EC-BE3D-BC12314A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42" y="1786041"/>
            <a:ext cx="4351338" cy="4351338"/>
          </a:xfr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D1C55EEC-61C6-2842-5000-B59EC633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631867"/>
            <a:ext cx="4831277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2E4F1-D5D6-30AC-091A-169363A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cap="all" spc="1500">
                <a:ea typeface="Source Sans Pro SemiBold" panose="020B0603030403020204" pitchFamily="34" charset="0"/>
              </a:rPr>
              <a:t>Common Lisp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E07FDDB-1E6A-603D-BF56-858590D3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3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14F-CB82-BC0C-4213-A799711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2F67-5980-D666-930F-DF5A52AA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a typeface="Source Sans Pro"/>
              </a:rPr>
              <a:t>Criada </a:t>
            </a:r>
            <a:r>
              <a:rPr lang="en-US" sz="4400" dirty="0" err="1">
                <a:ea typeface="Source Sans Pro"/>
              </a:rPr>
              <a:t>em</a:t>
            </a:r>
            <a:r>
              <a:rPr lang="en-US" sz="4400" dirty="0">
                <a:ea typeface="Source Sans Pro"/>
              </a:rPr>
              <a:t> 1981</a:t>
            </a:r>
          </a:p>
          <a:p>
            <a:r>
              <a:rPr lang="en-US" sz="4400" dirty="0">
                <a:ea typeface="Source Sans Pro"/>
              </a:rPr>
              <a:t>Multi-</a:t>
            </a:r>
            <a:r>
              <a:rPr lang="en-US" sz="4400" dirty="0" err="1">
                <a:ea typeface="Source Sans Pro"/>
              </a:rPr>
              <a:t>paradigmas</a:t>
            </a:r>
            <a:endParaRPr lang="en-US" sz="440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Rápida</a:t>
            </a:r>
            <a:endParaRPr lang="en-US" sz="4400" dirty="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Vários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tipos</a:t>
            </a:r>
            <a:r>
              <a:rPr lang="en-US" sz="4400" dirty="0">
                <a:ea typeface="Source Sans Pro"/>
              </a:rPr>
              <a:t> de </a:t>
            </a:r>
            <a:r>
              <a:rPr lang="en-US" sz="4400" dirty="0" err="1">
                <a:ea typeface="Source Sans Pro"/>
              </a:rPr>
              <a:t>estrutura</a:t>
            </a:r>
            <a:r>
              <a:rPr lang="en-US" sz="4400" dirty="0">
                <a:ea typeface="Source Sans Pro"/>
              </a:rPr>
              <a:t> de dados</a:t>
            </a:r>
          </a:p>
          <a:p>
            <a:r>
              <a:rPr lang="en-US" sz="4400" dirty="0" err="1">
                <a:ea typeface="Source Sans Pro"/>
              </a:rPr>
              <a:t>Amplamento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utilizado</a:t>
            </a:r>
            <a:r>
              <a:rPr lang="en-US" sz="4400" dirty="0">
                <a:ea typeface="Source Sans Pro"/>
              </a:rPr>
              <a:t> para </a:t>
            </a:r>
            <a:r>
              <a:rPr lang="en-US" sz="4400" dirty="0" err="1">
                <a:ea typeface="Source Sans Pro"/>
              </a:rPr>
              <a:t>desenvolvimento</a:t>
            </a:r>
            <a:r>
              <a:rPr lang="en-US" sz="4400" dirty="0">
                <a:ea typeface="Source Sans Pro"/>
              </a:rPr>
              <a:t> de IA</a:t>
            </a:r>
          </a:p>
        </p:txBody>
      </p:sp>
    </p:spTree>
    <p:extLst>
      <p:ext uri="{BB962C8B-B14F-4D97-AF65-F5344CB8AC3E}">
        <p14:creationId xmlns:p14="http://schemas.microsoft.com/office/powerpoint/2010/main" val="339382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6D4B-FC2C-04DE-E4AC-041DB4D8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2F1B-2C1E-2570-86C3-DAEF1B2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chamar e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funções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"()" antes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defun</a:t>
            </a:r>
            <a:r>
              <a:rPr lang="en-US" b="1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seguido</a:t>
            </a:r>
            <a:r>
              <a:rPr lang="en-US" dirty="0">
                <a:ea typeface="Source Sans Pro"/>
              </a:rPr>
              <a:t> do </a:t>
            </a:r>
            <a:r>
              <a:rPr lang="en-US" dirty="0" err="1">
                <a:ea typeface="Source Sans Pro"/>
              </a:rPr>
              <a:t>nome</a:t>
            </a:r>
            <a:r>
              <a:rPr lang="en-US" dirty="0">
                <a:ea typeface="Source Sans Pro"/>
              </a:rPr>
              <a:t>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seus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parâmetros</a:t>
            </a:r>
            <a:r>
              <a:rPr lang="en-US" dirty="0">
                <a:ea typeface="Source Sans Pro"/>
              </a:rPr>
              <a:t>. O que 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estar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parenteses</a:t>
            </a:r>
            <a:r>
              <a:rPr lang="en-US" dirty="0">
                <a:ea typeface="Source Sans Pro"/>
              </a:rPr>
              <a:t>. </a:t>
            </a:r>
            <a:endParaRPr lang="en-US" b="1" dirty="0" err="1">
              <a:ea typeface="Source Sans Pro"/>
            </a:endParaRPr>
          </a:p>
          <a:p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 err="1">
                <a:ea typeface="+mn-lt"/>
                <a:cs typeface="+mn-lt"/>
              </a:rPr>
              <a:t>defun</a:t>
            </a:r>
            <a:r>
              <a:rPr lang="en-US" dirty="0">
                <a:ea typeface="+mn-lt"/>
                <a:cs typeface="+mn-lt"/>
              </a:rPr>
              <a:t> sum(a b c)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)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17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B7E-263F-4CD1-E426-D2FD4B5F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Operações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aritiméticas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594C-28C9-1932-CBD4-91A20CAB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o </a:t>
            </a:r>
            <a:r>
              <a:rPr lang="en-US" dirty="0" err="1">
                <a:ea typeface="Source Sans Pro"/>
              </a:rPr>
              <a:t>sinal</a:t>
            </a:r>
            <a:r>
              <a:rPr lang="en-US" dirty="0">
                <a:ea typeface="Source Sans Pro"/>
              </a:rPr>
              <a:t> antes do que </a:t>
            </a:r>
            <a:r>
              <a:rPr lang="en-US" dirty="0" err="1">
                <a:ea typeface="Source Sans Pro"/>
              </a:rPr>
              <a:t>iremos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efetuar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 -&gt; soma </a:t>
            </a:r>
            <a:r>
              <a:rPr lang="en-US" dirty="0" err="1">
                <a:ea typeface="+mn-lt"/>
                <a:cs typeface="+mn-lt"/>
              </a:rPr>
              <a:t>a,b,c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Se </a:t>
            </a:r>
            <a:r>
              <a:rPr lang="en-US" dirty="0" err="1">
                <a:ea typeface="Source Sans Pro"/>
              </a:rPr>
              <a:t>quisermos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outra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outro 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"()".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(-(+ a b c)1)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194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C10-8EF1-78BD-1D14-01D1349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4DE7-82D0-2856-8970-FA76C963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Source Sans Pro"/>
              </a:rPr>
              <a:t>Faça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uma</a:t>
            </a:r>
            <a:r>
              <a:rPr lang="en-US" sz="4400" dirty="0">
                <a:ea typeface="Source Sans Pro"/>
              </a:rPr>
              <a:t> </a:t>
            </a:r>
            <a:r>
              <a:rPr lang="en-US" sz="4400" dirty="0" err="1">
                <a:ea typeface="Source Sans Pro"/>
              </a:rPr>
              <a:t>função</a:t>
            </a:r>
            <a:r>
              <a:rPr lang="en-US" sz="4400" dirty="0">
                <a:ea typeface="Source Sans Pro"/>
              </a:rPr>
              <a:t> que </a:t>
            </a:r>
            <a:r>
              <a:rPr lang="en-US" sz="4400" dirty="0" err="1">
                <a:ea typeface="Source Sans Pro"/>
              </a:rPr>
              <a:t>retorne</a:t>
            </a:r>
            <a:r>
              <a:rPr lang="en-US" sz="4400" dirty="0">
                <a:ea typeface="Source Sans Pro"/>
              </a:rPr>
              <a:t> x².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FD9B-4243-2D2E-D857-1BE535F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Declaração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varíaveis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273-666D-225D-2A07-80C7C93A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declaração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varíaveis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usaremos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 x 3)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(print x)</a:t>
            </a: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9481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94DE-5AE8-0AEC-17B4-B09368B5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6EC4-D66C-A36A-6383-080350AB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</a:t>
            </a:r>
            <a:r>
              <a:rPr lang="en-US" dirty="0" err="1">
                <a:ea typeface="Source Sans Pro"/>
              </a:rPr>
              <a:t>salvar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, basta usar a </a:t>
            </a:r>
            <a:r>
              <a:rPr lang="en-US" dirty="0" err="1">
                <a:ea typeface="Source Sans Pro"/>
              </a:rPr>
              <a:t>palavra</a:t>
            </a:r>
            <a:r>
              <a:rPr lang="en-US" dirty="0">
                <a:ea typeface="Source Sans Pro"/>
              </a:rPr>
              <a:t> </a:t>
            </a:r>
            <a:r>
              <a:rPr lang="en-US" b="1" dirty="0">
                <a:ea typeface="Source Sans Pro"/>
              </a:rPr>
              <a:t>list: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(list 1 2 3)-&gt; </a:t>
            </a:r>
            <a:r>
              <a:rPr lang="en-US" dirty="0" err="1">
                <a:ea typeface="Source Sans Pro"/>
              </a:rPr>
              <a:t>salva</a:t>
            </a:r>
            <a:r>
              <a:rPr lang="en-US" dirty="0">
                <a:ea typeface="Source Sans Pro"/>
              </a:rPr>
              <a:t> 1,2,3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latin typeface="Consolas"/>
                <a:ea typeface="Source Sans Pro"/>
              </a:rPr>
              <a:t>defparameter</a:t>
            </a:r>
            <a:r>
              <a:rPr lang="en-US" dirty="0">
                <a:latin typeface="Consolas"/>
                <a:ea typeface="Source Sans Pro"/>
              </a:rPr>
              <a:t> my-list (list 1 2 3))-&gt; </a:t>
            </a:r>
            <a:r>
              <a:rPr lang="en-US" dirty="0" err="1">
                <a:latin typeface="Consolas"/>
                <a:ea typeface="Source Sans Pro"/>
              </a:rPr>
              <a:t>salvando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numa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varíavel</a:t>
            </a:r>
            <a:r>
              <a:rPr lang="en-US" dirty="0">
                <a:latin typeface="Consolas"/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nth </a:t>
            </a:r>
            <a:r>
              <a:rPr lang="en-US" dirty="0" err="1">
                <a:latin typeface="Consolas"/>
                <a:ea typeface="Source Sans Pro"/>
              </a:rPr>
              <a:t>pega</a:t>
            </a:r>
            <a:r>
              <a:rPr lang="en-US" dirty="0">
                <a:latin typeface="Consolas"/>
                <a:ea typeface="Source Sans Pro"/>
              </a:rPr>
              <a:t> a </a:t>
            </a:r>
            <a:r>
              <a:rPr lang="en-US" dirty="0" err="1">
                <a:latin typeface="Consolas"/>
                <a:ea typeface="Source Sans Pro"/>
              </a:rPr>
              <a:t>número</a:t>
            </a:r>
            <a:r>
              <a:rPr lang="en-US" dirty="0">
                <a:latin typeface="Consolas"/>
                <a:ea typeface="Source Sans Pro"/>
              </a:rPr>
              <a:t> que </a:t>
            </a:r>
            <a:r>
              <a:rPr lang="en-US" dirty="0" err="1">
                <a:latin typeface="Consolas"/>
                <a:ea typeface="Source Sans Pro"/>
              </a:rPr>
              <a:t>está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na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posição</a:t>
            </a:r>
            <a:r>
              <a:rPr lang="en-US" dirty="0">
                <a:latin typeface="Consolas"/>
                <a:ea typeface="Source Sans Pro"/>
              </a:rPr>
              <a:t> entrada.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ea typeface="Source Sans Pro"/>
              </a:rPr>
              <a:t>Exemplo</a:t>
            </a:r>
            <a:r>
              <a:rPr lang="en-US" dirty="0">
                <a:latin typeface="Consolas"/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(nth 1 my-list))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21357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EF55A-0B67-4645-ADD6-F7A2C27874D8}"/>
</file>

<file path=customXml/itemProps2.xml><?xml version="1.0" encoding="utf-8"?>
<ds:datastoreItem xmlns:ds="http://schemas.openxmlformats.org/officeDocument/2006/customXml" ds:itemID="{2E80454D-68F7-480F-9FDE-2E7127555029}"/>
</file>

<file path=customXml/itemProps3.xml><?xml version="1.0" encoding="utf-8"?>
<ds:datastoreItem xmlns:ds="http://schemas.openxmlformats.org/officeDocument/2006/customXml" ds:itemID="{16E866AF-3163-483F-9709-B5A384C707A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FunkyShapesDarkVTI</vt:lpstr>
      <vt:lpstr>Lisp</vt:lpstr>
      <vt:lpstr>Dialetos</vt:lpstr>
      <vt:lpstr>Common Lisp</vt:lpstr>
      <vt:lpstr>Sobre a linguagem</vt:lpstr>
      <vt:lpstr>Funções</vt:lpstr>
      <vt:lpstr>Operações aritiméticas</vt:lpstr>
      <vt:lpstr>Execício</vt:lpstr>
      <vt:lpstr>Declaração de varíaveis</vt:lpstr>
      <vt:lpstr>Listas</vt:lpstr>
      <vt:lpstr>Listas 2</vt:lpstr>
      <vt:lpstr>Loop</vt:lpstr>
      <vt:lpstr>If e else</vt:lpstr>
      <vt:lpstr>Lista 2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2022-05-16T06:54:55Z</dcterms:created>
  <dcterms:modified xsi:type="dcterms:W3CDTF">2022-05-16T20:16:34Z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