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7"/>
        <p:guide pos="39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Infográfico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Terminologias da Ciência de Dados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 Mining e KDD</a:t>
            </a:r>
            <a:endParaRPr lang="pt-PT" altLang="en-US"/>
          </a:p>
        </p:txBody>
      </p:sp>
      <p:sp>
        <p:nvSpPr>
          <p:cNvPr id="2" name="Content Placeholder 1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1290955"/>
          </a:xfrm>
        </p:spPr>
        <p:txBody>
          <a:bodyPr/>
          <a:p>
            <a:pPr marL="0" indent="0">
              <a:buNone/>
            </a:pPr>
            <a:r>
              <a:rPr lang="pt-PT" altLang="en-US"/>
              <a:t>Como visto no material de aula e apresentado na literatura, existem muitas divergências sobre o entendimento desses 2 termos, no entanto, dentro da minha compreensão, a mineração de dados é uma das etapas dentro do processo de KDD</a:t>
            </a:r>
            <a:endParaRPr lang="pt-PT" altLang="en-US"/>
          </a:p>
        </p:txBody>
      </p:sp>
      <p:sp>
        <p:nvSpPr>
          <p:cNvPr id="3" name="Flowchart: Magnetic Disk 2"/>
          <p:cNvSpPr/>
          <p:nvPr/>
        </p:nvSpPr>
        <p:spPr>
          <a:xfrm>
            <a:off x="647700" y="3059430"/>
            <a:ext cx="1250315" cy="12503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Dados</a:t>
            </a:r>
            <a:endParaRPr lang="pt-PT" altLang="en-US"/>
          </a:p>
        </p:txBody>
      </p:sp>
      <p:sp>
        <p:nvSpPr>
          <p:cNvPr id="5" name="Right Arrow 4"/>
          <p:cNvSpPr/>
          <p:nvPr/>
        </p:nvSpPr>
        <p:spPr>
          <a:xfrm>
            <a:off x="2154555" y="3312795"/>
            <a:ext cx="1744345" cy="78994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Selecionar</a:t>
            </a:r>
            <a:endParaRPr lang="pt-PT" altLang="en-US"/>
          </a:p>
        </p:txBody>
      </p:sp>
      <p:sp>
        <p:nvSpPr>
          <p:cNvPr id="6" name="Cube 5"/>
          <p:cNvSpPr/>
          <p:nvPr/>
        </p:nvSpPr>
        <p:spPr>
          <a:xfrm>
            <a:off x="4013835" y="3162300"/>
            <a:ext cx="789940" cy="7899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140835" y="3289300"/>
            <a:ext cx="789940" cy="7899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4267835" y="3416300"/>
            <a:ext cx="789940" cy="7899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4394835" y="3543300"/>
            <a:ext cx="1028700" cy="10287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Dados</a:t>
            </a:r>
            <a:br>
              <a:rPr lang="pt-PT" altLang="en-US"/>
            </a:br>
            <a:r>
              <a:rPr lang="pt-PT" altLang="en-US"/>
              <a:t>Alvo</a:t>
            </a:r>
            <a:endParaRPr lang="pt-PT" altLang="en-US"/>
          </a:p>
        </p:txBody>
      </p:sp>
      <p:sp>
        <p:nvSpPr>
          <p:cNvPr id="10" name="Right Arrow 9"/>
          <p:cNvSpPr/>
          <p:nvPr/>
        </p:nvSpPr>
        <p:spPr>
          <a:xfrm>
            <a:off x="5539105" y="3289300"/>
            <a:ext cx="1744345" cy="78994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Preprocessar</a:t>
            </a:r>
            <a:endParaRPr lang="pt-PT" alt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7403465" y="3162300"/>
            <a:ext cx="1382395" cy="111887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Dados</a:t>
            </a:r>
            <a:br>
              <a:rPr lang="pt-PT" altLang="en-US"/>
            </a:br>
            <a:r>
              <a:rPr lang="pt-PT" altLang="en-US"/>
              <a:t>preprocessados</a:t>
            </a:r>
            <a:endParaRPr lang="pt-PT" altLang="en-US"/>
          </a:p>
        </p:txBody>
      </p:sp>
      <p:sp>
        <p:nvSpPr>
          <p:cNvPr id="13" name="Right Arrow 12"/>
          <p:cNvSpPr/>
          <p:nvPr/>
        </p:nvSpPr>
        <p:spPr>
          <a:xfrm>
            <a:off x="8907145" y="3289300"/>
            <a:ext cx="1744345" cy="78994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Transformar</a:t>
            </a:r>
            <a:endParaRPr lang="pt-PT" altLang="en-US"/>
          </a:p>
        </p:txBody>
      </p:sp>
      <p:sp>
        <p:nvSpPr>
          <p:cNvPr id="14" name="Cloud 13"/>
          <p:cNvSpPr/>
          <p:nvPr/>
        </p:nvSpPr>
        <p:spPr>
          <a:xfrm>
            <a:off x="10651490" y="2950845"/>
            <a:ext cx="1514475" cy="15144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Dados</a:t>
            </a:r>
            <a:br>
              <a:rPr lang="pt-PT" altLang="en-US"/>
            </a:br>
            <a:r>
              <a:rPr lang="pt-PT" altLang="en-US"/>
              <a:t>Transformados</a:t>
            </a:r>
            <a:endParaRPr lang="pt-PT" alt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9064625" y="4587240"/>
            <a:ext cx="2567305" cy="1597025"/>
          </a:xfrm>
          <a:prstGeom prst="bentArrow">
            <a:avLst>
              <a:gd name="adj1" fmla="val 38409"/>
              <a:gd name="adj2" fmla="val 37892"/>
              <a:gd name="adj3" fmla="val 28111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9485630" y="5403215"/>
            <a:ext cx="172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DATA MINING</a:t>
            </a:r>
            <a:endParaRPr lang="pt-PT" altLang="en-US">
              <a:solidFill>
                <a:schemeClr val="bg1"/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7656830" y="4866640"/>
            <a:ext cx="394970" cy="1447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8051800" y="5278755"/>
            <a:ext cx="394970" cy="1035685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8512175" y="4587240"/>
            <a:ext cx="394970" cy="17272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7389495" y="6314440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tx1"/>
                </a:solidFill>
              </a:rPr>
              <a:t>INFORMAÇÃO</a:t>
            </a:r>
            <a:endParaRPr lang="pt-PT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Big Picture</a:t>
            </a:r>
            <a:endParaRPr lang="pt-PT" alt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idx="1"/>
          </p:nvPr>
        </p:nvSpPr>
        <p:spPr/>
        <p:txBody>
          <a:bodyPr/>
          <a:p>
            <a:r>
              <a:rPr lang="pt-PT" altLang="en-US"/>
              <a:t>Nessa sessão iremos fazer um fechamento com um Big Picture de todo ecossistema que envolve esses conceitos</a:t>
            </a:r>
            <a:endParaRPr lang="pt-PT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Oval 15"/>
          <p:cNvSpPr/>
          <p:nvPr/>
        </p:nvSpPr>
        <p:spPr>
          <a:xfrm>
            <a:off x="2452370" y="340360"/>
            <a:ext cx="4956175" cy="4722495"/>
          </a:xfrm>
          <a:prstGeom prst="ellipse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3770" y="1287145"/>
            <a:ext cx="3095625" cy="282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9645" y="1303020"/>
            <a:ext cx="1447800" cy="5765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Inteligência Artificial</a:t>
            </a:r>
            <a:endParaRPr lang="pt-PT" altLang="en-US"/>
          </a:p>
        </p:txBody>
      </p:sp>
      <p:sp>
        <p:nvSpPr>
          <p:cNvPr id="8" name="Rectangle 7"/>
          <p:cNvSpPr/>
          <p:nvPr/>
        </p:nvSpPr>
        <p:spPr>
          <a:xfrm>
            <a:off x="3813810" y="2047875"/>
            <a:ext cx="2774950" cy="20688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23335" y="2047875"/>
            <a:ext cx="1447800" cy="5765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Machine</a:t>
            </a:r>
            <a:br>
              <a:rPr lang="pt-PT" altLang="en-US"/>
            </a:br>
            <a:r>
              <a:rPr lang="pt-PT" altLang="en-US"/>
              <a:t>Learning</a:t>
            </a:r>
            <a:endParaRPr lang="pt-PT" altLang="en-US"/>
          </a:p>
        </p:txBody>
      </p:sp>
      <p:sp>
        <p:nvSpPr>
          <p:cNvPr id="10" name="Flowchart: Process 9"/>
          <p:cNvSpPr/>
          <p:nvPr/>
        </p:nvSpPr>
        <p:spPr>
          <a:xfrm>
            <a:off x="4185285" y="2816860"/>
            <a:ext cx="2402840" cy="1300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01160" y="2832735"/>
            <a:ext cx="1447800" cy="5765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Deep</a:t>
            </a:r>
            <a:br>
              <a:rPr lang="pt-PT" altLang="en-US"/>
            </a:br>
            <a:r>
              <a:rPr lang="pt-PT" altLang="en-US"/>
              <a:t>Learning</a:t>
            </a:r>
            <a:endParaRPr lang="pt-PT" altLang="en-US"/>
          </a:p>
        </p:txBody>
      </p:sp>
      <p:sp>
        <p:nvSpPr>
          <p:cNvPr id="19" name="Oval 18"/>
          <p:cNvSpPr/>
          <p:nvPr/>
        </p:nvSpPr>
        <p:spPr>
          <a:xfrm>
            <a:off x="5430520" y="2499995"/>
            <a:ext cx="4067810" cy="3982720"/>
          </a:xfrm>
          <a:prstGeom prst="ellipse">
            <a:avLst/>
          </a:prstGeom>
          <a:solidFill>
            <a:schemeClr val="accent4">
              <a:alpha val="2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51245" y="397510"/>
            <a:ext cx="4313555" cy="4200525"/>
          </a:xfrm>
          <a:prstGeom prst="ellipse">
            <a:avLst/>
          </a:prstGeom>
          <a:solidFill>
            <a:schemeClr val="accent6">
              <a:alpha val="33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true"/>
          <p:nvPr/>
        </p:nvSpPr>
        <p:spPr>
          <a:xfrm>
            <a:off x="3978275" y="611505"/>
            <a:ext cx="2126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CIÊNCIA DA COMPUTAÇÃO</a:t>
            </a:r>
            <a:endParaRPr lang="pt-PT" alt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7408545" y="872490"/>
            <a:ext cx="2126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MATEMÁTICA E</a:t>
            </a:r>
            <a:endParaRPr lang="pt-PT" altLang="en-US"/>
          </a:p>
          <a:p>
            <a:r>
              <a:rPr lang="pt-PT" altLang="en-US"/>
              <a:t>ESTATÍSTICA</a:t>
            </a:r>
            <a:endParaRPr lang="pt-PT" alt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6589395" y="4712970"/>
            <a:ext cx="2126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DOMÍNIOS E </a:t>
            </a:r>
            <a:br>
              <a:rPr lang="pt-PT" altLang="en-US"/>
            </a:br>
            <a:r>
              <a:rPr lang="pt-PT" altLang="en-US"/>
              <a:t>CONHECIMENTO DE NEGÓCIO</a:t>
            </a:r>
            <a:endParaRPr lang="pt-PT" altLang="en-US"/>
          </a:p>
        </p:txBody>
      </p:sp>
      <p:sp>
        <p:nvSpPr>
          <p:cNvPr id="24" name="Oval 23"/>
          <p:cNvSpPr/>
          <p:nvPr/>
        </p:nvSpPr>
        <p:spPr>
          <a:xfrm>
            <a:off x="5878195" y="2267585"/>
            <a:ext cx="2147570" cy="2098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b="1"/>
              <a:t>DATA</a:t>
            </a:r>
            <a:endParaRPr lang="pt-PT" altLang="en-US" b="1"/>
          </a:p>
          <a:p>
            <a:pPr algn="ctr"/>
            <a:r>
              <a:rPr lang="pt-PT" altLang="en-US" b="1"/>
              <a:t>SCIENCE</a:t>
            </a:r>
            <a:endParaRPr lang="pt-PT" altLang="en-US" b="1"/>
          </a:p>
        </p:txBody>
      </p:sp>
      <p:sp>
        <p:nvSpPr>
          <p:cNvPr id="25" name="Text Box 24"/>
          <p:cNvSpPr txBox="true"/>
          <p:nvPr/>
        </p:nvSpPr>
        <p:spPr>
          <a:xfrm>
            <a:off x="8025765" y="3472180"/>
            <a:ext cx="104648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pt-PT" altLang="en-US"/>
              <a:t>Data</a:t>
            </a:r>
            <a:br>
              <a:rPr lang="pt-PT" altLang="en-US"/>
            </a:br>
            <a:r>
              <a:rPr lang="pt-PT" altLang="en-US"/>
              <a:t>Analitics</a:t>
            </a:r>
            <a:endParaRPr lang="pt-PT" alt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4957445" y="4281805"/>
            <a:ext cx="144399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pt-PT" altLang="en-US"/>
              <a:t>Softwares</a:t>
            </a:r>
            <a:br>
              <a:rPr lang="pt-PT" altLang="en-US"/>
            </a:br>
            <a:r>
              <a:rPr lang="pt-PT" altLang="en-US"/>
              <a:t>Tradicionais</a:t>
            </a:r>
            <a:endParaRPr lang="pt-PT" altLang="en-US"/>
          </a:p>
        </p:txBody>
      </p:sp>
      <p:sp>
        <p:nvSpPr>
          <p:cNvPr id="28" name="Text Box 27"/>
          <p:cNvSpPr txBox="true"/>
          <p:nvPr/>
        </p:nvSpPr>
        <p:spPr>
          <a:xfrm>
            <a:off x="6261100" y="1517650"/>
            <a:ext cx="104648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pt-PT" altLang="en-US"/>
              <a:t>Machine</a:t>
            </a:r>
            <a:br>
              <a:rPr lang="pt-PT" altLang="en-US"/>
            </a:br>
            <a:r>
              <a:rPr lang="pt-PT" altLang="en-US"/>
              <a:t>Learning</a:t>
            </a:r>
            <a:endParaRPr lang="pt-PT" altLang="en-US"/>
          </a:p>
        </p:txBody>
      </p:sp>
      <p:sp>
        <p:nvSpPr>
          <p:cNvPr id="29" name="Block Arc 28"/>
          <p:cNvSpPr/>
          <p:nvPr/>
        </p:nvSpPr>
        <p:spPr>
          <a:xfrm>
            <a:off x="269240" y="347980"/>
            <a:ext cx="2698750" cy="2698750"/>
          </a:xfrm>
          <a:prstGeom prst="blockArc">
            <a:avLst>
              <a:gd name="adj1" fmla="val 10800000"/>
              <a:gd name="adj2" fmla="val 16311954"/>
              <a:gd name="adj3" fmla="val 1239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lock Arc 29"/>
          <p:cNvSpPr/>
          <p:nvPr/>
        </p:nvSpPr>
        <p:spPr>
          <a:xfrm rot="5400000">
            <a:off x="390525" y="347980"/>
            <a:ext cx="2698750" cy="2698750"/>
          </a:xfrm>
          <a:prstGeom prst="blockArc">
            <a:avLst>
              <a:gd name="adj1" fmla="val 10800000"/>
              <a:gd name="adj2" fmla="val 16311954"/>
              <a:gd name="adj3" fmla="val 1239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lock Arc 30"/>
          <p:cNvSpPr/>
          <p:nvPr/>
        </p:nvSpPr>
        <p:spPr>
          <a:xfrm rot="10800000">
            <a:off x="390525" y="490855"/>
            <a:ext cx="2698750" cy="2698750"/>
          </a:xfrm>
          <a:prstGeom prst="blockArc">
            <a:avLst>
              <a:gd name="adj1" fmla="val 10800000"/>
              <a:gd name="adj2" fmla="val 16311954"/>
              <a:gd name="adj3" fmla="val 1239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 rot="16200000">
            <a:off x="269240" y="490855"/>
            <a:ext cx="2698750" cy="2698750"/>
          </a:xfrm>
          <a:prstGeom prst="blockArc">
            <a:avLst>
              <a:gd name="adj1" fmla="val 10800000"/>
              <a:gd name="adj2" fmla="val 16311954"/>
              <a:gd name="adj3" fmla="val 1239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850265" y="958215"/>
            <a:ext cx="15367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6000" b="1">
                <a:latin typeface="Mukti Narrow Bold" charset="0"/>
                <a:cs typeface="Mukti Narrow Bold" charset="0"/>
              </a:rPr>
              <a:t>BIG</a:t>
            </a:r>
            <a:endParaRPr lang="pt-PT" altLang="en-US" sz="6000" b="1">
              <a:latin typeface="Mukti Narrow Bold" charset="0"/>
              <a:cs typeface="Mukti Narrow Bold" charset="0"/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850265" y="1771650"/>
            <a:ext cx="16732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4000">
                <a:latin typeface="Jamrul" panose="02000603000000000000" charset="0"/>
                <a:cs typeface="Jamrul" panose="02000603000000000000" charset="0"/>
              </a:rPr>
              <a:t>DATA</a:t>
            </a:r>
            <a:endParaRPr lang="pt-PT" altLang="en-US" sz="4000">
              <a:latin typeface="Jamrul" panose="02000603000000000000" charset="0"/>
              <a:cs typeface="Jamrul" panose="02000603000000000000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567420" y="4365625"/>
            <a:ext cx="2281555" cy="2281555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true"/>
          <p:nvPr/>
        </p:nvSpPr>
        <p:spPr>
          <a:xfrm>
            <a:off x="9361805" y="5353685"/>
            <a:ext cx="1332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BANCO</a:t>
            </a:r>
            <a:br>
              <a:rPr lang="pt-PT" altLang="en-US"/>
            </a:br>
            <a:r>
              <a:rPr lang="pt-PT" altLang="en-US"/>
              <a:t>DE DADOS</a:t>
            </a:r>
            <a:endParaRPr lang="pt-PT" altLang="en-US"/>
          </a:p>
        </p:txBody>
      </p:sp>
      <p:sp>
        <p:nvSpPr>
          <p:cNvPr id="37" name="Text Box 36"/>
          <p:cNvSpPr txBox="true"/>
          <p:nvPr/>
        </p:nvSpPr>
        <p:spPr>
          <a:xfrm>
            <a:off x="8851900" y="49269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BI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Introdução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PT" altLang="en-US"/>
              <a:t>Este documento tem como objetivo apresentar alguns inforgráficos resumindo as terminologias que envolvem a ciência de dados como um todo. Como visto em aula, não há conformidade entre as relacões destes termos, no entanto é consenso a importância e relevância dos dados na evolução tecnológica moderna.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Gestão de Dados</a:t>
            </a:r>
            <a:endParaRPr lang="pt-PT" alt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idx="1"/>
          </p:nvPr>
        </p:nvSpPr>
        <p:spPr>
          <a:xfrm>
            <a:off x="831850" y="4610100"/>
            <a:ext cx="7321550" cy="1905000"/>
          </a:xfrm>
        </p:spPr>
        <p:txBody>
          <a:bodyPr>
            <a:normAutofit fontScale="90000"/>
          </a:bodyPr>
          <a:p>
            <a:r>
              <a:rPr lang="pt-PT" altLang="en-US"/>
              <a:t>“Gestão de Dados é a função na organização que cuida do planejamento, controle e entrega de ativos de dados e de informação. Esta função inclui: as disciplinas do desenvolvimento, execução e supervisão de planos, políticas, programas, projetos, processos, práticas, e procedimentos que controlam, protegem, distribuem e aperfeiçoam o valor dos ativos de dados e informações”. E a Governança de Dados consiste no exercício de autoridade e controle (planejamento, monitoramento e execução) sobre o gerenciamento de ativos de dados (DMBOK, 2012).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Title 19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Ciclo de vida do dado x Ciclo de desenvolvimento de sistemas.</a:t>
            </a:r>
            <a:endParaRPr lang="en-US"/>
          </a:p>
        </p:txBody>
      </p:sp>
      <p:sp>
        <p:nvSpPr>
          <p:cNvPr id="2" name="Chevron 1"/>
          <p:cNvSpPr/>
          <p:nvPr/>
        </p:nvSpPr>
        <p:spPr>
          <a:xfrm>
            <a:off x="1362710" y="159385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rtlCol="0" anchor="ctr"/>
          <a:p>
            <a:pPr algn="ctr"/>
            <a:r>
              <a:rPr lang="pt-PT" altLang="en-US"/>
              <a:t>Planejar</a:t>
            </a:r>
            <a:endParaRPr lang="pt-PT" altLang="en-US"/>
          </a:p>
        </p:txBody>
      </p:sp>
      <p:sp>
        <p:nvSpPr>
          <p:cNvPr id="3" name="Chevron 2"/>
          <p:cNvSpPr/>
          <p:nvPr/>
        </p:nvSpPr>
        <p:spPr>
          <a:xfrm>
            <a:off x="2691130" y="159385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pt-PT" altLang="en-US"/>
              <a:t>Especificar</a:t>
            </a:r>
            <a:endParaRPr lang="pt-PT" altLang="en-US"/>
          </a:p>
        </p:txBody>
      </p:sp>
      <p:sp>
        <p:nvSpPr>
          <p:cNvPr id="4" name="Chevron 3"/>
          <p:cNvSpPr/>
          <p:nvPr/>
        </p:nvSpPr>
        <p:spPr>
          <a:xfrm>
            <a:off x="4005580" y="159385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Disponibilizar</a:t>
            </a:r>
            <a:endParaRPr lang="pt-PT" altLang="en-US"/>
          </a:p>
        </p:txBody>
      </p:sp>
      <p:sp>
        <p:nvSpPr>
          <p:cNvPr id="5" name="Chevron 4"/>
          <p:cNvSpPr/>
          <p:nvPr/>
        </p:nvSpPr>
        <p:spPr>
          <a:xfrm>
            <a:off x="5317490" y="159385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Criar e adquirir</a:t>
            </a:r>
            <a:endParaRPr lang="pt-PT" altLang="en-US"/>
          </a:p>
        </p:txBody>
      </p:sp>
      <p:sp>
        <p:nvSpPr>
          <p:cNvPr id="6" name="Chevron 5"/>
          <p:cNvSpPr/>
          <p:nvPr/>
        </p:nvSpPr>
        <p:spPr>
          <a:xfrm>
            <a:off x="6613525" y="159385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Manter e usar</a:t>
            </a:r>
            <a:endParaRPr lang="pt-PT" altLang="en-US"/>
          </a:p>
        </p:txBody>
      </p:sp>
      <p:sp>
        <p:nvSpPr>
          <p:cNvPr id="7" name="Chevron 6"/>
          <p:cNvSpPr/>
          <p:nvPr/>
        </p:nvSpPr>
        <p:spPr>
          <a:xfrm>
            <a:off x="7905115" y="159385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Arquivar e recuperar</a:t>
            </a:r>
            <a:endParaRPr lang="pt-PT" altLang="en-US"/>
          </a:p>
        </p:txBody>
      </p:sp>
      <p:sp>
        <p:nvSpPr>
          <p:cNvPr id="8" name="Chevron 7"/>
          <p:cNvSpPr/>
          <p:nvPr/>
        </p:nvSpPr>
        <p:spPr>
          <a:xfrm>
            <a:off x="9204325" y="159385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Eliminar</a:t>
            </a:r>
            <a:endParaRPr lang="pt-PT" altLang="en-US"/>
          </a:p>
        </p:txBody>
      </p:sp>
      <p:sp>
        <p:nvSpPr>
          <p:cNvPr id="9" name="Chevron 8"/>
          <p:cNvSpPr/>
          <p:nvPr/>
        </p:nvSpPr>
        <p:spPr>
          <a:xfrm>
            <a:off x="1362710" y="330073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Planejar</a:t>
            </a:r>
            <a:endParaRPr lang="pt-PT" altLang="en-US"/>
          </a:p>
        </p:txBody>
      </p:sp>
      <p:sp>
        <p:nvSpPr>
          <p:cNvPr id="10" name="Chevron 9"/>
          <p:cNvSpPr/>
          <p:nvPr/>
        </p:nvSpPr>
        <p:spPr>
          <a:xfrm>
            <a:off x="2691130" y="330073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Analisar</a:t>
            </a:r>
            <a:endParaRPr lang="pt-PT" altLang="en-US"/>
          </a:p>
        </p:txBody>
      </p:sp>
      <p:sp>
        <p:nvSpPr>
          <p:cNvPr id="11" name="Chevron 10"/>
          <p:cNvSpPr/>
          <p:nvPr/>
        </p:nvSpPr>
        <p:spPr>
          <a:xfrm>
            <a:off x="4005580" y="330073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Projetar</a:t>
            </a:r>
            <a:endParaRPr lang="pt-PT" altLang="en-US"/>
          </a:p>
        </p:txBody>
      </p:sp>
      <p:sp>
        <p:nvSpPr>
          <p:cNvPr id="12" name="Chevron 11"/>
          <p:cNvSpPr/>
          <p:nvPr/>
        </p:nvSpPr>
        <p:spPr>
          <a:xfrm>
            <a:off x="5317490" y="330073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Construir</a:t>
            </a:r>
            <a:endParaRPr lang="pt-PT" altLang="en-US"/>
          </a:p>
        </p:txBody>
      </p:sp>
      <p:sp>
        <p:nvSpPr>
          <p:cNvPr id="13" name="Chevron 12"/>
          <p:cNvSpPr/>
          <p:nvPr/>
        </p:nvSpPr>
        <p:spPr>
          <a:xfrm>
            <a:off x="6613525" y="330073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Testar</a:t>
            </a:r>
            <a:endParaRPr lang="pt-PT" altLang="en-US"/>
          </a:p>
        </p:txBody>
      </p:sp>
      <p:sp>
        <p:nvSpPr>
          <p:cNvPr id="14" name="Chevron 13"/>
          <p:cNvSpPr/>
          <p:nvPr/>
        </p:nvSpPr>
        <p:spPr>
          <a:xfrm>
            <a:off x="7905115" y="330073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Implantar</a:t>
            </a:r>
            <a:endParaRPr lang="pt-PT" altLang="en-US"/>
          </a:p>
        </p:txBody>
      </p:sp>
      <p:sp>
        <p:nvSpPr>
          <p:cNvPr id="15" name="Chevron 14"/>
          <p:cNvSpPr/>
          <p:nvPr/>
        </p:nvSpPr>
        <p:spPr>
          <a:xfrm>
            <a:off x="9204325" y="3300730"/>
            <a:ext cx="1477010" cy="1022985"/>
          </a:xfrm>
          <a:prstGeom prst="chevron">
            <a:avLst>
              <a:gd name="adj" fmla="val 29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Manter</a:t>
            </a:r>
            <a:endParaRPr lang="pt-PT" alt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340360" y="1921510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DADO</a:t>
            </a:r>
            <a:endParaRPr lang="pt-PT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340360" y="362775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SISTEMA</a:t>
            </a:r>
            <a:endParaRPr lang="pt-PT" alt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340360" y="4759325"/>
            <a:ext cx="1124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No ciclo da sua vida, o dado pode ser extraído, exportado, importado, migrado, validado, editado, atualizado, limpo,</a:t>
            </a:r>
            <a:endParaRPr lang="en-US"/>
          </a:p>
          <a:p>
            <a:pPr algn="l"/>
            <a:r>
              <a:rPr lang="en-US"/>
              <a:t>transformado, convertido, integrado, segregado, agregado, referenciado, revisado, relatado, analisado, garimpado, salvo, </a:t>
            </a:r>
            <a:endParaRPr lang="en-US"/>
          </a:p>
          <a:p>
            <a:pPr algn="l"/>
            <a:r>
              <a:rPr lang="en-US"/>
              <a:t>recuperado, arquivado e restaurado antes de eventualmente ser eliminado (DMBOK, 2012).</a:t>
            </a:r>
            <a:r>
              <a:rPr lang="pt-PT" altLang="en-US"/>
              <a:t> </a:t>
            </a:r>
            <a:r>
              <a:rPr lang="en-US"/>
              <a:t>Para o DMBOK (2012) o </a:t>
            </a:r>
            <a:endParaRPr lang="en-US"/>
          </a:p>
          <a:p>
            <a:pPr algn="l"/>
            <a:r>
              <a:rPr lang="en-US"/>
              <a:t>ciclo de vida dos dados está diretamente ligado ao ciclo de vida dos sistemas</a:t>
            </a:r>
            <a:endParaRPr lang="en-US"/>
          </a:p>
        </p:txBody>
      </p:sp>
      <p:sp>
        <p:nvSpPr>
          <p:cNvPr id="19" name="Text Box 18"/>
          <p:cNvSpPr txBox="true"/>
          <p:nvPr/>
        </p:nvSpPr>
        <p:spPr>
          <a:xfrm>
            <a:off x="3964305" y="6394450"/>
            <a:ext cx="418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Fonte: DMBOK adaptado por Rêgo (2013)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4582795" y="2410460"/>
            <a:ext cx="2590165" cy="2590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Gestão</a:t>
            </a:r>
            <a:endParaRPr lang="pt-PT" altLang="en-US"/>
          </a:p>
          <a:p>
            <a:pPr algn="ctr"/>
            <a:r>
              <a:rPr lang="pt-PT" altLang="en-US"/>
              <a:t>de</a:t>
            </a:r>
            <a:endParaRPr lang="pt-PT" altLang="en-US"/>
          </a:p>
          <a:p>
            <a:pPr algn="ctr"/>
            <a:r>
              <a:rPr lang="pt-PT" altLang="en-US"/>
              <a:t>Dados</a:t>
            </a:r>
            <a:endParaRPr lang="pt-PT" altLang="en-US"/>
          </a:p>
        </p:txBody>
      </p:sp>
      <p:sp>
        <p:nvSpPr>
          <p:cNvPr id="6" name="Oval 5"/>
          <p:cNvSpPr/>
          <p:nvPr/>
        </p:nvSpPr>
        <p:spPr>
          <a:xfrm>
            <a:off x="4935220" y="493395"/>
            <a:ext cx="1885315" cy="18173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Advanced</a:t>
            </a:r>
            <a:br>
              <a:rPr lang="pt-PT" altLang="en-US"/>
            </a:br>
            <a:r>
              <a:rPr lang="pt-PT" altLang="en-US"/>
              <a:t>Analytics</a:t>
            </a:r>
            <a:endParaRPr lang="pt-PT" altLang="en-US"/>
          </a:p>
        </p:txBody>
      </p:sp>
      <p:sp>
        <p:nvSpPr>
          <p:cNvPr id="7" name="Oval 6"/>
          <p:cNvSpPr/>
          <p:nvPr/>
        </p:nvSpPr>
        <p:spPr>
          <a:xfrm>
            <a:off x="6988810" y="1863090"/>
            <a:ext cx="1894205" cy="1826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Governança </a:t>
            </a:r>
            <a:br>
              <a:rPr lang="pt-PT" altLang="en-US"/>
            </a:br>
            <a:r>
              <a:rPr lang="pt-PT" altLang="en-US"/>
              <a:t>e </a:t>
            </a:r>
            <a:br>
              <a:rPr lang="pt-PT" altLang="en-US"/>
            </a:br>
            <a:r>
              <a:rPr lang="pt-PT" altLang="en-US"/>
              <a:t>Compliance</a:t>
            </a:r>
            <a:endParaRPr lang="pt-PT" altLang="en-US"/>
          </a:p>
        </p:txBody>
      </p:sp>
      <p:sp>
        <p:nvSpPr>
          <p:cNvPr id="8" name="Oval 7"/>
          <p:cNvSpPr/>
          <p:nvPr/>
        </p:nvSpPr>
        <p:spPr>
          <a:xfrm>
            <a:off x="6626225" y="4331970"/>
            <a:ext cx="1894205" cy="18262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Engenharia</a:t>
            </a:r>
            <a:br>
              <a:rPr lang="pt-PT" altLang="en-US"/>
            </a:br>
            <a:r>
              <a:rPr lang="pt-PT" altLang="en-US"/>
              <a:t>de</a:t>
            </a:r>
            <a:br>
              <a:rPr lang="pt-PT" altLang="en-US"/>
            </a:br>
            <a:r>
              <a:rPr lang="pt-PT" altLang="en-US"/>
              <a:t>Dados</a:t>
            </a:r>
            <a:endParaRPr lang="pt-PT" altLang="en-US"/>
          </a:p>
        </p:txBody>
      </p:sp>
      <p:sp>
        <p:nvSpPr>
          <p:cNvPr id="9" name="Oval 8"/>
          <p:cNvSpPr/>
          <p:nvPr/>
        </p:nvSpPr>
        <p:spPr>
          <a:xfrm>
            <a:off x="3235960" y="4331970"/>
            <a:ext cx="1894205" cy="18262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BI</a:t>
            </a:r>
            <a:endParaRPr lang="pt-PT" altLang="en-US"/>
          </a:p>
        </p:txBody>
      </p:sp>
      <p:sp>
        <p:nvSpPr>
          <p:cNvPr id="10" name="Oval 9"/>
          <p:cNvSpPr/>
          <p:nvPr/>
        </p:nvSpPr>
        <p:spPr>
          <a:xfrm>
            <a:off x="2814955" y="1863090"/>
            <a:ext cx="1894205" cy="18262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Self Service</a:t>
            </a:r>
            <a:endParaRPr lang="pt-PT" altLang="en-US"/>
          </a:p>
        </p:txBody>
      </p:sp>
      <p:sp>
        <p:nvSpPr>
          <p:cNvPr id="11" name="Rectangle 10"/>
          <p:cNvSpPr/>
          <p:nvPr/>
        </p:nvSpPr>
        <p:spPr>
          <a:xfrm>
            <a:off x="2704465" y="493395"/>
            <a:ext cx="2230755" cy="3740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Modelos preditivos</a:t>
            </a:r>
            <a:endParaRPr lang="pt-PT" altLang="en-US"/>
          </a:p>
        </p:txBody>
      </p:sp>
      <p:sp>
        <p:nvSpPr>
          <p:cNvPr id="12" name="Rectangle 11"/>
          <p:cNvSpPr/>
          <p:nvPr/>
        </p:nvSpPr>
        <p:spPr>
          <a:xfrm>
            <a:off x="4763135" y="635"/>
            <a:ext cx="2230755" cy="3740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Exploração de Dados</a:t>
            </a:r>
            <a:endParaRPr lang="pt-PT" altLang="en-US"/>
          </a:p>
        </p:txBody>
      </p:sp>
      <p:sp>
        <p:nvSpPr>
          <p:cNvPr id="14" name="Rectangle 13"/>
          <p:cNvSpPr/>
          <p:nvPr/>
        </p:nvSpPr>
        <p:spPr>
          <a:xfrm>
            <a:off x="6820535" y="493395"/>
            <a:ext cx="2230755" cy="3740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Modelos estatísticos</a:t>
            </a:r>
            <a:endParaRPr lang="pt-PT" altLang="en-US"/>
          </a:p>
        </p:txBody>
      </p:sp>
      <p:sp>
        <p:nvSpPr>
          <p:cNvPr id="15" name="Rectangle 14"/>
          <p:cNvSpPr/>
          <p:nvPr/>
        </p:nvSpPr>
        <p:spPr>
          <a:xfrm>
            <a:off x="286385" y="1938655"/>
            <a:ext cx="2230755" cy="37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Dashboards</a:t>
            </a:r>
            <a:endParaRPr lang="pt-PT" altLang="en-US"/>
          </a:p>
        </p:txBody>
      </p:sp>
      <p:sp>
        <p:nvSpPr>
          <p:cNvPr id="16" name="Rectangle 15"/>
          <p:cNvSpPr/>
          <p:nvPr/>
        </p:nvSpPr>
        <p:spPr>
          <a:xfrm>
            <a:off x="286385" y="2419350"/>
            <a:ext cx="2230755" cy="37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Data Virtualization</a:t>
            </a:r>
            <a:endParaRPr lang="pt-PT" altLang="en-US"/>
          </a:p>
        </p:txBody>
      </p:sp>
      <p:sp>
        <p:nvSpPr>
          <p:cNvPr id="17" name="Rectangle 16"/>
          <p:cNvSpPr/>
          <p:nvPr/>
        </p:nvSpPr>
        <p:spPr>
          <a:xfrm>
            <a:off x="286385" y="2934335"/>
            <a:ext cx="2230755" cy="37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Open Data</a:t>
            </a:r>
            <a:endParaRPr lang="pt-PT" altLang="en-US"/>
          </a:p>
        </p:txBody>
      </p:sp>
      <p:sp>
        <p:nvSpPr>
          <p:cNvPr id="18" name="Rectangle 17"/>
          <p:cNvSpPr/>
          <p:nvPr/>
        </p:nvSpPr>
        <p:spPr>
          <a:xfrm>
            <a:off x="9619615" y="2223135"/>
            <a:ext cx="2230755" cy="374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Gestão de Acesso</a:t>
            </a:r>
            <a:endParaRPr lang="pt-PT" altLang="en-US"/>
          </a:p>
        </p:txBody>
      </p:sp>
      <p:sp>
        <p:nvSpPr>
          <p:cNvPr id="19" name="Rectangle 18"/>
          <p:cNvSpPr/>
          <p:nvPr/>
        </p:nvSpPr>
        <p:spPr>
          <a:xfrm>
            <a:off x="9619615" y="1773555"/>
            <a:ext cx="2230755" cy="374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Catálogo de Dados</a:t>
            </a:r>
            <a:endParaRPr lang="pt-PT" altLang="en-US"/>
          </a:p>
        </p:txBody>
      </p:sp>
      <p:sp>
        <p:nvSpPr>
          <p:cNvPr id="20" name="Rectangle 19"/>
          <p:cNvSpPr/>
          <p:nvPr/>
        </p:nvSpPr>
        <p:spPr>
          <a:xfrm>
            <a:off x="9619615" y="2674620"/>
            <a:ext cx="2230755" cy="374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Linhagem de Dados</a:t>
            </a:r>
            <a:endParaRPr lang="pt-PT" altLang="en-US"/>
          </a:p>
        </p:txBody>
      </p:sp>
      <p:sp>
        <p:nvSpPr>
          <p:cNvPr id="22" name="Rectangle 21"/>
          <p:cNvSpPr/>
          <p:nvPr/>
        </p:nvSpPr>
        <p:spPr>
          <a:xfrm>
            <a:off x="9619615" y="3131185"/>
            <a:ext cx="2230755" cy="374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LGPD</a:t>
            </a:r>
            <a:endParaRPr lang="pt-PT" altLang="en-US"/>
          </a:p>
        </p:txBody>
      </p:sp>
      <p:sp>
        <p:nvSpPr>
          <p:cNvPr id="23" name="Rectangle 22"/>
          <p:cNvSpPr/>
          <p:nvPr/>
        </p:nvSpPr>
        <p:spPr>
          <a:xfrm>
            <a:off x="9364980" y="4331970"/>
            <a:ext cx="2230755" cy="37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Data Lake</a:t>
            </a:r>
            <a:endParaRPr lang="pt-PT" altLang="en-US"/>
          </a:p>
        </p:txBody>
      </p:sp>
      <p:sp>
        <p:nvSpPr>
          <p:cNvPr id="24" name="Rectangle 23"/>
          <p:cNvSpPr/>
          <p:nvPr/>
        </p:nvSpPr>
        <p:spPr>
          <a:xfrm>
            <a:off x="9364980" y="4857750"/>
            <a:ext cx="2230755" cy="37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Data as a Service</a:t>
            </a:r>
            <a:endParaRPr lang="pt-PT" altLang="en-US"/>
          </a:p>
        </p:txBody>
      </p:sp>
      <p:sp>
        <p:nvSpPr>
          <p:cNvPr id="25" name="Rectangle 24"/>
          <p:cNvSpPr/>
          <p:nvPr/>
        </p:nvSpPr>
        <p:spPr>
          <a:xfrm>
            <a:off x="9364980" y="5399405"/>
            <a:ext cx="2230755" cy="37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Data Warehouse</a:t>
            </a:r>
            <a:endParaRPr lang="pt-PT" altLang="en-US"/>
          </a:p>
        </p:txBody>
      </p:sp>
      <p:sp>
        <p:nvSpPr>
          <p:cNvPr id="26" name="Rectangle 25"/>
          <p:cNvSpPr/>
          <p:nvPr/>
        </p:nvSpPr>
        <p:spPr>
          <a:xfrm>
            <a:off x="8691245" y="5874385"/>
            <a:ext cx="2230755" cy="37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Data Quality</a:t>
            </a:r>
            <a:endParaRPr lang="pt-PT" altLang="en-US"/>
          </a:p>
        </p:txBody>
      </p:sp>
      <p:sp>
        <p:nvSpPr>
          <p:cNvPr id="27" name="Rectangle 26"/>
          <p:cNvSpPr/>
          <p:nvPr/>
        </p:nvSpPr>
        <p:spPr>
          <a:xfrm>
            <a:off x="7882255" y="6360160"/>
            <a:ext cx="2635250" cy="37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Framework Data Science</a:t>
            </a:r>
            <a:endParaRPr lang="pt-PT" altLang="en-US"/>
          </a:p>
        </p:txBody>
      </p:sp>
      <p:sp>
        <p:nvSpPr>
          <p:cNvPr id="28" name="Rectangle 27"/>
          <p:cNvSpPr/>
          <p:nvPr/>
        </p:nvSpPr>
        <p:spPr>
          <a:xfrm>
            <a:off x="473710" y="4705985"/>
            <a:ext cx="2230755" cy="374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Dashboards</a:t>
            </a:r>
            <a:endParaRPr lang="pt-PT" altLang="en-US"/>
          </a:p>
        </p:txBody>
      </p:sp>
      <p:sp>
        <p:nvSpPr>
          <p:cNvPr id="29" name="Rectangle 28"/>
          <p:cNvSpPr/>
          <p:nvPr/>
        </p:nvSpPr>
        <p:spPr>
          <a:xfrm>
            <a:off x="473710" y="5231765"/>
            <a:ext cx="2230755" cy="374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Reports</a:t>
            </a:r>
            <a:endParaRPr lang="pt-PT" altLang="en-US"/>
          </a:p>
        </p:txBody>
      </p:sp>
      <p:sp>
        <p:nvSpPr>
          <p:cNvPr id="30" name="Rectangle 29"/>
          <p:cNvSpPr/>
          <p:nvPr/>
        </p:nvSpPr>
        <p:spPr>
          <a:xfrm>
            <a:off x="473710" y="5773420"/>
            <a:ext cx="2230755" cy="374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Datasets</a:t>
            </a:r>
            <a:endParaRPr lang="pt-PT" altLang="en-US"/>
          </a:p>
        </p:txBody>
      </p:sp>
      <p:sp>
        <p:nvSpPr>
          <p:cNvPr id="31" name="Rectangle 30"/>
          <p:cNvSpPr/>
          <p:nvPr/>
        </p:nvSpPr>
        <p:spPr>
          <a:xfrm>
            <a:off x="1005205" y="6248400"/>
            <a:ext cx="2230755" cy="374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Interface Negócio</a:t>
            </a:r>
            <a:endParaRPr lang="pt-PT" altLang="en-US"/>
          </a:p>
        </p:txBody>
      </p:sp>
      <p:cxnSp>
        <p:nvCxnSpPr>
          <p:cNvPr id="32" name="Straight Connector 31"/>
          <p:cNvCxnSpPr>
            <a:stCxn id="6" idx="2"/>
            <a:endCxn id="11" idx="2"/>
          </p:cNvCxnSpPr>
          <p:nvPr/>
        </p:nvCxnSpPr>
        <p:spPr>
          <a:xfrm flipH="true" flipV="true">
            <a:off x="3820160" y="867410"/>
            <a:ext cx="1115060" cy="5346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0"/>
            <a:endCxn id="12" idx="2"/>
          </p:cNvCxnSpPr>
          <p:nvPr/>
        </p:nvCxnSpPr>
        <p:spPr>
          <a:xfrm flipV="true">
            <a:off x="5878195" y="374650"/>
            <a:ext cx="635" cy="1187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7"/>
            <a:endCxn id="14" idx="1"/>
          </p:cNvCxnSpPr>
          <p:nvPr/>
        </p:nvCxnSpPr>
        <p:spPr>
          <a:xfrm flipV="true">
            <a:off x="6544310" y="680720"/>
            <a:ext cx="276225" cy="7874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true">
            <a:off x="8895715" y="1978025"/>
            <a:ext cx="723900" cy="7816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6"/>
            <a:endCxn id="18" idx="1"/>
          </p:cNvCxnSpPr>
          <p:nvPr/>
        </p:nvCxnSpPr>
        <p:spPr>
          <a:xfrm flipV="true">
            <a:off x="8883015" y="2410460"/>
            <a:ext cx="736600" cy="3657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6"/>
            <a:endCxn id="20" idx="1"/>
          </p:cNvCxnSpPr>
          <p:nvPr/>
        </p:nvCxnSpPr>
        <p:spPr>
          <a:xfrm>
            <a:off x="8883015" y="2776220"/>
            <a:ext cx="736600" cy="85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6"/>
          </p:cNvCxnSpPr>
          <p:nvPr/>
        </p:nvCxnSpPr>
        <p:spPr>
          <a:xfrm>
            <a:off x="8883015" y="2776220"/>
            <a:ext cx="736600" cy="532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6"/>
            <a:endCxn id="23" idx="1"/>
          </p:cNvCxnSpPr>
          <p:nvPr/>
        </p:nvCxnSpPr>
        <p:spPr>
          <a:xfrm flipV="true">
            <a:off x="8520430" y="4519295"/>
            <a:ext cx="844550" cy="7258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6"/>
            <a:endCxn id="24" idx="1"/>
          </p:cNvCxnSpPr>
          <p:nvPr/>
        </p:nvCxnSpPr>
        <p:spPr>
          <a:xfrm flipV="true">
            <a:off x="8520430" y="5045075"/>
            <a:ext cx="844550" cy="2000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5" idx="1"/>
          </p:cNvCxnSpPr>
          <p:nvPr/>
        </p:nvCxnSpPr>
        <p:spPr>
          <a:xfrm>
            <a:off x="8522335" y="5227320"/>
            <a:ext cx="842645" cy="3594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6" idx="1"/>
          </p:cNvCxnSpPr>
          <p:nvPr/>
        </p:nvCxnSpPr>
        <p:spPr>
          <a:xfrm>
            <a:off x="8505825" y="5178425"/>
            <a:ext cx="185420" cy="8832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7" idx="1"/>
          </p:cNvCxnSpPr>
          <p:nvPr/>
        </p:nvCxnSpPr>
        <p:spPr>
          <a:xfrm flipH="true">
            <a:off x="7882255" y="5210810"/>
            <a:ext cx="623570" cy="13366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2"/>
            <a:endCxn id="28" idx="3"/>
          </p:cNvCxnSpPr>
          <p:nvPr/>
        </p:nvCxnSpPr>
        <p:spPr>
          <a:xfrm flipH="true" flipV="true">
            <a:off x="2704465" y="4893310"/>
            <a:ext cx="531495" cy="35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9" idx="3"/>
          </p:cNvCxnSpPr>
          <p:nvPr/>
        </p:nvCxnSpPr>
        <p:spPr>
          <a:xfrm flipH="true">
            <a:off x="2704465" y="5276215"/>
            <a:ext cx="50927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0" idx="3"/>
          </p:cNvCxnSpPr>
          <p:nvPr/>
        </p:nvCxnSpPr>
        <p:spPr>
          <a:xfrm flipH="true">
            <a:off x="2704465" y="5292090"/>
            <a:ext cx="509270" cy="66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1" idx="3"/>
          </p:cNvCxnSpPr>
          <p:nvPr/>
        </p:nvCxnSpPr>
        <p:spPr>
          <a:xfrm>
            <a:off x="3229610" y="5324475"/>
            <a:ext cx="6350" cy="111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2"/>
            <a:endCxn id="15" idx="3"/>
          </p:cNvCxnSpPr>
          <p:nvPr/>
        </p:nvCxnSpPr>
        <p:spPr>
          <a:xfrm flipH="true" flipV="true">
            <a:off x="2517140" y="2125980"/>
            <a:ext cx="297815" cy="650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6" idx="3"/>
          </p:cNvCxnSpPr>
          <p:nvPr/>
        </p:nvCxnSpPr>
        <p:spPr>
          <a:xfrm flipH="true" flipV="true">
            <a:off x="2517140" y="2606675"/>
            <a:ext cx="274320" cy="1530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7" idx="3"/>
          </p:cNvCxnSpPr>
          <p:nvPr/>
        </p:nvCxnSpPr>
        <p:spPr>
          <a:xfrm flipH="true">
            <a:off x="2517140" y="2743200"/>
            <a:ext cx="257810" cy="3784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Curved Down Arrow 50"/>
          <p:cNvSpPr/>
          <p:nvPr/>
        </p:nvSpPr>
        <p:spPr>
          <a:xfrm>
            <a:off x="4709160" y="2569845"/>
            <a:ext cx="2464435" cy="1119505"/>
          </a:xfrm>
          <a:prstGeom prst="curvedDownArrow">
            <a:avLst>
              <a:gd name="adj1" fmla="val 25000"/>
              <a:gd name="adj2" fmla="val 47783"/>
              <a:gd name="adj3" fmla="val 33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 rot="10800000">
            <a:off x="4582795" y="3738245"/>
            <a:ext cx="2464435" cy="1119505"/>
          </a:xfrm>
          <a:prstGeom prst="curvedDownArrow">
            <a:avLst>
              <a:gd name="adj1" fmla="val 25000"/>
              <a:gd name="adj2" fmla="val 47783"/>
              <a:gd name="adj3" fmla="val 33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Análise de Dados</a:t>
            </a:r>
            <a:endParaRPr lang="pt-PT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en-US"/>
              <a:t>Data Science, Big Data &amp; Data Analytics, todas se tratam de análises de dados, porém cada uma com sua particularidade</a:t>
            </a:r>
            <a:r>
              <a:rPr lang="pt-PT" altLang="en-US"/>
              <a:t> (Cetax, 2020)</a:t>
            </a:r>
            <a:endParaRPr lang="pt-PT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 Science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647700" y="1151255"/>
            <a:ext cx="10515600" cy="748030"/>
          </a:xfrm>
        </p:spPr>
        <p:txBody>
          <a:bodyPr/>
          <a:p>
            <a:pPr marL="0" indent="0">
              <a:buNone/>
            </a:pPr>
            <a:r>
              <a:rPr lang="pt-PT" altLang="en-US"/>
              <a:t>Data Science é a combinação de matemática, estatística e TI utilizada com a capacidade de gerar informação passando por processos de extração, limpeza, preparação e organização dos dados. </a:t>
            </a:r>
            <a:endParaRPr lang="pt-PT" altLang="en-US"/>
          </a:p>
        </p:txBody>
      </p:sp>
      <p:sp>
        <p:nvSpPr>
          <p:cNvPr id="22" name="Pie 21"/>
          <p:cNvSpPr/>
          <p:nvPr/>
        </p:nvSpPr>
        <p:spPr>
          <a:xfrm rot="21300000">
            <a:off x="1775460" y="2346960"/>
            <a:ext cx="3371850" cy="3371850"/>
          </a:xfrm>
          <a:prstGeom prst="pie">
            <a:avLst>
              <a:gd name="adj1" fmla="val 12464137"/>
              <a:gd name="adj2" fmla="val 1588118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Pie 22"/>
          <p:cNvSpPr/>
          <p:nvPr/>
        </p:nvSpPr>
        <p:spPr>
          <a:xfrm rot="17820000">
            <a:off x="1776730" y="2346960"/>
            <a:ext cx="3371850" cy="3371850"/>
          </a:xfrm>
          <a:prstGeom prst="pie">
            <a:avLst>
              <a:gd name="adj1" fmla="val 12464137"/>
              <a:gd name="adj2" fmla="val 15928542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false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 rot="14340000">
            <a:off x="1777365" y="2346960"/>
            <a:ext cx="3371850" cy="3371850"/>
          </a:xfrm>
          <a:prstGeom prst="pie">
            <a:avLst>
              <a:gd name="adj1" fmla="val 12464137"/>
              <a:gd name="adj2" fmla="val 1597944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 rot="10800000">
            <a:off x="1776095" y="2347595"/>
            <a:ext cx="3371850" cy="3371850"/>
          </a:xfrm>
          <a:prstGeom prst="pie">
            <a:avLst>
              <a:gd name="adj1" fmla="val 12464137"/>
              <a:gd name="adj2" fmla="val 15994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Pie 25"/>
          <p:cNvSpPr/>
          <p:nvPr/>
        </p:nvSpPr>
        <p:spPr>
          <a:xfrm rot="6840000">
            <a:off x="2041525" y="2346325"/>
            <a:ext cx="3371850" cy="3371850"/>
          </a:xfrm>
          <a:prstGeom prst="pie">
            <a:avLst>
              <a:gd name="adj1" fmla="val 12464137"/>
              <a:gd name="adj2" fmla="val 1623486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en-US">
              <a:solidFill>
                <a:schemeClr val="tx1"/>
              </a:solidFill>
            </a:endParaRPr>
          </a:p>
        </p:txBody>
      </p:sp>
      <p:sp>
        <p:nvSpPr>
          <p:cNvPr id="27" name="Pie 26"/>
          <p:cNvSpPr/>
          <p:nvPr/>
        </p:nvSpPr>
        <p:spPr>
          <a:xfrm rot="3120000">
            <a:off x="1778000" y="2346960"/>
            <a:ext cx="3371850" cy="3371850"/>
          </a:xfrm>
          <a:prstGeom prst="pie">
            <a:avLst>
              <a:gd name="adj1" fmla="val 12464137"/>
              <a:gd name="adj2" fmla="val 162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71140" y="3342640"/>
            <a:ext cx="1381760" cy="138176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Data</a:t>
            </a:r>
            <a:br>
              <a:rPr lang="pt-PT" altLang="en-US"/>
            </a:br>
            <a:r>
              <a:rPr lang="pt-PT" altLang="en-US"/>
              <a:t>Science</a:t>
            </a:r>
            <a:endParaRPr lang="pt-PT" altLang="en-US"/>
          </a:p>
        </p:txBody>
      </p:sp>
      <p:sp>
        <p:nvSpPr>
          <p:cNvPr id="29" name="Text Box 28"/>
          <p:cNvSpPr txBox="true"/>
          <p:nvPr/>
        </p:nvSpPr>
        <p:spPr>
          <a:xfrm>
            <a:off x="4343400" y="374142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 i="1">
                <a:solidFill>
                  <a:schemeClr val="bg1"/>
                </a:solidFill>
              </a:rPr>
              <a:t>Gerar</a:t>
            </a:r>
            <a:endParaRPr lang="pt-PT" altLang="en-US" b="1" i="1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474720" y="27660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 i="1">
                <a:solidFill>
                  <a:schemeClr val="bg1"/>
                </a:solidFill>
              </a:rPr>
              <a:t>Extrair</a:t>
            </a:r>
            <a:endParaRPr lang="pt-PT" altLang="en-US" b="1" i="1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2085340" y="297434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 i="1">
                <a:solidFill>
                  <a:schemeClr val="bg1"/>
                </a:solidFill>
              </a:rPr>
              <a:t>Armazenar</a:t>
            </a:r>
            <a:endParaRPr lang="pt-PT" altLang="en-US" b="1" i="1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1776095" y="3978910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 i="1">
                <a:solidFill>
                  <a:schemeClr val="bg1"/>
                </a:solidFill>
              </a:rPr>
              <a:t>Processar</a:t>
            </a:r>
            <a:endParaRPr lang="pt-PT" altLang="en-US" b="1" i="1">
              <a:solidFill>
                <a:schemeClr val="bg1"/>
              </a:solidFill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2390140" y="486283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 i="1">
                <a:solidFill>
                  <a:schemeClr val="bg1"/>
                </a:solidFill>
              </a:rPr>
              <a:t>Analisar</a:t>
            </a:r>
            <a:endParaRPr lang="pt-PT" altLang="en-US" b="1" i="1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3570605" y="4862830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 i="1">
                <a:solidFill>
                  <a:schemeClr val="bg1"/>
                </a:solidFill>
              </a:rPr>
              <a:t>Comunicar</a:t>
            </a:r>
            <a:endParaRPr lang="pt-PT" altLang="en-US" b="1" i="1">
              <a:solidFill>
                <a:schemeClr val="bg1"/>
              </a:solidFill>
            </a:endParaRPr>
          </a:p>
        </p:txBody>
      </p:sp>
      <p:sp>
        <p:nvSpPr>
          <p:cNvPr id="35" name="Text Box 34"/>
          <p:cNvSpPr txBox="true"/>
          <p:nvPr/>
        </p:nvSpPr>
        <p:spPr>
          <a:xfrm>
            <a:off x="6301105" y="2161540"/>
            <a:ext cx="46069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Em uma releitura do ciclo de Ciência de Dados apresentado pela Universidade de Berkeley aliado a importância dada à geração dos dados, pode-se dividir a </a:t>
            </a:r>
            <a:r>
              <a:rPr lang="pt-PT" altLang="en-US" b="1"/>
              <a:t>captura</a:t>
            </a:r>
            <a:r>
              <a:rPr lang="pt-PT" altLang="en-US"/>
              <a:t> em 2 etapas distintas: a </a:t>
            </a:r>
            <a:r>
              <a:rPr lang="pt-PT" altLang="en-US" b="1"/>
              <a:t>geração </a:t>
            </a:r>
            <a:r>
              <a:rPr lang="pt-PT" altLang="en-US"/>
              <a:t>e a </a:t>
            </a:r>
            <a:r>
              <a:rPr lang="pt-PT" altLang="en-US" b="1"/>
              <a:t>extração </a:t>
            </a:r>
            <a:r>
              <a:rPr lang="pt-PT" altLang="en-US"/>
              <a:t>de dados</a:t>
            </a:r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Bigdata</a:t>
            </a:r>
            <a:endParaRPr lang="pt-PT" altLang="en-US"/>
          </a:p>
        </p:txBody>
      </p:sp>
      <p:sp>
        <p:nvSpPr>
          <p:cNvPr id="23" name="Block Arc 22"/>
          <p:cNvSpPr/>
          <p:nvPr/>
        </p:nvSpPr>
        <p:spPr>
          <a:xfrm>
            <a:off x="3468370" y="1323340"/>
            <a:ext cx="4771390" cy="4771390"/>
          </a:xfrm>
          <a:prstGeom prst="blockArc">
            <a:avLst>
              <a:gd name="adj1" fmla="val 10800000"/>
              <a:gd name="adj2" fmla="val 16311954"/>
              <a:gd name="adj3" fmla="val 1239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3589655" y="1323340"/>
            <a:ext cx="4771390" cy="4771390"/>
          </a:xfrm>
          <a:prstGeom prst="blockArc">
            <a:avLst>
              <a:gd name="adj1" fmla="val 10800000"/>
              <a:gd name="adj2" fmla="val 16311954"/>
              <a:gd name="adj3" fmla="val 1239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0800000">
            <a:off x="3589655" y="1466215"/>
            <a:ext cx="4771390" cy="4771390"/>
          </a:xfrm>
          <a:prstGeom prst="blockArc">
            <a:avLst>
              <a:gd name="adj1" fmla="val 10800000"/>
              <a:gd name="adj2" fmla="val 16311954"/>
              <a:gd name="adj3" fmla="val 1239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16200000">
            <a:off x="3468370" y="1466215"/>
            <a:ext cx="4771390" cy="4771390"/>
          </a:xfrm>
          <a:prstGeom prst="blockArc">
            <a:avLst>
              <a:gd name="adj1" fmla="val 10800000"/>
              <a:gd name="adj2" fmla="val 16311954"/>
              <a:gd name="adj3" fmla="val 1239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2629535" y="1224280"/>
            <a:ext cx="13246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000">
                <a:latin typeface="Mukti Narrow Bold" charset="0"/>
                <a:cs typeface="Mukti Narrow Bold" charset="0"/>
              </a:rPr>
              <a:t>Grande</a:t>
            </a:r>
            <a:br>
              <a:rPr lang="pt-PT" altLang="en-US" sz="2000">
                <a:latin typeface="Mukti Narrow Bold" charset="0"/>
                <a:cs typeface="Mukti Narrow Bold" charset="0"/>
              </a:rPr>
            </a:br>
            <a:r>
              <a:rPr lang="pt-PT" altLang="en-US" sz="2000">
                <a:latin typeface="Mukti Narrow Bold" charset="0"/>
                <a:cs typeface="Mukti Narrow Bold" charset="0"/>
              </a:rPr>
              <a:t>Volume</a:t>
            </a:r>
            <a:br>
              <a:rPr lang="pt-PT" altLang="en-US" sz="2000">
                <a:latin typeface="Mukti Narrow Bold" charset="0"/>
                <a:cs typeface="Mukti Narrow Bold" charset="0"/>
              </a:rPr>
            </a:br>
            <a:r>
              <a:rPr lang="pt-PT" altLang="en-US" sz="2000">
                <a:latin typeface="Mukti Narrow Bold" charset="0"/>
                <a:cs typeface="Mukti Narrow Bold" charset="0"/>
              </a:rPr>
              <a:t>de Dados</a:t>
            </a:r>
            <a:endParaRPr lang="pt-PT" altLang="en-US" sz="2000">
              <a:latin typeface="Mukti Narrow Bold" charset="0"/>
              <a:cs typeface="Mukti Narrow Bold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8049260" y="1323340"/>
            <a:ext cx="20853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000">
                <a:latin typeface="Mukti Narrow Bold" charset="0"/>
                <a:cs typeface="Mukti Narrow Bold" charset="0"/>
              </a:rPr>
              <a:t>Alta</a:t>
            </a:r>
            <a:br>
              <a:rPr lang="pt-PT" altLang="en-US" sz="2000">
                <a:latin typeface="Mukti Narrow Bold" charset="0"/>
                <a:cs typeface="Mukti Narrow Bold" charset="0"/>
              </a:rPr>
            </a:br>
            <a:r>
              <a:rPr lang="pt-PT" altLang="en-US" sz="2000">
                <a:latin typeface="Mukti Narrow Bold" charset="0"/>
                <a:cs typeface="Mukti Narrow Bold" charset="0"/>
              </a:rPr>
              <a:t>Velocidade</a:t>
            </a:r>
            <a:br>
              <a:rPr lang="pt-PT" altLang="en-US" sz="2000">
                <a:latin typeface="Mukti Narrow Bold" charset="0"/>
                <a:cs typeface="Mukti Narrow Bold" charset="0"/>
              </a:rPr>
            </a:br>
            <a:r>
              <a:rPr lang="pt-PT" altLang="en-US" sz="2000">
                <a:latin typeface="Mukti Narrow Bold" charset="0"/>
                <a:cs typeface="Mukti Narrow Bold" charset="0"/>
              </a:rPr>
              <a:t>de Crescimento</a:t>
            </a:r>
            <a:endParaRPr lang="pt-PT" altLang="en-US" sz="2000">
              <a:latin typeface="Mukti Narrow Bold" charset="0"/>
              <a:cs typeface="Mukti Narrow Bold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8049260" y="5234305"/>
            <a:ext cx="17043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000">
                <a:latin typeface="Mukti Narrow Bold" charset="0"/>
                <a:cs typeface="Mukti Narrow Bold" charset="0"/>
              </a:rPr>
              <a:t>Diferentes</a:t>
            </a:r>
            <a:br>
              <a:rPr lang="pt-PT" altLang="en-US" sz="2000">
                <a:latin typeface="Mukti Narrow Bold" charset="0"/>
                <a:cs typeface="Mukti Narrow Bold" charset="0"/>
              </a:rPr>
            </a:br>
            <a:r>
              <a:rPr lang="pt-PT" altLang="en-US" sz="2000">
                <a:latin typeface="Mukti Narrow Bold" charset="0"/>
                <a:cs typeface="Mukti Narrow Bold" charset="0"/>
              </a:rPr>
              <a:t>Formatos de</a:t>
            </a:r>
            <a:br>
              <a:rPr lang="pt-PT" altLang="en-US" sz="2000">
                <a:latin typeface="Mukti Narrow Bold" charset="0"/>
                <a:cs typeface="Mukti Narrow Bold" charset="0"/>
              </a:rPr>
            </a:br>
            <a:r>
              <a:rPr lang="pt-PT" altLang="en-US" sz="2000">
                <a:latin typeface="Mukti Narrow Bold" charset="0"/>
                <a:cs typeface="Mukti Narrow Bold" charset="0"/>
              </a:rPr>
              <a:t>Dados</a:t>
            </a:r>
            <a:endParaRPr lang="pt-PT" altLang="en-US" sz="2000">
              <a:latin typeface="Mukti Narrow Bold" charset="0"/>
              <a:cs typeface="Mukti Narrow Bold" charset="0"/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1995170" y="5387975"/>
            <a:ext cx="2057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000">
                <a:latin typeface="Mukti Narrow Bold" charset="0"/>
                <a:cs typeface="Mukti Narrow Bold" charset="0"/>
              </a:rPr>
              <a:t>Inconcistências</a:t>
            </a:r>
            <a:br>
              <a:rPr lang="pt-PT" altLang="en-US" sz="2000">
                <a:latin typeface="Mukti Narrow Bold" charset="0"/>
                <a:cs typeface="Mukti Narrow Bold" charset="0"/>
              </a:rPr>
            </a:br>
            <a:r>
              <a:rPr lang="pt-PT" altLang="en-US" sz="2000">
                <a:latin typeface="Mukti Narrow Bold" charset="0"/>
                <a:cs typeface="Mukti Narrow Bold" charset="0"/>
              </a:rPr>
              <a:t>e Incertezas</a:t>
            </a:r>
            <a:endParaRPr lang="pt-PT" altLang="en-US" sz="2000">
              <a:latin typeface="Mukti Narrow Bold" charset="0"/>
              <a:cs typeface="Mukti Narrow Bold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4408170" y="2496820"/>
            <a:ext cx="289179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0" b="1">
                <a:latin typeface="Mukti Narrow Bold" charset="0"/>
                <a:cs typeface="Mukti Narrow Bold" charset="0"/>
              </a:rPr>
              <a:t>BIG</a:t>
            </a:r>
            <a:endParaRPr lang="pt-PT" altLang="en-US" sz="12000" b="1">
              <a:latin typeface="Mukti Narrow Bold" charset="0"/>
              <a:cs typeface="Mukti Narrow Bold" charset="0"/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4458970" y="3948430"/>
            <a:ext cx="279019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7000">
                <a:latin typeface="Jamrul" panose="02000603000000000000" charset="0"/>
                <a:cs typeface="Jamrul" panose="02000603000000000000" charset="0"/>
              </a:rPr>
              <a:t>DATA</a:t>
            </a:r>
            <a:endParaRPr lang="pt-PT" altLang="en-US" sz="7000">
              <a:latin typeface="Jamrul" panose="02000603000000000000" charset="0"/>
              <a:cs typeface="Jamrul" panose="02000603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 Mining, KDD, Machine Learning, IA</a:t>
            </a:r>
            <a:endParaRPr lang="pt-P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3415</Words>
  <Application>WPS Presentation</Application>
  <PresentationFormat>宽屏</PresentationFormat>
  <Paragraphs>201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Droid Sans Fallback</vt:lpstr>
      <vt:lpstr>SimSun</vt:lpstr>
      <vt:lpstr>Exo 2.0</vt:lpstr>
      <vt:lpstr>Gubbi</vt:lpstr>
      <vt:lpstr>Calibri</vt:lpstr>
      <vt:lpstr>DejaVu Sans</vt:lpstr>
      <vt:lpstr>Exo 2.0</vt:lpstr>
      <vt:lpstr>Calibri</vt:lpstr>
      <vt:lpstr>OpenSymbol</vt:lpstr>
      <vt:lpstr>Century Schoolbook L</vt:lpstr>
      <vt:lpstr>Chandas</vt:lpstr>
      <vt:lpstr>Bitstream Charter</vt:lpstr>
      <vt:lpstr>FreeMono</vt:lpstr>
      <vt:lpstr>Dyuthi</vt:lpstr>
      <vt:lpstr>Jamrul</vt:lpstr>
      <vt:lpstr>Mukti Narrow Bold</vt:lpstr>
      <vt:lpstr>Abyssinica SIL</vt:lpstr>
      <vt:lpstr>Chilanka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Bigdata</vt:lpstr>
      <vt:lpstr>Data Mining, KDD, Machine Learning, IA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leonardo_scorrea</dc:creator>
  <cp:lastModifiedBy>leonardo_scorrea</cp:lastModifiedBy>
  <cp:revision>11</cp:revision>
  <dcterms:created xsi:type="dcterms:W3CDTF">2021-04-13T03:43:03Z</dcterms:created>
  <dcterms:modified xsi:type="dcterms:W3CDTF">2021-04-13T03:43:03Z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