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4" r:id="rId4"/>
    <p:sldId id="262" r:id="rId5"/>
    <p:sldId id="297" r:id="rId6"/>
    <p:sldId id="298" r:id="rId7"/>
    <p:sldId id="299" r:id="rId8"/>
    <p:sldId id="300" r:id="rId9"/>
    <p:sldId id="273" r:id="rId10"/>
    <p:sldId id="294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09224"/>
    <a:srgbClr val="B40000"/>
    <a:srgbClr val="E1E35E"/>
    <a:srgbClr val="1C8FA4"/>
    <a:srgbClr val="85561E"/>
    <a:srgbClr val="DBE050"/>
    <a:srgbClr val="5F3E16"/>
    <a:srgbClr val="C28142"/>
    <a:srgbClr val="7D521D"/>
    <a:srgbClr val="AC6F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æ·±è²æ ·å¼ 1 - å¼ºè°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true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true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F3A711B5-2115-45C1-8945-4CD8CCC3DB36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D179989-2F28-4935-9FD0-F71FBA1F1C24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true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F3A711B5-2115-45C1-8945-4CD8CCC3DB36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D179989-2F28-4935-9FD0-F71FBA1F1C24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true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F3A711B5-2115-45C1-8945-4CD8CCC3DB36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D179989-2F28-4935-9FD0-F71FBA1F1C24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F3A711B5-2115-45C1-8945-4CD8CCC3DB36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D179989-2F28-4935-9FD0-F71FBA1F1C24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true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true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  <a:endParaRPr lang="pt-BR" smtClean="0"/>
          </a:p>
        </p:txBody>
      </p:sp>
      <p:sp>
        <p:nvSpPr>
          <p:cNvPr id="4" name="Espaço Reservado para Data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F3A711B5-2115-45C1-8945-4CD8CCC3DB36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D179989-2F28-4935-9FD0-F71FBA1F1C24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true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true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F3A711B5-2115-45C1-8945-4CD8CCC3DB36}" type="datetimeFigureOut">
              <a:rPr lang="pt-BR" smtClean="0"/>
            </a:fld>
            <a:endParaRPr lang="pt-BR"/>
          </a:p>
        </p:txBody>
      </p:sp>
      <p:sp>
        <p:nvSpPr>
          <p:cNvPr id="6" name="Espaço Reservado para Rodapé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D179989-2F28-4935-9FD0-F71FBA1F1C24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true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  <a:endParaRPr lang="pt-BR" smtClean="0"/>
          </a:p>
        </p:txBody>
      </p:sp>
      <p:sp>
        <p:nvSpPr>
          <p:cNvPr id="4" name="Espaço Reservado para Conteúdo 3"/>
          <p:cNvSpPr>
            <a:spLocks noGrp="true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true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  <a:endParaRPr lang="pt-BR" smtClean="0"/>
          </a:p>
        </p:txBody>
      </p:sp>
      <p:sp>
        <p:nvSpPr>
          <p:cNvPr id="6" name="Espaço Reservado para Conteúdo 5"/>
          <p:cNvSpPr>
            <a:spLocks noGrp="true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F3A711B5-2115-45C1-8945-4CD8CCC3DB36}" type="datetimeFigureOut">
              <a:rPr lang="pt-BR" smtClean="0"/>
            </a:fld>
            <a:endParaRPr lang="pt-BR"/>
          </a:p>
        </p:txBody>
      </p:sp>
      <p:sp>
        <p:nvSpPr>
          <p:cNvPr id="8" name="Espaço Reservado para Rodapé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D179989-2F28-4935-9FD0-F71FBA1F1C24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F3A711B5-2115-45C1-8945-4CD8CCC3DB36}" type="datetimeFigureOut">
              <a:rPr lang="pt-BR" smtClean="0"/>
            </a:fld>
            <a:endParaRPr lang="pt-BR"/>
          </a:p>
        </p:txBody>
      </p:sp>
      <p:sp>
        <p:nvSpPr>
          <p:cNvPr id="4" name="Espaço Reservado para Rodapé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D179989-2F28-4935-9FD0-F71FBA1F1C24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F3A711B5-2115-45C1-8945-4CD8CCC3DB36}" type="datetimeFigureOut">
              <a:rPr lang="pt-BR" smtClean="0"/>
            </a:fld>
            <a:endParaRPr lang="pt-BR"/>
          </a:p>
        </p:txBody>
      </p:sp>
      <p:sp>
        <p:nvSpPr>
          <p:cNvPr id="3" name="Espaço Reservado para Rodapé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D179989-2F28-4935-9FD0-F71FBA1F1C24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true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true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true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  <a:endParaRPr lang="pt-BR" smtClean="0"/>
          </a:p>
        </p:txBody>
      </p:sp>
      <p:sp>
        <p:nvSpPr>
          <p:cNvPr id="5" name="Espaço Reservado para Data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F3A711B5-2115-45C1-8945-4CD8CCC3DB36}" type="datetimeFigureOut">
              <a:rPr lang="pt-BR" smtClean="0"/>
            </a:fld>
            <a:endParaRPr lang="pt-BR"/>
          </a:p>
        </p:txBody>
      </p:sp>
      <p:sp>
        <p:nvSpPr>
          <p:cNvPr id="6" name="Espaço Reservado para Rodapé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D179989-2F28-4935-9FD0-F71FBA1F1C24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true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true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true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  <a:endParaRPr lang="pt-BR" smtClean="0"/>
          </a:p>
        </p:txBody>
      </p:sp>
      <p:sp>
        <p:nvSpPr>
          <p:cNvPr id="5" name="Espaço Reservado para Data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F3A711B5-2115-45C1-8945-4CD8CCC3DB36}" type="datetimeFigureOut">
              <a:rPr lang="pt-BR" smtClean="0"/>
            </a:fld>
            <a:endParaRPr lang="pt-BR"/>
          </a:p>
        </p:txBody>
      </p:sp>
      <p:sp>
        <p:nvSpPr>
          <p:cNvPr id="6" name="Espaço Reservado para Rodapé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D179989-2F28-4935-9FD0-F71FBA1F1C24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true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A711B5-2115-45C1-8945-4CD8CCC3DB36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179989-2F28-4935-9FD0-F71FBA1F1C24}" type="slidenum">
              <a:rPr lang="pt-BR" smtClean="0"/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7.png"/><Relationship Id="rId1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true">
          <a:blip r:embed="rId1"/>
          <a:stretch>
            <a:fillRect t="-11000" b="-11000"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true"/>
          </p:cNvSpPr>
          <p:nvPr>
            <p:ph type="ctrTitle"/>
          </p:nvPr>
        </p:nvSpPr>
        <p:spPr>
          <a:xfrm>
            <a:off x="7042150" y="3589020"/>
            <a:ext cx="4940935" cy="1355725"/>
          </a:xfrm>
        </p:spPr>
        <p:txBody>
          <a:bodyPr>
            <a:normAutofit fontScale="90000"/>
          </a:bodyPr>
          <a:p>
            <a:pPr algn="dist">
              <a:lnSpc>
                <a:spcPct val="120000"/>
              </a:lnSpc>
            </a:pPr>
            <a:r>
              <a:rPr lang="pt-PT" altLang="pt-BR" b="1">
                <a:solidFill>
                  <a:schemeClr val="bg1"/>
                </a:solidFill>
                <a:latin typeface="Exo 2.0" panose="00000500000000000000" charset="0"/>
                <a:cs typeface="Exo 2.0" panose="00000500000000000000" charset="0"/>
              </a:rPr>
              <a:t>ROBÔ NAVEGADOR</a:t>
            </a:r>
            <a:endParaRPr lang="pt-PT" altLang="pt-BR" b="1">
              <a:solidFill>
                <a:schemeClr val="bg1"/>
              </a:solidFill>
              <a:latin typeface="Exo 2.0" panose="00000500000000000000" charset="0"/>
              <a:cs typeface="Exo 2.0" panose="00000500000000000000" charset="0"/>
            </a:endParaRPr>
          </a:p>
        </p:txBody>
      </p:sp>
      <p:sp>
        <p:nvSpPr>
          <p:cNvPr id="3" name="Subtítulo 2"/>
          <p:cNvSpPr>
            <a:spLocks noGrp="true"/>
          </p:cNvSpPr>
          <p:nvPr>
            <p:ph type="subTitle" idx="1"/>
          </p:nvPr>
        </p:nvSpPr>
        <p:spPr>
          <a:xfrm>
            <a:off x="7087870" y="5168900"/>
            <a:ext cx="4931410" cy="1267460"/>
          </a:xfrm>
        </p:spPr>
        <p:txBody>
          <a:bodyPr/>
          <a:p>
            <a:pPr algn="just"/>
            <a:r>
              <a:rPr lang="pt-PT" altLang="pt-BR">
                <a:latin typeface="Exo 2.0" panose="00000500000000000000" charset="0"/>
                <a:cs typeface="Exo 2.0" panose="00000500000000000000" charset="0"/>
              </a:rPr>
              <a:t>Trabalho de Gazebo da disciplina de Introdução à Robótica Inteligente</a:t>
            </a:r>
            <a:endParaRPr lang="pt-PT" altLang="pt-BR">
              <a:latin typeface="Exo 2.0" panose="00000500000000000000" charset="0"/>
              <a:cs typeface="Exo 2.0" panose="00000500000000000000" charset="0"/>
            </a:endParaRPr>
          </a:p>
        </p:txBody>
      </p:sp>
      <p:cxnSp>
        <p:nvCxnSpPr>
          <p:cNvPr id="4" name="Conector Reto 3"/>
          <p:cNvCxnSpPr/>
          <p:nvPr/>
        </p:nvCxnSpPr>
        <p:spPr>
          <a:xfrm>
            <a:off x="7128510" y="5086350"/>
            <a:ext cx="48260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true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5" name="Caixa de Texto 4"/>
          <p:cNvSpPr txBox="true"/>
          <p:nvPr/>
        </p:nvSpPr>
        <p:spPr>
          <a:xfrm>
            <a:off x="4537075" y="69850"/>
            <a:ext cx="7569200" cy="163004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p>
            <a:r>
              <a:rPr lang="pt-PT" altLang="pt-BR" sz="10000" b="1">
                <a:solidFill>
                  <a:schemeClr val="bg1"/>
                </a:solidFill>
                <a:latin typeface="Exo 2.0" panose="00000500000000000000" charset="0"/>
                <a:cs typeface="Exo 2.0" panose="00000500000000000000" charset="0"/>
              </a:rPr>
              <a:t>ESTRATÉGIA</a:t>
            </a:r>
            <a:endParaRPr lang="pt-PT" altLang="pt-BR" sz="10000" b="1">
              <a:solidFill>
                <a:schemeClr val="bg1"/>
              </a:solidFill>
              <a:latin typeface="Exo 2.0" panose="00000500000000000000" charset="0"/>
              <a:cs typeface="Exo 2.0" panose="00000500000000000000" charset="0"/>
            </a:endParaRPr>
          </a:p>
        </p:txBody>
      </p:sp>
      <p:sp>
        <p:nvSpPr>
          <p:cNvPr id="4" name="Caixa de Texto 3"/>
          <p:cNvSpPr txBox="true"/>
          <p:nvPr/>
        </p:nvSpPr>
        <p:spPr>
          <a:xfrm>
            <a:off x="4687570" y="1438910"/>
            <a:ext cx="7418705" cy="64516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p>
            <a:pPr algn="dist"/>
            <a:r>
              <a:rPr lang="pt-PT" altLang="pt-BR" sz="3600" b="1">
                <a:solidFill>
                  <a:schemeClr val="bg1"/>
                </a:solidFill>
                <a:latin typeface="Exo 2.0" panose="00000500000000000000" charset="0"/>
                <a:cs typeface="Exo 2.0" panose="00000500000000000000" charset="0"/>
              </a:rPr>
              <a:t>DE  NAVEGAÇÃO</a:t>
            </a:r>
            <a:endParaRPr lang="pt-PT" altLang="pt-BR" sz="3600" b="1">
              <a:solidFill>
                <a:schemeClr val="bg1"/>
              </a:solidFill>
              <a:latin typeface="Exo 2.0" panose="00000500000000000000" charset="0"/>
              <a:cs typeface="Exo 2.0" panose="00000500000000000000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Retângulo 2"/>
          <p:cNvSpPr/>
          <p:nvPr/>
        </p:nvSpPr>
        <p:spPr>
          <a:xfrm>
            <a:off x="-4445" y="4191000"/>
            <a:ext cx="12196445" cy="27006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" name="Retângulo 1"/>
          <p:cNvSpPr/>
          <p:nvPr/>
        </p:nvSpPr>
        <p:spPr>
          <a:xfrm>
            <a:off x="-4445" y="-25400"/>
            <a:ext cx="12196445" cy="42164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PT" altLang="pt-BR"/>
          </a:p>
        </p:txBody>
      </p:sp>
      <p:pic>
        <p:nvPicPr>
          <p:cNvPr id="9" name="Imagem 8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5133975" y="437515"/>
            <a:ext cx="6575425" cy="6454140"/>
          </a:xfrm>
          <a:prstGeom prst="rect">
            <a:avLst/>
          </a:prstGeom>
        </p:spPr>
      </p:pic>
      <p:cxnSp>
        <p:nvCxnSpPr>
          <p:cNvPr id="10" name="Conector Reto 9"/>
          <p:cNvCxnSpPr/>
          <p:nvPr/>
        </p:nvCxnSpPr>
        <p:spPr>
          <a:xfrm flipV="true">
            <a:off x="8465185" y="1129030"/>
            <a:ext cx="16510" cy="5070475"/>
          </a:xfrm>
          <a:prstGeom prst="line">
            <a:avLst/>
          </a:prstGeom>
          <a:ln w="53975">
            <a:solidFill>
              <a:srgbClr val="B40000"/>
            </a:solidFill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Caixa de Texto 10"/>
          <p:cNvSpPr txBox="true"/>
          <p:nvPr/>
        </p:nvSpPr>
        <p:spPr>
          <a:xfrm>
            <a:off x="245110" y="207010"/>
            <a:ext cx="1953895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pt-PT" altLang="pt-BR" sz="5400" b="1">
                <a:solidFill>
                  <a:schemeClr val="bg1"/>
                </a:solidFill>
              </a:rPr>
              <a:t>BUG 2</a:t>
            </a:r>
            <a:endParaRPr lang="pt-PT" altLang="pt-BR" sz="5400" b="1">
              <a:solidFill>
                <a:schemeClr val="bg1"/>
              </a:solidFill>
            </a:endParaRPr>
          </a:p>
        </p:txBody>
      </p:sp>
      <p:sp>
        <p:nvSpPr>
          <p:cNvPr id="12" name="Caixa de Texto 11"/>
          <p:cNvSpPr txBox="true"/>
          <p:nvPr/>
        </p:nvSpPr>
        <p:spPr>
          <a:xfrm>
            <a:off x="245110" y="1129030"/>
            <a:ext cx="4888230" cy="31692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PT" altLang="pt-BR" sz="4000">
                <a:solidFill>
                  <a:schemeClr val="bg1"/>
                </a:solidFill>
              </a:rPr>
              <a:t>Traçar linha entre</a:t>
            </a:r>
            <a:br>
              <a:rPr lang="pt-PT" altLang="pt-BR" sz="4000">
                <a:solidFill>
                  <a:schemeClr val="bg1"/>
                </a:solidFill>
              </a:rPr>
            </a:br>
            <a:r>
              <a:rPr lang="pt-PT" altLang="pt-BR" sz="4000">
                <a:solidFill>
                  <a:schemeClr val="bg1"/>
                </a:solidFill>
              </a:rPr>
              <a:t>o robô e o alvo. Toda vez que o alvo é encontrado recalcula a linha(reta)</a:t>
            </a:r>
            <a:endParaRPr lang="pt-PT" altLang="pt-BR" sz="4000">
              <a:solidFill>
                <a:schemeClr val="bg1"/>
              </a:solidFill>
            </a:endParaRPr>
          </a:p>
        </p:txBody>
      </p:sp>
      <p:cxnSp>
        <p:nvCxnSpPr>
          <p:cNvPr id="13" name="Conector Reto 12"/>
          <p:cNvCxnSpPr/>
          <p:nvPr/>
        </p:nvCxnSpPr>
        <p:spPr>
          <a:xfrm>
            <a:off x="337820" y="1112520"/>
            <a:ext cx="4636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ixa de Texto 14"/>
          <p:cNvSpPr txBox="true"/>
          <p:nvPr/>
        </p:nvSpPr>
        <p:spPr>
          <a:xfrm>
            <a:off x="-3810" y="6595745"/>
            <a:ext cx="513778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pt-BR" altLang="en-US" sz="1400"/>
              <a:t>https://en.wikipedia.org/wiki/Distance_from_a_point_to_a_line</a:t>
            </a:r>
            <a:endParaRPr lang="pt-BR" altLang="en-US" sz="1400"/>
          </a:p>
        </p:txBody>
      </p:sp>
      <p:pic>
        <p:nvPicPr>
          <p:cNvPr id="16" name="Imagem 15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0" y="4896485"/>
            <a:ext cx="5120005" cy="533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Retângulo 2"/>
          <p:cNvSpPr/>
          <p:nvPr/>
        </p:nvSpPr>
        <p:spPr>
          <a:xfrm>
            <a:off x="-4445" y="4191000"/>
            <a:ext cx="12196445" cy="27006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" name="Retângulo 1"/>
          <p:cNvSpPr/>
          <p:nvPr/>
        </p:nvSpPr>
        <p:spPr>
          <a:xfrm>
            <a:off x="-4445" y="-25400"/>
            <a:ext cx="12196445" cy="42164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PT" altLang="pt-BR"/>
          </a:p>
        </p:txBody>
      </p:sp>
      <p:pic>
        <p:nvPicPr>
          <p:cNvPr id="9" name="Imagem 8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5133975" y="437515"/>
            <a:ext cx="6575425" cy="6454140"/>
          </a:xfrm>
          <a:prstGeom prst="rect">
            <a:avLst/>
          </a:prstGeom>
        </p:spPr>
      </p:pic>
      <p:cxnSp>
        <p:nvCxnSpPr>
          <p:cNvPr id="10" name="Conector Reto 9"/>
          <p:cNvCxnSpPr/>
          <p:nvPr/>
        </p:nvCxnSpPr>
        <p:spPr>
          <a:xfrm flipV="true">
            <a:off x="8450580" y="1129030"/>
            <a:ext cx="16510" cy="5070475"/>
          </a:xfrm>
          <a:prstGeom prst="line">
            <a:avLst/>
          </a:prstGeom>
          <a:ln w="53975">
            <a:solidFill>
              <a:srgbClr val="B40000"/>
            </a:solidFill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Caixa de Texto 10"/>
          <p:cNvSpPr txBox="true"/>
          <p:nvPr/>
        </p:nvSpPr>
        <p:spPr>
          <a:xfrm>
            <a:off x="245110" y="207010"/>
            <a:ext cx="1953895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pt-PT" altLang="pt-BR" sz="5400" b="1">
                <a:solidFill>
                  <a:schemeClr val="bg1"/>
                </a:solidFill>
              </a:rPr>
              <a:t>BUG 2</a:t>
            </a:r>
            <a:endParaRPr lang="pt-PT" altLang="pt-BR" sz="5400" b="1">
              <a:solidFill>
                <a:schemeClr val="bg1"/>
              </a:solidFill>
            </a:endParaRPr>
          </a:p>
        </p:txBody>
      </p:sp>
      <p:sp>
        <p:nvSpPr>
          <p:cNvPr id="12" name="Caixa de Texto 11"/>
          <p:cNvSpPr txBox="true"/>
          <p:nvPr/>
        </p:nvSpPr>
        <p:spPr>
          <a:xfrm>
            <a:off x="245110" y="1129030"/>
            <a:ext cx="488823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PT" altLang="pt-BR" sz="3600">
                <a:solidFill>
                  <a:schemeClr val="bg1"/>
                </a:solidFill>
              </a:rPr>
              <a:t>Segue a linha ajustando a rota quando o angulo do heading for menor que -0.2 ou maior que 0.2 de erro. </a:t>
            </a:r>
            <a:endParaRPr lang="pt-PT" altLang="pt-BR" sz="3600">
              <a:solidFill>
                <a:schemeClr val="bg1"/>
              </a:solidFill>
            </a:endParaRPr>
          </a:p>
        </p:txBody>
      </p:sp>
      <p:cxnSp>
        <p:nvCxnSpPr>
          <p:cNvPr id="13" name="Conector Reto 12"/>
          <p:cNvCxnSpPr/>
          <p:nvPr/>
        </p:nvCxnSpPr>
        <p:spPr>
          <a:xfrm>
            <a:off x="337820" y="1112520"/>
            <a:ext cx="4636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ector Reto 3"/>
          <p:cNvCxnSpPr/>
          <p:nvPr/>
        </p:nvCxnSpPr>
        <p:spPr>
          <a:xfrm flipH="true" flipV="true">
            <a:off x="8133715" y="1381125"/>
            <a:ext cx="316865" cy="3168650"/>
          </a:xfrm>
          <a:prstGeom prst="line">
            <a:avLst/>
          </a:prstGeom>
          <a:ln w="22225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" name="Conector Reto 4"/>
          <p:cNvCxnSpPr/>
          <p:nvPr/>
        </p:nvCxnSpPr>
        <p:spPr>
          <a:xfrm flipV="true">
            <a:off x="8467725" y="1381125"/>
            <a:ext cx="333375" cy="3118485"/>
          </a:xfrm>
          <a:prstGeom prst="line">
            <a:avLst/>
          </a:prstGeom>
          <a:ln w="22225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Retângulo 2"/>
          <p:cNvSpPr/>
          <p:nvPr/>
        </p:nvSpPr>
        <p:spPr>
          <a:xfrm>
            <a:off x="-4445" y="4191000"/>
            <a:ext cx="12196445" cy="27006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" name="Retângulo 1"/>
          <p:cNvSpPr/>
          <p:nvPr/>
        </p:nvSpPr>
        <p:spPr>
          <a:xfrm>
            <a:off x="-4445" y="-25400"/>
            <a:ext cx="12196445" cy="42164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PT" altLang="pt-BR"/>
          </a:p>
        </p:txBody>
      </p:sp>
      <p:sp>
        <p:nvSpPr>
          <p:cNvPr id="11" name="Caixa de Texto 10"/>
          <p:cNvSpPr txBox="true"/>
          <p:nvPr/>
        </p:nvSpPr>
        <p:spPr>
          <a:xfrm>
            <a:off x="245110" y="207010"/>
            <a:ext cx="1953895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pt-PT" altLang="pt-BR" sz="5400" b="1">
                <a:solidFill>
                  <a:schemeClr val="bg1"/>
                </a:solidFill>
              </a:rPr>
              <a:t>BUG 2</a:t>
            </a:r>
            <a:endParaRPr lang="pt-PT" altLang="pt-BR" sz="5400" b="1">
              <a:solidFill>
                <a:schemeClr val="bg1"/>
              </a:solidFill>
            </a:endParaRPr>
          </a:p>
        </p:txBody>
      </p:sp>
      <p:sp>
        <p:nvSpPr>
          <p:cNvPr id="12" name="Caixa de Texto 11"/>
          <p:cNvSpPr txBox="true"/>
          <p:nvPr/>
        </p:nvSpPr>
        <p:spPr>
          <a:xfrm>
            <a:off x="245110" y="1129030"/>
            <a:ext cx="488823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PT" altLang="pt-BR" sz="3600">
                <a:solidFill>
                  <a:schemeClr val="bg1"/>
                </a:solidFill>
              </a:rPr>
              <a:t>Entra em estrado de contorno de obstáculo quando a distância frontal for menor que uma distancia segura</a:t>
            </a:r>
            <a:endParaRPr lang="pt-PT" altLang="pt-BR" sz="3600">
              <a:solidFill>
                <a:schemeClr val="bg1"/>
              </a:solidFill>
            </a:endParaRPr>
          </a:p>
        </p:txBody>
      </p:sp>
      <p:pic>
        <p:nvPicPr>
          <p:cNvPr id="6" name="Imagem 5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5621020" y="561340"/>
            <a:ext cx="6142990" cy="6072505"/>
          </a:xfrm>
          <a:prstGeom prst="rect">
            <a:avLst/>
          </a:prstGeom>
        </p:spPr>
      </p:pic>
      <p:cxnSp>
        <p:nvCxnSpPr>
          <p:cNvPr id="13" name="Conector Reto 12"/>
          <p:cNvCxnSpPr/>
          <p:nvPr/>
        </p:nvCxnSpPr>
        <p:spPr>
          <a:xfrm>
            <a:off x="337820" y="1112520"/>
            <a:ext cx="4636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de Seta Reta 6"/>
          <p:cNvCxnSpPr/>
          <p:nvPr/>
        </p:nvCxnSpPr>
        <p:spPr>
          <a:xfrm flipV="true">
            <a:off x="8634095" y="3449320"/>
            <a:ext cx="16510" cy="316865"/>
          </a:xfrm>
          <a:prstGeom prst="straightConnector1">
            <a:avLst/>
          </a:prstGeom>
          <a:ln w="4445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Retângulo 2"/>
          <p:cNvSpPr/>
          <p:nvPr/>
        </p:nvSpPr>
        <p:spPr>
          <a:xfrm>
            <a:off x="-4445" y="4191000"/>
            <a:ext cx="12196445" cy="27006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" name="Retângulo 1"/>
          <p:cNvSpPr/>
          <p:nvPr/>
        </p:nvSpPr>
        <p:spPr>
          <a:xfrm>
            <a:off x="-4445" y="-25400"/>
            <a:ext cx="12196445" cy="42164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PT" altLang="pt-BR"/>
          </a:p>
        </p:txBody>
      </p:sp>
      <p:sp>
        <p:nvSpPr>
          <p:cNvPr id="11" name="Caixa de Texto 10"/>
          <p:cNvSpPr txBox="true"/>
          <p:nvPr/>
        </p:nvSpPr>
        <p:spPr>
          <a:xfrm>
            <a:off x="245110" y="207010"/>
            <a:ext cx="1953895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pt-PT" altLang="pt-BR" sz="5400" b="1">
                <a:solidFill>
                  <a:schemeClr val="bg1"/>
                </a:solidFill>
              </a:rPr>
              <a:t>BUG 2</a:t>
            </a:r>
            <a:endParaRPr lang="pt-PT" altLang="pt-BR" sz="5400" b="1">
              <a:solidFill>
                <a:schemeClr val="bg1"/>
              </a:solidFill>
            </a:endParaRPr>
          </a:p>
        </p:txBody>
      </p:sp>
      <p:sp>
        <p:nvSpPr>
          <p:cNvPr id="12" name="Caixa de Texto 11"/>
          <p:cNvSpPr txBox="true"/>
          <p:nvPr/>
        </p:nvSpPr>
        <p:spPr>
          <a:xfrm>
            <a:off x="245110" y="1129030"/>
            <a:ext cx="488823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PT" altLang="pt-BR" sz="3600">
                <a:solidFill>
                  <a:schemeClr val="bg1"/>
                </a:solidFill>
              </a:rPr>
              <a:t>Para contornar os obstáculos observamos sempre a distância entre a frente e a distância lateral</a:t>
            </a:r>
            <a:endParaRPr lang="pt-PT" altLang="pt-BR" sz="3600">
              <a:solidFill>
                <a:schemeClr val="bg1"/>
              </a:solidFill>
            </a:endParaRPr>
          </a:p>
        </p:txBody>
      </p:sp>
      <p:pic>
        <p:nvPicPr>
          <p:cNvPr id="6" name="Imagem 5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5621020" y="561340"/>
            <a:ext cx="6142990" cy="6072505"/>
          </a:xfrm>
          <a:prstGeom prst="rect">
            <a:avLst/>
          </a:prstGeom>
        </p:spPr>
      </p:pic>
      <p:cxnSp>
        <p:nvCxnSpPr>
          <p:cNvPr id="13" name="Conector Reto 12"/>
          <p:cNvCxnSpPr/>
          <p:nvPr/>
        </p:nvCxnSpPr>
        <p:spPr>
          <a:xfrm>
            <a:off x="337820" y="1112520"/>
            <a:ext cx="4636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de Seta Reta 6"/>
          <p:cNvCxnSpPr/>
          <p:nvPr/>
        </p:nvCxnSpPr>
        <p:spPr>
          <a:xfrm flipV="true">
            <a:off x="8634095" y="3449320"/>
            <a:ext cx="16510" cy="316865"/>
          </a:xfrm>
          <a:prstGeom prst="straightConnector1">
            <a:avLst/>
          </a:prstGeom>
          <a:ln w="4445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Retângulo 2"/>
          <p:cNvSpPr/>
          <p:nvPr/>
        </p:nvSpPr>
        <p:spPr>
          <a:xfrm>
            <a:off x="-4445" y="4191000"/>
            <a:ext cx="12196445" cy="27006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" name="Retângulo 1"/>
          <p:cNvSpPr/>
          <p:nvPr/>
        </p:nvSpPr>
        <p:spPr>
          <a:xfrm>
            <a:off x="-4445" y="-25400"/>
            <a:ext cx="12196445" cy="42164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PT" altLang="pt-BR"/>
          </a:p>
        </p:txBody>
      </p:sp>
      <p:sp>
        <p:nvSpPr>
          <p:cNvPr id="11" name="Caixa de Texto 10"/>
          <p:cNvSpPr txBox="true"/>
          <p:nvPr/>
        </p:nvSpPr>
        <p:spPr>
          <a:xfrm>
            <a:off x="245110" y="207010"/>
            <a:ext cx="1953895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pt-PT" altLang="pt-BR" sz="5400" b="1">
                <a:solidFill>
                  <a:schemeClr val="bg1"/>
                </a:solidFill>
              </a:rPr>
              <a:t>BUG 2</a:t>
            </a:r>
            <a:endParaRPr lang="pt-PT" altLang="pt-BR" sz="5400" b="1">
              <a:solidFill>
                <a:schemeClr val="bg1"/>
              </a:solidFill>
            </a:endParaRPr>
          </a:p>
        </p:txBody>
      </p:sp>
      <p:sp>
        <p:nvSpPr>
          <p:cNvPr id="12" name="Caixa de Texto 11"/>
          <p:cNvSpPr txBox="true"/>
          <p:nvPr/>
        </p:nvSpPr>
        <p:spPr>
          <a:xfrm>
            <a:off x="245110" y="1129030"/>
            <a:ext cx="488823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PT" altLang="pt-BR" sz="3600">
                <a:solidFill>
                  <a:schemeClr val="bg1"/>
                </a:solidFill>
              </a:rPr>
              <a:t>Seguimos a seguinte tabela verdade para tomar decisão de contorno</a:t>
            </a:r>
            <a:endParaRPr lang="pt-PT" altLang="pt-BR" sz="3600">
              <a:solidFill>
                <a:schemeClr val="bg1"/>
              </a:solidFill>
            </a:endParaRPr>
          </a:p>
        </p:txBody>
      </p:sp>
      <p:cxnSp>
        <p:nvCxnSpPr>
          <p:cNvPr id="13" name="Conector Reto 12"/>
          <p:cNvCxnSpPr/>
          <p:nvPr/>
        </p:nvCxnSpPr>
        <p:spPr>
          <a:xfrm>
            <a:off x="337820" y="1112520"/>
            <a:ext cx="4636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ela 3"/>
          <p:cNvGraphicFramePr/>
          <p:nvPr/>
        </p:nvGraphicFramePr>
        <p:xfrm>
          <a:off x="3129915" y="2824480"/>
          <a:ext cx="8534400" cy="3794760"/>
        </p:xfrm>
        <a:graphic>
          <a:graphicData uri="http://schemas.openxmlformats.org/drawingml/2006/table">
            <a:tbl>
              <a:tblPr firstRow="true" bandRow="true">
                <a:tableStyleId>{5C22544A-7EE6-4342-B048-85BDC9FD1C3A}</a:tableStyleId>
              </a:tblPr>
              <a:tblGrid>
                <a:gridCol w="2133600"/>
                <a:gridCol w="2133600"/>
                <a:gridCol w="2133600"/>
                <a:gridCol w="213360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pt-PT" altLang="pt-BR"/>
                        <a:t>distancia frente</a:t>
                      </a:r>
                      <a:endParaRPr lang="pt-PT" altLang="pt-BR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PT" altLang="pt-BR"/>
                        <a:t>distancia esquerda</a:t>
                      </a:r>
                      <a:endParaRPr lang="pt-PT" altLang="pt-BR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PT" altLang="pt-BR"/>
                        <a:t>distancia direita</a:t>
                      </a:r>
                      <a:endParaRPr lang="pt-PT" altLang="pt-BR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PT" altLang="pt-BR"/>
                        <a:t>AÇÃO</a:t>
                      </a:r>
                      <a:endParaRPr lang="pt-PT" altLang="pt-BR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pt-PT" altLang="pt-BR"/>
                        <a:t>&gt; SEGURA</a:t>
                      </a:r>
                      <a:endParaRPr lang="pt-PT" altLang="pt-BR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PT" altLang="pt-BR"/>
                        <a:t>&gt; SEGURA</a:t>
                      </a:r>
                      <a:endParaRPr lang="pt-PT" altLang="pt-BR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PT" altLang="pt-BR"/>
                        <a:t>&gt; SEGURA</a:t>
                      </a:r>
                      <a:endParaRPr lang="pt-PT" altLang="pt-BR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PT" altLang="pt-BR"/>
                        <a:t>ANDA</a:t>
                      </a:r>
                      <a:endParaRPr lang="pt-PT" altLang="pt-BR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pt-PT" altLang="pt-BR"/>
                        <a:t>&lt; SEGURA</a:t>
                      </a:r>
                      <a:endParaRPr lang="pt-PT" altLang="pt-BR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PT" altLang="pt-BR"/>
                        <a:t>&gt; SEGURA</a:t>
                      </a:r>
                      <a:endParaRPr lang="pt-PT" altLang="pt-BR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PT" altLang="pt-BR"/>
                        <a:t>&gt; SEGURA</a:t>
                      </a:r>
                      <a:endParaRPr lang="pt-PT" altLang="pt-BR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PT" altLang="pt-BR"/>
                        <a:t>VIRA ESQUERDA</a:t>
                      </a:r>
                      <a:endParaRPr lang="pt-PT" altLang="pt-BR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pt-PT" altLang="pt-BR"/>
                        <a:t>&gt; SEGURA</a:t>
                      </a:r>
                      <a:endParaRPr lang="pt-PT" altLang="pt-BR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PT" altLang="pt-BR"/>
                        <a:t>&lt; SEGURA</a:t>
                      </a:r>
                      <a:endParaRPr lang="pt-PT" altLang="pt-BR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PT" altLang="pt-BR"/>
                        <a:t>&gt; SEGURA</a:t>
                      </a:r>
                      <a:endParaRPr lang="pt-PT" altLang="pt-BR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PT" altLang="pt-BR"/>
                        <a:t>ANDA</a:t>
                      </a:r>
                      <a:endParaRPr lang="pt-PT" altLang="pt-BR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pt-PT" altLang="pt-BR"/>
                        <a:t>&gt; SEGURA</a:t>
                      </a:r>
                      <a:endParaRPr lang="pt-PT" altLang="pt-BR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PT" altLang="pt-BR"/>
                        <a:t>&gt; SEGURA</a:t>
                      </a:r>
                      <a:endParaRPr lang="pt-PT" altLang="pt-BR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PT" altLang="pt-BR"/>
                        <a:t>&lt; SEGURA</a:t>
                      </a:r>
                      <a:endParaRPr lang="pt-PT" altLang="pt-BR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PT" altLang="pt-BR"/>
                        <a:t>ANDA</a:t>
                      </a:r>
                      <a:endParaRPr lang="pt-PT" altLang="pt-BR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pt-PT" altLang="pt-BR"/>
                        <a:t>&lt; SEGURA</a:t>
                      </a:r>
                      <a:endParaRPr lang="pt-PT" altLang="pt-BR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PT" altLang="pt-BR"/>
                        <a:t>&gt; SEGURA</a:t>
                      </a:r>
                      <a:endParaRPr lang="pt-PT" altLang="pt-BR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PT" altLang="pt-BR"/>
                        <a:t>&lt; SEGURA</a:t>
                      </a:r>
                      <a:endParaRPr lang="pt-PT" altLang="pt-BR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PT" altLang="pt-BR"/>
                        <a:t>VIRA ESQUERDA</a:t>
                      </a:r>
                      <a:endParaRPr lang="pt-PT" altLang="pt-BR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pt-PT" altLang="pt-BR"/>
                        <a:t>&lt; SEGURA</a:t>
                      </a:r>
                      <a:endParaRPr lang="pt-PT" altLang="pt-BR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PT" altLang="pt-BR"/>
                        <a:t>&lt; SEGURA</a:t>
                      </a:r>
                      <a:endParaRPr lang="pt-PT" altLang="pt-BR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PT" altLang="pt-BR"/>
                        <a:t>&gt; SEGURA</a:t>
                      </a:r>
                      <a:endParaRPr lang="pt-PT" altLang="pt-BR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PT" altLang="pt-BR"/>
                        <a:t>VIRA DIREITA</a:t>
                      </a:r>
                      <a:endParaRPr lang="pt-PT" altLang="pt-BR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pt-PT" altLang="pt-BR"/>
                        <a:t>&lt; SEGURA</a:t>
                      </a:r>
                      <a:endParaRPr lang="pt-PT" altLang="pt-BR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PT" altLang="pt-BR"/>
                        <a:t>&lt; SEGURA</a:t>
                      </a:r>
                      <a:endParaRPr lang="pt-PT" altLang="pt-BR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PT" altLang="pt-BR"/>
                        <a:t>&lt; SEGURA</a:t>
                      </a:r>
                      <a:endParaRPr lang="pt-PT" altLang="pt-BR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PT" altLang="pt-BR"/>
                        <a:t>VIRA ESQUERDA</a:t>
                      </a:r>
                      <a:endParaRPr lang="pt-PT" altLang="pt-BR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pt-PT" altLang="pt-BR"/>
                        <a:t>&gt; SEGURA</a:t>
                      </a:r>
                      <a:endParaRPr lang="pt-PT" altLang="pt-BR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PT" altLang="pt-BR"/>
                        <a:t>&lt; SEGURA</a:t>
                      </a:r>
                      <a:endParaRPr lang="pt-PT" altLang="pt-BR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PT" altLang="pt-BR"/>
                        <a:t>&lt; SEGURA</a:t>
                      </a:r>
                      <a:endParaRPr lang="pt-PT" altLang="pt-BR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PT" altLang="pt-BR"/>
                        <a:t>ANDA</a:t>
                      </a:r>
                      <a:endParaRPr lang="pt-PT" altLang="pt-BR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pt-PT" altLang="pt-BR"/>
                        <a:t>&gt; SEGURA</a:t>
                      </a:r>
                      <a:endParaRPr lang="pt-PT" altLang="pt-BR"/>
                    </a:p>
                  </a:txBody>
                  <a:tcPr/>
                </a:tc>
                <a:tc gridSpan="2">
                  <a:txBody>
                    <a:bodyPr/>
                    <a:p>
                      <a:pPr>
                        <a:buNone/>
                      </a:pPr>
                      <a:r>
                        <a:rPr lang="pt-PT" altLang="pt-BR"/>
                        <a:t>HEADING ENTRE -0.2 E 0.2</a:t>
                      </a:r>
                      <a:endParaRPr lang="pt-PT" altLang="pt-BR"/>
                    </a:p>
                  </a:txBody>
                  <a:tcPr/>
                </a:tc>
                <a:tc hMerge="true"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PT" altLang="pt-BR"/>
                        <a:t>ANDA</a:t>
                      </a:r>
                      <a:endParaRPr lang="pt-PT" altLang="pt-BR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true">
          <a:blip r:embed="rId1">
            <a:alphaModFix amt="76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Retângulo 2"/>
          <p:cNvSpPr/>
          <p:nvPr/>
        </p:nvSpPr>
        <p:spPr>
          <a:xfrm>
            <a:off x="-10795" y="3738563"/>
            <a:ext cx="12212320" cy="14636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" name="Caixa de Texto 1"/>
          <p:cNvSpPr txBox="true"/>
          <p:nvPr/>
        </p:nvSpPr>
        <p:spPr>
          <a:xfrm>
            <a:off x="2830195" y="3501390"/>
            <a:ext cx="945515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pt-PT" altLang="pt-BR" sz="12000">
                <a:solidFill>
                  <a:srgbClr val="1C8FA4"/>
                </a:solidFill>
                <a:latin typeface="Exo 2.0" panose="00000500000000000000" charset="0"/>
                <a:cs typeface="Exo 2.0" panose="00000500000000000000" charset="0"/>
              </a:rPr>
              <a:t>RESULTADOS</a:t>
            </a:r>
            <a:endParaRPr lang="pt-PT" altLang="pt-BR" sz="12000">
              <a:solidFill>
                <a:srgbClr val="1C8FA4"/>
              </a:solidFill>
              <a:latin typeface="Exo 2.0" panose="00000500000000000000" charset="0"/>
              <a:cs typeface="Exo 2.0" panose="00000500000000000000" charset="0"/>
            </a:endParaRPr>
          </a:p>
        </p:txBody>
      </p:sp>
      <p:sp>
        <p:nvSpPr>
          <p:cNvPr id="4" name="Elipse 3"/>
          <p:cNvSpPr/>
          <p:nvPr/>
        </p:nvSpPr>
        <p:spPr>
          <a:xfrm>
            <a:off x="320675" y="3215640"/>
            <a:ext cx="2509520" cy="2509520"/>
          </a:xfrm>
          <a:prstGeom prst="ellipse">
            <a:avLst/>
          </a:prstGeom>
          <a:solidFill>
            <a:srgbClr val="E1E35E"/>
          </a:solidFill>
          <a:ln>
            <a:noFill/>
          </a:ln>
          <a:effectLst>
            <a:outerShdw blurRad="50800" dist="38100" dir="2700000" sx="102000" sy="102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pic>
        <p:nvPicPr>
          <p:cNvPr id="5" name="Imagem 4" descr="download"/>
          <p:cNvPicPr>
            <a:picLocks noChangeAspect="true"/>
          </p:cNvPicPr>
          <p:nvPr/>
        </p:nvPicPr>
        <p:blipFill>
          <a:blip r:embed="rId2"/>
          <a:srcRect l="14144" t="17118" r="11153" b="7049"/>
          <a:stretch>
            <a:fillRect/>
          </a:stretch>
        </p:blipFill>
        <p:spPr>
          <a:xfrm>
            <a:off x="648335" y="3738880"/>
            <a:ext cx="1871345" cy="146367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Caixa de Texto 1"/>
          <p:cNvSpPr txBox="true"/>
          <p:nvPr/>
        </p:nvSpPr>
        <p:spPr>
          <a:xfrm>
            <a:off x="418465" y="2418715"/>
            <a:ext cx="11355070" cy="4246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pt-PT" altLang="pt-BR"/>
              <a:t>A estratégia se mostro parcialmente efetiva, no entanto houve algumas situações que a lógica implementada tornava-se ineficiente ou ineficaz para determinar uma ação efetiva ao robô. Esse fato faz com que o robô fique trancado em alguma situação que não consegui encontrar o problema.</a:t>
            </a:r>
            <a:endParaRPr lang="pt-PT" altLang="pt-BR"/>
          </a:p>
          <a:p>
            <a:pPr algn="just"/>
            <a:r>
              <a:rPr lang="pt-PT" altLang="pt-BR"/>
              <a:t>Ao longo do trabalho houveram uma série de dificuldades com a solução: </a:t>
            </a:r>
            <a:endParaRPr lang="pt-PT" altLang="pt-BR"/>
          </a:p>
          <a:p>
            <a:pPr marL="285750" indent="-285750" algn="l">
              <a:buFont typeface="Arial" panose="02080604020202020204" pitchFamily="34" charset="0"/>
              <a:buChar char="•"/>
            </a:pPr>
            <a:r>
              <a:rPr lang="pt-PT" altLang="pt-BR"/>
              <a:t>encontrar alguma lógica efetiva que resolvesse o problema. Tentei algumas semanas encontrar uma lógica baseado em observação sem procurar uma técnica conhecida.</a:t>
            </a:r>
            <a:endParaRPr lang="pt-PT" altLang="pt-BR"/>
          </a:p>
          <a:p>
            <a:pPr marL="285750" indent="-285750" algn="l">
              <a:buFont typeface="Arial" panose="02080604020202020204" pitchFamily="34" charset="0"/>
              <a:buChar char="•"/>
            </a:pPr>
            <a:r>
              <a:rPr lang="pt-PT" altLang="pt-BR"/>
              <a:t>Desenvolver uma estratégia fora do path_controller para não precisar reiniciar o gazebo a todo momento também atrasou o desenvolvimento, pois as variáveis do ambiente ficavam sempre zeradas. </a:t>
            </a:r>
            <a:endParaRPr lang="pt-PT" altLang="pt-BR"/>
          </a:p>
          <a:p>
            <a:pPr marL="285750" indent="-285750" algn="l">
              <a:buFont typeface="Arial" panose="02080604020202020204" pitchFamily="34" charset="0"/>
              <a:buChar char="•"/>
            </a:pPr>
            <a:r>
              <a:rPr lang="pt-PT" altLang="pt-BR"/>
              <a:t>após identificar o bug2 como um algorítmo a ser seguido, a dificuldade foi encontrar uma lógica de quando saber que estou no estado de contorno de obstáculo e quando estou no estado de seguir a reta em direção ao alvo.</a:t>
            </a:r>
            <a:endParaRPr lang="pt-PT" altLang="pt-BR"/>
          </a:p>
          <a:p>
            <a:pPr marL="285750" indent="-285750" algn="l">
              <a:buFont typeface="Arial" panose="02080604020202020204" pitchFamily="34" charset="0"/>
              <a:buChar char="•"/>
            </a:pPr>
            <a:r>
              <a:rPr lang="pt-PT" altLang="pt-BR"/>
              <a:t>Outra dificuldade foi ao encontrar uma pessoa na frente eu identificava como sendo uma parede, então entrava em estado de contorno.</a:t>
            </a:r>
            <a:endParaRPr lang="pt-PT" altLang="pt-BR"/>
          </a:p>
          <a:p>
            <a:pPr marL="285750" indent="-285750" algn="l">
              <a:buFont typeface="Arial" panose="02080604020202020204" pitchFamily="34" charset="0"/>
              <a:buChar char="•"/>
            </a:pPr>
            <a:r>
              <a:rPr lang="pt-PT" altLang="pt-BR"/>
              <a:t>Quando a pessoa conlidia com o robô, deslocando-o, toda estratégia se perdia por completo. </a:t>
            </a:r>
            <a:endParaRPr lang="pt-PT" altLang="pt-BR"/>
          </a:p>
          <a:p>
            <a:pPr marL="285750" indent="-285750" algn="l">
              <a:buFont typeface="Arial" panose="02080604020202020204" pitchFamily="34" charset="0"/>
              <a:buChar char="•"/>
            </a:pPr>
            <a:r>
              <a:rPr lang="pt-PT" altLang="pt-BR"/>
              <a:t>Comportamentos distintos a cada execução do Gazebo</a:t>
            </a:r>
            <a:endParaRPr lang="pt-PT" altLang="pt-BR"/>
          </a:p>
          <a:p>
            <a:pPr marL="285750" indent="-285750" algn="l">
              <a:buFont typeface="Arial" panose="02080604020202020204" pitchFamily="34" charset="0"/>
              <a:buChar char="•"/>
            </a:pPr>
            <a:r>
              <a:rPr lang="pt-PT" altLang="pt-BR"/>
              <a:t>Tive alguns problemas com o workspace do ros corrompido 2 vezes. </a:t>
            </a:r>
            <a:endParaRPr lang="pt-PT" altLang="pt-BR"/>
          </a:p>
        </p:txBody>
      </p:sp>
      <p:sp>
        <p:nvSpPr>
          <p:cNvPr id="3" name="Caixa de Texto 2"/>
          <p:cNvSpPr txBox="true"/>
          <p:nvPr/>
        </p:nvSpPr>
        <p:spPr>
          <a:xfrm>
            <a:off x="3015615" y="419100"/>
            <a:ext cx="5955665" cy="11068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pt-PT" altLang="pt-BR" sz="6600"/>
              <a:t>CONSIDERAÇÕES</a:t>
            </a:r>
            <a:endParaRPr lang="pt-PT" altLang="pt-BR" sz="6600"/>
          </a:p>
        </p:txBody>
      </p:sp>
      <p:sp>
        <p:nvSpPr>
          <p:cNvPr id="4" name="Caixa de Texto 3"/>
          <p:cNvSpPr txBox="true"/>
          <p:nvPr/>
        </p:nvSpPr>
        <p:spPr>
          <a:xfrm>
            <a:off x="7309485" y="1153795"/>
            <a:ext cx="1661795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pt-PT" altLang="pt-BR" sz="4400"/>
              <a:t>FINAIS</a:t>
            </a:r>
            <a:endParaRPr lang="pt-PT" altLang="pt-BR" sz="4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2314</Words>
  <Application>WPS Presentation</Application>
  <PresentationFormat>Widescreen</PresentationFormat>
  <Paragraphs>126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2" baseType="lpstr">
      <vt:lpstr>Arial</vt:lpstr>
      <vt:lpstr>SimSun</vt:lpstr>
      <vt:lpstr>Wingdings</vt:lpstr>
      <vt:lpstr>Nimbus Roman No9 L</vt:lpstr>
      <vt:lpstr>Exo 2.0</vt:lpstr>
      <vt:lpstr>Go Smallcaps</vt:lpstr>
      <vt:lpstr>微软雅黑</vt:lpstr>
      <vt:lpstr>Droid Sans Fallback</vt:lpstr>
      <vt:lpstr>Arial Unicode MS</vt:lpstr>
      <vt:lpstr>Calibri Light</vt:lpstr>
      <vt:lpstr>DejaVu Sans</vt:lpstr>
      <vt:lpstr>Calibri</vt:lpstr>
      <vt:lpstr>Tema do Office</vt:lpstr>
      <vt:lpstr>PREDIÇÃO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Mineração de Dados</dc:title>
  <dc:creator>leonardo_scorrea</dc:creator>
  <cp:lastModifiedBy>leonardo_scorrea</cp:lastModifiedBy>
  <cp:revision>24</cp:revision>
  <dcterms:created xsi:type="dcterms:W3CDTF">2021-07-19T02:26:51Z</dcterms:created>
  <dcterms:modified xsi:type="dcterms:W3CDTF">2021-07-19T02:26:51Z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1046-11.1.0.10161</vt:lpwstr>
  </property>
</Properties>
</file>