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4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7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68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05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510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969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88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242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239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24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5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2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46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41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87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293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5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36A-1090-4C9B-BAB6-66DFE262667B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24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41C036A-1090-4C9B-BAB6-66DFE262667B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8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1C036A-1090-4C9B-BAB6-66DFE262667B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222A99-B4B0-4BC2-9B1C-E8725A1D32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43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066CB-2026-B773-F102-4CD65D28A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936467"/>
            <a:ext cx="8676222" cy="2201332"/>
          </a:xfrm>
        </p:spPr>
        <p:txBody>
          <a:bodyPr>
            <a:normAutofit/>
          </a:bodyPr>
          <a:lstStyle/>
          <a:p>
            <a:r>
              <a:rPr lang="pt-BR" sz="6600" dirty="0"/>
              <a:t>Projeto </a:t>
            </a:r>
            <a:r>
              <a:rPr lang="pt-BR" sz="6600" dirty="0" err="1"/>
              <a:t>infocafe</a:t>
            </a:r>
            <a:endParaRPr lang="pt-BR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86DF64-2C14-B922-6673-AC4C3F3F5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4570" y="3720201"/>
            <a:ext cx="6152018" cy="1440951"/>
          </a:xfrm>
        </p:spPr>
        <p:txBody>
          <a:bodyPr>
            <a:normAutofit/>
          </a:bodyPr>
          <a:lstStyle/>
          <a:p>
            <a:r>
              <a:rPr lang="pt-BR" sz="2400" dirty="0"/>
              <a:t>descubra o mundo dos cafés, uma experiência aromática em cada informação.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D7DF65C-BFDD-348B-9D31-29C9604DAF09}"/>
              </a:ext>
            </a:extLst>
          </p:cNvPr>
          <p:cNvSpPr txBox="1">
            <a:spLocks/>
          </p:cNvSpPr>
          <p:nvPr/>
        </p:nvSpPr>
        <p:spPr>
          <a:xfrm>
            <a:off x="3094570" y="4194043"/>
            <a:ext cx="6152018" cy="14409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1538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7" y="2650787"/>
            <a:ext cx="3829422" cy="1023837"/>
          </a:xfrm>
        </p:spPr>
        <p:txBody>
          <a:bodyPr>
            <a:normAutofit/>
          </a:bodyPr>
          <a:lstStyle/>
          <a:p>
            <a:r>
              <a:rPr lang="pt-BR" sz="3600" dirty="0"/>
              <a:t>Página inicial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832C69-79A2-3206-CA77-D2980CFC6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284" y="599400"/>
            <a:ext cx="2666897" cy="5659200"/>
          </a:xfrm>
          <a:prstGeom prst="rect">
            <a:avLst/>
          </a:prstGeom>
        </p:spPr>
      </p:pic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9AEB309-657D-CA2B-10B8-D72AAAB855D6}"/>
              </a:ext>
            </a:extLst>
          </p:cNvPr>
          <p:cNvCxnSpPr>
            <a:cxnSpLocks/>
          </p:cNvCxnSpPr>
          <p:nvPr/>
        </p:nvCxnSpPr>
        <p:spPr>
          <a:xfrm>
            <a:off x="4124528" y="1760706"/>
            <a:ext cx="2665378" cy="1780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6C2498-A522-81E0-D78D-3DE80FF3C08E}"/>
              </a:ext>
            </a:extLst>
          </p:cNvPr>
          <p:cNvSpPr txBox="1"/>
          <p:nvPr/>
        </p:nvSpPr>
        <p:spPr>
          <a:xfrm>
            <a:off x="1520245" y="1576040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cap="all" dirty="0" err="1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Tag’s</a:t>
            </a:r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marcação</a:t>
            </a:r>
          </a:p>
        </p:txBody>
      </p:sp>
    </p:spTree>
    <p:extLst>
      <p:ext uri="{BB962C8B-B14F-4D97-AF65-F5344CB8AC3E}">
        <p14:creationId xmlns:p14="http://schemas.microsoft.com/office/powerpoint/2010/main" val="36018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1" y="2655651"/>
            <a:ext cx="3829422" cy="1023837"/>
          </a:xfrm>
        </p:spPr>
        <p:txBody>
          <a:bodyPr>
            <a:normAutofit fontScale="90000"/>
          </a:bodyPr>
          <a:lstStyle/>
          <a:p>
            <a:r>
              <a:rPr lang="pt-BR" sz="3200"/>
              <a:t>Buscas e notificações</a:t>
            </a:r>
            <a:endParaRPr lang="pt-BR" sz="32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7A7A46FA-BD7E-82BB-39B5-C1F1907BF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449" y="599400"/>
            <a:ext cx="2664394" cy="5659200"/>
          </a:xfrm>
          <a:prstGeom prst="rect">
            <a:avLst/>
          </a:prstGeom>
        </p:spPr>
      </p:pic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9AEB309-657D-CA2B-10B8-D72AAAB855D6}"/>
              </a:ext>
            </a:extLst>
          </p:cNvPr>
          <p:cNvCxnSpPr>
            <a:cxnSpLocks/>
          </p:cNvCxnSpPr>
          <p:nvPr/>
        </p:nvCxnSpPr>
        <p:spPr>
          <a:xfrm>
            <a:off x="3686703" y="1099226"/>
            <a:ext cx="956723" cy="7295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6C2498-A522-81E0-D78D-3DE80FF3C08E}"/>
              </a:ext>
            </a:extLst>
          </p:cNvPr>
          <p:cNvSpPr txBox="1"/>
          <p:nvPr/>
        </p:nvSpPr>
        <p:spPr>
          <a:xfrm>
            <a:off x="2595005" y="909296"/>
            <a:ext cx="108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buscas</a:t>
            </a:r>
          </a:p>
        </p:txBody>
      </p: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F3517E91-F839-4E6B-204C-86598DF6F4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750975" y="1093962"/>
            <a:ext cx="826851" cy="7348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D9EB9B2-C817-A7AE-ACE7-B61AA33D4BFA}"/>
              </a:ext>
            </a:extLst>
          </p:cNvPr>
          <p:cNvSpPr txBox="1"/>
          <p:nvPr/>
        </p:nvSpPr>
        <p:spPr>
          <a:xfrm>
            <a:off x="11676541" y="599400"/>
            <a:ext cx="3226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Notificações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DC0C7F-4A10-EBAB-DADB-9B04CC984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177" y="599400"/>
            <a:ext cx="2672933" cy="56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5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93" y="2616740"/>
            <a:ext cx="2381274" cy="1023837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Telas com as </a:t>
            </a:r>
            <a:r>
              <a:rPr lang="pt-BR" sz="3200" dirty="0" err="1"/>
              <a:t>tag’s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4C18FA-44E4-5F1E-F861-EF4B552AE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121" y="585000"/>
            <a:ext cx="2665357" cy="568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EB0363-7E80-8E10-2BC0-2C283B0A1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515" y="585000"/>
            <a:ext cx="2670023" cy="568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9C96770-791F-570E-2C90-83BFAEF78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64204"/>
            <a:ext cx="2633993" cy="5688000"/>
          </a:xfrm>
          <a:prstGeom prst="rect">
            <a:avLst/>
          </a:prstGeom>
        </p:spPr>
      </p:pic>
      <p:sp>
        <p:nvSpPr>
          <p:cNvPr id="12" name="Faixa de Opções: Inclinada para Cima 11">
            <a:extLst>
              <a:ext uri="{FF2B5EF4-FFF2-40B4-BE49-F238E27FC236}">
                <a16:creationId xmlns:a16="http://schemas.microsoft.com/office/drawing/2014/main" id="{78F1B146-1F66-0DE9-8753-F3E0018AAD22}"/>
              </a:ext>
            </a:extLst>
          </p:cNvPr>
          <p:cNvSpPr/>
          <p:nvPr/>
        </p:nvSpPr>
        <p:spPr>
          <a:xfrm>
            <a:off x="3331713" y="204952"/>
            <a:ext cx="1994171" cy="622570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cap="all" dirty="0">
                <a:ln w="3175" cmpd="sng">
                  <a:noFill/>
                </a:ln>
                <a:solidFill>
                  <a:schemeClr val="bg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Artigos</a:t>
            </a:r>
            <a:endParaRPr lang="pt-BR" sz="1600" cap="all" dirty="0">
              <a:ln w="3175" cmpd="sng">
                <a:noFill/>
              </a:ln>
              <a:solidFill>
                <a:schemeClr val="bg2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Faixa de Opções: Inclinada para Cima 12">
            <a:extLst>
              <a:ext uri="{FF2B5EF4-FFF2-40B4-BE49-F238E27FC236}">
                <a16:creationId xmlns:a16="http://schemas.microsoft.com/office/drawing/2014/main" id="{E3E2DEBE-6A03-A64C-42EE-ECDA0980FF02}"/>
              </a:ext>
            </a:extLst>
          </p:cNvPr>
          <p:cNvSpPr/>
          <p:nvPr/>
        </p:nvSpPr>
        <p:spPr>
          <a:xfrm>
            <a:off x="9502440" y="204952"/>
            <a:ext cx="1994171" cy="622570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cap="all" dirty="0">
                <a:ln w="3175" cmpd="sng">
                  <a:noFill/>
                </a:ln>
                <a:solidFill>
                  <a:schemeClr val="bg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Dicas</a:t>
            </a:r>
            <a:endParaRPr lang="pt-BR" sz="1600" cap="all" dirty="0">
              <a:ln w="3175" cmpd="sng">
                <a:noFill/>
              </a:ln>
              <a:solidFill>
                <a:schemeClr val="bg2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Faixa de Opções: Inclinada para Cima 13">
            <a:extLst>
              <a:ext uri="{FF2B5EF4-FFF2-40B4-BE49-F238E27FC236}">
                <a16:creationId xmlns:a16="http://schemas.microsoft.com/office/drawing/2014/main" id="{58047EEF-57AC-ADB5-3FA3-B12C6AA265CC}"/>
              </a:ext>
            </a:extLst>
          </p:cNvPr>
          <p:cNvSpPr/>
          <p:nvPr/>
        </p:nvSpPr>
        <p:spPr>
          <a:xfrm>
            <a:off x="6161936" y="204952"/>
            <a:ext cx="2502120" cy="622570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cap="all" dirty="0">
                <a:ln w="3175" cmpd="sng">
                  <a:noFill/>
                </a:ln>
                <a:solidFill>
                  <a:schemeClr val="bg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novidades</a:t>
            </a:r>
            <a:endParaRPr lang="pt-BR" sz="1600" cap="all" dirty="0">
              <a:ln w="3175" cmpd="sng">
                <a:noFill/>
              </a:ln>
              <a:solidFill>
                <a:schemeClr val="bg2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267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1" y="2655651"/>
            <a:ext cx="3829422" cy="1023837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Itens salvos e coleção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9AEB309-657D-CA2B-10B8-D72AAAB855D6}"/>
              </a:ext>
            </a:extLst>
          </p:cNvPr>
          <p:cNvCxnSpPr>
            <a:cxnSpLocks/>
          </p:cNvCxnSpPr>
          <p:nvPr/>
        </p:nvCxnSpPr>
        <p:spPr>
          <a:xfrm>
            <a:off x="3317668" y="1099226"/>
            <a:ext cx="956723" cy="7295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6C2498-A522-81E0-D78D-3DE80FF3C08E}"/>
              </a:ext>
            </a:extLst>
          </p:cNvPr>
          <p:cNvSpPr txBox="1"/>
          <p:nvPr/>
        </p:nvSpPr>
        <p:spPr>
          <a:xfrm>
            <a:off x="1628715" y="909296"/>
            <a:ext cx="26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Itens salvos</a:t>
            </a:r>
          </a:p>
        </p:txBody>
      </p: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F3517E91-F839-4E6B-204C-86598DF6F4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95505" y="1093962"/>
            <a:ext cx="837734" cy="7348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D9EB9B2-C817-A7AE-ACE7-B61AA33D4BFA}"/>
              </a:ext>
            </a:extLst>
          </p:cNvPr>
          <p:cNvSpPr txBox="1"/>
          <p:nvPr/>
        </p:nvSpPr>
        <p:spPr>
          <a:xfrm>
            <a:off x="10933239" y="909296"/>
            <a:ext cx="128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Coleção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04538B-49B3-E484-E35F-BD78B8E3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523" y="599400"/>
            <a:ext cx="2645676" cy="5659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7324866-1943-0ACC-1B29-465482AEA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700" y="599400"/>
            <a:ext cx="2670236" cy="56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68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1" y="2655651"/>
            <a:ext cx="3829422" cy="1023837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Ferramentas utilizadas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9AEB309-657D-CA2B-10B8-D72AAAB855D6}"/>
              </a:ext>
            </a:extLst>
          </p:cNvPr>
          <p:cNvCxnSpPr>
            <a:cxnSpLocks/>
          </p:cNvCxnSpPr>
          <p:nvPr/>
        </p:nvCxnSpPr>
        <p:spPr>
          <a:xfrm>
            <a:off x="3614730" y="1099226"/>
            <a:ext cx="956723" cy="7295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6C2498-A522-81E0-D78D-3DE80FF3C08E}"/>
              </a:ext>
            </a:extLst>
          </p:cNvPr>
          <p:cNvSpPr txBox="1"/>
          <p:nvPr/>
        </p:nvSpPr>
        <p:spPr>
          <a:xfrm>
            <a:off x="1789590" y="909296"/>
            <a:ext cx="26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Ferramentas</a:t>
            </a:r>
          </a:p>
        </p:txBody>
      </p: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F3517E91-F839-4E6B-204C-86598DF6F4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23522" y="1093962"/>
            <a:ext cx="837734" cy="7348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D9EB9B2-C817-A7AE-ACE7-B61AA33D4BFA}"/>
              </a:ext>
            </a:extLst>
          </p:cNvPr>
          <p:cNvSpPr txBox="1"/>
          <p:nvPr/>
        </p:nvSpPr>
        <p:spPr>
          <a:xfrm>
            <a:off x="11361256" y="909296"/>
            <a:ext cx="128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Info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0E79B3-DAF6-B753-27C4-9FFCE94F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28" y="599400"/>
            <a:ext cx="2649439" cy="56592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70483FE-FB97-93B1-8C32-5851C1A7F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155" y="599400"/>
            <a:ext cx="2663153" cy="56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4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1" y="2655651"/>
            <a:ext cx="3829422" cy="1023837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Cafeterias recomendadas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9AEB309-657D-CA2B-10B8-D72AAAB855D6}"/>
              </a:ext>
            </a:extLst>
          </p:cNvPr>
          <p:cNvCxnSpPr>
            <a:cxnSpLocks/>
          </p:cNvCxnSpPr>
          <p:nvPr/>
        </p:nvCxnSpPr>
        <p:spPr>
          <a:xfrm>
            <a:off x="3614730" y="1099226"/>
            <a:ext cx="956723" cy="7295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6C2498-A522-81E0-D78D-3DE80FF3C08E}"/>
              </a:ext>
            </a:extLst>
          </p:cNvPr>
          <p:cNvSpPr txBox="1"/>
          <p:nvPr/>
        </p:nvSpPr>
        <p:spPr>
          <a:xfrm>
            <a:off x="1522786" y="909296"/>
            <a:ext cx="26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Recomendação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D8898D-3802-7389-FAFB-6C0AB4D8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453" y="599400"/>
            <a:ext cx="2673972" cy="5659200"/>
          </a:xfrm>
          <a:prstGeom prst="rect">
            <a:avLst/>
          </a:prstGeom>
        </p:spPr>
      </p:pic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F3517E91-F839-4E6B-204C-86598DF6F4CD}"/>
              </a:ext>
            </a:extLst>
          </p:cNvPr>
          <p:cNvCxnSpPr>
            <a:cxnSpLocks/>
          </p:cNvCxnSpPr>
          <p:nvPr/>
        </p:nvCxnSpPr>
        <p:spPr>
          <a:xfrm rot="10800000">
            <a:off x="7081736" y="1093962"/>
            <a:ext cx="1789892" cy="1308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5380F62E-F66D-045C-27FE-B5CD7D7CF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664" y="1437033"/>
            <a:ext cx="2335147" cy="21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0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1" y="2655651"/>
            <a:ext cx="2656070" cy="1023837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Perfil do usuário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9AEB309-657D-CA2B-10B8-D72AAAB855D6}"/>
              </a:ext>
            </a:extLst>
          </p:cNvPr>
          <p:cNvCxnSpPr>
            <a:cxnSpLocks/>
          </p:cNvCxnSpPr>
          <p:nvPr/>
        </p:nvCxnSpPr>
        <p:spPr>
          <a:xfrm>
            <a:off x="2645121" y="1099226"/>
            <a:ext cx="956723" cy="7295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6C2498-A522-81E0-D78D-3DE80FF3C08E}"/>
              </a:ext>
            </a:extLst>
          </p:cNvPr>
          <p:cNvSpPr txBox="1"/>
          <p:nvPr/>
        </p:nvSpPr>
        <p:spPr>
          <a:xfrm>
            <a:off x="155946" y="933375"/>
            <a:ext cx="26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Overview do perfil</a:t>
            </a:r>
          </a:p>
        </p:txBody>
      </p: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F3517E91-F839-4E6B-204C-86598DF6F4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9626814" y="1595336"/>
            <a:ext cx="622858" cy="418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D9EB9B2-C817-A7AE-ACE7-B61AA33D4BFA}"/>
              </a:ext>
            </a:extLst>
          </p:cNvPr>
          <p:cNvSpPr txBox="1"/>
          <p:nvPr/>
        </p:nvSpPr>
        <p:spPr>
          <a:xfrm>
            <a:off x="10249672" y="1302707"/>
            <a:ext cx="128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Editar</a:t>
            </a:r>
          </a:p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perfil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81829A-821B-01A5-6200-E938EAC0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502" y="599400"/>
            <a:ext cx="2656070" cy="5659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19DA8D-82CF-427E-BE05-4DD98D7F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129" y="599400"/>
            <a:ext cx="2652750" cy="5659200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538FBAD-8939-F71B-FDD2-6DA34ED35BF2}"/>
              </a:ext>
            </a:extLst>
          </p:cNvPr>
          <p:cNvCxnSpPr>
            <a:cxnSpLocks/>
          </p:cNvCxnSpPr>
          <p:nvPr/>
        </p:nvCxnSpPr>
        <p:spPr>
          <a:xfrm flipV="1">
            <a:off x="5446831" y="3147506"/>
            <a:ext cx="1328138" cy="1063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93F7F179-D017-F95E-CC8F-D0CC1EEEC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9672" y="3342059"/>
            <a:ext cx="1641494" cy="1920605"/>
          </a:xfrm>
          <a:prstGeom prst="rect">
            <a:avLst/>
          </a:prstGeom>
        </p:spPr>
      </p:pic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732778E7-9CB0-1E68-FAAA-AA00816EF786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309370" y="5262664"/>
            <a:ext cx="1761049" cy="673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3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1" y="2227633"/>
            <a:ext cx="3824713" cy="2402733"/>
          </a:xfrm>
        </p:spPr>
        <p:txBody>
          <a:bodyPr>
            <a:normAutofit/>
          </a:bodyPr>
          <a:lstStyle/>
          <a:p>
            <a:r>
              <a:rPr lang="pt-BR" sz="3200" dirty="0"/>
              <a:t>Tela do administrador – adicionar notícias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9AEB309-657D-CA2B-10B8-D72AAAB855D6}"/>
              </a:ext>
            </a:extLst>
          </p:cNvPr>
          <p:cNvCxnSpPr>
            <a:cxnSpLocks/>
          </p:cNvCxnSpPr>
          <p:nvPr/>
        </p:nvCxnSpPr>
        <p:spPr>
          <a:xfrm>
            <a:off x="3614730" y="1099226"/>
            <a:ext cx="956723" cy="7295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6C2498-A522-81E0-D78D-3DE80FF3C08E}"/>
              </a:ext>
            </a:extLst>
          </p:cNvPr>
          <p:cNvSpPr txBox="1"/>
          <p:nvPr/>
        </p:nvSpPr>
        <p:spPr>
          <a:xfrm>
            <a:off x="415902" y="914560"/>
            <a:ext cx="337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Somente administrador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C5BF5E-2F21-1955-7E38-D2C3524C2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11" y="584568"/>
            <a:ext cx="2663153" cy="5659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38528B-3DE2-3ECB-6884-8DEDB8D72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838" y="2108578"/>
            <a:ext cx="2645592" cy="2191050"/>
          </a:xfrm>
          <a:prstGeom prst="rect">
            <a:avLst/>
          </a:prstGeom>
        </p:spPr>
      </p:pic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8DDDBBF5-0FA2-6907-0FE0-EB9D13EE6C4A}"/>
              </a:ext>
            </a:extLst>
          </p:cNvPr>
          <p:cNvCxnSpPr>
            <a:cxnSpLocks/>
            <a:stCxn id="4" idx="2"/>
            <a:endCxn id="7" idx="2"/>
          </p:cNvCxnSpPr>
          <p:nvPr/>
        </p:nvCxnSpPr>
        <p:spPr>
          <a:xfrm rot="5400000" flipH="1" flipV="1">
            <a:off x="7047891" y="3298025"/>
            <a:ext cx="1944140" cy="3947346"/>
          </a:xfrm>
          <a:prstGeom prst="curvedConnector3">
            <a:avLst>
              <a:gd name="adj1" fmla="val -11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507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54D59-8382-CD74-DB53-9DBA68DE5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178995"/>
            <a:ext cx="8676222" cy="1631005"/>
          </a:xfrm>
        </p:spPr>
        <p:txBody>
          <a:bodyPr>
            <a:normAutofit/>
          </a:bodyPr>
          <a:lstStyle/>
          <a:p>
            <a:r>
              <a:rPr lang="pt-BR" sz="66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60723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FAA1D-8B5D-DBAB-8A92-5E4A082EF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550" y="3429000"/>
            <a:ext cx="9508786" cy="2991255"/>
          </a:xfrm>
        </p:spPr>
        <p:txBody>
          <a:bodyPr>
            <a:normAutofit fontScale="77500" lnSpcReduction="20000"/>
          </a:bodyPr>
          <a:lstStyle/>
          <a:p>
            <a:r>
              <a:rPr lang="pt-BR" sz="3300" dirty="0"/>
              <a:t>Engenharia de software III</a:t>
            </a:r>
          </a:p>
          <a:p>
            <a:r>
              <a:rPr lang="pt-BR" sz="2600" dirty="0">
                <a:solidFill>
                  <a:srgbClr val="FFC000"/>
                </a:solidFill>
              </a:rPr>
              <a:t>Professor: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/>
              <a:t>Giuliano </a:t>
            </a:r>
            <a:r>
              <a:rPr lang="pt-BR" sz="2200" dirty="0" err="1"/>
              <a:t>Scomba</a:t>
            </a:r>
            <a:endParaRPr lang="pt-BR" sz="2200" dirty="0"/>
          </a:p>
          <a:p>
            <a:r>
              <a:rPr lang="pt-BR" sz="2600" dirty="0">
                <a:solidFill>
                  <a:srgbClr val="FFC000"/>
                </a:solidFill>
              </a:rPr>
              <a:t>Alunos: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/>
              <a:t>Erick Aparecido </a:t>
            </a:r>
            <a:r>
              <a:rPr lang="pt-BR" sz="2200" dirty="0" err="1"/>
              <a:t>Bolignani</a:t>
            </a:r>
            <a:endParaRPr lang="pt-BR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/>
              <a:t>Nikson Miguel Hernandes </a:t>
            </a:r>
            <a:r>
              <a:rPr lang="pt-BR" sz="2200" dirty="0" err="1"/>
              <a:t>Colhado</a:t>
            </a:r>
            <a:endParaRPr lang="pt-BR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/>
              <a:t>Maria Vitória Santos de arruda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/>
              <a:t>Leonardo David Silva Setti</a:t>
            </a:r>
          </a:p>
        </p:txBody>
      </p:sp>
    </p:spTree>
    <p:extLst>
      <p:ext uri="{BB962C8B-B14F-4D97-AF65-F5344CB8AC3E}">
        <p14:creationId xmlns:p14="http://schemas.microsoft.com/office/powerpoint/2010/main" val="258201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4F3BC-AC1E-FF93-0075-9BBFAE5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r>
              <a:rPr lang="pt-BR" sz="36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05E51C-987F-324A-5B2E-5AD27ECF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01920"/>
            <a:ext cx="9905998" cy="3124201"/>
          </a:xfrm>
        </p:spPr>
        <p:txBody>
          <a:bodyPr/>
          <a:lstStyle/>
          <a:p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Este aplicativo foi cuidadosamente desenvolvido para proporcionar aos entusiastas do café, produtores, torrefadores e consumidores uma fonte abrangente de informações sobre um dos produtos mais amados e comercializados em todo o mundo: </a:t>
            </a:r>
            <a:r>
              <a:rPr lang="pt-BR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café.</a:t>
            </a:r>
            <a:endParaRPr lang="pt-BR" sz="24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75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F42C0-29D1-C9E8-7700-E1ECB80D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r>
              <a:rPr lang="pt-BR" sz="3600" dirty="0"/>
              <a:t>Objetivos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9BEFA-309F-8F6F-85DF-6689CBF30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9751"/>
            <a:ext cx="9905998" cy="4481245"/>
          </a:xfrm>
        </p:spPr>
        <p:txBody>
          <a:bodyPr/>
          <a:lstStyle/>
          <a:p>
            <a:r>
              <a:rPr lang="pt-BR" dirty="0"/>
              <a:t>Temos a missão de instruir, inspirar e conectar os usuários por meio do conhecimento sobre grãos de café. Por exemplo: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Fornecer informações abrangentes sobre os grãos;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Instruir os usuários;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Promover a sustentabilidade;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Criar uma comunidade de amantes de café.</a:t>
            </a:r>
          </a:p>
        </p:txBody>
      </p:sp>
    </p:spTree>
    <p:extLst>
      <p:ext uri="{BB962C8B-B14F-4D97-AF65-F5344CB8AC3E}">
        <p14:creationId xmlns:p14="http://schemas.microsoft.com/office/powerpoint/2010/main" val="255741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5DDA0-6AE7-09C3-D27C-09B6F876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r>
              <a:rPr lang="pt-BR" sz="3600" dirty="0"/>
              <a:t>Exemplos de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B6E94B-E51D-E42C-F573-789EFB818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5510"/>
            <a:ext cx="9905998" cy="3756917"/>
          </a:xfrm>
        </p:spPr>
        <p:txBody>
          <a:bodyPr/>
          <a:lstStyle/>
          <a:p>
            <a:r>
              <a:rPr lang="pt-BR" dirty="0"/>
              <a:t>A utilização de personas desempenha um papel crucial no design do aplicativo, proporcionando uma compreensão aprofundada das necessidades, motivações e comportamentos dos usuários. Entre as personas que foram consideradas durante o desenvolvimento do aplicativo, incluem-se: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Amantes e profissionais do café;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Produtores de café;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Consumidores casuais;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Entusiastas e café-maníacos. </a:t>
            </a:r>
          </a:p>
        </p:txBody>
      </p:sp>
    </p:spTree>
    <p:extLst>
      <p:ext uri="{BB962C8B-B14F-4D97-AF65-F5344CB8AC3E}">
        <p14:creationId xmlns:p14="http://schemas.microsoft.com/office/powerpoint/2010/main" val="176231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D88D8-AD8C-FF44-0C2C-68FDDD71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>
            <a:normAutofit/>
          </a:bodyPr>
          <a:lstStyle/>
          <a:p>
            <a:r>
              <a:rPr lang="pt-BR" sz="3600" dirty="0"/>
              <a:t>Estrutura e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532159-F546-1D5E-DBBD-159CD9BDB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84963"/>
            <a:ext cx="9905998" cy="4106238"/>
          </a:xfrm>
        </p:spPr>
        <p:txBody>
          <a:bodyPr/>
          <a:lstStyle/>
          <a:p>
            <a:r>
              <a:rPr lang="pt-BR" dirty="0"/>
              <a:t>Ambos desempenham um papel crucial no desenvolvimento eficiente de software, contribuindo para a estrutura, organização e comunicação eficaz do sistema.</a:t>
            </a:r>
          </a:p>
          <a:p>
            <a:endParaRPr lang="pt-BR" dirty="0"/>
          </a:p>
          <a:p>
            <a:r>
              <a:rPr lang="pt-BR" dirty="0"/>
              <a:t>Utilizamos o padrão</a:t>
            </a:r>
            <a:r>
              <a:rPr lang="pt-BR" dirty="0">
                <a:solidFill>
                  <a:srgbClr val="FFC000"/>
                </a:solidFill>
              </a:rPr>
              <a:t> MVC </a:t>
            </a:r>
            <a:r>
              <a:rPr lang="pt-BR" dirty="0"/>
              <a:t>(Model-</a:t>
            </a:r>
            <a:r>
              <a:rPr lang="pt-BR" dirty="0" err="1"/>
              <a:t>View</a:t>
            </a:r>
            <a:r>
              <a:rPr lang="pt-BR" dirty="0"/>
              <a:t>-</a:t>
            </a:r>
            <a:r>
              <a:rPr lang="pt-BR" dirty="0" err="1"/>
              <a:t>Controller</a:t>
            </a:r>
            <a:r>
              <a:rPr lang="pt-BR" dirty="0"/>
              <a:t>);</a:t>
            </a:r>
          </a:p>
          <a:p>
            <a:r>
              <a:rPr lang="pt-BR" dirty="0"/>
              <a:t>Como linguagem de programação utilizamos </a:t>
            </a:r>
            <a:r>
              <a:rPr lang="pt-BR" dirty="0" err="1">
                <a:solidFill>
                  <a:srgbClr val="FFC000"/>
                </a:solidFill>
              </a:rPr>
              <a:t>Flutter</a:t>
            </a:r>
            <a:r>
              <a:rPr lang="pt-BR" dirty="0"/>
              <a:t> e </a:t>
            </a:r>
            <a:r>
              <a:rPr lang="pt-BR" dirty="0" err="1">
                <a:solidFill>
                  <a:srgbClr val="FFC000"/>
                </a:solidFill>
              </a:rPr>
              <a:t>React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 err="1">
                <a:solidFill>
                  <a:srgbClr val="FFC000"/>
                </a:solidFill>
              </a:rPr>
              <a:t>Native</a:t>
            </a:r>
            <a:r>
              <a:rPr lang="pt-BR" dirty="0"/>
              <a:t>;</a:t>
            </a:r>
          </a:p>
          <a:p>
            <a:r>
              <a:rPr lang="pt-BR" dirty="0"/>
              <a:t>Para gerenciar os dados, utilizamos o banco de dados </a:t>
            </a:r>
            <a:r>
              <a:rPr lang="pt-BR" dirty="0" err="1">
                <a:solidFill>
                  <a:srgbClr val="FFC000"/>
                </a:solidFill>
              </a:rPr>
              <a:t>MongoDB</a:t>
            </a:r>
            <a:r>
              <a:rPr lang="pt-BR" dirty="0">
                <a:solidFill>
                  <a:srgbClr val="FFC000"/>
                </a:solidFill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677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79F36-1427-27BC-AA24-2422C6AA9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051390"/>
            <a:ext cx="8676222" cy="2513743"/>
          </a:xfrm>
        </p:spPr>
        <p:txBody>
          <a:bodyPr>
            <a:normAutofit/>
          </a:bodyPr>
          <a:lstStyle/>
          <a:p>
            <a:r>
              <a:rPr lang="pt-BR" sz="6600" dirty="0"/>
              <a:t>Telas do sistema</a:t>
            </a:r>
          </a:p>
        </p:txBody>
      </p:sp>
    </p:spTree>
    <p:extLst>
      <p:ext uri="{BB962C8B-B14F-4D97-AF65-F5344CB8AC3E}">
        <p14:creationId xmlns:p14="http://schemas.microsoft.com/office/powerpoint/2010/main" val="105337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61D12-ED44-1CAA-AA23-3ED2D394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47" y="2448938"/>
            <a:ext cx="4255850" cy="1306749"/>
          </a:xfrm>
        </p:spPr>
        <p:txBody>
          <a:bodyPr/>
          <a:lstStyle/>
          <a:p>
            <a:r>
              <a:rPr lang="pt-BR" dirty="0"/>
              <a:t>Telas iniciais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8D5F72A-1740-6C73-3278-ADD2F908A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4471" y="389104"/>
            <a:ext cx="2589577" cy="5659200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CA10C4-3668-B091-254E-04588548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243" y="389106"/>
            <a:ext cx="2650333" cy="56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6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910-3236-983F-B20B-FD32C7D7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1" y="2748064"/>
            <a:ext cx="3829422" cy="1167320"/>
          </a:xfrm>
        </p:spPr>
        <p:txBody>
          <a:bodyPr>
            <a:normAutofit/>
          </a:bodyPr>
          <a:lstStyle/>
          <a:p>
            <a:r>
              <a:rPr lang="pt-BR" sz="3200" dirty="0"/>
              <a:t>Tela de login e cadastro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747B4C-5622-B803-148E-88FFCA98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10" y="501659"/>
            <a:ext cx="2681115" cy="566013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87D779-6A5D-BEF1-E77B-CF28BA4B3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173" y="501659"/>
            <a:ext cx="2671073" cy="5660130"/>
          </a:xfrm>
          <a:prstGeom prst="rect">
            <a:avLst/>
          </a:prstGeom>
        </p:spPr>
      </p:pic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C5A3BDA7-28B2-9606-80CB-68F07571CD6D}"/>
              </a:ext>
            </a:extLst>
          </p:cNvPr>
          <p:cNvCxnSpPr>
            <a:cxnSpLocks/>
          </p:cNvCxnSpPr>
          <p:nvPr/>
        </p:nvCxnSpPr>
        <p:spPr>
          <a:xfrm>
            <a:off x="3010555" y="841363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80804EC-E692-C0F1-A4BC-FB5B7E0A90B3}"/>
              </a:ext>
            </a:extLst>
          </p:cNvPr>
          <p:cNvSpPr txBox="1"/>
          <p:nvPr/>
        </p:nvSpPr>
        <p:spPr>
          <a:xfrm>
            <a:off x="1540493" y="6566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Cadastro</a:t>
            </a:r>
          </a:p>
        </p:txBody>
      </p: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FBA840E7-CF66-3417-4E0E-3469618F31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61246" y="884739"/>
            <a:ext cx="826851" cy="7348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073F5F4-5AC6-E547-62B6-F8487A7BF77B}"/>
              </a:ext>
            </a:extLst>
          </p:cNvPr>
          <p:cNvSpPr txBox="1"/>
          <p:nvPr/>
        </p:nvSpPr>
        <p:spPr>
          <a:xfrm>
            <a:off x="11186810" y="70007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447786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Times New Roman-fonte 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304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Malha</vt:lpstr>
      <vt:lpstr>Projeto infocafe</vt:lpstr>
      <vt:lpstr>Apresentação do PowerPoint</vt:lpstr>
      <vt:lpstr>Introdução</vt:lpstr>
      <vt:lpstr>Objetivos do projeto</vt:lpstr>
      <vt:lpstr>Exemplos de personas</vt:lpstr>
      <vt:lpstr>Estrutura e linguagem</vt:lpstr>
      <vt:lpstr>Telas do sistema</vt:lpstr>
      <vt:lpstr>Telas iniciais</vt:lpstr>
      <vt:lpstr>Tela de login e cadastro</vt:lpstr>
      <vt:lpstr>Página inicial</vt:lpstr>
      <vt:lpstr>Buscas e notificações</vt:lpstr>
      <vt:lpstr>Telas com as tag’s</vt:lpstr>
      <vt:lpstr>Itens salvos e coleção</vt:lpstr>
      <vt:lpstr>Ferramentas utilizadas</vt:lpstr>
      <vt:lpstr>Cafeterias recomendadas</vt:lpstr>
      <vt:lpstr>Perfil do usuário</vt:lpstr>
      <vt:lpstr>Tela do administrador – adicionar notícias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infocafe</dc:title>
  <dc:creator>Nikson Hernandes</dc:creator>
  <cp:lastModifiedBy>Nikson Hernandes</cp:lastModifiedBy>
  <cp:revision>8</cp:revision>
  <dcterms:created xsi:type="dcterms:W3CDTF">2023-11-12T21:58:38Z</dcterms:created>
  <dcterms:modified xsi:type="dcterms:W3CDTF">2023-11-12T23:19:22Z</dcterms:modified>
</cp:coreProperties>
</file>