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20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3D690-39DA-41EB-D6B3-0C88E2F4E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E87E03-6745-DF0F-FBA6-2460D42CA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BEE1DA-0A83-19F7-ED4E-DD0E6610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22E8-04F2-4C06-A28D-49E4ECBC9779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297312-C634-0753-0583-694D8BB9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7D0555-B9E4-BC6C-B9D5-5F53E3AC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883-17A3-4432-B443-2BDFE108F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13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3628E-5144-A202-AD25-3385C407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86F7DA-12B5-B1CA-F4C8-57FE7B7B6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5328AA-2C09-57EE-5F84-2E2C7C72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22E8-04F2-4C06-A28D-49E4ECBC9779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A8A5D1-A2EA-4387-AFD1-B7AD5966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828287-B7A1-9D68-FAB2-2C6D1CA3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883-17A3-4432-B443-2BDFE108F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73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BD9584-F57C-EF14-102B-FDB5543D5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F4845D-B5B8-69D4-B26A-0BCE37924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DEB2EE-FE5B-08AF-E7DE-A2473581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22E8-04F2-4C06-A28D-49E4ECBC9779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34139D-E228-65ED-3506-AA97C03B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FD594-1F4D-CC38-6DE8-ED0A0E49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883-17A3-4432-B443-2BDFE108F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07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D9354-9C62-C2D9-A35C-F6BDD160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6B97F7-8D0D-0676-8A5E-B479CFFDB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E2A6ED-2374-1B3F-9638-E110023D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22E8-04F2-4C06-A28D-49E4ECBC9779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3003CC-D6CA-69CF-81D9-A20D765E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EE23E8-7802-81A1-E8DB-7AD098BF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883-17A3-4432-B443-2BDFE108F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44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2E373-D619-EB35-4E12-79672921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EFDA0B-687E-FFBE-1C4C-318648D26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58E006-BD33-4BFC-7B14-A3FB264B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22E8-04F2-4C06-A28D-49E4ECBC9779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F255C0-32AF-768E-B352-DE8ACAEF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036B36-5E8B-C3CB-F07F-D8B37FBE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883-17A3-4432-B443-2BDFE108F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77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0E1A7-7390-C3C3-C019-4C871159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0034C8-6FF3-8EFE-3112-35C876BF0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B10E5C-2968-BAB4-27C7-F6EA090DD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95B5C1-CE2D-9921-394A-FE04D31C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22E8-04F2-4C06-A28D-49E4ECBC9779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990358-38DA-25FE-4C08-F60EC6F5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409E75-B14A-B867-8428-BE807D48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883-17A3-4432-B443-2BDFE108F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64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FC3F9-140F-D3C4-8361-CE2C6512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681D83-913F-7EC6-F9C6-C0964E672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FC0292-8BD1-728E-237A-B744E2660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782C33-5454-1050-F349-EBB465F97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4F5078-059E-47D5-89D3-4F24E884D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3CD626-8455-B5F9-6EDC-5C6B05D4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22E8-04F2-4C06-A28D-49E4ECBC9779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C9244FC-7A0C-4D1E-E512-02A6D7A0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257907-93B9-2BE1-0AAE-3730FA94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883-17A3-4432-B443-2BDFE108F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06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189A5-E6E0-12D8-1C0D-64291268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039ED5-3D5E-228A-C64D-80260D5A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22E8-04F2-4C06-A28D-49E4ECBC9779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DE9E5E-C040-ACE6-7792-E173BEF4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34CC9F-32FF-2C8F-8576-AAC27D5A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883-17A3-4432-B443-2BDFE108F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18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E3FA115-2659-A94F-4A11-9AF07A43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22E8-04F2-4C06-A28D-49E4ECBC9779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A4E4113-226E-CE6D-D24C-D3A892A5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C932CC-8248-B4BF-C4CA-8E55757B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883-17A3-4432-B443-2BDFE108F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00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C111E-0A0D-2BAB-5675-CB22E56B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221A31-C8A9-E05B-DD41-4D3ABC9E6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2A58E5-1094-DAD9-755A-77E64EFDF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24F1BE-479C-6949-D0E8-450797FC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22E8-04F2-4C06-A28D-49E4ECBC9779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5260A1-EFD5-E163-55DE-E6A79204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DD794E-BDD9-A08A-7929-A4B92F8B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883-17A3-4432-B443-2BDFE108F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12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DA403-798F-90FC-3FA5-C1343C29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160D00-0C50-4E49-C3E6-C78328E7B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3F68E2-0D00-E14A-DE63-BA19D0FAA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89FF44-5472-257C-7D21-D04C716D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22E8-04F2-4C06-A28D-49E4ECBC9779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08D210-42E5-76D9-7D9B-DCC4557A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230617-DE64-C4CE-4B81-7AC3789D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8883-17A3-4432-B443-2BDFE108F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61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D5248A-FE60-B301-E7A5-A5212900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25F0BD-2BD6-28C6-2E74-501AFC8A2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4A1647-6044-3C45-A4A0-D687C050E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2022E8-04F2-4C06-A28D-49E4ECBC9779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4BDDE9-F060-CE9B-D940-2CA31E19C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402F62-C05B-9AD8-2418-2E7CD0EF7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708883-17A3-4432-B443-2BDFE108F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97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89886-CB4B-F8EF-A4B1-55C15AC63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61FB24A-2063-8BD4-2E84-776253A5718C}"/>
              </a:ext>
            </a:extLst>
          </p:cNvPr>
          <p:cNvSpPr/>
          <p:nvPr/>
        </p:nvSpPr>
        <p:spPr>
          <a:xfrm>
            <a:off x="0" y="0"/>
            <a:ext cx="12192000" cy="55060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Score Semântico (</a:t>
            </a:r>
            <a:r>
              <a:rPr lang="pt-BR" b="1" dirty="0" err="1"/>
              <a:t>GenAI</a:t>
            </a:r>
            <a:r>
              <a:rPr lang="pt-BR" b="1" dirty="0"/>
              <a:t>) – Pré-processamento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F1E43A4-DD5C-6EF5-ED85-F38F041B3CC3}"/>
              </a:ext>
            </a:extLst>
          </p:cNvPr>
          <p:cNvGraphicFramePr>
            <a:graphicFrameLocks noGrp="1"/>
          </p:cNvGraphicFramePr>
          <p:nvPr/>
        </p:nvGraphicFramePr>
        <p:xfrm>
          <a:off x="907224" y="1428198"/>
          <a:ext cx="2781301" cy="990600"/>
        </p:xfrm>
        <a:graphic>
          <a:graphicData uri="http://schemas.openxmlformats.org/drawingml/2006/table">
            <a:tbl>
              <a:tblPr/>
              <a:tblGrid>
                <a:gridCol w="558163">
                  <a:extLst>
                    <a:ext uri="{9D8B030D-6E8A-4147-A177-3AD203B41FA5}">
                      <a16:colId xmlns:a16="http://schemas.microsoft.com/office/drawing/2014/main" val="2507479773"/>
                    </a:ext>
                  </a:extLst>
                </a:gridCol>
                <a:gridCol w="447165">
                  <a:extLst>
                    <a:ext uri="{9D8B030D-6E8A-4147-A177-3AD203B41FA5}">
                      <a16:colId xmlns:a16="http://schemas.microsoft.com/office/drawing/2014/main" val="2615102479"/>
                    </a:ext>
                  </a:extLst>
                </a:gridCol>
                <a:gridCol w="1052898">
                  <a:extLst>
                    <a:ext uri="{9D8B030D-6E8A-4147-A177-3AD203B41FA5}">
                      <a16:colId xmlns:a16="http://schemas.microsoft.com/office/drawing/2014/main" val="2131644805"/>
                    </a:ext>
                  </a:extLst>
                </a:gridCol>
                <a:gridCol w="723075">
                  <a:extLst>
                    <a:ext uri="{9D8B030D-6E8A-4147-A177-3AD203B41FA5}">
                      <a16:colId xmlns:a16="http://schemas.microsoft.com/office/drawing/2014/main" val="188730838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num_cli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ramo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faturamento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cep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7967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R$      1.000.000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11111-111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8001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22222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R$          200.000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22222-222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8316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33333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R$   30.000.000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33333-333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287469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323781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85C533-11F1-F8DE-B954-97FA01137AAF}"/>
              </a:ext>
            </a:extLst>
          </p:cNvPr>
          <p:cNvSpPr txBox="1"/>
          <p:nvPr/>
        </p:nvSpPr>
        <p:spPr>
          <a:xfrm>
            <a:off x="237505" y="4571998"/>
            <a:ext cx="4120738" cy="193899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200" dirty="0"/>
              <a:t>Cliente de ramo </a:t>
            </a:r>
            <a:r>
              <a:rPr lang="pt-BR" sz="1200" b="1" dirty="0"/>
              <a:t>rentável</a:t>
            </a:r>
            <a:r>
              <a:rPr lang="pt-BR" sz="1200" dirty="0"/>
              <a:t>, </a:t>
            </a:r>
            <a:r>
              <a:rPr lang="pt-BR" sz="1200" b="1" dirty="0"/>
              <a:t>vestuário</a:t>
            </a:r>
            <a:r>
              <a:rPr lang="pt-BR" sz="1200" dirty="0"/>
              <a:t> de </a:t>
            </a:r>
            <a:r>
              <a:rPr lang="pt-BR" sz="1200" b="1" dirty="0"/>
              <a:t>médio porte</a:t>
            </a:r>
            <a:r>
              <a:rPr lang="pt-BR" sz="1200" dirty="0"/>
              <a:t>, localizado na </a:t>
            </a:r>
            <a:r>
              <a:rPr lang="pt-BR" sz="1200" b="1" dirty="0"/>
              <a:t>região metropolitana de São Paulo, SP</a:t>
            </a:r>
            <a:r>
              <a:rPr lang="pt-BR" sz="1200" dirty="0"/>
              <a:t>.</a:t>
            </a:r>
            <a:endParaRPr lang="pt-BR" sz="800" dirty="0"/>
          </a:p>
          <a:p>
            <a:pPr marL="285750" indent="-285750">
              <a:buFontTx/>
              <a:buChar char="-"/>
            </a:pPr>
            <a:endParaRPr lang="pt-BR" sz="1200" dirty="0"/>
          </a:p>
          <a:p>
            <a:pPr marL="285750" indent="-285750">
              <a:buFontTx/>
              <a:buChar char="-"/>
            </a:pPr>
            <a:r>
              <a:rPr lang="pt-BR" sz="1200" dirty="0"/>
              <a:t>Cliente de ramo </a:t>
            </a:r>
            <a:r>
              <a:rPr lang="pt-BR" sz="1200" b="1" dirty="0"/>
              <a:t>menos rentável</a:t>
            </a:r>
            <a:r>
              <a:rPr lang="pt-BR" sz="1200" dirty="0"/>
              <a:t>, </a:t>
            </a:r>
            <a:r>
              <a:rPr lang="pt-BR" sz="1200" b="1" dirty="0"/>
              <a:t>restaurantes</a:t>
            </a:r>
            <a:r>
              <a:rPr lang="pt-BR" sz="1200" dirty="0"/>
              <a:t> de </a:t>
            </a:r>
            <a:r>
              <a:rPr lang="pt-BR" sz="1200" b="1" dirty="0"/>
              <a:t>pequeno porte</a:t>
            </a:r>
            <a:r>
              <a:rPr lang="pt-BR" sz="1200" dirty="0"/>
              <a:t>, localizado no </a:t>
            </a:r>
            <a:r>
              <a:rPr lang="pt-BR" sz="1200" b="1" dirty="0"/>
              <a:t>litoral de SP</a:t>
            </a:r>
            <a:r>
              <a:rPr lang="pt-BR" sz="1200" dirty="0"/>
              <a:t>. </a:t>
            </a:r>
            <a:endParaRPr lang="pt-BR" sz="800" dirty="0"/>
          </a:p>
          <a:p>
            <a:pPr marL="285750" indent="-285750">
              <a:buFontTx/>
              <a:buChar char="-"/>
            </a:pPr>
            <a:endParaRPr lang="pt-BR" sz="1200" dirty="0"/>
          </a:p>
          <a:p>
            <a:pPr marL="285750" indent="-285750">
              <a:buFontTx/>
              <a:buChar char="-"/>
            </a:pPr>
            <a:r>
              <a:rPr lang="pt-BR" sz="1200" dirty="0"/>
              <a:t>Cliente de ramo </a:t>
            </a:r>
            <a:r>
              <a:rPr lang="pt-BR" sz="1200" b="1" dirty="0"/>
              <a:t>menos rentável</a:t>
            </a:r>
            <a:r>
              <a:rPr lang="pt-BR" sz="1200" dirty="0"/>
              <a:t>, </a:t>
            </a:r>
            <a:r>
              <a:rPr lang="pt-BR" sz="1200" b="1" dirty="0"/>
              <a:t>mercados</a:t>
            </a:r>
            <a:r>
              <a:rPr lang="pt-BR" sz="1200" dirty="0"/>
              <a:t> de </a:t>
            </a:r>
            <a:r>
              <a:rPr lang="pt-BR" sz="1200" b="1" dirty="0"/>
              <a:t>grande porte</a:t>
            </a:r>
            <a:r>
              <a:rPr lang="pt-BR" sz="1200" dirty="0"/>
              <a:t>, localizado no </a:t>
            </a:r>
            <a:r>
              <a:rPr lang="pt-BR" sz="1200" b="1" dirty="0"/>
              <a:t>interior de SP</a:t>
            </a:r>
            <a:r>
              <a:rPr lang="pt-BR" sz="1200" dirty="0"/>
              <a:t>. </a:t>
            </a:r>
          </a:p>
          <a:p>
            <a:pPr marL="285750" indent="-285750">
              <a:buFontTx/>
              <a:buChar char="-"/>
            </a:pPr>
            <a:endParaRPr lang="pt-BR" sz="1200" dirty="0"/>
          </a:p>
          <a:p>
            <a:r>
              <a:rPr lang="pt-BR" sz="1200" dirty="0"/>
              <a:t>		...</a:t>
            </a:r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4FAD5AD3-1801-BC9C-139A-120098272344}"/>
              </a:ext>
            </a:extLst>
          </p:cNvPr>
          <p:cNvGraphicFramePr>
            <a:graphicFrameLocks noGrp="1"/>
          </p:cNvGraphicFramePr>
          <p:nvPr/>
        </p:nvGraphicFramePr>
        <p:xfrm>
          <a:off x="8046686" y="4571998"/>
          <a:ext cx="2463800" cy="1000125"/>
        </p:xfrm>
        <a:graphic>
          <a:graphicData uri="http://schemas.openxmlformats.org/drawingml/2006/table">
            <a:tbl>
              <a:tblPr/>
              <a:tblGrid>
                <a:gridCol w="608815">
                  <a:extLst>
                    <a:ext uri="{9D8B030D-6E8A-4147-A177-3AD203B41FA5}">
                      <a16:colId xmlns:a16="http://schemas.microsoft.com/office/drawing/2014/main" val="1563932446"/>
                    </a:ext>
                  </a:extLst>
                </a:gridCol>
                <a:gridCol w="1854985">
                  <a:extLst>
                    <a:ext uri="{9D8B030D-6E8A-4147-A177-3AD203B41FA5}">
                      <a16:colId xmlns:a16="http://schemas.microsoft.com/office/drawing/2014/main" val="287734782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num_cli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vetor_embedding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8303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[0.85, 0.43, 0.60, 0.12, 0.70]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9979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[0.32, 0.60, 0.20, 0.90, 0.10]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8422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[0.77, 0.50, 0.55, 0.18, 0.66]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06702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...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16261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C59BD448-8F19-A1F8-2514-4DEEA7E41622}"/>
              </a:ext>
            </a:extLst>
          </p:cNvPr>
          <p:cNvSpPr txBox="1"/>
          <p:nvPr/>
        </p:nvSpPr>
        <p:spPr>
          <a:xfrm>
            <a:off x="237505" y="1054023"/>
            <a:ext cx="4517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1. Linhas do bureau cliente com projeção “confiável”.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4642477-C386-6A3B-ACCD-DB5E1DD858FF}"/>
              </a:ext>
            </a:extLst>
          </p:cNvPr>
          <p:cNvSpPr txBox="1"/>
          <p:nvPr/>
        </p:nvSpPr>
        <p:spPr>
          <a:xfrm>
            <a:off x="561829" y="4180585"/>
            <a:ext cx="3361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2. Descrições padronizadas para input.</a:t>
            </a:r>
          </a:p>
        </p:txBody>
      </p:sp>
      <p:pic>
        <p:nvPicPr>
          <p:cNvPr id="1026" name="Picture 2" descr="Engrenagem - ícones de interface grátis">
            <a:extLst>
              <a:ext uri="{FF2B5EF4-FFF2-40B4-BE49-F238E27FC236}">
                <a16:creationId xmlns:a16="http://schemas.microsoft.com/office/drawing/2014/main" id="{C8E4CE45-44C8-8D1E-9508-4B08D3413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739" y="3024389"/>
            <a:ext cx="550606" cy="55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1EE0C58-D69E-5687-D3BD-79DD61E92801}"/>
              </a:ext>
            </a:extLst>
          </p:cNvPr>
          <p:cNvCxnSpPr>
            <a:stCxn id="1026" idx="2"/>
          </p:cNvCxnSpPr>
          <p:nvPr/>
        </p:nvCxnSpPr>
        <p:spPr>
          <a:xfrm flipH="1">
            <a:off x="2285797" y="3574995"/>
            <a:ext cx="2245" cy="6055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175B16A-C873-97E5-7836-38050D0EC756}"/>
              </a:ext>
            </a:extLst>
          </p:cNvPr>
          <p:cNvCxnSpPr/>
          <p:nvPr/>
        </p:nvCxnSpPr>
        <p:spPr>
          <a:xfrm flipH="1">
            <a:off x="2295629" y="2418798"/>
            <a:ext cx="2245" cy="6055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B1868A9-8753-8466-9057-E49844C4A562}"/>
              </a:ext>
            </a:extLst>
          </p:cNvPr>
          <p:cNvSpPr txBox="1"/>
          <p:nvPr/>
        </p:nvSpPr>
        <p:spPr>
          <a:xfrm>
            <a:off x="7466806" y="4180585"/>
            <a:ext cx="3623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4. Base de vetores semânticos por cliente.</a:t>
            </a:r>
          </a:p>
        </p:txBody>
      </p:sp>
      <p:pic>
        <p:nvPicPr>
          <p:cNvPr id="1032" name="Picture 8" descr="OpenAI, ChatGPT Logo Icon 22227364 PNG">
            <a:extLst>
              <a:ext uri="{FF2B5EF4-FFF2-40B4-BE49-F238E27FC236}">
                <a16:creationId xmlns:a16="http://schemas.microsoft.com/office/drawing/2014/main" id="{B3FE4A9D-1544-8CAE-7637-6DD13FF43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797" y="1488709"/>
            <a:ext cx="869577" cy="86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5F92104C-6EEF-B651-C0EA-87C682AFFB3E}"/>
              </a:ext>
            </a:extLst>
          </p:cNvPr>
          <p:cNvSpPr txBox="1"/>
          <p:nvPr/>
        </p:nvSpPr>
        <p:spPr>
          <a:xfrm>
            <a:off x="6621895" y="1054022"/>
            <a:ext cx="5313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3. OpenAI </a:t>
            </a:r>
            <a:r>
              <a:rPr lang="pt-BR" sz="1400" b="1" dirty="0" err="1"/>
              <a:t>Embeddings</a:t>
            </a:r>
            <a:r>
              <a:rPr lang="pt-BR" sz="1400" b="1" dirty="0"/>
              <a:t> (API) – Modelo text-embedding-ada-002.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4C16259-E913-92A4-1840-880FD7C4A9A3}"/>
              </a:ext>
            </a:extLst>
          </p:cNvPr>
          <p:cNvCxnSpPr>
            <a:cxnSpLocks/>
            <a:stCxn id="1032" idx="2"/>
            <a:endCxn id="25" idx="0"/>
          </p:cNvCxnSpPr>
          <p:nvPr/>
        </p:nvCxnSpPr>
        <p:spPr>
          <a:xfrm flipH="1">
            <a:off x="9278584" y="2358286"/>
            <a:ext cx="2" cy="182229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041D15B1-B659-1897-4EF3-22C97A5CBA4F}"/>
              </a:ext>
            </a:extLst>
          </p:cNvPr>
          <p:cNvCxnSpPr>
            <a:cxnSpLocks/>
            <a:stCxn id="14" idx="3"/>
            <a:endCxn id="1032" idx="1"/>
          </p:cNvCxnSpPr>
          <p:nvPr/>
        </p:nvCxnSpPr>
        <p:spPr>
          <a:xfrm flipV="1">
            <a:off x="4358243" y="1923498"/>
            <a:ext cx="4485554" cy="3617996"/>
          </a:xfrm>
          <a:prstGeom prst="bentConnector3">
            <a:avLst>
              <a:gd name="adj1" fmla="val 4693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65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54F48-4CD4-9C66-44C8-D65A2A0AC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8E0592A-FA48-FD36-E710-BAC172AB248D}"/>
              </a:ext>
            </a:extLst>
          </p:cNvPr>
          <p:cNvSpPr/>
          <p:nvPr/>
        </p:nvSpPr>
        <p:spPr>
          <a:xfrm>
            <a:off x="0" y="0"/>
            <a:ext cx="12192000" cy="55060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Score Semântico (</a:t>
            </a:r>
            <a:r>
              <a:rPr lang="pt-BR" b="1" dirty="0" err="1"/>
              <a:t>GenAI</a:t>
            </a:r>
            <a:r>
              <a:rPr lang="pt-BR" b="1" dirty="0"/>
              <a:t>) – Consulta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E1B0E98-09E2-981C-6C9E-183724DF02C8}"/>
              </a:ext>
            </a:extLst>
          </p:cNvPr>
          <p:cNvSpPr txBox="1"/>
          <p:nvPr/>
        </p:nvSpPr>
        <p:spPr>
          <a:xfrm>
            <a:off x="422786" y="845573"/>
            <a:ext cx="2160720" cy="138499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pt-BR" sz="1400" b="1" dirty="0"/>
              <a:t>Input:</a:t>
            </a:r>
            <a:r>
              <a:rPr lang="pt-BR" sz="1400" dirty="0"/>
              <a:t> </a:t>
            </a:r>
          </a:p>
          <a:p>
            <a:r>
              <a:rPr lang="pt-BR" sz="1400" dirty="0"/>
              <a:t>{</a:t>
            </a:r>
          </a:p>
          <a:p>
            <a:r>
              <a:rPr lang="pt-BR" sz="1400" dirty="0"/>
              <a:t>    “faturamento”: 150000,</a:t>
            </a:r>
          </a:p>
          <a:p>
            <a:r>
              <a:rPr lang="pt-BR" sz="1400" dirty="0"/>
              <a:t>    “ramo”: 12345,</a:t>
            </a:r>
          </a:p>
          <a:p>
            <a:r>
              <a:rPr lang="pt-BR" sz="1400" dirty="0"/>
              <a:t>    “cep”: “12345-678”</a:t>
            </a:r>
          </a:p>
          <a:p>
            <a:r>
              <a:rPr lang="pt-BR" sz="1400" dirty="0"/>
              <a:t>}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4886EA6-9FF3-2AFC-00B2-6C60F0A6C887}"/>
              </a:ext>
            </a:extLst>
          </p:cNvPr>
          <p:cNvSpPr txBox="1"/>
          <p:nvPr/>
        </p:nvSpPr>
        <p:spPr>
          <a:xfrm>
            <a:off x="3613355" y="845572"/>
            <a:ext cx="2885765" cy="9541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Descrição:</a:t>
            </a:r>
            <a:r>
              <a:rPr lang="pt-BR" sz="1400" dirty="0"/>
              <a:t> </a:t>
            </a:r>
          </a:p>
          <a:p>
            <a:r>
              <a:rPr lang="pt-BR" sz="1400" dirty="0"/>
              <a:t>“Cliente de ramo </a:t>
            </a:r>
            <a:r>
              <a:rPr lang="pt-BR" sz="1400" b="1" dirty="0"/>
              <a:t>rentável</a:t>
            </a:r>
            <a:r>
              <a:rPr lang="pt-BR" sz="1400" dirty="0"/>
              <a:t>, </a:t>
            </a:r>
            <a:r>
              <a:rPr lang="pt-BR" sz="1400" b="1" dirty="0"/>
              <a:t>oficina</a:t>
            </a:r>
            <a:r>
              <a:rPr lang="pt-BR" sz="1400" dirty="0"/>
              <a:t> de </a:t>
            </a:r>
            <a:r>
              <a:rPr lang="pt-BR" sz="1400" b="1" dirty="0"/>
              <a:t>pequeno porte</a:t>
            </a:r>
            <a:r>
              <a:rPr lang="pt-BR" sz="1400" dirty="0"/>
              <a:t>, localizado no </a:t>
            </a:r>
            <a:r>
              <a:rPr lang="pt-BR" sz="1400" b="1" dirty="0"/>
              <a:t>interior de São Paulo, SP</a:t>
            </a:r>
            <a:r>
              <a:rPr lang="pt-BR" sz="1400" dirty="0"/>
              <a:t>.”</a:t>
            </a:r>
            <a:endParaRPr lang="pt-BR" sz="900" dirty="0"/>
          </a:p>
        </p:txBody>
      </p:sp>
      <p:pic>
        <p:nvPicPr>
          <p:cNvPr id="38" name="Picture 8" descr="OpenAI, ChatGPT Logo Icon 22227364 PNG">
            <a:extLst>
              <a:ext uri="{FF2B5EF4-FFF2-40B4-BE49-F238E27FC236}">
                <a16:creationId xmlns:a16="http://schemas.microsoft.com/office/drawing/2014/main" id="{C35902E2-A561-C6F0-4E5F-304CEDD78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969" y="845572"/>
            <a:ext cx="661301" cy="66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A81C09FE-8A74-4EB9-16BC-E2AB68E657C3}"/>
              </a:ext>
            </a:extLst>
          </p:cNvPr>
          <p:cNvSpPr txBox="1"/>
          <p:nvPr/>
        </p:nvSpPr>
        <p:spPr>
          <a:xfrm>
            <a:off x="9220119" y="845572"/>
            <a:ext cx="2391776" cy="7386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Vetor semântico:</a:t>
            </a:r>
            <a:r>
              <a:rPr lang="pt-BR" sz="1400" dirty="0"/>
              <a:t> </a:t>
            </a:r>
          </a:p>
          <a:p>
            <a:endParaRPr lang="pt-BR" sz="1400" dirty="0"/>
          </a:p>
          <a:p>
            <a:r>
              <a:rPr lang="pt-BR" sz="1400" dirty="0"/>
              <a:t>[0.78, 0.49, 0.58, 0.20, 0.69]</a:t>
            </a:r>
            <a:endParaRPr lang="pt-BR" sz="900" dirty="0"/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C45EF472-8230-A859-8906-964634CAE82F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499120" y="1176222"/>
            <a:ext cx="102984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05C7A2B1-E3F0-DA86-C1F4-07A275EB427B}"/>
              </a:ext>
            </a:extLst>
          </p:cNvPr>
          <p:cNvCxnSpPr>
            <a:cxnSpLocks/>
          </p:cNvCxnSpPr>
          <p:nvPr/>
        </p:nvCxnSpPr>
        <p:spPr>
          <a:xfrm>
            <a:off x="8190270" y="1181323"/>
            <a:ext cx="102984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7284DB54-8853-8680-B9C9-FBFD162517F7}"/>
              </a:ext>
            </a:extLst>
          </p:cNvPr>
          <p:cNvCxnSpPr>
            <a:cxnSpLocks/>
          </p:cNvCxnSpPr>
          <p:nvPr/>
        </p:nvCxnSpPr>
        <p:spPr>
          <a:xfrm>
            <a:off x="2583506" y="1176222"/>
            <a:ext cx="102984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Engrenagem - ícones de interface grátis">
            <a:extLst>
              <a:ext uri="{FF2B5EF4-FFF2-40B4-BE49-F238E27FC236}">
                <a16:creationId xmlns:a16="http://schemas.microsoft.com/office/drawing/2014/main" id="{3EDDE659-B8C7-B2A6-1C6D-7CACC5C9F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04" y="2740746"/>
            <a:ext cx="550606" cy="55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845C6001-A4A2-0576-7F78-538961339B2B}"/>
              </a:ext>
            </a:extLst>
          </p:cNvPr>
          <p:cNvSpPr txBox="1"/>
          <p:nvPr/>
        </p:nvSpPr>
        <p:spPr>
          <a:xfrm>
            <a:off x="8812079" y="3311016"/>
            <a:ext cx="3163611" cy="95410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dirty="0"/>
              <a:t>Gera índice </a:t>
            </a:r>
            <a:r>
              <a:rPr lang="pt-BR" sz="1400" b="1" dirty="0"/>
              <a:t>FAISS</a:t>
            </a:r>
            <a:r>
              <a:rPr lang="pt-BR" sz="1400" dirty="0"/>
              <a:t> e </a:t>
            </a:r>
            <a:r>
              <a:rPr lang="pt-BR" sz="1400" b="1" dirty="0"/>
              <a:t>distância</a:t>
            </a:r>
            <a:r>
              <a:rPr lang="pt-BR" sz="1400" dirty="0"/>
              <a:t> para clientes da base </a:t>
            </a:r>
            <a:r>
              <a:rPr lang="pt-BR" sz="1400" dirty="0" err="1"/>
              <a:t>pré</a:t>
            </a:r>
            <a:r>
              <a:rPr lang="pt-BR" sz="1400" dirty="0"/>
              <a:t>-processada.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Retorna os </a:t>
            </a:r>
            <a:r>
              <a:rPr lang="pt-BR" sz="1400" b="1" dirty="0"/>
              <a:t>cinco</a:t>
            </a:r>
            <a:r>
              <a:rPr lang="pt-BR" sz="1400" dirty="0"/>
              <a:t> clientes mais próximos (similares).</a:t>
            </a:r>
          </a:p>
        </p:txBody>
      </p:sp>
      <p:pic>
        <p:nvPicPr>
          <p:cNvPr id="47" name="Picture 2" descr="Engrenagem - ícones de interface grátis">
            <a:extLst>
              <a:ext uri="{FF2B5EF4-FFF2-40B4-BE49-F238E27FC236}">
                <a16:creationId xmlns:a16="http://schemas.microsoft.com/office/drawing/2014/main" id="{806D5069-EF51-7119-BE09-CD2B12B49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819" y="2740746"/>
            <a:ext cx="550606" cy="55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416CF2B5-B1AF-0F80-93A4-8839758DE538}"/>
              </a:ext>
            </a:extLst>
          </p:cNvPr>
          <p:cNvSpPr txBox="1"/>
          <p:nvPr/>
        </p:nvSpPr>
        <p:spPr>
          <a:xfrm>
            <a:off x="4533860" y="3311016"/>
            <a:ext cx="3163611" cy="52322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400" dirty="0"/>
              <a:t>Calcula </a:t>
            </a:r>
            <a:r>
              <a:rPr lang="pt-BR" sz="1400" b="1" dirty="0"/>
              <a:t>Score Semântico</a:t>
            </a:r>
            <a:r>
              <a:rPr lang="pt-BR" sz="1400" dirty="0"/>
              <a:t> para clientes retornados.</a:t>
            </a:r>
            <a:endParaRPr lang="pt-BR" sz="1400" b="1" dirty="0"/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983AEC2C-5D9C-9AEE-DFCA-DF8F483C86A5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>
            <a:off x="10416007" y="1584236"/>
            <a:ext cx="0" cy="11565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885A293A-69FD-EDAD-5D01-0D613F73099E}"/>
              </a:ext>
            </a:extLst>
          </p:cNvPr>
          <p:cNvCxnSpPr>
            <a:cxnSpLocks/>
            <a:stCxn id="45" idx="1"/>
            <a:endCxn id="47" idx="3"/>
          </p:cNvCxnSpPr>
          <p:nvPr/>
        </p:nvCxnSpPr>
        <p:spPr>
          <a:xfrm flipH="1">
            <a:off x="6393425" y="3016049"/>
            <a:ext cx="374727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ela 54">
            <a:extLst>
              <a:ext uri="{FF2B5EF4-FFF2-40B4-BE49-F238E27FC236}">
                <a16:creationId xmlns:a16="http://schemas.microsoft.com/office/drawing/2014/main" id="{B3CCCD7B-E43D-903B-036D-C5788738E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902902"/>
              </p:ext>
            </p:extLst>
          </p:nvPr>
        </p:nvGraphicFramePr>
        <p:xfrm>
          <a:off x="3480414" y="4949682"/>
          <a:ext cx="5257865" cy="1257300"/>
        </p:xfrm>
        <a:graphic>
          <a:graphicData uri="http://schemas.openxmlformats.org/drawingml/2006/table">
            <a:tbl>
              <a:tblPr/>
              <a:tblGrid>
                <a:gridCol w="558128">
                  <a:extLst>
                    <a:ext uri="{9D8B030D-6E8A-4147-A177-3AD203B41FA5}">
                      <a16:colId xmlns:a16="http://schemas.microsoft.com/office/drawing/2014/main" val="903626969"/>
                    </a:ext>
                  </a:extLst>
                </a:gridCol>
                <a:gridCol w="1779032">
                  <a:extLst>
                    <a:ext uri="{9D8B030D-6E8A-4147-A177-3AD203B41FA5}">
                      <a16:colId xmlns:a16="http://schemas.microsoft.com/office/drawing/2014/main" val="3241825137"/>
                    </a:ext>
                  </a:extLst>
                </a:gridCol>
                <a:gridCol w="799137">
                  <a:extLst>
                    <a:ext uri="{9D8B030D-6E8A-4147-A177-3AD203B41FA5}">
                      <a16:colId xmlns:a16="http://schemas.microsoft.com/office/drawing/2014/main" val="307993621"/>
                    </a:ext>
                  </a:extLst>
                </a:gridCol>
                <a:gridCol w="989457">
                  <a:extLst>
                    <a:ext uri="{9D8B030D-6E8A-4147-A177-3AD203B41FA5}">
                      <a16:colId xmlns:a16="http://schemas.microsoft.com/office/drawing/2014/main" val="2836023496"/>
                    </a:ext>
                  </a:extLst>
                </a:gridCol>
                <a:gridCol w="1132111">
                  <a:extLst>
                    <a:ext uri="{9D8B030D-6E8A-4147-A177-3AD203B41FA5}">
                      <a16:colId xmlns:a16="http://schemas.microsoft.com/office/drawing/2014/main" val="3520727654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num_cli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vetor_embedding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indice_faiss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distancia_faiss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score_semantico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0530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[0.77, 0.50, 0.55, 0.18, 0.66]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610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[0.85, 0.43, 0.60, 0.12, 0.70]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4149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[0.74, 0.47, 0.59, 0.25, 0.64]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2251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[0.80, 0.52, 0.60, 0.24, 0.72]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4214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[0.32, 0.60, 0.20, 0.90, 0.10]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0.7856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569693"/>
                  </a:ext>
                </a:extLst>
              </a:tr>
            </a:tbl>
          </a:graphicData>
        </a:graphic>
      </p:graphicFrame>
      <p:sp>
        <p:nvSpPr>
          <p:cNvPr id="56" name="CaixaDeTexto 55">
            <a:extLst>
              <a:ext uri="{FF2B5EF4-FFF2-40B4-BE49-F238E27FC236}">
                <a16:creationId xmlns:a16="http://schemas.microsoft.com/office/drawing/2014/main" id="{4F2687E3-69DB-79C9-793B-D660385F4612}"/>
              </a:ext>
            </a:extLst>
          </p:cNvPr>
          <p:cNvSpPr txBox="1"/>
          <p:nvPr/>
        </p:nvSpPr>
        <p:spPr>
          <a:xfrm>
            <a:off x="3207772" y="4569276"/>
            <a:ext cx="5815784" cy="30777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Resultado: Clientes com mais similaridade semântica e seus scores</a:t>
            </a:r>
          </a:p>
        </p:txBody>
      </p: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B49574B8-2AA0-02CE-0468-3CFD7350E3AC}"/>
              </a:ext>
            </a:extLst>
          </p:cNvPr>
          <p:cNvCxnSpPr>
            <a:cxnSpLocks/>
            <a:stCxn id="47" idx="1"/>
            <a:endCxn id="55" idx="1"/>
          </p:cNvCxnSpPr>
          <p:nvPr/>
        </p:nvCxnSpPr>
        <p:spPr>
          <a:xfrm rot="10800000" flipV="1">
            <a:off x="3480415" y="3016048"/>
            <a:ext cx="2362405" cy="2562283"/>
          </a:xfrm>
          <a:prstGeom prst="bentConnector3">
            <a:avLst>
              <a:gd name="adj1" fmla="val 16503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52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DA11D-D0A2-D501-1400-62225A922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234FD37-F838-CC19-94F4-51F30DF8E280}"/>
              </a:ext>
            </a:extLst>
          </p:cNvPr>
          <p:cNvSpPr/>
          <p:nvPr/>
        </p:nvSpPr>
        <p:spPr>
          <a:xfrm>
            <a:off x="0" y="0"/>
            <a:ext cx="12192000" cy="55060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Score Geográfico (Distância) e Seleção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C31D139-2C3D-5FCA-6F6A-37844363725A}"/>
              </a:ext>
            </a:extLst>
          </p:cNvPr>
          <p:cNvSpPr txBox="1"/>
          <p:nvPr/>
        </p:nvSpPr>
        <p:spPr>
          <a:xfrm>
            <a:off x="1027469" y="892792"/>
            <a:ext cx="3185653" cy="9541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1. Busca de latitude e longitude para: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Cliente imputado na consulta.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Clientes selecionados por similaridade semântica.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E3D1CED-C42C-5EF8-76EF-6AF1F534EE5E}"/>
              </a:ext>
            </a:extLst>
          </p:cNvPr>
          <p:cNvSpPr txBox="1"/>
          <p:nvPr/>
        </p:nvSpPr>
        <p:spPr>
          <a:xfrm>
            <a:off x="1027469" y="1963209"/>
            <a:ext cx="3185653" cy="5232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2. Mede raio de distância em km.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Fórmula de </a:t>
            </a:r>
            <a:r>
              <a:rPr lang="pt-BR" sz="1400" dirty="0" err="1"/>
              <a:t>Haversine</a:t>
            </a:r>
            <a:r>
              <a:rPr lang="pt-BR" sz="1400" dirty="0"/>
              <a:t>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E04157-9030-E0AA-35EE-6FD591BAB2CA}"/>
              </a:ext>
            </a:extLst>
          </p:cNvPr>
          <p:cNvSpPr txBox="1"/>
          <p:nvPr/>
        </p:nvSpPr>
        <p:spPr>
          <a:xfrm>
            <a:off x="4439261" y="892792"/>
            <a:ext cx="3185653" cy="16004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3. Cálculo de score geográfico. Com curvas exponenciais:</a:t>
            </a:r>
          </a:p>
          <a:p>
            <a:pPr marL="285750" indent="-285750">
              <a:buFontTx/>
              <a:buChar char="-"/>
            </a:pPr>
            <a:r>
              <a:rPr lang="pt-BR" sz="1400" b="1" dirty="0"/>
              <a:t>0 a 5 km </a:t>
            </a:r>
            <a:r>
              <a:rPr lang="pt-BR" sz="1400" dirty="0"/>
              <a:t>– Pontua entre </a:t>
            </a:r>
            <a:r>
              <a:rPr lang="pt-BR" sz="1400" b="1" dirty="0"/>
              <a:t>75 e 100</a:t>
            </a:r>
            <a:r>
              <a:rPr lang="pt-B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pt-BR" sz="1400" b="1" dirty="0"/>
              <a:t>5 a 30 km </a:t>
            </a:r>
            <a:r>
              <a:rPr lang="pt-BR" sz="1400" dirty="0"/>
              <a:t>– Pontua entre </a:t>
            </a:r>
            <a:r>
              <a:rPr lang="pt-BR" sz="1400" b="1" dirty="0"/>
              <a:t>50 e 75</a:t>
            </a:r>
            <a:r>
              <a:rPr lang="pt-B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pt-BR" sz="1400" b="1" dirty="0"/>
              <a:t>30 a 100 km</a:t>
            </a:r>
            <a:r>
              <a:rPr lang="pt-BR" sz="1400" dirty="0"/>
              <a:t> – Pontua entre </a:t>
            </a:r>
            <a:r>
              <a:rPr lang="pt-BR" sz="1400" b="1" dirty="0"/>
              <a:t>25 e 50</a:t>
            </a:r>
            <a:r>
              <a:rPr lang="pt-B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pt-BR" sz="1400" b="1" dirty="0"/>
              <a:t>100 a 500 km </a:t>
            </a:r>
            <a:r>
              <a:rPr lang="pt-BR" sz="1400" dirty="0"/>
              <a:t>– Pontua entre </a:t>
            </a:r>
            <a:r>
              <a:rPr lang="pt-BR" sz="1400" b="1" dirty="0"/>
              <a:t>0 e 25</a:t>
            </a:r>
            <a:r>
              <a:rPr lang="pt-BR" sz="1400" dirty="0"/>
              <a:t>.</a:t>
            </a:r>
          </a:p>
          <a:p>
            <a:pPr marL="285750" indent="-285750">
              <a:buFontTx/>
              <a:buChar char="-"/>
            </a:pPr>
            <a:endParaRPr lang="pt-BR" sz="1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9E28D80-B284-9D2D-E5BB-B1C2DE1F69CC}"/>
              </a:ext>
            </a:extLst>
          </p:cNvPr>
          <p:cNvSpPr txBox="1"/>
          <p:nvPr/>
        </p:nvSpPr>
        <p:spPr>
          <a:xfrm>
            <a:off x="7851053" y="892792"/>
            <a:ext cx="3185653" cy="9541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4. Cálculo do Score Total. Pesos: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Score semântico: </a:t>
            </a:r>
            <a:r>
              <a:rPr lang="pt-BR" sz="1400" b="1" dirty="0"/>
              <a:t>70%</a:t>
            </a:r>
            <a:r>
              <a:rPr lang="pt-B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Score geográfico: </a:t>
            </a:r>
            <a:r>
              <a:rPr lang="pt-BR" sz="1400" b="1" dirty="0"/>
              <a:t>30%</a:t>
            </a:r>
            <a:r>
              <a:rPr lang="pt-BR" sz="1400" dirty="0"/>
              <a:t>.</a:t>
            </a:r>
          </a:p>
          <a:p>
            <a:endParaRPr lang="pt-BR" sz="1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5739F5B-0CE5-3E4E-E539-E6AF6DBF6641}"/>
              </a:ext>
            </a:extLst>
          </p:cNvPr>
          <p:cNvSpPr txBox="1"/>
          <p:nvPr/>
        </p:nvSpPr>
        <p:spPr>
          <a:xfrm>
            <a:off x="7851053" y="1970010"/>
            <a:ext cx="3185653" cy="5232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5. Seleciona o cliente espelho.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Maior score total.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EA4742DB-9F60-55C0-13B2-6614BCCCA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743253"/>
              </p:ext>
            </p:extLst>
          </p:nvPr>
        </p:nvGraphicFramePr>
        <p:xfrm>
          <a:off x="2215737" y="4090399"/>
          <a:ext cx="7632700" cy="1257300"/>
        </p:xfrm>
        <a:graphic>
          <a:graphicData uri="http://schemas.openxmlformats.org/drawingml/2006/table">
            <a:tbl>
              <a:tblPr/>
              <a:tblGrid>
                <a:gridCol w="558104">
                  <a:extLst>
                    <a:ext uri="{9D8B030D-6E8A-4147-A177-3AD203B41FA5}">
                      <a16:colId xmlns:a16="http://schemas.microsoft.com/office/drawing/2014/main" val="1387236214"/>
                    </a:ext>
                  </a:extLst>
                </a:gridCol>
                <a:gridCol w="1778955">
                  <a:extLst>
                    <a:ext uri="{9D8B030D-6E8A-4147-A177-3AD203B41FA5}">
                      <a16:colId xmlns:a16="http://schemas.microsoft.com/office/drawing/2014/main" val="3038106991"/>
                    </a:ext>
                  </a:extLst>
                </a:gridCol>
                <a:gridCol w="799103">
                  <a:extLst>
                    <a:ext uri="{9D8B030D-6E8A-4147-A177-3AD203B41FA5}">
                      <a16:colId xmlns:a16="http://schemas.microsoft.com/office/drawing/2014/main" val="3379716420"/>
                    </a:ext>
                  </a:extLst>
                </a:gridCol>
                <a:gridCol w="1002050">
                  <a:extLst>
                    <a:ext uri="{9D8B030D-6E8A-4147-A177-3AD203B41FA5}">
                      <a16:colId xmlns:a16="http://schemas.microsoft.com/office/drawing/2014/main" val="1256366816"/>
                    </a:ext>
                  </a:extLst>
                </a:gridCol>
                <a:gridCol w="1132062">
                  <a:extLst>
                    <a:ext uri="{9D8B030D-6E8A-4147-A177-3AD203B41FA5}">
                      <a16:colId xmlns:a16="http://schemas.microsoft.com/office/drawing/2014/main" val="176884206"/>
                    </a:ext>
                  </a:extLst>
                </a:gridCol>
                <a:gridCol w="925944">
                  <a:extLst>
                    <a:ext uri="{9D8B030D-6E8A-4147-A177-3AD203B41FA5}">
                      <a16:colId xmlns:a16="http://schemas.microsoft.com/office/drawing/2014/main" val="4101769840"/>
                    </a:ext>
                  </a:extLst>
                </a:gridCol>
                <a:gridCol w="684945">
                  <a:extLst>
                    <a:ext uri="{9D8B030D-6E8A-4147-A177-3AD203B41FA5}">
                      <a16:colId xmlns:a16="http://schemas.microsoft.com/office/drawing/2014/main" val="2009243288"/>
                    </a:ext>
                  </a:extLst>
                </a:gridCol>
                <a:gridCol w="751537">
                  <a:extLst>
                    <a:ext uri="{9D8B030D-6E8A-4147-A177-3AD203B41FA5}">
                      <a16:colId xmlns:a16="http://schemas.microsoft.com/office/drawing/2014/main" val="918994471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num_cli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vetor_embedding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indice_faiss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distancia_faiss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score_semantico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distancia_geo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score_geo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score_total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52047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[0.77, 0.50, 0.55, 0.18, 0.66]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604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[0.85, 0.43, 0.60, 0.12, 0.70]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8796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[0.74, 0.47, 0.59, 0.25, 0.64]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0.9631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3011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[0.80, 0.52, 0.60, 0.24, 0.72]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0.8839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6850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[0.32, 0.60, 0.20, 0.90, 0.10]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0.7856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0.7237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0.3672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501380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7CAC71CD-A42D-8D26-38FA-A518B61C7AC2}"/>
              </a:ext>
            </a:extLst>
          </p:cNvPr>
          <p:cNvSpPr txBox="1"/>
          <p:nvPr/>
        </p:nvSpPr>
        <p:spPr>
          <a:xfrm>
            <a:off x="4252451" y="3689366"/>
            <a:ext cx="3687098" cy="307777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1400" b="1" dirty="0" err="1"/>
              <a:t>num_cli</a:t>
            </a:r>
            <a:r>
              <a:rPr lang="pt-BR" sz="1400" b="1" dirty="0"/>
              <a:t> selecionado: 10 (maior score total)</a:t>
            </a:r>
          </a:p>
        </p:txBody>
      </p:sp>
    </p:spTree>
    <p:extLst>
      <p:ext uri="{BB962C8B-B14F-4D97-AF65-F5344CB8AC3E}">
        <p14:creationId xmlns:p14="http://schemas.microsoft.com/office/powerpoint/2010/main" val="164003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2954F-F456-E35F-7A7C-16CF2A50C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30D390F-30B9-F0C7-6256-AD66A5687E70}"/>
              </a:ext>
            </a:extLst>
          </p:cNvPr>
          <p:cNvSpPr/>
          <p:nvPr/>
        </p:nvSpPr>
        <p:spPr>
          <a:xfrm>
            <a:off x="0" y="0"/>
            <a:ext cx="12192000" cy="55060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Score Geográfico (Distância) e Seleção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BEC9B0-5B3C-36FD-423A-295D782FC887}"/>
              </a:ext>
            </a:extLst>
          </p:cNvPr>
          <p:cNvSpPr txBox="1"/>
          <p:nvPr/>
        </p:nvSpPr>
        <p:spPr>
          <a:xfrm>
            <a:off x="457195" y="902623"/>
            <a:ext cx="3328224" cy="10772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O que precisamos?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Base de latitude e longitude por CEP.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Licença da OpenAI para uso da API.</a:t>
            </a:r>
            <a:br>
              <a:rPr lang="pt-BR" sz="1400" dirty="0"/>
            </a:br>
            <a:r>
              <a:rPr lang="pt-BR" sz="1100" dirty="0"/>
              <a:t>(ou qualquer serviço com modelo de conversão de textos em vetores semânticos)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6E4C7AF-583A-B343-5F95-ACBBC029E8F4}"/>
              </a:ext>
            </a:extLst>
          </p:cNvPr>
          <p:cNvSpPr txBox="1"/>
          <p:nvPr/>
        </p:nvSpPr>
        <p:spPr>
          <a:xfrm>
            <a:off x="457195" y="3366360"/>
            <a:ext cx="11282522" cy="16004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Parâmetros / insumos necessários: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Base de clientes com alta confiança de projeção de custos enriquecida com ramo, CEP e faturamento.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Base de ramo --&gt; macro ramo e rentabilidade.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Base de macro ramo e ranges de faturamento --&gt; porte.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Base de macro ramo e ranges de CEP --&gt; descrição regional.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Base de macro ramo --&gt; acelerações no score geográfico.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Base de macro ramo e ranges de faturamento </a:t>
            </a:r>
            <a:r>
              <a:rPr lang="pt-BR" sz="1400" dirty="0">
                <a:sym typeface="Wingdings" panose="05000000000000000000" pitchFamily="2" charset="2"/>
              </a:rPr>
              <a:t>--&gt; pesos de cada score.</a:t>
            </a:r>
            <a:endParaRPr lang="pt-BR" sz="11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ADACC2-22D3-1F8A-CC30-F3D01EAAD488}"/>
              </a:ext>
            </a:extLst>
          </p:cNvPr>
          <p:cNvSpPr txBox="1"/>
          <p:nvPr/>
        </p:nvSpPr>
        <p:spPr>
          <a:xfrm>
            <a:off x="3978374" y="902623"/>
            <a:ext cx="3532241" cy="224676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1400" b="1" dirty="0" err="1"/>
              <a:t>Guardrails</a:t>
            </a:r>
            <a:r>
              <a:rPr lang="pt-BR" sz="1400" b="1" dirty="0"/>
              <a:t>: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Nenhum dado sensível exposto a IA.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Ênfase do ramo na avaliação da IA, com duas características distintas: macro ramo e rentabilidade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Uso da </a:t>
            </a:r>
            <a:r>
              <a:rPr lang="pt-BR" sz="1400" dirty="0" err="1"/>
              <a:t>GenAI</a:t>
            </a:r>
            <a:r>
              <a:rPr lang="pt-BR" sz="1400" dirty="0"/>
              <a:t> como parte considerável do processo, mas não completa (30% do peso é geográfico).</a:t>
            </a:r>
          </a:p>
          <a:p>
            <a:pPr marL="285750" indent="-285750">
              <a:buFontTx/>
              <a:buChar char="-"/>
            </a:pPr>
            <a:endParaRPr lang="pt-BR" sz="1400" dirty="0"/>
          </a:p>
          <a:p>
            <a:pPr marL="285750" indent="-285750">
              <a:buFontTx/>
              <a:buChar char="-"/>
            </a:pPr>
            <a:endParaRPr lang="pt-BR" sz="1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75E7C5-532F-A50C-93A0-A15FD8BE7D24}"/>
              </a:ext>
            </a:extLst>
          </p:cNvPr>
          <p:cNvSpPr txBox="1"/>
          <p:nvPr/>
        </p:nvSpPr>
        <p:spPr>
          <a:xfrm>
            <a:off x="7703571" y="902623"/>
            <a:ext cx="4036146" cy="224676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Componentes (cloud AWS):</a:t>
            </a:r>
          </a:p>
          <a:p>
            <a:pPr marL="285750" indent="-285750">
              <a:buFontTx/>
              <a:buChar char="-"/>
            </a:pPr>
            <a:r>
              <a:rPr lang="pt-BR" sz="1400" dirty="0" err="1"/>
              <a:t>Buckets</a:t>
            </a:r>
            <a:r>
              <a:rPr lang="pt-BR" sz="1400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pt-BR" sz="1400" dirty="0"/>
              <a:t>Insumos/parâmetros.</a:t>
            </a:r>
          </a:p>
          <a:p>
            <a:pPr marL="742950" lvl="1" indent="-285750">
              <a:buFontTx/>
              <a:buChar char="-"/>
            </a:pPr>
            <a:r>
              <a:rPr lang="pt-BR" sz="1400" dirty="0"/>
              <a:t>Bases vetoriais e de clusters.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ETL:</a:t>
            </a:r>
          </a:p>
          <a:p>
            <a:pPr marL="742950" lvl="1" indent="-285750">
              <a:buFontTx/>
              <a:buChar char="-"/>
            </a:pPr>
            <a:r>
              <a:rPr lang="pt-BR" sz="1400" dirty="0"/>
              <a:t>Enriquecimento e clusterização dos clientes.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EKS:</a:t>
            </a:r>
            <a:endParaRPr lang="pt-BR" sz="1100" dirty="0"/>
          </a:p>
          <a:p>
            <a:pPr marL="742950" lvl="1" indent="-285750">
              <a:buFontTx/>
              <a:buChar char="-"/>
            </a:pPr>
            <a:r>
              <a:rPr lang="pt-BR" sz="1400" dirty="0" err="1"/>
              <a:t>Job</a:t>
            </a:r>
            <a:r>
              <a:rPr lang="pt-BR" sz="1400" dirty="0"/>
              <a:t> de pré-processamento dos clusters.</a:t>
            </a:r>
          </a:p>
          <a:p>
            <a:pPr marL="742950" lvl="1" indent="-285750">
              <a:buFontTx/>
              <a:buChar char="-"/>
            </a:pPr>
            <a:r>
              <a:rPr lang="pt-BR" sz="1400" dirty="0"/>
              <a:t>API para consulta do cliente espelho.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BDCA6B1-122A-8B22-92C0-C0202D2DB70B}"/>
              </a:ext>
            </a:extLst>
          </p:cNvPr>
          <p:cNvSpPr txBox="1"/>
          <p:nvPr/>
        </p:nvSpPr>
        <p:spPr>
          <a:xfrm>
            <a:off x="457194" y="2196047"/>
            <a:ext cx="3328224" cy="9541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pt-BR" sz="1400" b="1" dirty="0"/>
              <a:t>Tratativa para redução de custos e performance:</a:t>
            </a:r>
          </a:p>
          <a:p>
            <a:pPr marL="285750" indent="-285750">
              <a:buFontTx/>
              <a:buChar char="-"/>
            </a:pPr>
            <a:r>
              <a:rPr lang="pt-BR" sz="1400" dirty="0"/>
              <a:t>Clusterização de clientes para insumo na </a:t>
            </a:r>
            <a:r>
              <a:rPr lang="pt-BR" sz="1400" dirty="0" err="1"/>
              <a:t>GenAI</a:t>
            </a:r>
            <a:r>
              <a:rPr lang="pt-B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5894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839</Words>
  <Application>Microsoft Office PowerPoint</Application>
  <PresentationFormat>Widescreen</PresentationFormat>
  <Paragraphs>175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Aptos Narrow</vt:lpstr>
      <vt:lpstr>Arial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MENEZES</dc:creator>
  <cp:lastModifiedBy>LEONARDO MENEZES</cp:lastModifiedBy>
  <cp:revision>1</cp:revision>
  <dcterms:created xsi:type="dcterms:W3CDTF">2025-06-08T14:37:34Z</dcterms:created>
  <dcterms:modified xsi:type="dcterms:W3CDTF">2025-06-08T20:16:14Z</dcterms:modified>
</cp:coreProperties>
</file>