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952"/>
    <a:srgbClr val="A64E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24"/>
    <p:restoredTop sz="94607"/>
  </p:normalViewPr>
  <p:slideViewPr>
    <p:cSldViewPr snapToGrid="0">
      <p:cViewPr varScale="1">
        <p:scale>
          <a:sx n="148" d="100"/>
          <a:sy n="148" d="100"/>
        </p:scale>
        <p:origin x="1264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A310C-23A3-7647-A087-539F14D3F532}" type="datetimeFigureOut">
              <a:rPr lang="it-IT" smtClean="0"/>
              <a:t>27/06/23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34B39-5D1E-E841-9F1C-8F5163828D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1525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34B39-5D1E-E841-9F1C-8F5163828D55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2401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FB0218-8F59-C3DA-2A7B-C790DC955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E2DCB7F-D701-9E49-68F7-793AB7F21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1D99F0B-E776-602F-9754-5D712052C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7DE71-2471-8442-9CE4-94034AFCA868}" type="datetimeFigureOut">
              <a:rPr lang="it-IT" smtClean="0"/>
              <a:t>27/06/23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FFB6AA2-223B-26C8-6745-0AA1AB177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790B91D-28FA-86F8-C2F8-1E19C10CA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F06ED-2BF9-A440-8F37-D55B6E5957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5899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12469F-452C-4299-0E82-B43202F99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63C7BD0-351D-029E-3E45-445F41724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F276D51-CF4D-5EB5-7C18-3516993BA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7DE71-2471-8442-9CE4-94034AFCA868}" type="datetimeFigureOut">
              <a:rPr lang="it-IT" smtClean="0"/>
              <a:t>27/06/23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556F91E-E05F-9788-5069-B2A54628C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DC1FCE-2307-1EFB-9C78-732743FB1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F06ED-2BF9-A440-8F37-D55B6E5957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0994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1D75C1A-1FA7-1AE2-A9CF-A73BA6A9F6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AA551FC-4508-E30D-46A9-BFB51B7D3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0E48F44-D686-C2B6-84CE-9B72356A6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7DE71-2471-8442-9CE4-94034AFCA868}" type="datetimeFigureOut">
              <a:rPr lang="it-IT" smtClean="0"/>
              <a:t>27/06/23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528DFEB-BD21-F24E-F8D3-2620E973E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6E676A2-3FE0-2E64-A94E-672F2DE33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F06ED-2BF9-A440-8F37-D55B6E5957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1652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448E24-D438-DAA6-9B7A-438101DEF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2258E4D-52EF-2C50-60CA-12B5B87F9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34AEA19-EBAE-5E97-B75E-3F0C10056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7DE71-2471-8442-9CE4-94034AFCA868}" type="datetimeFigureOut">
              <a:rPr lang="it-IT" smtClean="0"/>
              <a:t>27/06/23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67B0B10-287C-77CE-1631-59F77CC91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7F8C322-20F4-B289-8134-992B2C761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F06ED-2BF9-A440-8F37-D55B6E5957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5821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D98DB5-9867-B161-B8E1-EE61538A9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2CE8101-475A-AB3D-E419-F50290A59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69B315A-3B68-BF87-5BCA-02B4790ED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7DE71-2471-8442-9CE4-94034AFCA868}" type="datetimeFigureOut">
              <a:rPr lang="it-IT" smtClean="0"/>
              <a:t>27/06/23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0FD6D9-1544-5584-DCCB-D9D37C22A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7840770-B167-C63A-513F-DB3328D3E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F06ED-2BF9-A440-8F37-D55B6E5957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5370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1FA1B7-4A9B-7AB3-45DA-AD50B1E5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38EE89-C1F3-7DB7-8D58-781E337703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193D72F-D6DA-FDF3-996B-B99D7223E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7FFB8BE-6AC7-DE0A-F7D5-657CCC9BE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7DE71-2471-8442-9CE4-94034AFCA868}" type="datetimeFigureOut">
              <a:rPr lang="it-IT" smtClean="0"/>
              <a:t>27/06/23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FDFC995-2A4F-72AE-F316-2BA48AFEB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F2911A0-4DD9-F28A-2000-71A471A10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F06ED-2BF9-A440-8F37-D55B6E5957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0751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F483BD-7CCF-CB6F-8BFA-1BB143DF9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E4B5D8E-4517-2281-AF6A-536F49AE4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E5DB1EF-44CF-25F7-740E-D272BE1F9C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D1B6FC8-782C-CA1C-5C63-D1175D7348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26E97E2-4F89-6B49-F08B-1B05D9CD5C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2793D76-10EA-AA4D-243D-3188B8D73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7DE71-2471-8442-9CE4-94034AFCA868}" type="datetimeFigureOut">
              <a:rPr lang="it-IT" smtClean="0"/>
              <a:t>27/06/23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678CDEB-76B9-7B54-1472-A7C0024E2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2B40BAC-EADF-B3A7-0C96-138EAEE64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F06ED-2BF9-A440-8F37-D55B6E5957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8305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81CF56-2529-0730-98D1-D53C895BA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A9F5962-535C-9C9F-454F-4239BA54E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7DE71-2471-8442-9CE4-94034AFCA868}" type="datetimeFigureOut">
              <a:rPr lang="it-IT" smtClean="0"/>
              <a:t>27/06/23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1A23167-53AC-862C-E844-E9B3CDD0B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20DBF86-7480-E293-57FC-D38D0090E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F06ED-2BF9-A440-8F37-D55B6E5957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7962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04174D6-EF00-5714-9301-FD22C6893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7DE71-2471-8442-9CE4-94034AFCA868}" type="datetimeFigureOut">
              <a:rPr lang="it-IT" smtClean="0"/>
              <a:t>27/06/23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BA41461-59C7-9C2E-0E1F-A153756B0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0840EE6-3598-8B0B-E778-C5729E6FE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F06ED-2BF9-A440-8F37-D55B6E5957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7628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5B1092-D711-7685-5D42-4015C595C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581FA66-1343-8C21-3464-01811AD73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BD08159-94B8-C866-693C-C44B584A2A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1BB3E7C-8A02-D829-9E09-E723FA389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7DE71-2471-8442-9CE4-94034AFCA868}" type="datetimeFigureOut">
              <a:rPr lang="it-IT" smtClean="0"/>
              <a:t>27/06/23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25486AA-0C07-D1E7-8795-CF77C36F2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655929A-67C4-8CDF-85FF-966A8C003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F06ED-2BF9-A440-8F37-D55B6E5957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9603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F847F1-FC4F-B24F-295B-5EC7AFF3C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D4C6F60-8F31-286B-3E74-0D395B41CF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8394EE6-02FE-F8B7-3452-9B19291B78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6214167-C27D-09C7-7EB3-D42601859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7DE71-2471-8442-9CE4-94034AFCA868}" type="datetimeFigureOut">
              <a:rPr lang="it-IT" smtClean="0"/>
              <a:t>27/06/23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A7F5D53-5E55-08E4-0282-A3E419C86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26457E8-467B-2FDE-FAED-E950F6EBA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F06ED-2BF9-A440-8F37-D55B6E5957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7234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D6AF4E7-08E2-45C9-A7C6-44F6833DA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2743BA3-DEF7-4C40-9BA9-A46B76CBF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A94F518-1E01-F3AB-E0D1-8DC36E072E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7DE71-2471-8442-9CE4-94034AFCA868}" type="datetimeFigureOut">
              <a:rPr lang="it-IT" smtClean="0"/>
              <a:t>27/06/23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DE68B22-5773-452A-123B-4B5685189A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8130339-9DFF-2A0D-9B44-38BF717858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F06ED-2BF9-A440-8F37-D55B6E5957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7233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cryfall.com/docs/api/bulk-dat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image" Target="../media/image12.jpg"/><Relationship Id="rId7" Type="http://schemas.openxmlformats.org/officeDocument/2006/relationships/image" Target="../media/image16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E26DF43-AF3F-CE44-8EFB-99449F4A5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0082" y="2551299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it-IT" sz="3400" dirty="0">
                <a:solidFill>
                  <a:srgbClr val="FF595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Visualizzazione Scientifica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8ED39DA-4DAF-3585-EB02-5AF8344820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9777" y="3629024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it-IT" sz="2000" dirty="0">
                <a:solidFill>
                  <a:srgbClr val="FF595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Leonardo Solari – N. Matricola 941895</a:t>
            </a:r>
          </a:p>
        </p:txBody>
      </p:sp>
      <p:pic>
        <p:nvPicPr>
          <p:cNvPr id="5" name="Immagine 4" descr="Immagine che contiene testo, logo&#10;&#10;Descrizione generata automaticamente">
            <a:extLst>
              <a:ext uri="{FF2B5EF4-FFF2-40B4-BE49-F238E27FC236}">
                <a16:creationId xmlns:a16="http://schemas.microsoft.com/office/drawing/2014/main" id="{98CA90E8-7B1A-EDC0-57AD-E088430E2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035" y="1716530"/>
            <a:ext cx="5269137" cy="3424938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05303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020895-5120-D2DB-1B4E-1B1AF64B3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922" y="119319"/>
            <a:ext cx="10515600" cy="1325563"/>
          </a:xfrm>
        </p:spPr>
        <p:txBody>
          <a:bodyPr/>
          <a:lstStyle/>
          <a:p>
            <a:r>
              <a:rPr lang="it-IT" dirty="0">
                <a:solidFill>
                  <a:srgbClr val="FF595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Tipi e colori</a:t>
            </a:r>
          </a:p>
        </p:txBody>
      </p:sp>
      <p:pic>
        <p:nvPicPr>
          <p:cNvPr id="5" name="Immagine 4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2EE31809-75D5-B209-7857-242360C5A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588" y="1073116"/>
            <a:ext cx="9314824" cy="578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696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4F615A77-DFB8-594C-8227-C678B952E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58" y="385916"/>
            <a:ext cx="9963283" cy="608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650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DEA6D7-CA4C-403C-AC3B-E4DD54CAC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92626"/>
            <a:ext cx="10515600" cy="1325563"/>
          </a:xfrm>
        </p:spPr>
        <p:txBody>
          <a:bodyPr/>
          <a:lstStyle/>
          <a:p>
            <a:r>
              <a:rPr lang="it-IT" dirty="0">
                <a:solidFill>
                  <a:srgbClr val="FF595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Mana</a:t>
            </a:r>
          </a:p>
        </p:txBody>
      </p:sp>
      <p:pic>
        <p:nvPicPr>
          <p:cNvPr id="5" name="Immagine 4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7F2A2C5B-4521-E706-BFBC-0AE1B79C7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186" y="1116269"/>
            <a:ext cx="9771625" cy="546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901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637277-078E-31EF-C0FF-F7F6A66E3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47138"/>
            <a:ext cx="10515600" cy="1325563"/>
          </a:xfrm>
        </p:spPr>
        <p:txBody>
          <a:bodyPr>
            <a:normAutofit/>
          </a:bodyPr>
          <a:lstStyle/>
          <a:p>
            <a:r>
              <a:rPr lang="it-IT" sz="3600" dirty="0">
                <a:solidFill>
                  <a:srgbClr val="FF595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Forza, costituzione e costo di mana</a:t>
            </a:r>
          </a:p>
        </p:txBody>
      </p:sp>
      <p:pic>
        <p:nvPicPr>
          <p:cNvPr id="5" name="Immagine 4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E3652C3D-CEBC-F141-1926-080493161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2" y="1913398"/>
            <a:ext cx="5130800" cy="3975100"/>
          </a:xfrm>
          <a:prstGeom prst="rect">
            <a:avLst/>
          </a:prstGeom>
        </p:spPr>
      </p:pic>
      <p:pic>
        <p:nvPicPr>
          <p:cNvPr id="7" name="Immagine 6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8319D5FE-A278-D2C2-E32D-F4AE7081E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099" y="1405398"/>
            <a:ext cx="48641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327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2B72A7-63FA-660F-B344-0B0A60337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238" y="2766218"/>
            <a:ext cx="5257800" cy="1325563"/>
          </a:xfrm>
        </p:spPr>
        <p:txBody>
          <a:bodyPr/>
          <a:lstStyle/>
          <a:p>
            <a:r>
              <a:rPr lang="it-IT" dirty="0">
                <a:solidFill>
                  <a:srgbClr val="FF595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Rarità e prezzo</a:t>
            </a:r>
          </a:p>
        </p:txBody>
      </p:sp>
      <p:pic>
        <p:nvPicPr>
          <p:cNvPr id="5" name="Immagine 4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02B01252-316E-9EC4-1D51-676C73FBA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875" y="1244599"/>
            <a:ext cx="5194300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965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547490D8-752E-07DC-9CF2-71F6BA6CE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6" y="1371600"/>
            <a:ext cx="5943600" cy="4114800"/>
          </a:xfrm>
          <a:prstGeom prst="rect">
            <a:avLst/>
          </a:prstGeom>
        </p:spPr>
      </p:pic>
      <p:pic>
        <p:nvPicPr>
          <p:cNvPr id="7" name="Immagine 6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0080D58A-8630-C28D-EA8A-8FB101AE2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2419" y="1371600"/>
            <a:ext cx="5584963" cy="439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090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C02A77-5FF2-300B-F5F3-3565479F5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5274" y="2766218"/>
            <a:ext cx="5611761" cy="1325563"/>
          </a:xfrm>
        </p:spPr>
        <p:txBody>
          <a:bodyPr/>
          <a:lstStyle/>
          <a:p>
            <a:r>
              <a:rPr lang="it-IT" dirty="0">
                <a:solidFill>
                  <a:srgbClr val="FF595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Prezzo e Ranking</a:t>
            </a:r>
          </a:p>
        </p:txBody>
      </p:sp>
      <p:pic>
        <p:nvPicPr>
          <p:cNvPr id="5" name="Immagine 4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25EA681B-0567-8985-F4EA-7C1AE7AEE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51" y="1180178"/>
            <a:ext cx="5570477" cy="449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205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AA2B0B-6777-BAA3-2F4E-9A2390B08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FF595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Espansioni e lingue</a:t>
            </a:r>
          </a:p>
        </p:txBody>
      </p:sp>
      <p:pic>
        <p:nvPicPr>
          <p:cNvPr id="5" name="Immagine 4" descr="Immagine che contiene grafico, grafico a torta&#10;&#10;Descrizione generata automaticamente">
            <a:extLst>
              <a:ext uri="{FF2B5EF4-FFF2-40B4-BE49-F238E27FC236}">
                <a16:creationId xmlns:a16="http://schemas.microsoft.com/office/drawing/2014/main" id="{03E38DF3-E86A-F6BE-74F9-5004D9C6D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991" y="1651000"/>
            <a:ext cx="3556000" cy="3556000"/>
          </a:xfrm>
          <a:prstGeom prst="rect">
            <a:avLst/>
          </a:prstGeom>
        </p:spPr>
      </p:pic>
      <p:pic>
        <p:nvPicPr>
          <p:cNvPr id="7" name="Immagine 6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CB6E0362-43FC-F553-679B-1A3145C86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1551" y="1651000"/>
            <a:ext cx="5592458" cy="504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557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A0159839-E702-379A-CE07-A3BB208E3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30" y="1106279"/>
            <a:ext cx="5789151" cy="4645441"/>
          </a:xfrm>
          <a:prstGeom prst="rect">
            <a:avLst/>
          </a:prstGeom>
        </p:spPr>
      </p:pic>
      <p:pic>
        <p:nvPicPr>
          <p:cNvPr id="7" name="Immagine 6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61C02C41-4D89-2ABA-BC7F-883E888BD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821" y="1106279"/>
            <a:ext cx="5789151" cy="464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309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639758-BAA6-3D61-C39D-BEB419642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FF595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Giochi online</a:t>
            </a:r>
          </a:p>
        </p:txBody>
      </p:sp>
      <p:pic>
        <p:nvPicPr>
          <p:cNvPr id="5" name="Immagine 4" descr="Immagine che contiene grafico, grafico a torta&#10;&#10;Descrizione generata automaticamente">
            <a:extLst>
              <a:ext uri="{FF2B5EF4-FFF2-40B4-BE49-F238E27FC236}">
                <a16:creationId xmlns:a16="http://schemas.microsoft.com/office/drawing/2014/main" id="{6C9CC3A0-6933-C032-38CF-5C78B9BC5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33" y="1753060"/>
            <a:ext cx="4306104" cy="4058469"/>
          </a:xfrm>
          <a:prstGeom prst="rect">
            <a:avLst/>
          </a:prstGeom>
        </p:spPr>
      </p:pic>
      <p:pic>
        <p:nvPicPr>
          <p:cNvPr id="7" name="Immagine 6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8D6F4A32-57C3-B993-0306-E520C182C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5455265" cy="476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133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BFC5D5A-8E1B-AE3C-8C46-D272A0C02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43" y="-34280"/>
            <a:ext cx="5146358" cy="1956841"/>
          </a:xfrm>
        </p:spPr>
        <p:txBody>
          <a:bodyPr anchor="b">
            <a:normAutofit/>
          </a:bodyPr>
          <a:lstStyle/>
          <a:p>
            <a:r>
              <a:rPr lang="it-IT" sz="5400" dirty="0">
                <a:solidFill>
                  <a:srgbClr val="FF595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Introduzione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3A98F41-04B4-2012-4E14-A7916F659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sz="2200">
                <a:latin typeface="JetBrains Mono" panose="02000009000000000000" pitchFamily="49" charset="0"/>
                <a:cs typeface="JetBrains Mono" panose="02000009000000000000" pitchFamily="49" charset="0"/>
              </a:rPr>
              <a:t>Magic the Gathering è un gioco di carte collezionabili creato nel 1993 e tuttora molto in voga. Lo scopo del gioco è sfidare gli avversari tramite la creazione di un mazzo personalizzato. Conta attualmente più di 25.000 carte uniche.</a:t>
            </a:r>
          </a:p>
        </p:txBody>
      </p:sp>
      <p:pic>
        <p:nvPicPr>
          <p:cNvPr id="5" name="Immagine 4" descr="Immagine che contiene testo, contenitore&#10;&#10;Descrizione generata automaticamente">
            <a:extLst>
              <a:ext uri="{FF2B5EF4-FFF2-40B4-BE49-F238E27FC236}">
                <a16:creationId xmlns:a16="http://schemas.microsoft.com/office/drawing/2014/main" id="{00EAF05B-FD3A-431D-737B-9A7E1B7D87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2"/>
          <a:stretch/>
        </p:blipFill>
        <p:spPr>
          <a:xfrm>
            <a:off x="5397427" y="215284"/>
            <a:ext cx="6446911" cy="6427431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33008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grafico, grafico a torta&#10;&#10;Descrizione generata automaticamente">
            <a:extLst>
              <a:ext uri="{FF2B5EF4-FFF2-40B4-BE49-F238E27FC236}">
                <a16:creationId xmlns:a16="http://schemas.microsoft.com/office/drawing/2014/main" id="{DBCF8721-D1FF-297D-877F-337D13971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57" y="1140527"/>
            <a:ext cx="4344219" cy="4576945"/>
          </a:xfrm>
          <a:prstGeom prst="rect">
            <a:avLst/>
          </a:prstGeom>
        </p:spPr>
      </p:pic>
      <p:pic>
        <p:nvPicPr>
          <p:cNvPr id="7" name="Immagine 6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77CFD20A-82C0-F825-2263-6D302DE7D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906" y="1140527"/>
            <a:ext cx="5625837" cy="49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082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4B65B66-C12C-04CB-5ACB-9AA8CF64B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377190"/>
            <a:ext cx="4818888" cy="1481328"/>
          </a:xfrm>
        </p:spPr>
        <p:txBody>
          <a:bodyPr anchor="b">
            <a:normAutofit/>
          </a:bodyPr>
          <a:lstStyle/>
          <a:p>
            <a:r>
              <a:rPr lang="it-IT" sz="5400" dirty="0">
                <a:solidFill>
                  <a:srgbClr val="FF595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Dataset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F394CA-A595-7572-4293-495E97183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7448" y="377189"/>
            <a:ext cx="5641277" cy="6121581"/>
          </a:xfrm>
        </p:spPr>
        <p:txBody>
          <a:bodyPr anchor="t">
            <a:normAutofit fontScale="47500" lnSpcReduction="20000"/>
          </a:bodyPr>
          <a:lstStyle/>
          <a:p>
            <a:pPr marL="0" indent="0">
              <a:buNone/>
            </a:pPr>
            <a:r>
              <a:rPr lang="it-IT" sz="4200" dirty="0">
                <a:latin typeface="JetBrains Mono" panose="02000009000000000000" pitchFamily="49" charset="0"/>
                <a:cs typeface="JetBrains Mono" panose="02000009000000000000" pitchFamily="49" charset="0"/>
              </a:rPr>
              <a:t>Il dataset è scaricabile dal sito di </a:t>
            </a:r>
            <a:r>
              <a:rPr lang="it-IT" sz="4200" dirty="0">
                <a:latin typeface="JetBrains Mono" panose="02000009000000000000" pitchFamily="49" charset="0"/>
                <a:cs typeface="JetBrains Mono" panose="02000009000000000000" pitchFamily="49" charset="0"/>
                <a:hlinkClick r:id="rId2"/>
              </a:rPr>
              <a:t>Scryfall</a:t>
            </a:r>
            <a:r>
              <a:rPr lang="it-IT" sz="4200" dirty="0">
                <a:latin typeface="JetBrains Mono" panose="02000009000000000000" pitchFamily="49" charset="0"/>
                <a:cs typeface="JetBrains Mono" panose="02000009000000000000" pitchFamily="49" charset="0"/>
              </a:rPr>
              <a:t>. Per ogni carta sono stati considerati i seguenti attributi:</a:t>
            </a:r>
          </a:p>
          <a:p>
            <a:pPr marL="0" indent="0">
              <a:buNone/>
            </a:pPr>
            <a:endParaRPr lang="it-IT" sz="42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it-IT" sz="4200" dirty="0">
                <a:latin typeface="JetBrains Mono" panose="02000009000000000000" pitchFamily="49" charset="0"/>
                <a:cs typeface="JetBrains Mono" panose="02000009000000000000" pitchFamily="49" charset="0"/>
              </a:rPr>
              <a:t>Nome</a:t>
            </a:r>
          </a:p>
          <a:p>
            <a:r>
              <a:rPr lang="it-IT" sz="4200" dirty="0">
                <a:latin typeface="JetBrains Mono" panose="02000009000000000000" pitchFamily="49" charset="0"/>
                <a:cs typeface="JetBrains Mono" panose="02000009000000000000" pitchFamily="49" charset="0"/>
              </a:rPr>
              <a:t>Lingua </a:t>
            </a:r>
          </a:p>
          <a:p>
            <a:r>
              <a:rPr lang="it-IT" sz="4200" dirty="0">
                <a:latin typeface="JetBrains Mono" panose="02000009000000000000" pitchFamily="49" charset="0"/>
                <a:cs typeface="JetBrains Mono" panose="02000009000000000000" pitchFamily="49" charset="0"/>
              </a:rPr>
              <a:t>Layout</a:t>
            </a:r>
          </a:p>
          <a:p>
            <a:r>
              <a:rPr lang="it-IT" sz="4200" dirty="0">
                <a:latin typeface="JetBrains Mono" panose="02000009000000000000" pitchFamily="49" charset="0"/>
                <a:cs typeface="JetBrains Mono" panose="02000009000000000000" pitchFamily="49" charset="0"/>
              </a:rPr>
              <a:t>Colori</a:t>
            </a:r>
          </a:p>
          <a:p>
            <a:r>
              <a:rPr lang="it-IT" sz="4200" dirty="0">
                <a:latin typeface="JetBrains Mono" panose="02000009000000000000" pitchFamily="49" charset="0"/>
                <a:cs typeface="JetBrains Mono" panose="02000009000000000000" pitchFamily="49" charset="0"/>
              </a:rPr>
              <a:t>Tipo</a:t>
            </a:r>
          </a:p>
          <a:p>
            <a:r>
              <a:rPr lang="it-IT" sz="4200" dirty="0">
                <a:latin typeface="JetBrains Mono" panose="02000009000000000000" pitchFamily="49" charset="0"/>
                <a:cs typeface="JetBrains Mono" panose="02000009000000000000" pitchFamily="49" charset="0"/>
              </a:rPr>
              <a:t>Costi di mana</a:t>
            </a:r>
          </a:p>
          <a:p>
            <a:r>
              <a:rPr lang="it-IT" sz="4200" dirty="0">
                <a:latin typeface="JetBrains Mono" panose="02000009000000000000" pitchFamily="49" charset="0"/>
                <a:cs typeface="JetBrains Mono" panose="02000009000000000000" pitchFamily="49" charset="0"/>
              </a:rPr>
              <a:t>Forza e costituzione (per le creature)</a:t>
            </a:r>
          </a:p>
          <a:p>
            <a:r>
              <a:rPr lang="it-IT" sz="4200" dirty="0">
                <a:latin typeface="JetBrains Mono" panose="02000009000000000000" pitchFamily="49" charset="0"/>
                <a:cs typeface="JetBrains Mono" panose="02000009000000000000" pitchFamily="49" charset="0"/>
              </a:rPr>
              <a:t>Ranking EDHREC</a:t>
            </a:r>
          </a:p>
          <a:p>
            <a:r>
              <a:rPr lang="it-IT" sz="4200" dirty="0">
                <a:latin typeface="JetBrains Mono" panose="02000009000000000000" pitchFamily="49" charset="0"/>
                <a:cs typeface="JetBrains Mono" panose="02000009000000000000" pitchFamily="49" charset="0"/>
              </a:rPr>
              <a:t>Prezzo</a:t>
            </a:r>
          </a:p>
          <a:p>
            <a:r>
              <a:rPr lang="it-IT" sz="4200" dirty="0">
                <a:latin typeface="JetBrains Mono" panose="02000009000000000000" pitchFamily="49" charset="0"/>
                <a:cs typeface="JetBrains Mono" panose="02000009000000000000" pitchFamily="49" charset="0"/>
              </a:rPr>
              <a:t>Rarità</a:t>
            </a:r>
          </a:p>
          <a:p>
            <a:r>
              <a:rPr lang="it-IT" sz="4200" dirty="0">
                <a:latin typeface="JetBrains Mono" panose="02000009000000000000" pitchFamily="49" charset="0"/>
                <a:cs typeface="JetBrains Mono" panose="02000009000000000000" pitchFamily="49" charset="0"/>
              </a:rPr>
              <a:t>Set di appartenenza</a:t>
            </a:r>
          </a:p>
          <a:p>
            <a:r>
              <a:rPr lang="it-IT" sz="4200" dirty="0">
                <a:latin typeface="JetBrains Mono" panose="02000009000000000000" pitchFamily="49" charset="0"/>
                <a:cs typeface="JetBrains Mono" panose="02000009000000000000" pitchFamily="49" charset="0"/>
              </a:rPr>
              <a:t>ID nei giochi online</a:t>
            </a:r>
          </a:p>
          <a:p>
            <a:endParaRPr lang="it-IT" sz="1000" dirty="0"/>
          </a:p>
          <a:p>
            <a:endParaRPr lang="it-IT" sz="1000" dirty="0"/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879FFBF0-A9F8-7BB0-CC2F-4E45214341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0936" y="2801873"/>
            <a:ext cx="3578787" cy="357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494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79840C-B737-12BC-274D-EEDC29921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570266" cy="1325563"/>
          </a:xfrm>
        </p:spPr>
        <p:txBody>
          <a:bodyPr/>
          <a:lstStyle/>
          <a:p>
            <a:r>
              <a:rPr lang="it-IT" dirty="0">
                <a:solidFill>
                  <a:srgbClr val="FF595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Carte</a:t>
            </a:r>
          </a:p>
        </p:txBody>
      </p:sp>
      <p:pic>
        <p:nvPicPr>
          <p:cNvPr id="5" name="Immagine 4" descr="Immagine che contiene testo, libro, schermo/paravento&#10;&#10;Descrizione generata automaticamente">
            <a:extLst>
              <a:ext uri="{FF2B5EF4-FFF2-40B4-BE49-F238E27FC236}">
                <a16:creationId xmlns:a16="http://schemas.microsoft.com/office/drawing/2014/main" id="{963511D8-027A-8D1E-4DCE-4331564B9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6424" y="784539"/>
            <a:ext cx="3818482" cy="5312672"/>
          </a:xfrm>
          <a:prstGeom prst="rect">
            <a:avLst/>
          </a:prstGeom>
        </p:spPr>
      </p:pic>
      <p:sp>
        <p:nvSpPr>
          <p:cNvPr id="11" name="Cornice 10">
            <a:extLst>
              <a:ext uri="{FF2B5EF4-FFF2-40B4-BE49-F238E27FC236}">
                <a16:creationId xmlns:a16="http://schemas.microsoft.com/office/drawing/2014/main" id="{3D5700C6-FD52-6684-2522-E93B4915F235}"/>
              </a:ext>
            </a:extLst>
          </p:cNvPr>
          <p:cNvSpPr/>
          <p:nvPr/>
        </p:nvSpPr>
        <p:spPr>
          <a:xfrm>
            <a:off x="4794662" y="1039781"/>
            <a:ext cx="2743200" cy="376351"/>
          </a:xfrm>
          <a:prstGeom prst="fram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3" name="Cornice 12">
            <a:extLst>
              <a:ext uri="{FF2B5EF4-FFF2-40B4-BE49-F238E27FC236}">
                <a16:creationId xmlns:a16="http://schemas.microsoft.com/office/drawing/2014/main" id="{4B602890-522B-727E-594C-6D5A1C99D210}"/>
              </a:ext>
            </a:extLst>
          </p:cNvPr>
          <p:cNvSpPr/>
          <p:nvPr/>
        </p:nvSpPr>
        <p:spPr>
          <a:xfrm>
            <a:off x="4794661" y="3812640"/>
            <a:ext cx="3004458" cy="257122"/>
          </a:xfrm>
          <a:prstGeom prst="fram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6" name="Cornice 15">
            <a:extLst>
              <a:ext uri="{FF2B5EF4-FFF2-40B4-BE49-F238E27FC236}">
                <a16:creationId xmlns:a16="http://schemas.microsoft.com/office/drawing/2014/main" id="{382D0846-9B74-9BBE-3CA3-356CFB6C8D1B}"/>
              </a:ext>
            </a:extLst>
          </p:cNvPr>
          <p:cNvSpPr/>
          <p:nvPr/>
        </p:nvSpPr>
        <p:spPr>
          <a:xfrm>
            <a:off x="7799119" y="3772508"/>
            <a:ext cx="315686" cy="316529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7" name="Cornice 16">
            <a:extLst>
              <a:ext uri="{FF2B5EF4-FFF2-40B4-BE49-F238E27FC236}">
                <a16:creationId xmlns:a16="http://schemas.microsoft.com/office/drawing/2014/main" id="{F829CDB4-8AB8-2D3E-1096-FE96CE408823}"/>
              </a:ext>
            </a:extLst>
          </p:cNvPr>
          <p:cNvSpPr/>
          <p:nvPr/>
        </p:nvSpPr>
        <p:spPr>
          <a:xfrm>
            <a:off x="7575961" y="1050667"/>
            <a:ext cx="538843" cy="376351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8" name="Cornice 17">
            <a:extLst>
              <a:ext uri="{FF2B5EF4-FFF2-40B4-BE49-F238E27FC236}">
                <a16:creationId xmlns:a16="http://schemas.microsoft.com/office/drawing/2014/main" id="{BDFF5FCF-2F3D-E9B1-EA16-5CF0F6696ECA}"/>
              </a:ext>
            </a:extLst>
          </p:cNvPr>
          <p:cNvSpPr/>
          <p:nvPr/>
        </p:nvSpPr>
        <p:spPr>
          <a:xfrm>
            <a:off x="7309262" y="5422075"/>
            <a:ext cx="805543" cy="478971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7DF364A3-FDC5-69A0-CBD4-30B86183E2A0}"/>
              </a:ext>
            </a:extLst>
          </p:cNvPr>
          <p:cNvSpPr txBox="1"/>
          <p:nvPr/>
        </p:nvSpPr>
        <p:spPr>
          <a:xfrm>
            <a:off x="3522312" y="1046800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JetBrains Mono" panose="02000009000000000000" pitchFamily="49" charset="0"/>
                <a:cs typeface="JetBrains Mono" panose="02000009000000000000" pitchFamily="49" charset="0"/>
              </a:rPr>
              <a:t>Nome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E65BD27F-0657-86A1-BF7D-89A96E870CC7}"/>
              </a:ext>
            </a:extLst>
          </p:cNvPr>
          <p:cNvSpPr txBox="1"/>
          <p:nvPr/>
        </p:nvSpPr>
        <p:spPr>
          <a:xfrm>
            <a:off x="3522312" y="375653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JetBrains Mono" panose="02000009000000000000" pitchFamily="49" charset="0"/>
                <a:cs typeface="JetBrains Mono" panose="02000009000000000000" pitchFamily="49" charset="0"/>
              </a:rPr>
              <a:t>Tipo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2D9C69B8-5257-F2CF-35A0-13378D1C7809}"/>
              </a:ext>
            </a:extLst>
          </p:cNvPr>
          <p:cNvSpPr txBox="1"/>
          <p:nvPr/>
        </p:nvSpPr>
        <p:spPr>
          <a:xfrm>
            <a:off x="8613144" y="1057686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JetBrains Mono" panose="02000009000000000000" pitchFamily="49" charset="0"/>
                <a:cs typeface="JetBrains Mono" panose="02000009000000000000" pitchFamily="49" charset="0"/>
              </a:rPr>
              <a:t>Costo di mana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D6FA2821-4B92-AE6B-E67F-1B89276035AA}"/>
              </a:ext>
            </a:extLst>
          </p:cNvPr>
          <p:cNvSpPr txBox="1"/>
          <p:nvPr/>
        </p:nvSpPr>
        <p:spPr>
          <a:xfrm>
            <a:off x="8613143" y="3744457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JetBrains Mono" panose="02000009000000000000" pitchFamily="49" charset="0"/>
                <a:cs typeface="JetBrains Mono" panose="02000009000000000000" pitchFamily="49" charset="0"/>
              </a:rPr>
              <a:t>Set e rarità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4EBE1046-0BD9-9D7B-298E-F68F78923E7D}"/>
              </a:ext>
            </a:extLst>
          </p:cNvPr>
          <p:cNvSpPr txBox="1"/>
          <p:nvPr/>
        </p:nvSpPr>
        <p:spPr>
          <a:xfrm>
            <a:off x="8613143" y="5430982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JetBrains Mono" panose="02000009000000000000" pitchFamily="49" charset="0"/>
                <a:cs typeface="JetBrains Mono" panose="02000009000000000000" pitchFamily="49" charset="0"/>
              </a:rPr>
              <a:t>Forza/Costituzione</a:t>
            </a:r>
          </a:p>
        </p:txBody>
      </p:sp>
    </p:spTree>
    <p:extLst>
      <p:ext uri="{BB962C8B-B14F-4D97-AF65-F5344CB8AC3E}">
        <p14:creationId xmlns:p14="http://schemas.microsoft.com/office/powerpoint/2010/main" val="3964244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4465F6-34CB-97D8-77F8-57213B4EB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300" y="101819"/>
            <a:ext cx="10515600" cy="1325563"/>
          </a:xfrm>
        </p:spPr>
        <p:txBody>
          <a:bodyPr/>
          <a:lstStyle/>
          <a:p>
            <a:r>
              <a:rPr lang="it-IT" dirty="0">
                <a:solidFill>
                  <a:srgbClr val="FF595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Colori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A2562DF-B7AD-9431-B6C7-83013FFC3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639" y="3161159"/>
            <a:ext cx="899408" cy="899408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0C55372-AC9F-C930-F292-81F70DB53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639" y="2042076"/>
            <a:ext cx="899408" cy="899408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6854D6CD-F629-031F-8FBC-E147F6AF12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639" y="5399325"/>
            <a:ext cx="899408" cy="899408"/>
          </a:xfrm>
          <a:prstGeom prst="rect">
            <a:avLst/>
          </a:prstGeom>
        </p:spPr>
      </p:pic>
      <p:pic>
        <p:nvPicPr>
          <p:cNvPr id="11" name="Immagine 10" descr="Immagine che contiene logo&#10;&#10;Descrizione generata automaticamente">
            <a:extLst>
              <a:ext uri="{FF2B5EF4-FFF2-40B4-BE49-F238E27FC236}">
                <a16:creationId xmlns:a16="http://schemas.microsoft.com/office/drawing/2014/main" id="{68E581E4-4A83-823E-48AD-9833C5A049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1639" y="4280242"/>
            <a:ext cx="899408" cy="899408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69A70EF9-C757-AE6D-FDDA-621DCC463F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1639" y="922993"/>
            <a:ext cx="899408" cy="899408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32D89F7-7231-D834-F536-F9682A166585}"/>
              </a:ext>
            </a:extLst>
          </p:cNvPr>
          <p:cNvSpPr txBox="1"/>
          <p:nvPr/>
        </p:nvSpPr>
        <p:spPr>
          <a:xfrm>
            <a:off x="2386940" y="1193558"/>
            <a:ext cx="5009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JetBrains Mono" panose="02000009000000000000" pitchFamily="49" charset="0"/>
                <a:cs typeface="JetBrains Mono" panose="02000009000000000000" pitchFamily="49" charset="0"/>
              </a:rPr>
              <a:t>Abilità difensive e abilità di cura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DF1E4AC-D5AB-30C8-CD9A-CD25F3FE1BE7}"/>
              </a:ext>
            </a:extLst>
          </p:cNvPr>
          <p:cNvSpPr txBox="1"/>
          <p:nvPr/>
        </p:nvSpPr>
        <p:spPr>
          <a:xfrm>
            <a:off x="2386940" y="2304311"/>
            <a:ext cx="7077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JetBrains Mono" panose="02000009000000000000" pitchFamily="49" charset="0"/>
                <a:cs typeface="JetBrains Mono" panose="02000009000000000000" pitchFamily="49" charset="0"/>
              </a:rPr>
              <a:t>Manipolazione del gioco e rallentamento dei nemici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D412B78-5257-AB3F-6910-C90601B13E3F}"/>
              </a:ext>
            </a:extLst>
          </p:cNvPr>
          <p:cNvSpPr txBox="1"/>
          <p:nvPr/>
        </p:nvSpPr>
        <p:spPr>
          <a:xfrm>
            <a:off x="2386940" y="3429000"/>
            <a:ext cx="6388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JetBrains Mono" panose="02000009000000000000" pitchFamily="49" charset="0"/>
                <a:cs typeface="JetBrains Mono" panose="02000009000000000000" pitchFamily="49" charset="0"/>
              </a:rPr>
              <a:t>Aggressivi e con abilità che sottraggono vita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0DB14D8-F2F0-7B3A-6FA6-9BA2C378C3B2}"/>
              </a:ext>
            </a:extLst>
          </p:cNvPr>
          <p:cNvSpPr txBox="1"/>
          <p:nvPr/>
        </p:nvSpPr>
        <p:spPr>
          <a:xfrm>
            <a:off x="2386940" y="4545280"/>
            <a:ext cx="831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JetBrains Mono" panose="02000009000000000000" pitchFamily="49" charset="0"/>
                <a:cs typeface="JetBrains Mono" panose="02000009000000000000" pitchFamily="49" charset="0"/>
              </a:rPr>
              <a:t>Attacchi diretti agli avversari, danni inflitti rapidamente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C5616C52-B621-318F-8C2B-C0B3860FD206}"/>
              </a:ext>
            </a:extLst>
          </p:cNvPr>
          <p:cNvSpPr txBox="1"/>
          <p:nvPr/>
        </p:nvSpPr>
        <p:spPr>
          <a:xfrm>
            <a:off x="2386940" y="5672765"/>
            <a:ext cx="5423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JetBrains Mono" panose="02000009000000000000" pitchFamily="49" charset="0"/>
                <a:cs typeface="JetBrains Mono" panose="02000009000000000000" pitchFamily="49" charset="0"/>
              </a:rPr>
              <a:t>Creature potenti e abilità di crescita</a:t>
            </a:r>
          </a:p>
        </p:txBody>
      </p:sp>
    </p:spTree>
    <p:extLst>
      <p:ext uri="{BB962C8B-B14F-4D97-AF65-F5344CB8AC3E}">
        <p14:creationId xmlns:p14="http://schemas.microsoft.com/office/powerpoint/2010/main" val="2003078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2CB6-0EAD-41CC-7B0F-DE07723E6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FF595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Tipi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2E6DCF16-44DC-BFC6-102D-BBBC39EED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5579" y="1565708"/>
            <a:ext cx="1563031" cy="2177078"/>
          </a:xfrm>
          <a:prstGeom prst="rect">
            <a:avLst/>
          </a:prstGeo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DFDA8406-7F7C-5EC9-CF18-22B08566E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4575" y="4203752"/>
            <a:ext cx="1562373" cy="2177078"/>
          </a:xfrm>
          <a:prstGeom prst="rect">
            <a:avLst/>
          </a:prstGeom>
        </p:spPr>
      </p:pic>
      <p:pic>
        <p:nvPicPr>
          <p:cNvPr id="9" name="Immagine 8" descr="Immagine che contiene testo, elettronica&#10;&#10;Descrizione generata automaticamente">
            <a:extLst>
              <a:ext uri="{FF2B5EF4-FFF2-40B4-BE49-F238E27FC236}">
                <a16:creationId xmlns:a16="http://schemas.microsoft.com/office/drawing/2014/main" id="{E286FEAA-44A1-0012-C161-01C8CBB09C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2294" y="1565709"/>
            <a:ext cx="1562373" cy="2177077"/>
          </a:xfrm>
          <a:prstGeom prst="rect">
            <a:avLst/>
          </a:prstGeom>
        </p:spPr>
      </p:pic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10EF7D19-50D9-1CA1-C160-E6BFE433AE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4484" y="1565709"/>
            <a:ext cx="1563031" cy="2177078"/>
          </a:xfrm>
          <a:prstGeom prst="rect">
            <a:avLst/>
          </a:prstGeom>
        </p:spPr>
      </p:pic>
      <p:pic>
        <p:nvPicPr>
          <p:cNvPr id="13" name="Immagine 12" descr="Immagine che contiene testo, elettronica&#10;&#10;Descrizione generata automaticamente">
            <a:extLst>
              <a:ext uri="{FF2B5EF4-FFF2-40B4-BE49-F238E27FC236}">
                <a16:creationId xmlns:a16="http://schemas.microsoft.com/office/drawing/2014/main" id="{D3CB0B30-E3A2-40CF-B9B8-EBFDAC6290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4498" y="4203752"/>
            <a:ext cx="1562373" cy="2177077"/>
          </a:xfrm>
          <a:prstGeom prst="rect">
            <a:avLst/>
          </a:prstGeom>
        </p:spPr>
      </p:pic>
      <p:pic>
        <p:nvPicPr>
          <p:cNvPr id="15" name="Immagine 14" descr="Immagine che contiene testo, calendario&#10;&#10;Descrizione generata automaticamente">
            <a:extLst>
              <a:ext uri="{FF2B5EF4-FFF2-40B4-BE49-F238E27FC236}">
                <a16:creationId xmlns:a16="http://schemas.microsoft.com/office/drawing/2014/main" id="{A64D578A-90FE-3409-84E2-BBD222B034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3389" y="1565709"/>
            <a:ext cx="1562373" cy="2177077"/>
          </a:xfrm>
          <a:prstGeom prst="rect">
            <a:avLst/>
          </a:prstGeom>
        </p:spPr>
      </p:pic>
      <p:pic>
        <p:nvPicPr>
          <p:cNvPr id="17" name="Immagine 16" descr="Immagine che contiene testo, portafotografie&#10;&#10;Descrizione generata automaticamente">
            <a:extLst>
              <a:ext uri="{FF2B5EF4-FFF2-40B4-BE49-F238E27FC236}">
                <a16:creationId xmlns:a16="http://schemas.microsoft.com/office/drawing/2014/main" id="{87E1D557-082E-375F-A3A8-825CC1448A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56674" y="1565709"/>
            <a:ext cx="1563030" cy="2177077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644AF512-9A3E-8663-45B0-7CAF75C2B6F7}"/>
              </a:ext>
            </a:extLst>
          </p:cNvPr>
          <p:cNvSpPr txBox="1"/>
          <p:nvPr/>
        </p:nvSpPr>
        <p:spPr>
          <a:xfrm>
            <a:off x="1724511" y="3787566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Terra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B804C527-7780-2675-83DC-32C5CB95114C}"/>
              </a:ext>
            </a:extLst>
          </p:cNvPr>
          <p:cNvSpPr txBox="1"/>
          <p:nvPr/>
        </p:nvSpPr>
        <p:spPr>
          <a:xfrm>
            <a:off x="3552637" y="3787515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Creatura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0968905-64B5-7F8D-94D1-8B32C66A59B6}"/>
              </a:ext>
            </a:extLst>
          </p:cNvPr>
          <p:cNvSpPr txBox="1"/>
          <p:nvPr/>
        </p:nvSpPr>
        <p:spPr>
          <a:xfrm>
            <a:off x="5427806" y="3787515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Incantesimo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FED9FEF7-B9F6-32DB-49F3-74FA822440F4}"/>
              </a:ext>
            </a:extLst>
          </p:cNvPr>
          <p:cNvSpPr txBox="1"/>
          <p:nvPr/>
        </p:nvSpPr>
        <p:spPr>
          <a:xfrm>
            <a:off x="7487755" y="3787514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Istantaneo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8796AFF1-123E-F7D6-1826-8B9100828A8C}"/>
              </a:ext>
            </a:extLst>
          </p:cNvPr>
          <p:cNvSpPr txBox="1"/>
          <p:nvPr/>
        </p:nvSpPr>
        <p:spPr>
          <a:xfrm>
            <a:off x="9455149" y="3787514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Stregoneria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499F6262-0C39-D266-2F6B-C408D3BE4EA8}"/>
              </a:ext>
            </a:extLst>
          </p:cNvPr>
          <p:cNvSpPr txBox="1"/>
          <p:nvPr/>
        </p:nvSpPr>
        <p:spPr>
          <a:xfrm>
            <a:off x="4119021" y="6454467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Planeswalker</a:t>
            </a:r>
            <a:endParaRPr lang="it-IT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B01463EB-E5AF-2279-28B0-98947F8FEE42}"/>
              </a:ext>
            </a:extLst>
          </p:cNvPr>
          <p:cNvSpPr txBox="1"/>
          <p:nvPr/>
        </p:nvSpPr>
        <p:spPr>
          <a:xfrm>
            <a:off x="6880045" y="6454467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JetBrains Mono" panose="02000009000000000000" pitchFamily="49" charset="0"/>
                <a:cs typeface="JetBrains Mono" panose="02000009000000000000" pitchFamily="49" charset="0"/>
              </a:rPr>
              <a:t>Artefatto</a:t>
            </a:r>
          </a:p>
        </p:txBody>
      </p:sp>
    </p:spTree>
    <p:extLst>
      <p:ext uri="{BB962C8B-B14F-4D97-AF65-F5344CB8AC3E}">
        <p14:creationId xmlns:p14="http://schemas.microsoft.com/office/powerpoint/2010/main" val="931803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048466-7907-2AD8-327B-A8DD76A8D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FF595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Distribuzione dei colori</a:t>
            </a:r>
          </a:p>
        </p:txBody>
      </p:sp>
      <p:pic>
        <p:nvPicPr>
          <p:cNvPr id="5" name="Immagine 4" descr="Immagine che contiene grafico, grafico a torta&#10;&#10;Descrizione generata automaticamente">
            <a:extLst>
              <a:ext uri="{FF2B5EF4-FFF2-40B4-BE49-F238E27FC236}">
                <a16:creationId xmlns:a16="http://schemas.microsoft.com/office/drawing/2014/main" id="{01CF8AD0-CACC-1A3E-4005-EE3902BA5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700" y="2018805"/>
            <a:ext cx="5107956" cy="3997531"/>
          </a:xfrm>
          <a:prstGeom prst="rect">
            <a:avLst/>
          </a:prstGeom>
        </p:spPr>
      </p:pic>
      <p:pic>
        <p:nvPicPr>
          <p:cNvPr id="7" name="Immagine 6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AE8C48CF-C842-CD60-BD2D-8F2E45493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18805"/>
            <a:ext cx="4887857" cy="418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766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2A6ED040-85DD-4EC1-6B8C-904356683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22" y="261880"/>
            <a:ext cx="11334955" cy="633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46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98732D-75C1-4B44-0F51-2DCB9280C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FF595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Distribuzione dei tipi</a:t>
            </a:r>
          </a:p>
        </p:txBody>
      </p:sp>
      <p:pic>
        <p:nvPicPr>
          <p:cNvPr id="5" name="Immagine 4" descr="Immagine che contiene grafico, grafico a torta&#10;&#10;Descrizione generata automaticamente">
            <a:extLst>
              <a:ext uri="{FF2B5EF4-FFF2-40B4-BE49-F238E27FC236}">
                <a16:creationId xmlns:a16="http://schemas.microsoft.com/office/drawing/2014/main" id="{01F8C834-D6D7-3A9E-09E9-213CA0148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38" y="2072457"/>
            <a:ext cx="4409322" cy="3450774"/>
          </a:xfrm>
          <a:prstGeom prst="rect">
            <a:avLst/>
          </a:prstGeom>
        </p:spPr>
      </p:pic>
      <p:pic>
        <p:nvPicPr>
          <p:cNvPr id="7" name="Immagine 6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D4820C52-5AD7-96C6-FE22-0F9942FE2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7685" y="1887333"/>
            <a:ext cx="6215987" cy="363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8678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1675</TotalTime>
  <Words>183</Words>
  <Application>Microsoft Macintosh PowerPoint</Application>
  <PresentationFormat>Widescreen</PresentationFormat>
  <Paragraphs>49</Paragraphs>
  <Slides>20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JetBrains Mono</vt:lpstr>
      <vt:lpstr>Tema di Office</vt:lpstr>
      <vt:lpstr>Visualizzazione Scientifica</vt:lpstr>
      <vt:lpstr>Introduzione</vt:lpstr>
      <vt:lpstr>Dataset</vt:lpstr>
      <vt:lpstr>Carte</vt:lpstr>
      <vt:lpstr>Colori</vt:lpstr>
      <vt:lpstr>Tipi</vt:lpstr>
      <vt:lpstr>Distribuzione dei colori</vt:lpstr>
      <vt:lpstr>Presentazione standard di PowerPoint</vt:lpstr>
      <vt:lpstr>Distribuzione dei tipi</vt:lpstr>
      <vt:lpstr>Tipi e colori</vt:lpstr>
      <vt:lpstr>Presentazione standard di PowerPoint</vt:lpstr>
      <vt:lpstr>Mana</vt:lpstr>
      <vt:lpstr>Forza, costituzione e costo di mana</vt:lpstr>
      <vt:lpstr>Rarità e prezzo</vt:lpstr>
      <vt:lpstr>Presentazione standard di PowerPoint</vt:lpstr>
      <vt:lpstr>Prezzo e Ranking</vt:lpstr>
      <vt:lpstr>Espansioni e lingue</vt:lpstr>
      <vt:lpstr>Presentazione standard di PowerPoint</vt:lpstr>
      <vt:lpstr>Giochi online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Visualizzazione Scientifica con</dc:title>
  <dc:creator>Microsoft Office User</dc:creator>
  <cp:lastModifiedBy>Microsoft Office User</cp:lastModifiedBy>
  <cp:revision>16</cp:revision>
  <dcterms:created xsi:type="dcterms:W3CDTF">2023-06-25T13:02:49Z</dcterms:created>
  <dcterms:modified xsi:type="dcterms:W3CDTF">2023-06-27T10:02:47Z</dcterms:modified>
</cp:coreProperties>
</file>