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2"/>
    <a:srgbClr val="A64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77"/>
  </p:normalViewPr>
  <p:slideViewPr>
    <p:cSldViewPr snapToGrid="0">
      <p:cViewPr varScale="1">
        <p:scale>
          <a:sx n="116" d="100"/>
          <a:sy n="116" d="100"/>
        </p:scale>
        <p:origin x="6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310C-23A3-7647-A087-539F14D3F532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4B39-5D1E-E841-9F1C-8F5163828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5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4B39-5D1E-E841-9F1C-8F5163828D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40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B0218-8F59-C3DA-2A7B-C790DC95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DCB7F-D701-9E49-68F7-793AB7F2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99F0B-E776-602F-9754-5D71205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FB6AA2-223B-26C8-6745-0AA1AB1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B91D-28FA-86F8-C2F8-1E19C10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8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469F-452C-4299-0E82-B43202F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C7BD0-351D-029E-3E45-445F4172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76D51-CF4D-5EB5-7C18-351699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6F91E-E05F-9788-5069-B2A5462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C1FCE-2307-1EFB-9C78-732743F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D75C1A-1FA7-1AE2-A9CF-A73BA6A9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551FC-4508-E30D-46A9-BFB51B7D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8F44-D686-C2B6-84CE-9B72356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8DFEB-BD21-F24E-F8D3-2620E97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676A2-3FE0-2E64-A94E-672F2DE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48E24-D438-DAA6-9B7A-438101DE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58E4D-52EF-2C50-60CA-12B5B87F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AEA19-EBAE-5E97-B75E-3F0C1005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B0B10-287C-77CE-1631-59F77CC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8C322-20F4-B289-8134-992B2C76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8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8DB5-9867-B161-B8E1-EE61538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E8101-475A-AB3D-E419-F50290A5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9B315A-3B68-BF87-5BCA-02B4790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FD6D9-1544-5584-DCCB-D9D37C2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40770-B167-C63A-513F-DB3328D3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A1B7-4A9B-7AB3-45DA-AD50B1E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8EE89-C1F3-7DB7-8D58-781E3377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93D72F-D6DA-FDF3-996B-B99D7223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FB8BE-6AC7-DE0A-F7D5-657CCC9B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FC995-2A4F-72AE-F316-2BA48AFE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911A0-4DD9-F28A-2000-71A471A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483BD-7CCF-CB6F-8BFA-1BB143DF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4B5D8E-4517-2281-AF6A-536F49AE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5DB1EF-44CF-25F7-740E-D272BE1F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1B6FC8-782C-CA1C-5C63-D1175D73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6E97E2-4F89-6B49-F08B-1B05D9CD5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93D76-10EA-AA4D-243D-3188B8D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78CDEB-76B9-7B54-1472-A7C0024E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B40BAC-EADF-B3A7-0C96-138EAEE6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3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1CF56-2529-0730-98D1-D53C895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9F5962-535C-9C9F-454F-4239BA5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A23167-53AC-862C-E844-E9B3CDD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0DBF86-7480-E293-57FC-D38D009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9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4174D6-EF00-5714-9301-FD22C68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A41461-59C7-9C2E-0E1F-A153756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40EE6-3598-8B0B-E778-C5729E6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6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B1092-D711-7685-5D42-4015C595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FA66-1343-8C21-3464-01811AD7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D08159-94B8-C866-693C-C44B584A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B3E7C-8A02-D829-9E09-E723FA38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486AA-0C07-D1E7-8795-CF77C36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5929A-67C4-8CDF-85FF-966A8C00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6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847F1-FC4F-B24F-295B-5EC7AFF3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C6F60-8F31-286B-3E74-0D395B41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94EE6-02FE-F8B7-3452-9B19291B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14167-C27D-09C7-7EB3-D426018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7F5D53-5E55-08E4-0282-A3E419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457E8-467B-2FDE-FAED-E950F6EB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6AF4E7-08E2-45C9-A7C6-44F6833D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43BA3-DEF7-4C40-9BA9-A46B76CB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4F518-1E01-F3AB-E0D1-8DC36E07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DE71-2471-8442-9CE4-94034AFCA868}" type="datetimeFigureOut">
              <a:rPr lang="it-IT" smtClean="0"/>
              <a:t>08/07/23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68B22-5773-452A-123B-4B568518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0339-9DFF-2A0D-9B44-38BF71785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2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yfall.com/docs/api/bulk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26DF43-AF3F-CE44-8EFB-99449F4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3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Visualizzazione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ED39DA-4DAF-3585-EB02-5AF83448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77" y="362902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it-IT" sz="20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Leonardo Solari – N. Matricola 941895</a:t>
            </a:r>
          </a:p>
        </p:txBody>
      </p:sp>
      <p:pic>
        <p:nvPicPr>
          <p:cNvPr id="5" name="Immagine 4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98CA90E8-7B1A-EDC0-57AD-E088430E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5" y="1716530"/>
            <a:ext cx="5269137" cy="342493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20895-5120-D2DB-1B4E-1B1AF64B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193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 e colori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EE31809-75D5-B209-7857-242360C5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8" y="1073116"/>
            <a:ext cx="9314824" cy="5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F615A77-DFB8-594C-8227-C678B952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8" y="385916"/>
            <a:ext cx="9963283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EA6D7-CA4C-403C-AC3B-E4DD54CA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626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F2A2C5B-4521-E706-BFBC-0AE1B79C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86" y="1116269"/>
            <a:ext cx="9771625" cy="5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37277-078E-31EF-C0FF-F7F6A66E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7138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Forza, costituzione e costo di 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3652C3D-CEBC-F141-1926-0804931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" y="1913398"/>
            <a:ext cx="5130800" cy="39751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319D5FE-A278-D2C2-E32D-F4AE7081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99" y="1405398"/>
            <a:ext cx="4864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72A7-63FA-660F-B344-0B0A603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2766218"/>
            <a:ext cx="52578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Rarità e prezzo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2B01252-316E-9EC4-1D51-676C73FB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75" y="1244599"/>
            <a:ext cx="5194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47490D8-752E-07DC-9CF2-71F6BA6C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" y="1371600"/>
            <a:ext cx="5943600" cy="41148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080D58A-8630-C28D-EA8A-8FB101AE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19" y="1371600"/>
            <a:ext cx="5584963" cy="43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02A77-5FF2-300B-F5F3-3565479F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74" y="2766218"/>
            <a:ext cx="5611761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Prezzo e Ranking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5EA681B-0567-8985-F4EA-7C1AE7A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180178"/>
            <a:ext cx="5570477" cy="44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A2B0B-6777-BAA3-2F4E-9A2390B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Espansioni e lingue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3E38DF3-E86A-F6BE-74F9-5004D9C6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1" y="1651000"/>
            <a:ext cx="3556000" cy="35560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B6E0362-43FC-F553-679B-1A3145C8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1" y="1651000"/>
            <a:ext cx="5592458" cy="5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0159839-E702-379A-CE07-A3BB208E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0" y="1106279"/>
            <a:ext cx="5789151" cy="464544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1C02C41-4D89-2ABA-BC7F-883E888B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21" y="1106279"/>
            <a:ext cx="5789151" cy="46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0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39758-BAA6-3D61-C39D-BEB41964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Giochi online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6C9CC3A0-6933-C032-38CF-5C78B9BC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" y="1753060"/>
            <a:ext cx="4306104" cy="4058469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D6F4A32-57C3-B993-0306-E520C182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55265" cy="4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FC5D5A-8E1B-AE3C-8C46-D272A0C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3" y="-34280"/>
            <a:ext cx="5146358" cy="1956841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Introduzione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98F41-04B4-2012-4E14-A7916F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>
                <a:latin typeface="JetBrains Mono" panose="02000009000000000000" pitchFamily="49" charset="0"/>
                <a:cs typeface="JetBrains Mono" panose="02000009000000000000" pitchFamily="49" charset="0"/>
              </a:rPr>
              <a:t>Magic the Gathering è un gioco di carte collezionabili creato nel 1993 e tuttora molto in voga. Lo scopo del gioco è sfidare gli avversari tramite la creazione di un mazzo personalizzato. Conta attualmente più di 25.000 carte uniche.</a:t>
            </a:r>
          </a:p>
        </p:txBody>
      </p:sp>
      <p:pic>
        <p:nvPicPr>
          <p:cNvPr id="5" name="Immagine 4" descr="Immagine che contiene testo, contenitore&#10;&#10;Descrizione generata automaticamente">
            <a:extLst>
              <a:ext uri="{FF2B5EF4-FFF2-40B4-BE49-F238E27FC236}">
                <a16:creationId xmlns:a16="http://schemas.microsoft.com/office/drawing/2014/main" id="{00EAF05B-FD3A-431D-737B-9A7E1B7D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97427" y="215284"/>
            <a:ext cx="6446911" cy="642743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00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DBCF8721-D1FF-297D-877F-337D1397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" y="1140527"/>
            <a:ext cx="4344219" cy="457694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7CFD20A-82C0-F825-2263-6D302DE7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6" y="1140527"/>
            <a:ext cx="5625837" cy="49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B65B66-C12C-04CB-5ACB-9AA8CF6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19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394CA-A595-7572-4293-495E9718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48" y="377189"/>
            <a:ext cx="5641277" cy="6121581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Il dataset è scaricabile dal sito di 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Scryfall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. Per ogni carta sono stati considerati i seguenti attributi:</a:t>
            </a:r>
          </a:p>
          <a:p>
            <a:pPr marL="0" indent="0">
              <a:buNone/>
            </a:pPr>
            <a:endParaRPr lang="it-IT" sz="42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Lingua 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Layout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Costi di mana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 e costituzione (per le creature)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Ranking EDHREC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Prezzo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Rarità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di appartenenza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ID nei giochi online</a:t>
            </a:r>
          </a:p>
          <a:p>
            <a:endParaRPr lang="it-IT" sz="1000" dirty="0"/>
          </a:p>
          <a:p>
            <a:endParaRPr lang="it-IT" sz="10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879FFBF0-A9F8-7BB0-CC2F-4E452143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2801873"/>
            <a:ext cx="3578787" cy="35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840C-B737-12BC-274D-EEDC299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266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Carte</a:t>
            </a:r>
          </a:p>
        </p:txBody>
      </p:sp>
      <p:pic>
        <p:nvPicPr>
          <p:cNvPr id="5" name="Immagine 4" descr="Immagine che contiene testo, libro, schermo/paravento&#10;&#10;Descrizione generata automaticamente">
            <a:extLst>
              <a:ext uri="{FF2B5EF4-FFF2-40B4-BE49-F238E27FC236}">
                <a16:creationId xmlns:a16="http://schemas.microsoft.com/office/drawing/2014/main" id="{963511D8-027A-8D1E-4DCE-4331564B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24" y="784539"/>
            <a:ext cx="3818482" cy="5312672"/>
          </a:xfrm>
          <a:prstGeom prst="rect">
            <a:avLst/>
          </a:prstGeom>
        </p:spPr>
      </p:pic>
      <p:sp>
        <p:nvSpPr>
          <p:cNvPr id="11" name="Cornice 10">
            <a:extLst>
              <a:ext uri="{FF2B5EF4-FFF2-40B4-BE49-F238E27FC236}">
                <a16:creationId xmlns:a16="http://schemas.microsoft.com/office/drawing/2014/main" id="{3D5700C6-FD52-6684-2522-E93B4915F235}"/>
              </a:ext>
            </a:extLst>
          </p:cNvPr>
          <p:cNvSpPr/>
          <p:nvPr/>
        </p:nvSpPr>
        <p:spPr>
          <a:xfrm>
            <a:off x="4794662" y="1039781"/>
            <a:ext cx="2743200" cy="37635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4B602890-522B-727E-594C-6D5A1C99D210}"/>
              </a:ext>
            </a:extLst>
          </p:cNvPr>
          <p:cNvSpPr/>
          <p:nvPr/>
        </p:nvSpPr>
        <p:spPr>
          <a:xfrm>
            <a:off x="4794661" y="3812640"/>
            <a:ext cx="3004458" cy="257122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ornice 15">
            <a:extLst>
              <a:ext uri="{FF2B5EF4-FFF2-40B4-BE49-F238E27FC236}">
                <a16:creationId xmlns:a16="http://schemas.microsoft.com/office/drawing/2014/main" id="{382D0846-9B74-9BBE-3CA3-356CFB6C8D1B}"/>
              </a:ext>
            </a:extLst>
          </p:cNvPr>
          <p:cNvSpPr/>
          <p:nvPr/>
        </p:nvSpPr>
        <p:spPr>
          <a:xfrm>
            <a:off x="7799119" y="3772508"/>
            <a:ext cx="315686" cy="31652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Cornice 16">
            <a:extLst>
              <a:ext uri="{FF2B5EF4-FFF2-40B4-BE49-F238E27FC236}">
                <a16:creationId xmlns:a16="http://schemas.microsoft.com/office/drawing/2014/main" id="{F829CDB4-8AB8-2D3E-1096-FE96CE408823}"/>
              </a:ext>
            </a:extLst>
          </p:cNvPr>
          <p:cNvSpPr/>
          <p:nvPr/>
        </p:nvSpPr>
        <p:spPr>
          <a:xfrm>
            <a:off x="7575961" y="1050667"/>
            <a:ext cx="538843" cy="3763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ornice 17">
            <a:extLst>
              <a:ext uri="{FF2B5EF4-FFF2-40B4-BE49-F238E27FC236}">
                <a16:creationId xmlns:a16="http://schemas.microsoft.com/office/drawing/2014/main" id="{BDFF5FCF-2F3D-E9B1-EA16-5CF0F6696ECA}"/>
              </a:ext>
            </a:extLst>
          </p:cNvPr>
          <p:cNvSpPr/>
          <p:nvPr/>
        </p:nvSpPr>
        <p:spPr>
          <a:xfrm>
            <a:off x="7309262" y="5422075"/>
            <a:ext cx="805543" cy="4789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F364A3-FDC5-69A0-CBD4-30B86183E2A0}"/>
              </a:ext>
            </a:extLst>
          </p:cNvPr>
          <p:cNvSpPr txBox="1"/>
          <p:nvPr/>
        </p:nvSpPr>
        <p:spPr>
          <a:xfrm>
            <a:off x="3522312" y="104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5BD27F-0657-86A1-BF7D-89A96E870CC7}"/>
              </a:ext>
            </a:extLst>
          </p:cNvPr>
          <p:cNvSpPr txBox="1"/>
          <p:nvPr/>
        </p:nvSpPr>
        <p:spPr>
          <a:xfrm>
            <a:off x="3522312" y="37565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9C69B8-5257-F2CF-35A0-13378D1C7809}"/>
              </a:ext>
            </a:extLst>
          </p:cNvPr>
          <p:cNvSpPr txBox="1"/>
          <p:nvPr/>
        </p:nvSpPr>
        <p:spPr>
          <a:xfrm>
            <a:off x="8613144" y="10576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Costo di mana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FA2821-4B92-AE6B-E67F-1B89276035AA}"/>
              </a:ext>
            </a:extLst>
          </p:cNvPr>
          <p:cNvSpPr txBox="1"/>
          <p:nvPr/>
        </p:nvSpPr>
        <p:spPr>
          <a:xfrm>
            <a:off x="8613143" y="37444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e rarità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E1046-0BD9-9D7B-298E-F68F78923E7D}"/>
              </a:ext>
            </a:extLst>
          </p:cNvPr>
          <p:cNvSpPr txBox="1"/>
          <p:nvPr/>
        </p:nvSpPr>
        <p:spPr>
          <a:xfrm>
            <a:off x="8613143" y="543098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Forza/Costituzione</a:t>
            </a:r>
          </a:p>
        </p:txBody>
      </p:sp>
    </p:spTree>
    <p:extLst>
      <p:ext uri="{BB962C8B-B14F-4D97-AF65-F5344CB8AC3E}">
        <p14:creationId xmlns:p14="http://schemas.microsoft.com/office/powerpoint/2010/main" val="39642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465F6-34CB-97D8-77F8-57213B4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00" y="1018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2562DF-B7AD-9431-B6C7-83013FFC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39" y="3161159"/>
            <a:ext cx="899408" cy="8994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C55372-AC9F-C930-F292-81F70DB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9" y="2042076"/>
            <a:ext cx="899408" cy="89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54D6CD-F629-031F-8FBC-E147F6AF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39" y="5399325"/>
            <a:ext cx="899408" cy="899408"/>
          </a:xfrm>
          <a:prstGeom prst="rect">
            <a:avLst/>
          </a:prstGeom>
        </p:spPr>
      </p:pic>
      <p:pic>
        <p:nvPicPr>
          <p:cNvPr id="11" name="Immagine 10" descr="Immagine che contiene logo&#10;&#10;Descrizione generata automaticamente">
            <a:extLst>
              <a:ext uri="{FF2B5EF4-FFF2-40B4-BE49-F238E27FC236}">
                <a16:creationId xmlns:a16="http://schemas.microsoft.com/office/drawing/2014/main" id="{68E581E4-4A83-823E-48AD-9833C5A0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39" y="4280242"/>
            <a:ext cx="899408" cy="8994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A70EF9-C757-AE6D-FDDA-621DCC463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39" y="922993"/>
            <a:ext cx="899408" cy="8994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2D89F7-7231-D834-F536-F9682A166585}"/>
              </a:ext>
            </a:extLst>
          </p:cNvPr>
          <p:cNvSpPr txBox="1"/>
          <p:nvPr/>
        </p:nvSpPr>
        <p:spPr>
          <a:xfrm>
            <a:off x="2386940" y="119355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Abilità difensive e abilità di cura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F1E4AC-D5AB-30C8-CD9A-CD25F3FE1BE7}"/>
              </a:ext>
            </a:extLst>
          </p:cNvPr>
          <p:cNvSpPr txBox="1"/>
          <p:nvPr/>
        </p:nvSpPr>
        <p:spPr>
          <a:xfrm>
            <a:off x="2386940" y="2304311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Manipolazione del gioco e rallentamento dei nemici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412B78-5257-AB3F-6910-C90601B13E3F}"/>
              </a:ext>
            </a:extLst>
          </p:cNvPr>
          <p:cNvSpPr txBox="1"/>
          <p:nvPr/>
        </p:nvSpPr>
        <p:spPr>
          <a:xfrm>
            <a:off x="2386940" y="34290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Aggressivi e con abilità che sottraggono vita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14D8-F2F0-7B3A-6FA6-9BA2C378C3B2}"/>
              </a:ext>
            </a:extLst>
          </p:cNvPr>
          <p:cNvSpPr txBox="1"/>
          <p:nvPr/>
        </p:nvSpPr>
        <p:spPr>
          <a:xfrm>
            <a:off x="2386940" y="454528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Attacchi diretti agli avversari, danni inflitti rapidamente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616C52-B621-318F-8C2B-C0B3860FD206}"/>
              </a:ext>
            </a:extLst>
          </p:cNvPr>
          <p:cNvSpPr txBox="1"/>
          <p:nvPr/>
        </p:nvSpPr>
        <p:spPr>
          <a:xfrm>
            <a:off x="2386940" y="567276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Creature potenti e abilità di crescita</a:t>
            </a:r>
          </a:p>
        </p:txBody>
      </p:sp>
    </p:spTree>
    <p:extLst>
      <p:ext uri="{BB962C8B-B14F-4D97-AF65-F5344CB8AC3E}">
        <p14:creationId xmlns:p14="http://schemas.microsoft.com/office/powerpoint/2010/main" val="20030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2CB6-0EAD-41CC-7B0F-DE07723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6DCF16-44DC-BFC6-102D-BBBC39EE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79" y="1565708"/>
            <a:ext cx="1563031" cy="21770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DA8406-7F7C-5EC9-CF18-22B08566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75" y="4203752"/>
            <a:ext cx="1562373" cy="2177078"/>
          </a:xfrm>
          <a:prstGeom prst="rect">
            <a:avLst/>
          </a:prstGeom>
        </p:spPr>
      </p:pic>
      <p:pic>
        <p:nvPicPr>
          <p:cNvPr id="9" name="Immagine 8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E286FEAA-44A1-0012-C161-01C8CBB0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94" y="1565709"/>
            <a:ext cx="1562373" cy="217707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EF7D19-50D9-1CA1-C160-E6BFE433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484" y="1565709"/>
            <a:ext cx="1563031" cy="2177078"/>
          </a:xfrm>
          <a:prstGeom prst="rect">
            <a:avLst/>
          </a:prstGeom>
        </p:spPr>
      </p:pic>
      <p:pic>
        <p:nvPicPr>
          <p:cNvPr id="13" name="Immagine 12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D3CB0B30-E3A2-40CF-B9B8-EBFDAC62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98" y="4203752"/>
            <a:ext cx="1562373" cy="2177077"/>
          </a:xfrm>
          <a:prstGeom prst="rect">
            <a:avLst/>
          </a:prstGeom>
        </p:spPr>
      </p:pic>
      <p:pic>
        <p:nvPicPr>
          <p:cNvPr id="15" name="Immagine 14" descr="Immagine che contiene testo, calendario&#10;&#10;Descrizione generata automaticamente">
            <a:extLst>
              <a:ext uri="{FF2B5EF4-FFF2-40B4-BE49-F238E27FC236}">
                <a16:creationId xmlns:a16="http://schemas.microsoft.com/office/drawing/2014/main" id="{A64D578A-90FE-3409-84E2-BBD222B03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389" y="1565709"/>
            <a:ext cx="1562373" cy="2177077"/>
          </a:xfrm>
          <a:prstGeom prst="rect">
            <a:avLst/>
          </a:prstGeom>
        </p:spPr>
      </p:pic>
      <p:pic>
        <p:nvPicPr>
          <p:cNvPr id="17" name="Immagine 16" descr="Immagine che contiene testo, portafotografie&#10;&#10;Descrizione generata automaticamente">
            <a:extLst>
              <a:ext uri="{FF2B5EF4-FFF2-40B4-BE49-F238E27FC236}">
                <a16:creationId xmlns:a16="http://schemas.microsoft.com/office/drawing/2014/main" id="{87E1D557-082E-375F-A3A8-825CC1448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6674" y="1565709"/>
            <a:ext cx="1563030" cy="21770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AF512-9A3E-8663-45B0-7CAF75C2B6F7}"/>
              </a:ext>
            </a:extLst>
          </p:cNvPr>
          <p:cNvSpPr txBox="1"/>
          <p:nvPr/>
        </p:nvSpPr>
        <p:spPr>
          <a:xfrm>
            <a:off x="1724511" y="37875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Terra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04C527-7780-2675-83DC-32C5CB95114C}"/>
              </a:ext>
            </a:extLst>
          </p:cNvPr>
          <p:cNvSpPr txBox="1"/>
          <p:nvPr/>
        </p:nvSpPr>
        <p:spPr>
          <a:xfrm>
            <a:off x="3552637" y="37875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0968905-64B5-7F8D-94D1-8B32C66A59B6}"/>
              </a:ext>
            </a:extLst>
          </p:cNvPr>
          <p:cNvSpPr txBox="1"/>
          <p:nvPr/>
        </p:nvSpPr>
        <p:spPr>
          <a:xfrm>
            <a:off x="5427806" y="3787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Incantesimo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D9FEF7-B9F6-32DB-49F3-74FA822440F4}"/>
              </a:ext>
            </a:extLst>
          </p:cNvPr>
          <p:cNvSpPr txBox="1"/>
          <p:nvPr/>
        </p:nvSpPr>
        <p:spPr>
          <a:xfrm>
            <a:off x="7487755" y="378751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Istantaneo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96AFF1-123E-F7D6-1826-8B9100828A8C}"/>
              </a:ext>
            </a:extLst>
          </p:cNvPr>
          <p:cNvSpPr txBox="1"/>
          <p:nvPr/>
        </p:nvSpPr>
        <p:spPr>
          <a:xfrm>
            <a:off x="9455149" y="378751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Stregoneria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99F6262-0C39-D266-2F6B-C408D3BE4EA8}"/>
              </a:ext>
            </a:extLst>
          </p:cNvPr>
          <p:cNvSpPr txBox="1"/>
          <p:nvPr/>
        </p:nvSpPr>
        <p:spPr>
          <a:xfrm>
            <a:off x="4119021" y="645446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Planeswalker</a:t>
            </a:r>
            <a:endParaRPr lang="it-IT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1463EB-E5AF-2279-28B0-98947F8FEE42}"/>
              </a:ext>
            </a:extLst>
          </p:cNvPr>
          <p:cNvSpPr txBox="1"/>
          <p:nvPr/>
        </p:nvSpPr>
        <p:spPr>
          <a:xfrm>
            <a:off x="6880045" y="64544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Artefatto</a:t>
            </a:r>
          </a:p>
        </p:txBody>
      </p:sp>
    </p:spTree>
    <p:extLst>
      <p:ext uri="{BB962C8B-B14F-4D97-AF65-F5344CB8AC3E}">
        <p14:creationId xmlns:p14="http://schemas.microsoft.com/office/powerpoint/2010/main" val="9318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48466-7907-2AD8-327B-A8DD76A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colori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CF8AD0-CACC-1A3E-4005-EE3902BA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00" y="2018805"/>
            <a:ext cx="5107956" cy="399753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E8C48CF-C842-CD60-BD2D-8F2E4549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05"/>
            <a:ext cx="4887857" cy="4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4F563A5-FED3-33C3-1E92-EF4BB84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6" y="281542"/>
            <a:ext cx="11264587" cy="62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8732D-75C1-4B44-0F51-2DCB928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tipi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F8C834-D6D7-3A9E-09E9-213CA01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2072457"/>
            <a:ext cx="4409322" cy="3450774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4820C52-5AD7-96C6-FE22-0F9942FE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5" y="1887333"/>
            <a:ext cx="6215987" cy="36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183</Words>
  <Application>Microsoft Macintosh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Tema di Office</vt:lpstr>
      <vt:lpstr>Visualizzazione Scientifica</vt:lpstr>
      <vt:lpstr>Introduzione</vt:lpstr>
      <vt:lpstr>Dataset</vt:lpstr>
      <vt:lpstr>Carte</vt:lpstr>
      <vt:lpstr>Colori</vt:lpstr>
      <vt:lpstr>Tipi</vt:lpstr>
      <vt:lpstr>Distribuzione dei colori</vt:lpstr>
      <vt:lpstr>Presentazione standard di PowerPoint</vt:lpstr>
      <vt:lpstr>Distribuzione dei tipi</vt:lpstr>
      <vt:lpstr>Tipi e colori</vt:lpstr>
      <vt:lpstr>Presentazione standard di PowerPoint</vt:lpstr>
      <vt:lpstr>Mana</vt:lpstr>
      <vt:lpstr>Forza, costituzione e costo di mana</vt:lpstr>
      <vt:lpstr>Rarità e prezzo</vt:lpstr>
      <vt:lpstr>Presentazione standard di PowerPoint</vt:lpstr>
      <vt:lpstr>Prezzo e Ranking</vt:lpstr>
      <vt:lpstr>Espansioni e lingue</vt:lpstr>
      <vt:lpstr>Presentazione standard di PowerPoint</vt:lpstr>
      <vt:lpstr>Giochi online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Visualizzazione Scientifica con</dc:title>
  <dc:creator>Microsoft Office User</dc:creator>
  <cp:lastModifiedBy>Microsoft Office User</cp:lastModifiedBy>
  <cp:revision>17</cp:revision>
  <dcterms:created xsi:type="dcterms:W3CDTF">2023-06-25T13:02:49Z</dcterms:created>
  <dcterms:modified xsi:type="dcterms:W3CDTF">2023-07-08T11:12:52Z</dcterms:modified>
</cp:coreProperties>
</file>