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9" r:id="rId2"/>
    <p:sldId id="260" r:id="rId3"/>
    <p:sldId id="267" r:id="rId4"/>
    <p:sldId id="289" r:id="rId5"/>
    <p:sldId id="261" r:id="rId6"/>
    <p:sldId id="290" r:id="rId7"/>
    <p:sldId id="291" r:id="rId8"/>
    <p:sldId id="292" r:id="rId9"/>
    <p:sldId id="293" r:id="rId10"/>
    <p:sldId id="294" r:id="rId11"/>
    <p:sldId id="295" r:id="rId12"/>
    <p:sldId id="296" r:id="rId13"/>
    <p:sldId id="297" r:id="rId14"/>
    <p:sldId id="298" r:id="rId15"/>
    <p:sldId id="299" r:id="rId16"/>
  </p:sldIdLst>
  <p:sldSz cx="9144000" cy="6858000" type="screen4x3"/>
  <p:notesSz cx="6858000" cy="9144000"/>
  <p:defaultTextStyle>
    <a:defPPr>
      <a:defRPr lang="es-V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33"/>
    <a:srgbClr val="66FFFF"/>
    <a:srgbClr val="00FFFF"/>
    <a:srgbClr val="99CCFF"/>
    <a:srgbClr val="FF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49" autoAdjust="0"/>
    <p:restoredTop sz="94660"/>
  </p:normalViewPr>
  <p:slideViewPr>
    <p:cSldViewPr>
      <p:cViewPr varScale="1">
        <p:scale>
          <a:sx n="87" d="100"/>
          <a:sy n="87" d="100"/>
        </p:scale>
        <p:origin x="-159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VE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1EFE70-F5D3-49F6-8C2B-91E6FE538D8A}" type="datetimeFigureOut">
              <a:rPr lang="es-VE" smtClean="0"/>
              <a:t>20/4/2023</a:t>
            </a:fld>
            <a:endParaRPr lang="es-VE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VE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V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73BDB0-E372-4B9A-BF91-3538DDDD21CB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7340726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E8A56-526A-4CC4-96EA-C5813A8209A1}" type="datetimeFigureOut">
              <a:rPr lang="es-VE" smtClean="0"/>
              <a:t>20/4/2023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5A748-2D88-43B0-A6BB-B6B94CED3E06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654139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E8A56-526A-4CC4-96EA-C5813A8209A1}" type="datetimeFigureOut">
              <a:rPr lang="es-VE" smtClean="0"/>
              <a:t>20/4/2023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5A748-2D88-43B0-A6BB-B6B94CED3E06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053559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E8A56-526A-4CC4-96EA-C5813A8209A1}" type="datetimeFigureOut">
              <a:rPr lang="es-VE" smtClean="0"/>
              <a:t>20/4/2023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5A748-2D88-43B0-A6BB-B6B94CED3E06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653478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E8A56-526A-4CC4-96EA-C5813A8209A1}" type="datetimeFigureOut">
              <a:rPr lang="es-VE" smtClean="0"/>
              <a:t>20/4/2023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5A748-2D88-43B0-A6BB-B6B94CED3E06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824302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E8A56-526A-4CC4-96EA-C5813A8209A1}" type="datetimeFigureOut">
              <a:rPr lang="es-VE" smtClean="0"/>
              <a:t>20/4/2023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5A748-2D88-43B0-A6BB-B6B94CED3E06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539218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E8A56-526A-4CC4-96EA-C5813A8209A1}" type="datetimeFigureOut">
              <a:rPr lang="es-VE" smtClean="0"/>
              <a:t>20/4/2023</a:t>
            </a:fld>
            <a:endParaRPr lang="es-V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5A748-2D88-43B0-A6BB-B6B94CED3E06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392538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E8A56-526A-4CC4-96EA-C5813A8209A1}" type="datetimeFigureOut">
              <a:rPr lang="es-VE" smtClean="0"/>
              <a:t>20/4/2023</a:t>
            </a:fld>
            <a:endParaRPr lang="es-VE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5A748-2D88-43B0-A6BB-B6B94CED3E06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509275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E8A56-526A-4CC4-96EA-C5813A8209A1}" type="datetimeFigureOut">
              <a:rPr lang="es-VE" smtClean="0"/>
              <a:t>20/4/2023</a:t>
            </a:fld>
            <a:endParaRPr lang="es-VE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5A748-2D88-43B0-A6BB-B6B94CED3E06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868910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E8A56-526A-4CC4-96EA-C5813A8209A1}" type="datetimeFigureOut">
              <a:rPr lang="es-VE" smtClean="0"/>
              <a:t>20/4/2023</a:t>
            </a:fld>
            <a:endParaRPr lang="es-VE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5A748-2D88-43B0-A6BB-B6B94CED3E06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49919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E8A56-526A-4CC4-96EA-C5813A8209A1}" type="datetimeFigureOut">
              <a:rPr lang="es-VE" smtClean="0"/>
              <a:t>20/4/2023</a:t>
            </a:fld>
            <a:endParaRPr lang="es-V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5A748-2D88-43B0-A6BB-B6B94CED3E06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705360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V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E8A56-526A-4CC4-96EA-C5813A8209A1}" type="datetimeFigureOut">
              <a:rPr lang="es-VE" smtClean="0"/>
              <a:t>20/4/2023</a:t>
            </a:fld>
            <a:endParaRPr lang="es-V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5A748-2D88-43B0-A6BB-B6B94CED3E06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557733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3E8A56-526A-4CC4-96EA-C5813A8209A1}" type="datetimeFigureOut">
              <a:rPr lang="es-VE" smtClean="0"/>
              <a:t>20/4/2023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5A748-2D88-43B0-A6BB-B6B94CED3E06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362336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V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90033">
                <a:lumMod val="81000"/>
              </a:srgbClr>
            </a:gs>
            <a:gs pos="84000">
              <a:schemeClr val="accent4">
                <a:lumMod val="25000"/>
              </a:schemeClr>
            </a:gs>
          </a:gsLst>
          <a:lin ang="19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1377857" y="836712"/>
            <a:ext cx="638828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5600" dirty="0" smtClean="0">
                <a:solidFill>
                  <a:schemeClr val="bg1"/>
                </a:solidFill>
                <a:latin typeface="Ubuntu" panose="020B0504030602030204" pitchFamily="34" charset="0"/>
              </a:rPr>
              <a:t>Programación Web</a:t>
            </a:r>
            <a:endParaRPr lang="es-VE" sz="5600" dirty="0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3490614" y="1627533"/>
            <a:ext cx="21627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600" dirty="0" smtClean="0">
                <a:solidFill>
                  <a:schemeClr val="bg1"/>
                </a:solidFill>
                <a:latin typeface="Ubuntu" panose="020B0504030602030204" pitchFamily="34" charset="0"/>
              </a:rPr>
              <a:t>Módulo 1</a:t>
            </a:r>
            <a:endParaRPr lang="es-VE" sz="3600" dirty="0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0879" y="2636912"/>
            <a:ext cx="5122242" cy="3925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49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90033">
                <a:lumMod val="81000"/>
              </a:srgbClr>
            </a:gs>
            <a:gs pos="84000">
              <a:schemeClr val="accent4">
                <a:lumMod val="25000"/>
              </a:schemeClr>
            </a:gs>
          </a:gsLst>
          <a:lin ang="19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2048395" y="666274"/>
            <a:ext cx="52533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b="1" dirty="0" smtClean="0">
                <a:solidFill>
                  <a:schemeClr val="bg1"/>
                </a:solidFill>
                <a:latin typeface="Ubuntu" panose="020B0504030602030204" pitchFamily="34" charset="0"/>
              </a:rPr>
              <a:t>Estándares para ramas en GIT</a:t>
            </a:r>
            <a:endParaRPr lang="es-VE" sz="2800" b="1" dirty="0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  <p:pic>
        <p:nvPicPr>
          <p:cNvPr id="5122" name="Picture 2" descr="C:\Users\Leonardo\Desktop\programacion_web_primer_modulo\contenido_curso\3_sistema_de_control_de_versiones\feature-branch-with-develop-git-workflow-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700808"/>
            <a:ext cx="8127032" cy="3974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1421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90033">
                <a:lumMod val="81000"/>
              </a:srgbClr>
            </a:gs>
            <a:gs pos="84000">
              <a:schemeClr val="accent4">
                <a:lumMod val="25000"/>
              </a:schemeClr>
            </a:gs>
          </a:gsLst>
          <a:lin ang="19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292310" y="2028617"/>
            <a:ext cx="6559381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8800" dirty="0" smtClean="0">
                <a:solidFill>
                  <a:schemeClr val="bg1"/>
                </a:solidFill>
                <a:latin typeface="Futurama" pitchFamily="2" charset="0"/>
              </a:rPr>
              <a:t>Repositorios</a:t>
            </a:r>
          </a:p>
          <a:p>
            <a:pPr algn="ctr"/>
            <a:r>
              <a:rPr lang="es-MX" sz="8800" dirty="0" err="1" smtClean="0">
                <a:solidFill>
                  <a:schemeClr val="bg1"/>
                </a:solidFill>
                <a:latin typeface="Futurama" pitchFamily="2" charset="0"/>
              </a:rPr>
              <a:t>GitHub</a:t>
            </a:r>
            <a:endParaRPr lang="es-VE" sz="8800" dirty="0">
              <a:solidFill>
                <a:schemeClr val="bg1"/>
              </a:solidFill>
              <a:latin typeface="Futura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5904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90033">
                <a:lumMod val="81000"/>
              </a:srgbClr>
            </a:gs>
            <a:gs pos="84000">
              <a:schemeClr val="accent4">
                <a:lumMod val="25000"/>
              </a:schemeClr>
            </a:gs>
          </a:gsLst>
          <a:lin ang="19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539552" y="565229"/>
            <a:ext cx="33843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800" dirty="0" smtClean="0">
                <a:solidFill>
                  <a:schemeClr val="bg1"/>
                </a:solidFill>
                <a:latin typeface="Futurama" pitchFamily="2" charset="0"/>
              </a:rPr>
              <a:t>Linux</a:t>
            </a:r>
            <a:endParaRPr lang="es-VE" sz="4800" dirty="0">
              <a:solidFill>
                <a:schemeClr val="bg1"/>
              </a:solidFill>
              <a:latin typeface="Futurama" pitchFamily="2" charset="0"/>
            </a:endParaRPr>
          </a:p>
        </p:txBody>
      </p:sp>
      <p:pic>
        <p:nvPicPr>
          <p:cNvPr id="1026" name="Picture 2" descr="C:\Users\Leonardo\Downloads\pngwing.com (1)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1694965"/>
            <a:ext cx="2191826" cy="1104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Leonardo\Downloads\pngwing.com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360384"/>
            <a:ext cx="2217981" cy="2572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Leonardo\Downloads\pngwing.com (2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9782" y="1628800"/>
            <a:ext cx="1412737" cy="1171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221293"/>
            <a:ext cx="7762597" cy="3157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5813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90033">
                <a:lumMod val="81000"/>
              </a:srgbClr>
            </a:gs>
            <a:gs pos="84000">
              <a:schemeClr val="accent4">
                <a:lumMod val="25000"/>
              </a:schemeClr>
            </a:gs>
          </a:gsLst>
          <a:lin ang="19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539552" y="565229"/>
            <a:ext cx="33843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800" dirty="0" smtClean="0">
                <a:solidFill>
                  <a:schemeClr val="bg1"/>
                </a:solidFill>
                <a:latin typeface="Futurama" pitchFamily="2" charset="0"/>
              </a:rPr>
              <a:t>Meta</a:t>
            </a:r>
            <a:endParaRPr lang="es-VE" sz="4800" dirty="0">
              <a:solidFill>
                <a:schemeClr val="bg1"/>
              </a:solidFill>
              <a:latin typeface="Futurama" pitchFamily="2" charset="0"/>
            </a:endParaRPr>
          </a:p>
        </p:txBody>
      </p:sp>
      <p:pic>
        <p:nvPicPr>
          <p:cNvPr id="2050" name="Picture 2" descr="C:\Users\Leonardo\Downloads\pngwing.com (3)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-51232"/>
            <a:ext cx="5052168" cy="2841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Leonardo\Downloads\pngwing.com (5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414" y="1592796"/>
            <a:ext cx="936811" cy="936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Leonardo\Downloads\pngwing.com (4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117" y="1592796"/>
            <a:ext cx="936811" cy="936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816932"/>
            <a:ext cx="8031196" cy="383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1222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90033">
                <a:lumMod val="81000"/>
              </a:srgbClr>
            </a:gs>
            <a:gs pos="84000">
              <a:schemeClr val="accent4">
                <a:lumMod val="25000"/>
              </a:schemeClr>
            </a:gs>
          </a:gsLst>
          <a:lin ang="19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539552" y="565229"/>
            <a:ext cx="33843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800" dirty="0" smtClean="0">
                <a:solidFill>
                  <a:schemeClr val="bg1"/>
                </a:solidFill>
                <a:latin typeface="Futurama" pitchFamily="2" charset="0"/>
              </a:rPr>
              <a:t>Google</a:t>
            </a:r>
            <a:endParaRPr lang="es-VE" sz="4800" dirty="0">
              <a:solidFill>
                <a:schemeClr val="bg1"/>
              </a:solidFill>
              <a:latin typeface="Futurama" pitchFamily="2" charset="0"/>
            </a:endParaRPr>
          </a:p>
        </p:txBody>
      </p:sp>
      <p:pic>
        <p:nvPicPr>
          <p:cNvPr id="3074" name="Picture 2" descr="C:\Users\Leonardo\Downloads\pngwing.com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234819"/>
            <a:ext cx="2417624" cy="2420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Leonardo\Downloads\pngwing.com (1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189101" y="999963"/>
            <a:ext cx="1469654" cy="1469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75" y="2780928"/>
            <a:ext cx="7759560" cy="3838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10921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90033">
                <a:lumMod val="81000"/>
              </a:srgbClr>
            </a:gs>
            <a:gs pos="84000">
              <a:schemeClr val="accent4">
                <a:lumMod val="25000"/>
              </a:schemeClr>
            </a:gs>
          </a:gsLst>
          <a:lin ang="19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403648" y="476672"/>
            <a:ext cx="655938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8800" dirty="0" err="1" smtClean="0">
                <a:solidFill>
                  <a:schemeClr val="bg1"/>
                </a:solidFill>
                <a:latin typeface="Futurama" pitchFamily="2" charset="0"/>
              </a:rPr>
              <a:t>GitHub</a:t>
            </a:r>
            <a:r>
              <a:rPr lang="es-MX" sz="8800" dirty="0" smtClean="0">
                <a:solidFill>
                  <a:schemeClr val="bg1"/>
                </a:solidFill>
                <a:latin typeface="Futurama" pitchFamily="2" charset="0"/>
              </a:rPr>
              <a:t> vs </a:t>
            </a:r>
            <a:r>
              <a:rPr lang="es-MX" sz="8800" dirty="0" err="1" smtClean="0">
                <a:solidFill>
                  <a:schemeClr val="bg1"/>
                </a:solidFill>
                <a:latin typeface="Futurama" pitchFamily="2" charset="0"/>
              </a:rPr>
              <a:t>GitLab</a:t>
            </a:r>
            <a:endParaRPr lang="es-VE" sz="8800" dirty="0">
              <a:solidFill>
                <a:schemeClr val="bg1"/>
              </a:solidFill>
              <a:latin typeface="Futurama" pitchFamily="2" charset="0"/>
            </a:endParaRPr>
          </a:p>
        </p:txBody>
      </p:sp>
      <p:pic>
        <p:nvPicPr>
          <p:cNvPr id="4098" name="Picture 2" descr="C:\Users\Leonardo\Downloads\pngwing.com (3)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1567" y="2279526"/>
            <a:ext cx="3450833" cy="3450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Leonardo\Downloads\pngwing.com (2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5099" y="2520360"/>
            <a:ext cx="2990602" cy="2916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5539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90033">
                <a:lumMod val="81000"/>
              </a:srgbClr>
            </a:gs>
            <a:gs pos="84000">
              <a:schemeClr val="accent4">
                <a:lumMod val="25000"/>
              </a:schemeClr>
            </a:gs>
          </a:gsLst>
          <a:lin ang="19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854935" y="1351508"/>
            <a:ext cx="743413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8800" dirty="0" smtClean="0">
                <a:solidFill>
                  <a:schemeClr val="bg1"/>
                </a:solidFill>
                <a:latin typeface="Futurama" pitchFamily="2" charset="0"/>
                <a:ea typeface="Futura" panose="02020800000000000000" pitchFamily="18" charset="0"/>
                <a:cs typeface="Futura" panose="02020800000000000000" pitchFamily="18" charset="0"/>
              </a:rPr>
              <a:t>Sistema de control de versiones</a:t>
            </a:r>
            <a:endParaRPr lang="es-VE" sz="8800" dirty="0">
              <a:solidFill>
                <a:schemeClr val="bg1"/>
              </a:solidFill>
              <a:latin typeface="Futurama" pitchFamily="2" charset="0"/>
              <a:ea typeface="Futura" panose="02020800000000000000" pitchFamily="18" charset="0"/>
              <a:cs typeface="Futura" panose="02020800000000000000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7798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90033">
                <a:lumMod val="81000"/>
              </a:srgbClr>
            </a:gs>
            <a:gs pos="84000">
              <a:schemeClr val="accent4">
                <a:lumMod val="25000"/>
              </a:schemeClr>
            </a:gs>
          </a:gsLst>
          <a:lin ang="19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043608" y="1052736"/>
            <a:ext cx="16882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b="1" dirty="0" smtClean="0">
                <a:solidFill>
                  <a:schemeClr val="bg1"/>
                </a:solidFill>
                <a:latin typeface="Ubuntu" panose="020B0504030602030204" pitchFamily="34" charset="0"/>
              </a:rPr>
              <a:t>¿Qué es?</a:t>
            </a:r>
            <a:endParaRPr lang="es-VE" sz="2800" b="1" dirty="0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1042120" y="1800365"/>
            <a:ext cx="74903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 smtClean="0">
                <a:solidFill>
                  <a:schemeClr val="bg1"/>
                </a:solidFill>
                <a:latin typeface="Ubuntu" panose="020B0504030602030204" pitchFamily="34" charset="0"/>
              </a:rPr>
              <a:t>Software versionar nuestro código. Organiza nuestro flujo de trabajo y almacena los cambios que realizamos en nuestro proyectos, dotándonos de completo control en la creación y desarrollo del mismo</a:t>
            </a:r>
            <a:endParaRPr lang="es-VE" sz="2000" dirty="0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  <p:pic>
        <p:nvPicPr>
          <p:cNvPr id="1026" name="Picture 2" descr="C:\Users\Leonardo\Downloads\pngwing.com (3)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123804"/>
            <a:ext cx="2940472" cy="2940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7077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90033">
                <a:lumMod val="81000"/>
              </a:srgbClr>
            </a:gs>
            <a:gs pos="84000">
              <a:schemeClr val="accent4">
                <a:lumMod val="25000"/>
              </a:schemeClr>
            </a:gs>
          </a:gsLst>
          <a:lin ang="19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827584" y="548815"/>
            <a:ext cx="28568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b="1" dirty="0" smtClean="0">
                <a:solidFill>
                  <a:schemeClr val="bg1"/>
                </a:solidFill>
                <a:latin typeface="Ubuntu" panose="020B0504030602030204" pitchFamily="34" charset="0"/>
              </a:rPr>
              <a:t>Malas Practicas</a:t>
            </a:r>
            <a:endParaRPr lang="es-VE" sz="2800" b="1" dirty="0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88" t="8929" r="4578"/>
          <a:stretch/>
        </p:blipFill>
        <p:spPr>
          <a:xfrm>
            <a:off x="1043608" y="1211762"/>
            <a:ext cx="7056784" cy="5365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328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90033">
                <a:lumMod val="81000"/>
              </a:srgbClr>
            </a:gs>
            <a:gs pos="84000">
              <a:schemeClr val="accent4">
                <a:lumMod val="25000"/>
              </a:schemeClr>
            </a:gs>
          </a:gsLst>
          <a:lin ang="19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292310" y="2705725"/>
            <a:ext cx="655938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8800" dirty="0" smtClean="0">
                <a:solidFill>
                  <a:schemeClr val="bg1"/>
                </a:solidFill>
                <a:latin typeface="Futurama" pitchFamily="2" charset="0"/>
              </a:rPr>
              <a:t>Historio de GIT</a:t>
            </a:r>
            <a:endParaRPr lang="es-VE" sz="8800" dirty="0">
              <a:solidFill>
                <a:schemeClr val="bg1"/>
              </a:solidFill>
              <a:latin typeface="Futura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8277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90033">
                <a:lumMod val="81000"/>
              </a:srgbClr>
            </a:gs>
            <a:gs pos="84000">
              <a:schemeClr val="accent4">
                <a:lumMod val="25000"/>
              </a:schemeClr>
            </a:gs>
          </a:gsLst>
          <a:lin ang="19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683568" y="529516"/>
            <a:ext cx="12907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b="1" dirty="0" smtClean="0">
                <a:solidFill>
                  <a:schemeClr val="bg1"/>
                </a:solidFill>
                <a:latin typeface="Ubuntu" panose="020B0504030602030204" pitchFamily="34" charset="0"/>
              </a:rPr>
              <a:t>Inicios</a:t>
            </a:r>
            <a:endParaRPr lang="es-VE" sz="2800" b="1" dirty="0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667746" y="1196752"/>
            <a:ext cx="74903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 smtClean="0">
                <a:solidFill>
                  <a:schemeClr val="bg1"/>
                </a:solidFill>
                <a:latin typeface="Ubuntu" panose="020B0504030602030204" pitchFamily="34" charset="0"/>
              </a:rPr>
              <a:t>El </a:t>
            </a:r>
            <a:r>
              <a:rPr lang="es-MX" sz="2000" dirty="0">
                <a:solidFill>
                  <a:schemeClr val="bg1"/>
                </a:solidFill>
                <a:latin typeface="Ubuntu" panose="020B0504030602030204" pitchFamily="34" charset="0"/>
              </a:rPr>
              <a:t>proyecto del </a:t>
            </a:r>
            <a:r>
              <a:rPr lang="es-MX" sz="2000" dirty="0" err="1">
                <a:solidFill>
                  <a:schemeClr val="bg1"/>
                </a:solidFill>
                <a:latin typeface="Ubuntu" panose="020B0504030602030204" pitchFamily="34" charset="0"/>
              </a:rPr>
              <a:t>kernel</a:t>
            </a:r>
            <a:r>
              <a:rPr lang="es-MX" sz="2000" dirty="0">
                <a:solidFill>
                  <a:schemeClr val="bg1"/>
                </a:solidFill>
                <a:latin typeface="Ubuntu" panose="020B0504030602030204" pitchFamily="34" charset="0"/>
              </a:rPr>
              <a:t> de </a:t>
            </a:r>
            <a:r>
              <a:rPr lang="es-MX" sz="2000" dirty="0" smtClean="0">
                <a:solidFill>
                  <a:schemeClr val="bg1"/>
                </a:solidFill>
                <a:latin typeface="Ubuntu" panose="020B0504030602030204" pitchFamily="34" charset="0"/>
              </a:rPr>
              <a:t>Linux por </a:t>
            </a:r>
            <a:r>
              <a:rPr lang="es-MX" sz="2000" dirty="0" err="1" smtClean="0">
                <a:solidFill>
                  <a:schemeClr val="bg1"/>
                </a:solidFill>
                <a:latin typeface="Ubuntu" panose="020B0504030602030204" pitchFamily="34" charset="0"/>
              </a:rPr>
              <a:t>Linus</a:t>
            </a:r>
            <a:r>
              <a:rPr lang="es-MX" sz="2000" dirty="0" smtClean="0">
                <a:solidFill>
                  <a:schemeClr val="bg1"/>
                </a:solidFill>
                <a:latin typeface="Ubuntu" panose="020B0504030602030204" pitchFamily="34" charset="0"/>
              </a:rPr>
              <a:t> </a:t>
            </a:r>
            <a:r>
              <a:rPr lang="es-MX" sz="2000" dirty="0" err="1">
                <a:solidFill>
                  <a:schemeClr val="bg1"/>
                </a:solidFill>
                <a:latin typeface="Ubuntu" panose="020B0504030602030204" pitchFamily="34" charset="0"/>
              </a:rPr>
              <a:t>T</a:t>
            </a:r>
            <a:r>
              <a:rPr lang="es-MX" sz="2000" dirty="0" err="1" smtClean="0">
                <a:solidFill>
                  <a:schemeClr val="bg1"/>
                </a:solidFill>
                <a:latin typeface="Ubuntu" panose="020B0504030602030204" pitchFamily="34" charset="0"/>
              </a:rPr>
              <a:t>orvals</a:t>
            </a:r>
            <a:r>
              <a:rPr lang="es-MX" sz="2000" dirty="0" smtClean="0">
                <a:solidFill>
                  <a:schemeClr val="bg1"/>
                </a:solidFill>
                <a:latin typeface="Ubuntu" panose="020B0504030602030204" pitchFamily="34" charset="0"/>
              </a:rPr>
              <a:t> </a:t>
            </a:r>
            <a:r>
              <a:rPr lang="es-MX" sz="2000" dirty="0">
                <a:solidFill>
                  <a:schemeClr val="bg1"/>
                </a:solidFill>
                <a:latin typeface="Ubuntu" panose="020B0504030602030204" pitchFamily="34" charset="0"/>
              </a:rPr>
              <a:t>empezó a usar un DVCS propietario llamado </a:t>
            </a:r>
            <a:r>
              <a:rPr lang="es-MX" sz="2000" dirty="0" err="1">
                <a:solidFill>
                  <a:schemeClr val="bg1"/>
                </a:solidFill>
                <a:latin typeface="Ubuntu" panose="020B0504030602030204" pitchFamily="34" charset="0"/>
              </a:rPr>
              <a:t>BitKeeper</a:t>
            </a:r>
            <a:r>
              <a:rPr lang="es-MX" sz="2000" dirty="0">
                <a:solidFill>
                  <a:schemeClr val="bg1"/>
                </a:solidFill>
                <a:latin typeface="Ubuntu" panose="020B0504030602030204" pitchFamily="34" charset="0"/>
              </a:rPr>
              <a:t>. En el 2005, la relación entre la comunidad que desarrollaba el </a:t>
            </a:r>
            <a:r>
              <a:rPr lang="es-MX" sz="2000" dirty="0" err="1">
                <a:solidFill>
                  <a:schemeClr val="bg1"/>
                </a:solidFill>
                <a:latin typeface="Ubuntu" panose="020B0504030602030204" pitchFamily="34" charset="0"/>
              </a:rPr>
              <a:t>kernel</a:t>
            </a:r>
            <a:r>
              <a:rPr lang="es-MX" sz="2000" dirty="0">
                <a:solidFill>
                  <a:schemeClr val="bg1"/>
                </a:solidFill>
                <a:latin typeface="Ubuntu" panose="020B0504030602030204" pitchFamily="34" charset="0"/>
              </a:rPr>
              <a:t> de Linux y </a:t>
            </a:r>
            <a:r>
              <a:rPr lang="es-MX" sz="2000" dirty="0" smtClean="0">
                <a:solidFill>
                  <a:schemeClr val="bg1"/>
                </a:solidFill>
                <a:latin typeface="Ubuntu" panose="020B0504030602030204" pitchFamily="34" charset="0"/>
              </a:rPr>
              <a:t>la</a:t>
            </a:r>
            <a:endParaRPr lang="es-VE" sz="2000" dirty="0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  <p:pic>
        <p:nvPicPr>
          <p:cNvPr id="2050" name="Picture 2" descr="C:\Users\Leonardo\Desktop\programacion_web_primer_modulo\contenido_curso\3_sistema_de_control_de_versiones\linus_torvalds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05"/>
          <a:stretch/>
        </p:blipFill>
        <p:spPr bwMode="auto">
          <a:xfrm>
            <a:off x="4067944" y="2326031"/>
            <a:ext cx="4113736" cy="3994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4 CuadroTexto"/>
          <p:cNvSpPr txBox="1"/>
          <p:nvPr/>
        </p:nvSpPr>
        <p:spPr>
          <a:xfrm>
            <a:off x="667746" y="2096803"/>
            <a:ext cx="3024336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bg1"/>
                </a:solidFill>
                <a:latin typeface="Ubuntu" panose="020B0504030602030204" pitchFamily="34" charset="0"/>
              </a:rPr>
              <a:t>compañía que desarrollaba </a:t>
            </a:r>
            <a:r>
              <a:rPr lang="es-MX" sz="2000" dirty="0" err="1">
                <a:solidFill>
                  <a:schemeClr val="bg1"/>
                </a:solidFill>
                <a:latin typeface="Ubuntu" panose="020B0504030602030204" pitchFamily="34" charset="0"/>
              </a:rPr>
              <a:t>BitKeeper</a:t>
            </a:r>
            <a:r>
              <a:rPr lang="es-MX" sz="2000" dirty="0">
                <a:solidFill>
                  <a:schemeClr val="bg1"/>
                </a:solidFill>
                <a:latin typeface="Ubuntu" panose="020B0504030602030204" pitchFamily="34" charset="0"/>
              </a:rPr>
              <a:t> se vino abajo y</a:t>
            </a:r>
            <a:endParaRPr lang="es-VE" sz="2000" dirty="0">
              <a:solidFill>
                <a:schemeClr val="bg1"/>
              </a:solidFill>
              <a:latin typeface="Ubuntu" panose="020B0504030602030204" pitchFamily="34" charset="0"/>
            </a:endParaRPr>
          </a:p>
          <a:p>
            <a:r>
              <a:rPr lang="es-MX" sz="2000" dirty="0" smtClean="0">
                <a:solidFill>
                  <a:schemeClr val="bg1"/>
                </a:solidFill>
                <a:latin typeface="Ubuntu" panose="020B0504030602030204" pitchFamily="34" charset="0"/>
              </a:rPr>
              <a:t>la </a:t>
            </a:r>
            <a:r>
              <a:rPr lang="es-MX" sz="2000" dirty="0">
                <a:solidFill>
                  <a:schemeClr val="bg1"/>
                </a:solidFill>
                <a:latin typeface="Ubuntu" panose="020B0504030602030204" pitchFamily="34" charset="0"/>
              </a:rPr>
              <a:t>herramienta dejó de ser ofrecida de manera gratuita. Esto impulsó a la comunidad de desarrollo de Linux  a desarrollar su propia herramienta</a:t>
            </a:r>
            <a:endParaRPr lang="es-VE" sz="2000" dirty="0">
              <a:solidFill>
                <a:schemeClr val="bg1"/>
              </a:solidFill>
              <a:latin typeface="Ubuntu" panose="020B0504030602030204" pitchFamily="34" charset="0"/>
            </a:endParaRPr>
          </a:p>
          <a:p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3605343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90033">
                <a:lumMod val="81000"/>
              </a:srgbClr>
            </a:gs>
            <a:gs pos="84000">
              <a:schemeClr val="accent4">
                <a:lumMod val="25000"/>
              </a:schemeClr>
            </a:gs>
          </a:gsLst>
          <a:lin ang="19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395536" y="404664"/>
            <a:ext cx="8592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b="1" dirty="0" smtClean="0">
                <a:solidFill>
                  <a:schemeClr val="bg1"/>
                </a:solidFill>
                <a:latin typeface="Ubuntu" panose="020B0504030602030204" pitchFamily="34" charset="0"/>
              </a:rPr>
              <a:t>Sistema de control de Versiones Descentralizado</a:t>
            </a:r>
            <a:endParaRPr lang="es-VE" sz="2800" b="1" dirty="0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  <p:pic>
        <p:nvPicPr>
          <p:cNvPr id="3074" name="Picture 2" descr="C:\Users\Leonardo\Desktop\programacion_web_primer_modulo\contenido_curso\3_sistema_de_control_de_versiones\Distributed-Version-Control-System-Workflow-What-Is-Git-Edurek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778" y="1124744"/>
            <a:ext cx="8085931" cy="5347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7834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90033">
                <a:lumMod val="81000"/>
              </a:srgbClr>
            </a:gs>
            <a:gs pos="84000">
              <a:schemeClr val="accent4">
                <a:lumMod val="25000"/>
              </a:schemeClr>
            </a:gs>
          </a:gsLst>
          <a:lin ang="19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395536" y="404664"/>
            <a:ext cx="79961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b="1" dirty="0" smtClean="0">
                <a:solidFill>
                  <a:schemeClr val="bg1"/>
                </a:solidFill>
                <a:latin typeface="Ubuntu" panose="020B0504030602030204" pitchFamily="34" charset="0"/>
              </a:rPr>
              <a:t>Sistema de control de Versiones Centralizado</a:t>
            </a:r>
            <a:endParaRPr lang="es-VE" sz="2800" b="1" dirty="0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  <p:pic>
        <p:nvPicPr>
          <p:cNvPr id="4098" name="Picture 2" descr="C:\Users\Leonardo\Desktop\programacion_web_primer_modulo\contenido_curso\3_sistema_de_control_de_versiones\Centralized-Version-Control-System-Workflow-What-Is-Git-Edurek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777381"/>
            <a:ext cx="8478409" cy="3744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5637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90033">
                <a:lumMod val="81000"/>
              </a:srgbClr>
            </a:gs>
            <a:gs pos="84000">
              <a:schemeClr val="accent4">
                <a:lumMod val="25000"/>
              </a:schemeClr>
            </a:gs>
          </a:gsLst>
          <a:lin ang="19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292310" y="2028617"/>
            <a:ext cx="6559381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8800" dirty="0" smtClean="0">
                <a:solidFill>
                  <a:schemeClr val="bg1"/>
                </a:solidFill>
                <a:latin typeface="Futurama" pitchFamily="2" charset="0"/>
              </a:rPr>
              <a:t>Funcionamiento de GIT</a:t>
            </a:r>
            <a:endParaRPr lang="es-VE" sz="8800" dirty="0">
              <a:solidFill>
                <a:schemeClr val="bg1"/>
              </a:solidFill>
              <a:latin typeface="Futura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1790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938</TotalTime>
  <Words>145</Words>
  <Application>Microsoft Office PowerPoint</Application>
  <PresentationFormat>Presentación en pantalla (4:3)</PresentationFormat>
  <Paragraphs>21</Paragraphs>
  <Slides>15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6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Leonardo</dc:creator>
  <cp:lastModifiedBy>Leonardo</cp:lastModifiedBy>
  <cp:revision>48</cp:revision>
  <dcterms:created xsi:type="dcterms:W3CDTF">2023-02-27T00:06:53Z</dcterms:created>
  <dcterms:modified xsi:type="dcterms:W3CDTF">2023-04-21T03:11:27Z</dcterms:modified>
</cp:coreProperties>
</file>