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7557059" cy="10693908"/>
  <p:notesSz cx="10693908" cy="7557059"/>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capital.com" TargetMode="External"/><Relationship Id="rId1"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r>
              <a:rPr lang="en-US" sz="1600" dirty="0">
                <a:solidFill>
                  <a:srgbClr val="0077AA"/>
                </a:solidFill>
                <a:latin typeface="Metropolis" pitchFamily="34" charset="0"/>
                <a:ea typeface="Metropolis" pitchFamily="34" charset="-122"/>
                <a:cs typeface="Metropolis" pitchFamily="34" charset="-120"/>
              </a:rPr>
              <a:t>INVESTMENT OBJECTIVE</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 1</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737360"/>
            <a:ext cx="6858000" cy="685800"/>
          </a:xfrm>
          <a:prstGeom prst="rect">
            <a:avLst/>
          </a:prstGeom>
          <a:solidFill>
            <a:srgbClr val="0077AA"/>
          </a:solidFill>
          <a:ln/>
        </p:spPr>
        <p:txBody>
          <a:bodyPr wrap="square" rtlCol="0" anchor="ctr"/>
          <a:lstStyle/>
          <a:p>
            <a:pPr algn="l" indent="0" marL="0">
              <a:buNone/>
            </a:pPr>
            <a:r>
              <a:rPr lang="en-US" sz="1000" dirty="0">
                <a:solidFill>
                  <a:srgbClr val="FFFFFF"/>
                </a:solidFill>
                <a:latin typeface="Metropolis" pitchFamily="34" charset="0"/>
                <a:ea typeface="Metropolis" pitchFamily="34" charset="-122"/>
                <a:cs typeface="Metropolis" pitchFamily="34" charset="-120"/>
              </a:rPr>
              <a:t>The Access Fund will invest substantially all of its assets in Institutional shares of, and conduct its investment program through, BlackRock Private Investments Fund (the "Underlying Fund").</a:t>
            </a:r>
            <a:endParaRPr lang="en-US" sz="1000" dirty="0"/>
          </a:p>
        </p:txBody>
      </p:sp>
      <p:sp>
        <p:nvSpPr>
          <p:cNvPr id="9" name="Text 5"/>
          <p:cNvSpPr/>
          <p:nvPr/>
        </p:nvSpPr>
        <p:spPr>
          <a:xfrm>
            <a:off x="274320" y="2560320"/>
            <a:ext cx="6858000" cy="914400"/>
          </a:xfrm>
          <a:prstGeom prst="rect">
            <a:avLst/>
          </a:prstGeom>
          <a:solidFill>
            <a:srgbClr val="D6E1E8"/>
          </a:solidFill>
          <a:ln/>
        </p:spPr>
        <p:txBody>
          <a:bodyPr wrap="square" rtlCol="0" anchor="ctr"/>
          <a:lstStyle/>
          <a:p>
            <a:pPr algn="l" indent="0" marL="0">
              <a:buNone/>
            </a:pPr>
            <a:r>
              <a:rPr lang="en-US" sz="1000" dirty="0">
                <a:solidFill>
                  <a:srgbClr val="2F4251"/>
                </a:solidFill>
                <a:latin typeface="Metropolis" pitchFamily="34" charset="0"/>
                <a:ea typeface="Metropolis" pitchFamily="34" charset="-122"/>
                <a:cs typeface="Metropolis" pitchFamily="34" charset="-120"/>
              </a:rPr>
              <a:t>The Underlying Fund’s investment objective is to seek long-term capital appreciation and to provide attractive risk-adjusted returns primarily through an actively-managed portfolio that provides eligible investors with targeted exposure to private equity investments.</a:t>
            </a:r>
            <a:endParaRPr lang="en-US" sz="1000" dirty="0"/>
          </a:p>
        </p:txBody>
      </p:sp>
      <p:sp>
        <p:nvSpPr>
          <p:cNvPr id="10" name="Text 6"/>
          <p:cNvSpPr/>
          <p:nvPr/>
        </p:nvSpPr>
        <p:spPr>
          <a:xfrm>
            <a:off x="274320" y="3474720"/>
            <a:ext cx="2743200" cy="457200"/>
          </a:xfrm>
          <a:prstGeom prst="rect">
            <a:avLst/>
          </a:prstGeom>
          <a:noFill/>
          <a:ln/>
        </p:spPr>
        <p:txBody>
          <a:bodyPr wrap="square" rtlCol="0" anchor="ctr"/>
          <a:lstStyle/>
          <a:p>
            <a:pPr algn="l" indent="0" marL="0">
              <a:buNone/>
            </a:pPr>
            <a:r>
              <a:rPr lang="en-US" sz="1600" dirty="0">
                <a:solidFill>
                  <a:srgbClr val="0077AA"/>
                </a:solidFill>
                <a:latin typeface="Metropolis" pitchFamily="34" charset="0"/>
                <a:ea typeface="Metropolis" pitchFamily="34" charset="-122"/>
                <a:cs typeface="Metropolis" pitchFamily="34" charset="-120"/>
              </a:rPr>
              <a:t>ACCESS FUND TERMS</a:t>
            </a:r>
            <a:endParaRPr lang="en-US" sz="1600" dirty="0"/>
          </a:p>
        </p:txBody>
      </p:sp>
      <p:sp>
        <p:nvSpPr>
          <p:cNvPr id="11" name="Text 7"/>
          <p:cNvSpPr/>
          <p:nvPr/>
        </p:nvSpPr>
        <p:spPr>
          <a:xfrm>
            <a:off x="274320" y="3931920"/>
            <a:ext cx="2286000" cy="4572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ACCESS FUND
</a:t>
            </a:r>
            <a:pPr algn="l" indent="0" marL="0">
              <a:buNone/>
            </a:pPr>
            <a:r>
              <a:rPr lang="en-US" sz="1000" dirty="0">
                <a:solidFill>
                  <a:srgbClr val="2F4251"/>
                </a:solidFill>
                <a:latin typeface="Metropolis" pitchFamily="34" charset="0"/>
                <a:ea typeface="Metropolis" pitchFamily="34" charset="-122"/>
                <a:cs typeface="Metropolis" pitchFamily="34" charset="-120"/>
              </a:rPr>
              <a:t>Blackrock Private Investments Fund iCapital Offshore Access Fund, L.P.</a:t>
            </a:r>
            <a:endParaRPr lang="en-US" sz="1000" dirty="0"/>
          </a:p>
        </p:txBody>
      </p:sp>
      <p:sp>
        <p:nvSpPr>
          <p:cNvPr id="12" name="Text 8"/>
          <p:cNvSpPr/>
          <p:nvPr/>
        </p:nvSpPr>
        <p:spPr>
          <a:xfrm>
            <a:off x="2697480" y="3886200"/>
            <a:ext cx="2286000" cy="4572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INVESTMENT MANAGER
</a:t>
            </a:r>
            <a:pPr algn="l" indent="0" marL="0">
              <a:buNone/>
            </a:pPr>
            <a:r>
              <a:rPr lang="en-US" sz="1000" dirty="0">
                <a:solidFill>
                  <a:srgbClr val="2F4251"/>
                </a:solidFill>
                <a:latin typeface="Metropolis" pitchFamily="34" charset="0"/>
                <a:ea typeface="Metropolis" pitchFamily="34" charset="-122"/>
                <a:cs typeface="Metropolis" pitchFamily="34" charset="-120"/>
              </a:rPr>
              <a:t>iCapital Advisors, LLC</a:t>
            </a:r>
            <a:endParaRPr lang="en-US" sz="1000" dirty="0"/>
          </a:p>
        </p:txBody>
      </p:sp>
      <p:sp>
        <p:nvSpPr>
          <p:cNvPr id="13" name="Text 9"/>
          <p:cNvSpPr/>
          <p:nvPr/>
        </p:nvSpPr>
        <p:spPr>
          <a:xfrm>
            <a:off x="5074920" y="3886200"/>
            <a:ext cx="2286000" cy="4572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SUBSCRIPTION FREQUENCY
</a:t>
            </a:r>
            <a:pPr algn="l" indent="0" marL="0">
              <a:buNone/>
            </a:pPr>
            <a:r>
              <a:rPr lang="en-US" sz="1000" dirty="0">
                <a:solidFill>
                  <a:srgbClr val="2F4251"/>
                </a:solidFill>
                <a:latin typeface="Metropolis" pitchFamily="34" charset="0"/>
                <a:ea typeface="Metropolis" pitchFamily="34" charset="-122"/>
                <a:cs typeface="Metropolis" pitchFamily="34" charset="-120"/>
              </a:rPr>
              <a:t>Monthly</a:t>
            </a:r>
            <a:endParaRPr lang="en-US" sz="1000" dirty="0"/>
          </a:p>
        </p:txBody>
      </p:sp>
      <p:sp>
        <p:nvSpPr>
          <p:cNvPr id="14" name="Text 10"/>
          <p:cNvSpPr/>
          <p:nvPr/>
        </p:nvSpPr>
        <p:spPr>
          <a:xfrm>
            <a:off x="274320" y="4663440"/>
            <a:ext cx="2286000" cy="457200"/>
          </a:xfrm>
          <a:prstGeom prst="rect">
            <a:avLst/>
          </a:prstGeom>
          <a:noFill/>
          <a:ln/>
        </p:spPr>
        <p:txBody>
          <a:bodyPr wrap="square" rtlCol="0" anchor="ctr"/>
          <a:lstStyle/>
          <a:p>
            <a:pPr algn="just" indent="0" marL="0">
              <a:buNone/>
            </a:pPr>
            <a:r>
              <a:rPr lang="en-US" sz="1000" b="1" dirty="0">
                <a:solidFill>
                  <a:srgbClr val="0077AA"/>
                </a:solidFill>
                <a:latin typeface="Metropolis" pitchFamily="34" charset="0"/>
                <a:ea typeface="Metropolis" pitchFamily="34" charset="-122"/>
                <a:cs typeface="Metropolis" pitchFamily="34" charset="-120"/>
              </a:rPr>
              <a:t>ACCESS FUND FEES
</a:t>
            </a:r>
            <a:pPr algn="just" indent="0" marL="0">
              <a:buNone/>
            </a:pPr>
            <a:r>
              <a:rPr lang="en-US" sz="1000" b="1" dirty="0">
                <a:solidFill>
                  <a:srgbClr val="2F4251"/>
                </a:solidFill>
                <a:latin typeface="Metropolis" pitchFamily="34" charset="0"/>
                <a:ea typeface="Metropolis" pitchFamily="34" charset="-122"/>
                <a:cs typeface="Metropolis" pitchFamily="34" charset="-120"/>
              </a:rPr>
              <a:t>Class I: </a:t>
            </a:r>
            <a:pPr algn="just" indent="0" marL="0">
              <a:buNone/>
            </a:pPr>
            <a:r>
              <a:rPr lang="en-US" sz="1000" dirty="0">
                <a:solidFill>
                  <a:srgbClr val="2F4251"/>
                </a:solidFill>
                <a:latin typeface="Metropolis" pitchFamily="34" charset="0"/>
                <a:ea typeface="Metropolis" pitchFamily="34" charset="-122"/>
                <a:cs typeface="Metropolis" pitchFamily="34" charset="-120"/>
              </a:rPr>
              <a:t>0.20%; charged on NAV</a:t>
            </a:r>
            <a:endParaRPr lang="en-US" sz="1000" dirty="0"/>
          </a:p>
          <a:p>
            <a:pPr algn="just" indent="0" marL="0">
              <a:buNone/>
            </a:pPr>
            <a:r>
              <a:rPr lang="en-US" sz="1000" b="1" dirty="0">
                <a:solidFill>
                  <a:srgbClr val="2F4251"/>
                </a:solidFill>
                <a:latin typeface="Metropolis" pitchFamily="34" charset="0"/>
                <a:ea typeface="Metropolis" pitchFamily="34" charset="-122"/>
                <a:cs typeface="Metropolis" pitchFamily="34" charset="-120"/>
              </a:rPr>
              <a:t>Class A: </a:t>
            </a:r>
            <a:pPr algn="just" indent="0" marL="0">
              <a:buNone/>
            </a:pPr>
            <a:r>
              <a:rPr lang="en-US" sz="1000" dirty="0">
                <a:solidFill>
                  <a:srgbClr val="2F4251"/>
                </a:solidFill>
                <a:latin typeface="Metropolis" pitchFamily="34" charset="0"/>
                <a:ea typeface="Metropolis" pitchFamily="34" charset="-122"/>
                <a:cs typeface="Metropolis" pitchFamily="34" charset="-120"/>
              </a:rPr>
              <a:t>1.00%; charged on NAV</a:t>
            </a:r>
            <a:endParaRPr lang="en-US" sz="1000" dirty="0"/>
          </a:p>
          <a:p>
            <a:pPr algn="just" indent="0" marL="0">
              <a:buNone/>
            </a:pPr>
            <a:r>
              <a:rPr lang="en-US" sz="1000" b="1" dirty="0">
                <a:solidFill>
                  <a:srgbClr val="2F4251"/>
                </a:solidFill>
                <a:latin typeface="Metropolis" pitchFamily="34" charset="0"/>
                <a:ea typeface="Metropolis" pitchFamily="34" charset="-122"/>
                <a:cs typeface="Metropolis" pitchFamily="34" charset="-120"/>
              </a:rPr>
              <a:t>Class B: </a:t>
            </a:r>
            <a:pPr algn="just" indent="0" marL="0">
              <a:buNone/>
            </a:pPr>
            <a:r>
              <a:rPr lang="en-US" sz="1000" dirty="0">
                <a:solidFill>
                  <a:srgbClr val="2F4251"/>
                </a:solidFill>
                <a:latin typeface="Metropolis" pitchFamily="34" charset="0"/>
                <a:ea typeface="Metropolis" pitchFamily="34" charset="-122"/>
                <a:cs typeface="Metropolis" pitchFamily="34" charset="-120"/>
              </a:rPr>
              <a:t>0.65%; charged on NAV</a:t>
            </a:r>
            <a:endParaRPr lang="en-US" sz="1000" dirty="0"/>
          </a:p>
        </p:txBody>
      </p:sp>
      <p:sp>
        <p:nvSpPr>
          <p:cNvPr id="15" name="Text 11"/>
          <p:cNvSpPr/>
          <p:nvPr/>
        </p:nvSpPr>
        <p:spPr>
          <a:xfrm>
            <a:off x="2697480" y="4433926"/>
            <a:ext cx="2286000" cy="457200"/>
          </a:xfrm>
          <a:prstGeom prst="rect">
            <a:avLst/>
          </a:prstGeom>
          <a:noFill/>
          <a:ln/>
        </p:spPr>
        <p:txBody>
          <a:bodyPr wrap="square" rtlCol="0" anchor="ctr"/>
          <a:lstStyle/>
          <a:p>
            <a:pPr algn="just" indent="0" marL="0">
              <a:buNone/>
            </a:pPr>
            <a:r>
              <a:rPr lang="en-US" sz="1000" b="1" dirty="0">
                <a:solidFill>
                  <a:srgbClr val="0077AA"/>
                </a:solidFill>
                <a:latin typeface="Metropolis" pitchFamily="34" charset="0"/>
                <a:ea typeface="Metropolis" pitchFamily="34" charset="-122"/>
                <a:cs typeface="Metropolis" pitchFamily="34" charset="-120"/>
              </a:rPr>
              <a:t>CLIENT ELIGIBILITY
</a:t>
            </a:r>
            <a:pPr algn="just" indent="0" marL="0">
              <a:buNone/>
            </a:pPr>
            <a:r>
              <a:rPr lang="en-US" sz="1000" dirty="0">
                <a:solidFill>
                  <a:srgbClr val="2F4251"/>
                </a:solidFill>
                <a:latin typeface="Metropolis" pitchFamily="34" charset="0"/>
                <a:ea typeface="Metropolis" pitchFamily="34" charset="-122"/>
                <a:cs typeface="Metropolis" pitchFamily="34" charset="-120"/>
              </a:rPr>
              <a:t>Non-U.S. investors</a:t>
            </a:r>
            <a:endParaRPr lang="en-US" sz="1000" dirty="0"/>
          </a:p>
        </p:txBody>
      </p:sp>
      <p:sp>
        <p:nvSpPr>
          <p:cNvPr id="16" name="Text 12"/>
          <p:cNvSpPr/>
          <p:nvPr/>
        </p:nvSpPr>
        <p:spPr>
          <a:xfrm>
            <a:off x="274320" y="5486400"/>
            <a:ext cx="6766560" cy="18288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MINIMUM SUBSCRIPTION</a:t>
            </a:r>
            <a:endParaRPr lang="en-US" sz="1000" dirty="0"/>
          </a:p>
          <a:p>
            <a:pPr algn="l" indent="0" marL="0">
              <a:spcAft>
                <a:spcPts val="1000"/>
              </a:spcAft>
              <a:buNone/>
            </a:pPr>
            <a:r>
              <a:rPr lang="en-US" sz="1000" dirty="0">
                <a:solidFill>
                  <a:srgbClr val="2F4251"/>
                </a:solidFill>
                <a:latin typeface="Metropolis" pitchFamily="34" charset="0"/>
                <a:ea typeface="Metropolis" pitchFamily="34" charset="-122"/>
                <a:cs typeface="Metropolis" pitchFamily="34" charset="-120"/>
              </a:rPr>
              <a:t>US$50,000 ($25,000 for subsequent subscriptions)</a:t>
            </a:r>
            <a:endParaRPr lang="en-US" sz="1000" dirty="0"/>
          </a:p>
          <a:p>
            <a:pPr algn="l" indent="0" marL="0">
              <a:buNone/>
            </a:pPr>
            <a:r>
              <a:rPr lang="en-US" sz="1000" b="1" dirty="0">
                <a:solidFill>
                  <a:srgbClr val="0077AA"/>
                </a:solidFill>
                <a:latin typeface="Metropolis" pitchFamily="34" charset="0"/>
                <a:ea typeface="Metropolis" pitchFamily="34" charset="-122"/>
                <a:cs typeface="Metropolis" pitchFamily="34" charset="-120"/>
              </a:rPr>
              <a:t>REDEMPTIONS
</a:t>
            </a:r>
            <a:pPr algn="l" indent="0" marL="0">
              <a:buNone/>
            </a:pPr>
            <a:r>
              <a:rPr lang="en-US" sz="1000" b="1" dirty="0">
                <a:solidFill>
                  <a:srgbClr val="2F4251"/>
                </a:solidFill>
                <a:latin typeface="Metropolis" pitchFamily="34" charset="0"/>
                <a:ea typeface="Metropolis" pitchFamily="34" charset="-122"/>
                <a:cs typeface="Metropolis" pitchFamily="34" charset="-120"/>
              </a:rPr>
              <a:t>FREQUENCY</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Quarterly repurchases are expected to be made at the NAV per share as of last calendar day of each </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calendar quarter (each a “Repurchase Date”).</a:t>
            </a:r>
            <a:endParaRPr lang="en-US" sz="1000" dirty="0"/>
          </a:p>
          <a:p>
            <a:pPr algn="l" indent="0" marL="0">
              <a:buNone/>
            </a:pPr>
            <a:endParaRPr lang="en-US" sz="1000" dirty="0"/>
          </a:p>
          <a:p>
            <a:pPr algn="l" indent="0" marL="0">
              <a:buNone/>
            </a:pPr>
            <a:r>
              <a:rPr lang="en-US" sz="1000" b="1" dirty="0">
                <a:solidFill>
                  <a:srgbClr val="2F4251"/>
                </a:solidFill>
                <a:latin typeface="Metropolis" pitchFamily="34" charset="0"/>
                <a:ea typeface="Metropolis" pitchFamily="34" charset="-122"/>
                <a:cs typeface="Metropolis" pitchFamily="34" charset="-120"/>
              </a:rPr>
              <a:t>NOTICE PERIOD</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Repurchase requests must be received at least 80 calendar days prior to each Repurchase Date. </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Repurchase requests are subject to acceptance by the Underlying Fund as well as the Underlying Fund's </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marL="342900" indent="-342900">
              <a:spcAft>
                <a:spcPts val="1000"/>
              </a:spcAft>
              <a:buSzPct val="100000"/>
              <a:buChar char="•"/>
            </a:pPr>
            <a:r>
              <a:rPr lang="en-US" sz="1000" dirty="0">
                <a:solidFill>
                  <a:srgbClr val="2F4251"/>
                </a:solidFill>
                <a:latin typeface="Metropolis" pitchFamily="34" charset="0"/>
                <a:ea typeface="Metropolis" pitchFamily="34" charset="-122"/>
                <a:cs typeface="Metropolis" pitchFamily="34" charset="-120"/>
              </a:rPr>
              <a:t>terms and conditions of such repurchase offers.</a:t>
            </a:r>
            <a:endParaRPr lang="en-US" sz="1000" dirty="0"/>
          </a:p>
          <a:p>
            <a:pPr algn="l" indent="0" marL="0">
              <a:buNone/>
            </a:pPr>
            <a:endParaRPr lang="en-US" sz="1000" dirty="0"/>
          </a:p>
          <a:p>
            <a:pPr algn="l" indent="0" marL="0">
              <a:buNone/>
            </a:pPr>
            <a:r>
              <a:rPr lang="en-US" sz="1000" b="1" dirty="0">
                <a:solidFill>
                  <a:srgbClr val="2F4251"/>
                </a:solidFill>
                <a:latin typeface="Metropolis" pitchFamily="34" charset="0"/>
                <a:ea typeface="Metropolis" pitchFamily="34" charset="-122"/>
                <a:cs typeface="Metropolis" pitchFamily="34" charset="-120"/>
              </a:rPr>
              <a:t>REPURCHASE GATE</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Any shares held for less than one year are subject to a 2% early repurchase fee deduction.</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indent="0" marL="0">
              <a:buNone/>
            </a:pPr>
            <a:endParaRPr lang="en-US" sz="1000" dirty="0"/>
          </a:p>
        </p:txBody>
      </p:sp>
      <p:sp>
        <p:nvSpPr>
          <p:cNvPr id="17" name="Text 13"/>
          <p:cNvSpPr/>
          <p:nvPr/>
        </p:nvSpPr>
        <p:spPr>
          <a:xfrm>
            <a:off x="274320" y="9601200"/>
            <a:ext cx="6766560" cy="457200"/>
          </a:xfrm>
          <a:prstGeom prst="rect">
            <a:avLst/>
          </a:prstGeom>
          <a:noFill/>
          <a:ln/>
        </p:spPr>
        <p:txBody>
          <a:bodyPr wrap="square" rtlCol="0" anchor="ctr"/>
          <a:lstStyle/>
          <a:p>
            <a:pPr algn="ctr" indent="0" marL="0">
              <a:buNone/>
            </a:pPr>
            <a:r>
              <a:rPr lang="en-US" sz="1000" dirty="0">
                <a:solidFill>
                  <a:srgbClr val="2CA8E2"/>
                </a:solidFill>
                <a:latin typeface="Metropolis" pitchFamily="34" charset="0"/>
                <a:ea typeface="Metropolis" pitchFamily="34" charset="-122"/>
                <a:cs typeface="Metropolis" pitchFamily="34" charset="-120"/>
              </a:rPr>
              <a:t>Please see the Access Fund Offering Memorandum for more information</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r>
              <a:rPr lang="en-US" sz="1600" dirty="0">
                <a:solidFill>
                  <a:srgbClr val="0077AA"/>
                </a:solidFill>
                <a:latin typeface="Metropolis" pitchFamily="34" charset="0"/>
                <a:ea typeface="Metropolis" pitchFamily="34" charset="-122"/>
                <a:cs typeface="Metropolis" pitchFamily="34" charset="-120"/>
              </a:rPr>
              <a:t>UNDERLYING FUND TERMS</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 2</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01168" y="1737360"/>
            <a:ext cx="7315200" cy="18288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UNDERLYING FUND
</a:t>
            </a:r>
            <a:pPr algn="l" indent="0" marL="0">
              <a:buNone/>
            </a:pPr>
            <a:r>
              <a:rPr lang="en-US" sz="1000" dirty="0">
                <a:solidFill>
                  <a:srgbClr val="2F4251"/>
                </a:solidFill>
                <a:latin typeface="Metropolis" pitchFamily="34" charset="0"/>
                <a:ea typeface="Metropolis" pitchFamily="34" charset="-122"/>
                <a:cs typeface="Metropolis" pitchFamily="34" charset="-120"/>
              </a:rPr>
              <a:t>BlackRock Private Investments Fund
</a:t>
            </a:r>
            <a:pPr algn="l" indent="0" marL="0">
              <a:buNone/>
            </a:pPr>
            <a:r>
              <a:rPr lang="en-US" sz="1000" b="1" dirty="0">
                <a:solidFill>
                  <a:srgbClr val="0077AA"/>
                </a:solidFill>
                <a:latin typeface="Metropolis" pitchFamily="34" charset="0"/>
                <a:ea typeface="Metropolis" pitchFamily="34" charset="-122"/>
                <a:cs typeface="Metropolis" pitchFamily="34" charset="-120"/>
              </a:rPr>
              <a:t>TERM
</a:t>
            </a:r>
            <a:pPr algn="l" indent="0" marL="0">
              <a:buNone/>
            </a:pPr>
            <a:r>
              <a:rPr lang="en-US" sz="1000" dirty="0">
                <a:solidFill>
                  <a:srgbClr val="2F4251"/>
                </a:solidFill>
                <a:latin typeface="Metropolis" pitchFamily="34" charset="0"/>
                <a:ea typeface="Metropolis" pitchFamily="34" charset="-122"/>
                <a:cs typeface="Metropolis" pitchFamily="34" charset="-120"/>
              </a:rPr>
              <a:t>Perpetual
</a:t>
            </a:r>
            <a:pPr algn="l" indent="0" marL="0">
              <a:buNone/>
            </a:pPr>
            <a:r>
              <a:rPr lang="en-US" sz="1000" b="1" dirty="0">
                <a:solidFill>
                  <a:srgbClr val="0077AA"/>
                </a:solidFill>
                <a:latin typeface="Metropolis" pitchFamily="34" charset="0"/>
                <a:ea typeface="Metropolis" pitchFamily="34" charset="-122"/>
                <a:cs typeface="Metropolis" pitchFamily="34" charset="-120"/>
              </a:rPr>
              <a:t>MANAGEMENT FEE</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1.75% per annum; charged on net asset value.</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indent="0" marL="0">
              <a:buNone/>
            </a:pPr>
            <a:endParaRPr lang="en-US" sz="1000" dirty="0"/>
          </a:p>
          <a:p>
            <a:pPr algn="l" indent="0" marL="0">
              <a:buNone/>
            </a:pPr>
            <a:r>
              <a:rPr lang="en-US" sz="1000" dirty="0">
                <a:solidFill>
                  <a:srgbClr val="2F4251"/>
                </a:solidFill>
                <a:latin typeface="Metropolis" pitchFamily="34" charset="0"/>
                <a:ea typeface="Metropolis" pitchFamily="34" charset="-122"/>
                <a:cs typeface="Metropolis" pitchFamily="34" charset="-120"/>
              </a:rPr>
              <a:t>
BlackRock (as defined in the Access Fund Offering Memorandum) has agreed to reduce its base management fee to
0.65% through July 31, 2026.
</a:t>
            </a:r>
            <a:endParaRPr lang="en-US" sz="1000" dirty="0"/>
          </a:p>
        </p:txBody>
      </p:sp>
      <p:sp>
        <p:nvSpPr>
          <p:cNvPr id="9" name="Text 5"/>
          <p:cNvSpPr/>
          <p:nvPr/>
        </p:nvSpPr>
        <p:spPr>
          <a:xfrm>
            <a:off x="274320" y="9098280"/>
            <a:ext cx="6766560" cy="457200"/>
          </a:xfrm>
          <a:prstGeom prst="rect">
            <a:avLst/>
          </a:prstGeom>
          <a:noFill/>
          <a:ln/>
        </p:spPr>
        <p:txBody>
          <a:bodyPr wrap="square" rtlCol="0" anchor="ctr"/>
          <a:lstStyle/>
          <a:p>
            <a:pPr algn="just" indent="0" marL="0">
              <a:spcAft>
                <a:spcPts val="1000"/>
              </a:spcAft>
              <a:buNone/>
            </a:pPr>
            <a:r>
              <a:rPr lang="en-US" sz="800" b="1" dirty="0">
                <a:solidFill>
                  <a:srgbClr val="000000"/>
                </a:solidFill>
                <a:latin typeface="Metropolis" pitchFamily="34" charset="0"/>
                <a:ea typeface="Metropolis" pitchFamily="34" charset="-122"/>
                <a:cs typeface="Metropolis" pitchFamily="34" charset="-120"/>
              </a:rPr>
              <a:t>Investors in the Access Fund will not be investors in the Underlying Fund, will have no direct interest in the Underlying Fund, will have no voting rights in the Underlying Fund, and will have no standing or recourse against Underlying Fund or its investment manager, or any of their respective officers, directors, members, partners, shareholders, employees, agents or affiliates (or any officer, director, member, partner, shareholder, employee or agent of any such affiliate).</a:t>
            </a:r>
            <a:endParaRPr lang="en-US" sz="800" dirty="0"/>
          </a:p>
          <a:p>
            <a:pPr algn="just" indent="0" marL="0">
              <a:spcAft>
                <a:spcPts val="1000"/>
              </a:spcAft>
              <a:buNone/>
            </a:pPr>
            <a:r>
              <a:rPr lang="en-US" sz="800" b="1" dirty="0">
                <a:solidFill>
                  <a:srgbClr val="000000"/>
                </a:solidFill>
                <a:latin typeface="Metropolis" pitchFamily="34" charset="0"/>
                <a:ea typeface="Metropolis" pitchFamily="34" charset="-122"/>
                <a:cs typeface="Metropolis" pitchFamily="34" charset="-120"/>
              </a:rPr>
              <a:t>Please refer to the “Important Information” section at the end of this Presentation for important information regarding the Access Fund.</a:t>
            </a:r>
            <a:endParaRPr lang="en-US" sz="800" dirty="0"/>
          </a:p>
          <a:p>
            <a:pPr algn="ctr" indent="0" marL="0">
              <a:buNone/>
            </a:pPr>
            <a:r>
              <a:rPr lang="en-US" sz="1000" dirty="0">
                <a:solidFill>
                  <a:srgbClr val="0077AA"/>
                </a:solidFill>
                <a:latin typeface="Metropolis" pitchFamily="34" charset="0"/>
                <a:ea typeface="Metropolis" pitchFamily="34" charset="-122"/>
                <a:cs typeface="Metropolis" pitchFamily="34" charset="-120"/>
              </a:rPr>
              <a:t>Please see the Access Fund Offering Memorandum for more information</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713232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END NOTES
</a:t>
            </a:r>
            <a:pPr algn="l" indent="0" marL="0">
              <a:buNone/>
            </a:pPr>
            <a:r>
              <a:rPr lang="en-US" sz="800" dirty="0">
                <a:solidFill>
                  <a:srgbClr val="2F4251"/>
                </a:solidFill>
                <a:latin typeface="Metropolis" pitchFamily="34" charset="0"/>
                <a:ea typeface="Metropolis" pitchFamily="34" charset="-122"/>
                <a:cs typeface="Metropolis" pitchFamily="34" charset="-120"/>
              </a:rPr>
              <a:t>1. The information provided herein is subject to change and is presented as a summary of certain key terms of the Access Fund and Underlying Fund only and is qualified in its entirety by each of the Access Fund Offering Memorandum and Underlying Fund Offering Memorandum and governing documents. Please refer to, and review carefully, such documents prior making an investment in the Access Fund.</a:t>
            </a:r>
            <a:endParaRPr lang="en-US" sz="1000" dirty="0"/>
          </a:p>
        </p:txBody>
      </p:sp>
      <p:sp>
        <p:nvSpPr>
          <p:cNvPr id="9" name="Text 5"/>
          <p:cNvSpPr/>
          <p:nvPr/>
        </p:nvSpPr>
        <p:spPr>
          <a:xfrm>
            <a:off x="274320" y="1828800"/>
            <a:ext cx="36576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IMPORTANT INFORMATION</a:t>
            </a:r>
            <a:endParaRPr lang="en-US" sz="1000" dirty="0"/>
          </a:p>
        </p:txBody>
      </p:sp>
      <p:graphicFrame>
        <p:nvGraphicFramePr>
          <p:cNvPr id="7" name="Table 1"/>
          <p:cNvGraphicFramePr>
            <a:graphicFrameLocks noGrp="1"/>
          </p:cNvGraphicFramePr>
          <p:nvPr>
            <p:extLst>
              <p:ext uri="{D42A27DB-BD31-4B8C-83A1-F6EECF244321}">
                <p14:modId xmlns:p14="http://schemas.microsoft.com/office/powerpoint/2010/main" val="1579011935"/>
              </p:ext>
            </p:extLst>
          </p:nvPr>
        </p:nvGraphicFramePr>
        <p:xfrm>
          <a:off x="274320" y="237744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This presentation and the information contained herein (the “Presentation”) is for informational and discussion purposes only and is not, and may not be relied on in any manner as, legal, tax or investment advice, any recommendation or opinion regarding the appropriateness or suitability of any investment or strategy, or as an offer to sell or a solicitation of an offer to buy an interest in BlackRock Private Investments Fund (the “Underlying Fund”) or Blackrock Private Investments Fund iCapital Offshore Access Fund, L.P. (the “Access Fund”).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iCapital-branded portion of this Presentation (such portion, the “iCapital Wrapper”) has been prepared by or on behalf of iCapital Advisors, LLC (“iCapital Advisors” and together with its affiliates, “iCapital”) based in part on certain information supplied to it by the Underlying Fund’s general partner and/or manager (as applicable, the “Underlying Fund Sponsor”). The iCapital Wrapper has not been reviewed, or independently verified, by the Underlying Fund Sponsor or any of its affiliates, and no such person takes any responsibility or liability for, or makes any representation or warranty with respect to, the information contained in the iCapital Wrapper, unless such information is attributed to the Underlying Fund Sponsor. Similarly, neither the Access Fund nor iCapital take any responsibility or liability for, or make any representation or warranty with respect to, the information contained in the Underlying Fund Sponsor-branded portion of this Presentation (such portion, the “Underlying Fund Marketing Presentation”). Unless otherwise disclosed herein, iCapital does not approve or endorse and has not participated in the creation or preparation of, or edited in any manner, any information set forth in the Underlying Fund Marketing Presentation.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Investors in the Access Fund will not be shareholders (or similar equity holders) of the Underlying Fund, will have no direct interest in the Underlying Fund, will have no voting rights in the Underlying Fund and will have no standing or recourse against the Underlying Fund, the Underlying Fund’s manager (the “Underlying Manager”) or its officers, directors, members, partners, shareholders or employees, agents or affiliates (or any officer, director, member, partner, shareholder, employee or agent of any such affiliate). The offering of interests in the Access Fund is not, and should not be considered to be, an offering of shares (or similar equity interests) in the Underlying Fund.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No offering of either the Access Fund or the Underlying Fund is being made hereby. Any offer or solicitation of fund interests shall be made pursuant to the applicable fund’s offering documents, which will contain information regarding the applicable fund’s investment objectives, the terms and conditions of an investment in such fund, and certain risks and tax information related to an investment in such fund. The iCapital Wrapper is qualified in its entirety by the offering documents of the Access Fund. No person has been authorized to make any statement concerning the Access Fund other than as set forth in the relevant confidential offering memorandum and any such statements, if made, may not be relied upon. The information contained herein is subject to change without notice, and iCapital has no duty to update any information herein.
</a:t>
                      </a:r>
                      <a:endParaRPr lang="en-US" sz="800" dirty="0">
                        <a:latin typeface="Metropolis" charset="0"/>
                        <a:ea typeface="Metropolis" charset="0"/>
                        <a:cs typeface="Metropolis" charset="0"/>
                      </a:endParaRPr>
                    </a:p>
                    <a:p>
                      <a:pPr algn="l" indent="0" marL="0">
                        <a:buNone/>
                      </a:pPr>
                      <a:r>
                        <a:rPr lang="en-US" sz="800" b="1" dirty="0">
                          <a:solidFill>
                            <a:srgbClr val="2F4251"/>
                          </a:solidFill>
                          <a:latin typeface="Metropolis" pitchFamily="34" charset="0"/>
                          <a:ea typeface="Metropolis" pitchFamily="34" charset="-122"/>
                          <a:cs typeface="Metropolis" pitchFamily="34" charset="-120"/>
                        </a:rPr>
                        <a:t>iCapital is not a current client of, or investor in a fund advised by, the Underlying Manager; however, iCapital Advisors manages the Access Fund, which is or is expected to be an investor in the Underlying Fund, a fund managed by the Underlying Manager. It is also possible that employees of iCapital may be, or may subsequently become, a client of the Underlying Manager or an investor in the Underlying Fund or other funds managed by the Underlying Fund Sponsor or its affiliates. Prospective investors in the Access Fund should be aware that, as a result of the relationships between iCapital and the Underlying Manager and its affiliates created by the access fund arrangement discussed herein (1) iCapital Advisors is financially compensated for the arrangement by the Access Fund’s payment of certain management, servicing or similar fees (which are calculated as described in “SUMMARY OF PRINCIPAL TERMS OF THE ACCESS FUND – Management Fee” in the Access Fund’s confidential offering memorandum or other analogous section therein) and, if applicable, iCapital Markets, LLC (“iCapital Markets”) receives certain fees for placement of investors in the Access Fund or the Underlying Fund (which are typically calculated as a percentage of an investor’s aggregate commitment to the relevant fund), and (2) the existence of such compensation creates conflicts of interest whereby, for example, iCapital may be more inclined (a) to establish access funds (including the Access Fund) (i) for investment in underlying funds (including the Underlying Fund) sponsored or</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managed by the Underlying Manager and its affiliates, than for investment in investment funds sponsored or managed by other fund managers, and (ii) upon terms and conditions more favorable to the Underlying Manager and its affiliates than iCapital would otherwise agree to in the absence of such compensation; (b) to make positive statements about the Underlying Manager and its affiliates in order to encourage investors to invest in, or to make a larger commitment to, the Access Fund, thereby increasing the management, servicing or similar fees paid to iCapital Advisors or, if applicable, the placement fees paid to iCapital Markets, or (c) to vote or exercise consent rights in respect of interests in underlying funds (including the Underlying Fund) held by access funds (including the Access Fund) in a manner more favorable to the Underlying Manager and its affiliates than iCapital would otherwise vote or exercise in the absence of such compensation. Any additional relationships that iCapital may have with the Underlying Manager or other investment vehicles managed by the Underlying Manager could also create material conflicts of interest.</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An investment in Access Fund carries the risk of loss up to and including the total value of investment. Please refer to the Access Fund’s confidential offering memorandum, including the risk factors contained therein, for a more detailed description of the risks associated with an investment in the Access Fund.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IMPORTANT INFORMATION CONTINUED</a:t>
            </a:r>
            <a:endParaRPr lang="en-US" sz="1000" dirty="0"/>
          </a:p>
        </p:txBody>
      </p:sp>
      <p:graphicFrame>
        <p:nvGraphicFramePr>
          <p:cNvPr id="9" name="Table 1"/>
          <p:cNvGraphicFramePr>
            <a:graphicFrameLocks noGrp="1"/>
          </p:cNvGraphicFramePr>
          <p:nvPr>
            <p:extLst>
              <p:ext uri="{D42A27DB-BD31-4B8C-83A1-F6EECF244321}">
                <p14:modId xmlns:p14="http://schemas.microsoft.com/office/powerpoint/2010/main" val="1579011935"/>
              </p:ext>
            </p:extLst>
          </p:nvPr>
        </p:nvGraphicFramePr>
        <p:xfrm>
          <a:off x="274320" y="164592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Investors in the Access Fund will be subject to the fees and expenses of the Access Fund which are in addition to the Underlying Fund’s fees and expenses. Investors in the Access Fund will experience lower returns than investors committing directly to the Underlying Fund as a result of the additional fees and expenses associated with an investment in the Access Fund. Unless otherwise indicated therein, any performance shown in the Underlying Fund Marketing Presentation is not that of the Access Fund, and performance shown for the Underlying Fund is not net of additional fees and expenses that will be charged the Access Fund Level (or any placement fee, if charged). </a:t>
                      </a:r>
                      <a:pPr algn="l" indent="0" marL="0">
                        <a:buNone/>
                      </a:pPr>
                      <a:r>
                        <a:rPr lang="en-US" sz="800" dirty="0">
                          <a:solidFill>
                            <a:srgbClr val="2F4251"/>
                          </a:solidFill>
                          <a:latin typeface="Metropolis" pitchFamily="34" charset="0"/>
                          <a:ea typeface="Metropolis" pitchFamily="34" charset="-122"/>
                          <a:cs typeface="Metropolis" pitchFamily="34" charset="-120"/>
                        </a:rPr>
                        <a:t>Past or targeted portfolio characteristics are not indicative of future portfolio characteristics and there can be no assurance that any fund will have comparable portfolio characteristics or that target portfolio characteristics will be achieved. Nothing contained herein should be deemed to be a prediction or projection of future performance of the Underlying Fund or the Access Fund.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information in this Presentation may contain forward-looking statements regarding future events, targets or expectations regarding the Access Fund and the Underlying Fund or the strategies described herein and is only current as of the date indicated. There is no assurance that such events will occur or that targets will be achieved. The information in this Presentation, including statements concerning financial market trends, is based on current market conditions, which will fluctuate and may be superseded by subsequent market events or for other reasons. Due to various risks and uncertainties, actual events or results or actual performance may differ materially from those reflected or contemplated in such forward-looking statements, and there can be no assurance that any unrealized investments used to calculate the return information set forth herein will ultimately be realized for their assumed values. As a result, investors should not rely on such forward-looking statements.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This Presentation is furnished on a confidential basis to the recipient (the “Recipient”) and is not for redistribution or public use. This Presentation must be kept strictly confidential. By taking possession of this document, the Recipient agrees not to reproduce or redistribute this Presentation in any format without the approval of iCapital, and, as applicable, the approval of the Underlying Fund Sponsor.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Securities products and services are offered by iCapital Markets, an SEC-registered broker-dealer, member FINRA and SIPC, and an affiliate of iCapital, Inc. and Institutional Capital Network, Inc. These registrations and memberships in no way imply that the SEC, FINRA, or SIPC have endorsed any of the entities, products, or services discussed herein. Annuities and insurance services are provided by iCapital Annuities and Insurance Services LLC, an affiliate of iCapital, Inc. “iCapital” and “iCapital Network” are registered trademarks of Institutional Capital Network, Inc. Additional information is available upon request.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2025 Institutional Capital Network, Inc. All Rights Reserved.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1"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IN SINGAPORE</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offer or invitation to make an offer to subscribe for shares applies to any persons in Singapore: (i) who qualify as relevant persons pursuant to and in accordance with Section 305(1) of the Securities and Futures Act 2001, as modified or amended from time to time ("SFA"); (ii) who will subscribe for shares at a consideration of not less than SGD 200,000 (or its equivalent in foreign currency) for each transaction pursuant to and in accordance with Section 305(2) of the SFA, and subject to any minimum capital commitment as imposed by the Fund, the General Partner and/or the Investment Manager at its discretion; (iii) who qualify as institutional investors pursuant to and in accordance with Section 304 of the SFA; or (iv) otherwise pursuant to and in accordance with the conditions of any other applicable provision and exemption under the SFA.</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Where an offer or invitation to make an offer to subscribe for shares is made to an investor in Singapore on the basis that the investor qualifies as a relevant person pursuant to Section 305(1) of the SFA, unless otherwise waived by the Fund, the General Partner and/or the Investment Manager in its absolute discretion, the investor represents, undertakes and warrants on a continuing basis that it qualifies as an "accredited investor" as defined under the SFA, and has agreed to be treated as an "accredited investor" in connection with the investor's investment in the Fund (and has not withdrawn such consent), in accordance with such procedures as may be prescribed by the Fund, the General Partner, and/or the Investment Manager</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Fund is not authorised or recognised by the Monetary Authority of Singapore and the shares are not allowed to be offered to the retail public.</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This Information Memorandum and any other document or material issued in connection with the offer or sale of shares are private documents intended for the recipient only, and may not be circulated to any person without the consent of the Fund, the General Partner and/or the Investment Manager. These documents are not a prospectus as defined in the SFA. Accordingly, statutory liability under the SFA in relation to the content of prospectuses would not apply. Investors should consider carefully whether the investment is suitable for them.</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OF THE EUROPEAN ECONOMIC AREA (“EEA”) AND THE UNITED KINGDOM (“UK”)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Following implementation of the EU alternative investment fund managers directive (2011/61/EU) (“AIFMD”), including all implementing measures in each member state of the EEA (an “EEA member state”) or the UK, the offering or placement of interests to or with investors domiciled or with a registered office in an EEA member state or the UK (collectively, “European investors”) may be restricted or prohibited under national law in that EEA member state or the UK, or may be permitted only if the manager complies with certain procedural and substantive obligations, where applicable. The inclusion of an offering legend in respect of any EEA member state or the UK does not imply that an offering or placement of interests has been or will be made to or with European investors; any such offering or placement will be made only where: (i) this is permitted under national law; and (ii) the manager, if applicable, complies with all relevant procedural and substantive obligations relating to the offering or placement of interests.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European investors should be aware that the manager will not be required to comply with any of the requirements of the AIFMD with which an EEA manager is otherwise required to comply, and such investors may not receive all the protections or benefits available under the AIFMD which would be afforded to an investor investing in a fund managed by an EEA manager.</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AIFMD does not restrict a European investor from investing in a fund on its own initiative. The manager may accept any such investor into the access funds only if it satisfied that it would not be in breach of any applicable law or regulation and that such investor is otherwise eligible under the laws of such EEA member state or the UK to invest in the access funds. If European investors invest in the access funds on their own initiative, they will not receive the protections or benefits available under the AIFMD.
</a:t>
                      </a:r>
                      <a:pPr algn="l" indent="0" marL="0">
                        <a:buNone/>
                      </a:pPr>
                      <a:r>
                        <a:rPr lang="en-US" sz="800" dirty="0">
                          <a:solidFill>
                            <a:srgbClr val="2F4251"/>
                          </a:solidFill>
                          <a:latin typeface="Metropolis" pitchFamily="34" charset="0"/>
                          <a:ea typeface="Metropolis" pitchFamily="34" charset="-122"/>
                          <a:cs typeface="Metropolis" pitchFamily="34" charset="-120"/>
                        </a:rPr>
                        <a:t>This material is only made available to a European investor which qualifies as a “professional client” under the markets in financial instruments directive (2014/65/EU). Accordingly, no key information document required by regulation (EU) no 1286/2014 (the “Priips regulation”) for offering or selling interests in the access funds or otherwise making them available to retail investors in the EEA or the UK has been prepared. Offering or selling the interests in the access funds or otherwise making them available to any retail investor in the EEA or the UK may be unlawful under the Priips regulation.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The offering of interests in the access funds is not subject to a requirement to publish a prospectus under regulation (EU) no 2017/1129 (the “prospectus regulation”) on the basis that the minimum investment amount is more than 100,000 EUR per investor and therefore an exemption to the obligation to publish a prospectus applies.
</a:t>
                      </a:r>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OF THE UNITED KINGDOM</a:t>
                      </a:r>
                      <a:endParaRPr lang="en-US" sz="800" dirty="0">
                        <a:latin typeface="Metropolis" charset="0"/>
                        <a:ea typeface="Metropolis" charset="0"/>
                        <a:cs typeface="Metropolis" charset="0"/>
                      </a:endParaRPr>
                    </a:p>
                    <a:p>
                      <a:pPr algn="l" indent="0" marL="0">
                        <a:buNone/>
                      </a:pPr>
                      <a:r>
                        <a:rPr lang="en-US" sz="800" b="1"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This material may constitute a financial promotion for the purpose of section 21 of the financial services and markets act 2000 (“FSMA”). As such, this communication is made available only to and directed only at:</a:t>
                      </a:r>
                      <a:endParaRPr lang="en-US" sz="800" dirty="0">
                        <a:latin typeface="Metropolis" charset="0"/>
                        <a:ea typeface="Metropolis" charset="0"/>
                        <a:cs typeface="Metropolis" charset="0"/>
                      </a:endParaRPr>
                    </a:p>
                    <a:p>
                      <a:pPr algn="l" marL="342900" indent="-342900">
                        <a:buSzPct val="100000"/>
                        <a:buFont typeface="+mj-lt"/>
                        <a:buAutoNum type="romanUcPeriod" startAt="1"/>
                      </a:pPr>
                      <a:endParaRPr lang="en-US" sz="800" dirty="0">
                        <a:latin typeface="Metropolis" charset="0"/>
                        <a:ea typeface="Metropolis" charset="0"/>
                        <a:cs typeface="Metropolis" charset="0"/>
                      </a:endParaRPr>
                    </a:p>
                    <a:p>
                      <a:pPr algn="l" marL="342900" indent="-342900">
                        <a:buSzPct val="100000"/>
                        <a:buFont typeface="+mj-lt"/>
                        <a:buAutoNum type="romanUcPeriod" startAt="1"/>
                      </a:pPr>
                      <a:r>
                        <a:rPr lang="en-US" sz="800" dirty="0">
                          <a:solidFill>
                            <a:srgbClr val="2F4251"/>
                          </a:solidFill>
                          <a:latin typeface="Metropolis" pitchFamily="34" charset="0"/>
                          <a:ea typeface="Metropolis" pitchFamily="34" charset="-122"/>
                          <a:cs typeface="Metropolis" pitchFamily="34" charset="-120"/>
                        </a:rPr>
                        <a:t>Persons who are “investment professionals” within the meaning of article 19 of the financial services and markets act 2000 (financial promotion) order 2005 (as amended) (“fpo”);</a:t>
                      </a:r>
                      <a:endParaRPr lang="en-US" sz="800" dirty="0">
                        <a:latin typeface="Metropolis" charset="0"/>
                        <a:ea typeface="Metropolis" charset="0"/>
                        <a:cs typeface="Metropolis" charset="0"/>
                      </a:endParaRPr>
                    </a:p>
                    <a:p>
                      <a:pPr algn="l" marL="342900" indent="-342900">
                        <a:buSzPct val="100000"/>
                        <a:buFont typeface="+mj-lt"/>
                        <a:buAutoNum type="romanUcPeriod" startAt="1"/>
                      </a:pPr>
                      <a:endParaRPr lang="en-US" sz="800" dirty="0">
                        <a:latin typeface="Metropolis" charset="0"/>
                        <a:ea typeface="Metropolis" charset="0"/>
                        <a:cs typeface="Metropolis" charset="0"/>
                      </a:endParaRPr>
                    </a:p>
                    <a:p>
                      <a:pPr algn="l" marL="342900" indent="-342900">
                        <a:buSzPct val="100000"/>
                        <a:buFont typeface="+mj-lt"/>
                        <a:buAutoNum type="romanUcPeriod" startAt="1"/>
                      </a:pPr>
                      <a:r>
                        <a:rPr lang="en-US" sz="800" dirty="0">
                          <a:solidFill>
                            <a:srgbClr val="2F4251"/>
                          </a:solidFill>
                          <a:latin typeface="Metropolis" pitchFamily="34" charset="0"/>
                          <a:ea typeface="Metropolis" pitchFamily="34" charset="-122"/>
                          <a:cs typeface="Metropolis" pitchFamily="34" charset="-120"/>
                        </a:rPr>
                        <a:t>High net worth companies, unincorporated associations, etc. Within the meaning of article 49 of the fpo; or</a:t>
                      </a:r>
                      <a:endParaRPr lang="en-US" sz="800" dirty="0">
                        <a:latin typeface="Metropolis" charset="0"/>
                        <a:ea typeface="Metropolis" charset="0"/>
                        <a:cs typeface="Metropolis" charset="0"/>
                      </a:endParaRPr>
                    </a:p>
                    <a:p>
                      <a:pPr algn="l" marL="342900" indent="-342900">
                        <a:buSzPct val="100000"/>
                        <a:buFont typeface="+mj-lt"/>
                        <a:buAutoNum type="romanUcPeriod" startAt="1"/>
                      </a:pPr>
                      <a:endParaRPr lang="en-US" sz="800" dirty="0">
                        <a:latin typeface="Metropolis" charset="0"/>
                        <a:ea typeface="Metropolis" charset="0"/>
                        <a:cs typeface="Metropolis" charset="0"/>
                      </a:endParaRPr>
                    </a:p>
                    <a:p>
                      <a:pPr algn="l" marL="342900" indent="-342900">
                        <a:buSzPct val="100000"/>
                        <a:buFont typeface="+mj-lt"/>
                        <a:buAutoNum type="romanUcPeriod" startAt="1"/>
                      </a:pPr>
                      <a:r>
                        <a:rPr lang="en-US" sz="800" dirty="0">
                          <a:solidFill>
                            <a:srgbClr val="2F4251"/>
                          </a:solidFill>
                          <a:latin typeface="Metropolis" pitchFamily="34" charset="0"/>
                          <a:ea typeface="Metropolis" pitchFamily="34" charset="-122"/>
                          <a:cs typeface="Metropolis" pitchFamily="34" charset="-120"/>
                        </a:rPr>
                        <a:t>Other persons to whom it may otherwise lawfully be offered or distributed</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(all such persons together referred to as “relevant persons”).</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No person, other than relevant persons, may act on this communication and any investment or investment activity to which this communication relates is available only to relevant persons and will be engaged in only with such persons. Persons of any other description in the United Kingdom may not receive and should not act or rely on this communication or any other promotional materials relating to the interests.
</a:t>
                      </a:r>
                      <a:endParaRPr lang="en-US" sz="800" dirty="0">
                        <a:latin typeface="Metropolis" charset="0"/>
                        <a:ea typeface="Metropolis" charset="0"/>
                        <a:cs typeface="Metropolis" charset="0"/>
                      </a:endParaRPr>
                    </a:p>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OF KUWAIT</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The Kuwait capital markets authority does not take any responsibility for the contents of this document, does not make any representation as to its accuracy or completeness, and expressly disclaims any liability whatsoever for any loss arising from, or incurred in reliance upon, any part of this document.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45720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3"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IN HONG KONG</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information in this document is for professional investors only and must not be construed as an offer or solicitation to deal in securities and is strictly for your information only. The information is based on certain assumptions, information and conditions applicable at a certain time and may be subject to change at any time without notice. Any past performance, projection or forecast stated is not necessarily indicative of future performance. No representation or promise as to the performance or the return on an investment is made. Investments in collective investment schemes are subject to risks, including the possible loss of the principal amount invested. This document does not constitute investment advice or a recommendation and was prepared without regard to the specific objectives, financial situation or needs of any particular person who may receive it. You may wish to seek advice from an independent professional adviser if you have any doubt as to the content of this document.</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PptxGenJS Presentation</dc:subject>
  <dc:creator>PptxGenJS</dc:creator>
  <cp:lastModifiedBy>PptxGenJS</cp:lastModifiedBy>
  <cp:revision>1</cp:revision>
  <dcterms:created xsi:type="dcterms:W3CDTF">2025-09-01T20:05:23Z</dcterms:created>
  <dcterms:modified xsi:type="dcterms:W3CDTF">2025-09-01T20:05:23Z</dcterms:modified>
</cp:coreProperties>
</file>