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80" r:id="rId2"/>
    <p:sldId id="284" r:id="rId3"/>
    <p:sldId id="286" r:id="rId4"/>
    <p:sldId id="289" r:id="rId5"/>
    <p:sldId id="290" r:id="rId6"/>
    <p:sldId id="283" r:id="rId7"/>
    <p:sldId id="285" r:id="rId8"/>
    <p:sldId id="287" r:id="rId9"/>
    <p:sldId id="288" r:id="rId10"/>
    <p:sldId id="316" r:id="rId11"/>
    <p:sldId id="263" r:id="rId12"/>
    <p:sldId id="265" r:id="rId13"/>
    <p:sldId id="267" r:id="rId14"/>
    <p:sldId id="266" r:id="rId15"/>
    <p:sldId id="270" r:id="rId16"/>
    <p:sldId id="268" r:id="rId17"/>
    <p:sldId id="269" r:id="rId18"/>
    <p:sldId id="262" r:id="rId19"/>
    <p:sldId id="271" r:id="rId20"/>
    <p:sldId id="272" r:id="rId21"/>
    <p:sldId id="275" r:id="rId22"/>
    <p:sldId id="274" r:id="rId23"/>
    <p:sldId id="273" r:id="rId24"/>
    <p:sldId id="276" r:id="rId25"/>
    <p:sldId id="277" r:id="rId26"/>
    <p:sldId id="294" r:id="rId27"/>
    <p:sldId id="291" r:id="rId28"/>
    <p:sldId id="293" r:id="rId29"/>
    <p:sldId id="292" r:id="rId30"/>
    <p:sldId id="278" r:id="rId31"/>
    <p:sldId id="302" r:id="rId32"/>
    <p:sldId id="303" r:id="rId33"/>
    <p:sldId id="304" r:id="rId34"/>
    <p:sldId id="307" r:id="rId35"/>
    <p:sldId id="306" r:id="rId36"/>
    <p:sldId id="305" r:id="rId37"/>
    <p:sldId id="308" r:id="rId38"/>
    <p:sldId id="309" r:id="rId39"/>
    <p:sldId id="279" r:id="rId40"/>
    <p:sldId id="315" r:id="rId41"/>
    <p:sldId id="312" r:id="rId42"/>
    <p:sldId id="311" r:id="rId43"/>
    <p:sldId id="310" r:id="rId44"/>
    <p:sldId id="314" r:id="rId45"/>
    <p:sldId id="313" r:id="rId46"/>
    <p:sldId id="296" r:id="rId47"/>
    <p:sldId id="297" r:id="rId48"/>
    <p:sldId id="300" r:id="rId49"/>
    <p:sldId id="298" r:id="rId50"/>
    <p:sldId id="299" r:id="rId51"/>
    <p:sldId id="281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07"/>
    <p:restoredTop sz="94719"/>
  </p:normalViewPr>
  <p:slideViewPr>
    <p:cSldViewPr snapToGrid="0">
      <p:cViewPr>
        <p:scale>
          <a:sx n="101" d="100"/>
          <a:sy n="101" d="100"/>
        </p:scale>
        <p:origin x="496" y="600"/>
      </p:cViewPr>
      <p:guideLst/>
    </p:cSldViewPr>
  </p:slideViewPr>
  <p:notesTextViewPr>
    <p:cViewPr>
      <p:scale>
        <a:sx n="120" d="100"/>
        <a:sy n="1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2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7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1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5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5/30/25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8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5/30/25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7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5/30/25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5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9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6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280F58-2442-BF51-A70E-0A83C5CFE150}"/>
              </a:ext>
            </a:extLst>
          </p:cNvPr>
          <p:cNvSpPr txBox="1"/>
          <p:nvPr/>
        </p:nvSpPr>
        <p:spPr>
          <a:xfrm>
            <a:off x="1102967" y="2998113"/>
            <a:ext cx="998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latin typeface="Didot" panose="02000503000000020003" pitchFamily="2" charset="-79"/>
                <a:cs typeface="Didot" panose="02000503000000020003" pitchFamily="2" charset="-79"/>
              </a:rPr>
              <a:t>FROM FIRST VISIT TO FIRST PURCHASE </a:t>
            </a:r>
          </a:p>
          <a:p>
            <a:pPr algn="ctr"/>
            <a:r>
              <a:rPr lang="en-GB" sz="2000" dirty="0">
                <a:latin typeface="Didot" panose="02000503000000020003" pitchFamily="2" charset="-79"/>
                <a:cs typeface="Didot" panose="02000503000000020003" pitchFamily="2" charset="-79"/>
              </a:rPr>
              <a:t>DAILY CONVERSION TIME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393C1-BECB-C712-C401-B2E9E3993179}"/>
              </a:ext>
            </a:extLst>
          </p:cNvPr>
          <p:cNvSpPr txBox="1"/>
          <p:nvPr/>
        </p:nvSpPr>
        <p:spPr>
          <a:xfrm>
            <a:off x="4746367" y="4826000"/>
            <a:ext cx="26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Didot" panose="02000503000000020003" pitchFamily="2" charset="-79"/>
                <a:cs typeface="Didot" panose="02000503000000020003" pitchFamily="2" charset="-79"/>
              </a:rPr>
              <a:t>LEONARDO VALOPPI</a:t>
            </a:r>
          </a:p>
        </p:txBody>
      </p:sp>
    </p:spTree>
    <p:extLst>
      <p:ext uri="{BB962C8B-B14F-4D97-AF65-F5344CB8AC3E}">
        <p14:creationId xmlns:p14="http://schemas.microsoft.com/office/powerpoint/2010/main" val="30095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A40F7-4E74-BC26-79B1-4A66AFF59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6037F-2FA2-B811-2F56-942C9F524234}"/>
              </a:ext>
            </a:extLst>
          </p:cNvPr>
          <p:cNvSpPr txBox="1"/>
          <p:nvPr/>
        </p:nvSpPr>
        <p:spPr>
          <a:xfrm>
            <a:off x="262392" y="1269643"/>
            <a:ext cx="116672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 analysis is based on raw clickstream data from the </a:t>
            </a:r>
            <a:r>
              <a:rPr lang="en-GB" sz="1600" b="1" i="1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turing_data_analytics.raw_events</a:t>
            </a:r>
            <a:r>
              <a:rPr lang="en-GB" sz="1600" b="1" i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table, covering a 3-month period from November 2020 to January 2021.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Data was cleaned and processed using SQL in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BigQuery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and structured to identify, for each user and each day: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the first recorded event (first visit),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the first purchase event (on that same day),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and the difference between the two timestamps, calculated in seconds.</a:t>
            </a:r>
          </a:p>
          <a:p>
            <a:endParaRPr lang="en-GB" sz="16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 final dataset contains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one row per user per day 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with time-to-purchase and relevant metadata about the user’s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device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browser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country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and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event details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ready to be visualized and segmented in Tableau.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03D52-E869-8C2D-E559-BAA15FDB2702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Didot" panose="02000503000000020003" pitchFamily="2" charset="-79"/>
                <a:cs typeface="Didot" panose="02000503000000020003" pitchFamily="2" charset="-79"/>
              </a:rPr>
              <a:t>Methodology</a:t>
            </a:r>
            <a:endParaRPr lang="en-IT" sz="2800" b="1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13D74-C054-0345-F47D-967FE2C6CBB4}"/>
              </a:ext>
            </a:extLst>
          </p:cNvPr>
          <p:cNvSpPr txBox="1"/>
          <p:nvPr/>
        </p:nvSpPr>
        <p:spPr>
          <a:xfrm>
            <a:off x="262391" y="4294794"/>
            <a:ext cx="1166721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>
                <a:latin typeface="Didot" panose="02000503000000020003" pitchFamily="2" charset="-79"/>
                <a:cs typeface="Didot" panose="02000503000000020003" pitchFamily="2" charset="-79"/>
              </a:rPr>
              <a:t>Additional columns were created to support the analysis:</a:t>
            </a:r>
          </a:p>
          <a:p>
            <a:pPr>
              <a:buNone/>
            </a:pPr>
            <a:endParaRPr lang="en-GB" sz="12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 err="1">
                <a:latin typeface="Didot" panose="02000503000000020003" pitchFamily="2" charset="-79"/>
                <a:cs typeface="Didot" panose="02000503000000020003" pitchFamily="2" charset="-79"/>
              </a:rPr>
              <a:t>is_outlier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 –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a binary flag indicating whether a data point exceeds the upper or lower bounds defined by the IQR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 err="1">
                <a:latin typeface="Didot" panose="02000503000000020003" pitchFamily="2" charset="-79"/>
                <a:cs typeface="Didot" panose="02000503000000020003" pitchFamily="2" charset="-79"/>
              </a:rPr>
              <a:t>is_gift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 –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identifies users who completed a purchase event with no associated revenue, suggesting the purchase may have been a gift.</a:t>
            </a:r>
          </a:p>
        </p:txBody>
      </p:sp>
    </p:spTree>
    <p:extLst>
      <p:ext uri="{BB962C8B-B14F-4D97-AF65-F5344CB8AC3E}">
        <p14:creationId xmlns:p14="http://schemas.microsoft.com/office/powerpoint/2010/main" val="217190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376002-1CDD-5129-637B-14447616B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9AE759-C678-5758-0B4C-1A56AAAA54FB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Summary statistics of 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Minutes To Purchase </a:t>
            </a:r>
            <a:r>
              <a:rPr lang="en-IT" sz="2000" dirty="0">
                <a:latin typeface="Didot" panose="02000503000000020003" pitchFamily="2" charset="-79"/>
                <a:cs typeface="Didot" panose="02000503000000020003" pitchFamily="2" charset="-79"/>
              </a:rPr>
              <a:t>(entire 3 months period)</a:t>
            </a:r>
            <a:endParaRPr lang="en-IT" sz="2800" b="1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9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CC8224-9665-7C64-7891-CEB8573C0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4AF9B2-4505-F996-11FC-EB467A2E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5" t="29508"/>
          <a:stretch>
            <a:fillRect/>
          </a:stretch>
        </p:blipFill>
        <p:spPr>
          <a:xfrm>
            <a:off x="262391" y="1852890"/>
            <a:ext cx="11667214" cy="908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5ABE14-F9D2-2018-8726-25D2BBFFFF57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Summary statistics of 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Minutes To Purchase </a:t>
            </a:r>
            <a:r>
              <a:rPr lang="en-IT" sz="2000" dirty="0">
                <a:latin typeface="Didot" panose="02000503000000020003" pitchFamily="2" charset="-79"/>
                <a:cs typeface="Didot" panose="02000503000000020003" pitchFamily="2" charset="-79"/>
              </a:rPr>
              <a:t>(entire 3 months period)</a:t>
            </a:r>
            <a:endParaRPr lang="en-IT" sz="2800" b="1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892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DD3E20-4A34-6FC9-1C05-3B397F62C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4451E3-D391-674C-3703-8BCF6E0CDA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20" t="33004" r="50000"/>
          <a:stretch>
            <a:fillRect/>
          </a:stretch>
        </p:blipFill>
        <p:spPr>
          <a:xfrm>
            <a:off x="4975515" y="2679192"/>
            <a:ext cx="966061" cy="842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19071-6720-8D92-EB6A-377DA406D1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5" t="29508"/>
          <a:stretch>
            <a:fillRect/>
          </a:stretch>
        </p:blipFill>
        <p:spPr>
          <a:xfrm>
            <a:off x="262391" y="1852890"/>
            <a:ext cx="11667214" cy="908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C904F-0CFB-A8FF-3811-6D11686C5F3E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Summary statistics of 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Minutes To Purchase </a:t>
            </a:r>
            <a:r>
              <a:rPr lang="en-IT" sz="2000" dirty="0">
                <a:latin typeface="Didot" panose="02000503000000020003" pitchFamily="2" charset="-79"/>
                <a:cs typeface="Didot" panose="02000503000000020003" pitchFamily="2" charset="-79"/>
              </a:rPr>
              <a:t>(entire 3 months period)</a:t>
            </a:r>
            <a:endParaRPr lang="en-IT" sz="2800" b="1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0ADC5-EA83-1CD7-5A69-EE1C1B5D199E}"/>
              </a:ext>
            </a:extLst>
          </p:cNvPr>
          <p:cNvSpPr/>
          <p:nvPr/>
        </p:nvSpPr>
        <p:spPr>
          <a:xfrm>
            <a:off x="4713211" y="1852890"/>
            <a:ext cx="1252514" cy="18165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0D82F-95B4-D4B6-FBA8-2EE7331D362E}"/>
              </a:ext>
            </a:extLst>
          </p:cNvPr>
          <p:cNvSpPr txBox="1"/>
          <p:nvPr/>
        </p:nvSpPr>
        <p:spPr>
          <a:xfrm>
            <a:off x="5192126" y="1471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What?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5CECC-B341-958C-DA2F-3193CC18DF0C}"/>
              </a:ext>
            </a:extLst>
          </p:cNvPr>
          <p:cNvSpPr txBox="1"/>
          <p:nvPr/>
        </p:nvSpPr>
        <p:spPr>
          <a:xfrm>
            <a:off x="4846687" y="320556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Didot" panose="02000503000000020003" pitchFamily="2" charset="-79"/>
                <a:cs typeface="Didot" panose="02000503000000020003" pitchFamily="2" charset="-79"/>
              </a:rPr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71250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4D1728-29BA-EACE-0FFA-541F30CE6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5611AC-1F2B-8EC2-F653-9DC055F9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20" t="33004" r="50000"/>
          <a:stretch>
            <a:fillRect/>
          </a:stretch>
        </p:blipFill>
        <p:spPr>
          <a:xfrm>
            <a:off x="4975515" y="2679192"/>
            <a:ext cx="966061" cy="842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39BB1-4E0C-81B5-0755-B7BB0A55B1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5" t="29508"/>
          <a:stretch>
            <a:fillRect/>
          </a:stretch>
        </p:blipFill>
        <p:spPr>
          <a:xfrm>
            <a:off x="262391" y="1852890"/>
            <a:ext cx="11667214" cy="908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B896A-6561-2E79-8993-11E4D1D5FFC6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Summary statistics of 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Minutes To Purchase </a:t>
            </a:r>
            <a:r>
              <a:rPr lang="en-IT" sz="2000" dirty="0">
                <a:latin typeface="Didot" panose="02000503000000020003" pitchFamily="2" charset="-79"/>
                <a:cs typeface="Didot" panose="02000503000000020003" pitchFamily="2" charset="-79"/>
              </a:rPr>
              <a:t>(entire 3 months period)</a:t>
            </a:r>
            <a:endParaRPr lang="en-IT" sz="2800" b="1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952E5-4214-3B55-0640-242D925CA100}"/>
              </a:ext>
            </a:extLst>
          </p:cNvPr>
          <p:cNvSpPr/>
          <p:nvPr/>
        </p:nvSpPr>
        <p:spPr>
          <a:xfrm>
            <a:off x="4713211" y="1852890"/>
            <a:ext cx="1252514" cy="18165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37D9A-8939-7F41-85DE-CDA286CE4713}"/>
              </a:ext>
            </a:extLst>
          </p:cNvPr>
          <p:cNvSpPr txBox="1"/>
          <p:nvPr/>
        </p:nvSpPr>
        <p:spPr>
          <a:xfrm>
            <a:off x="5192126" y="1471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What?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647CAC-E694-4306-69E6-2F9C204330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965"/>
          <a:stretch>
            <a:fillRect/>
          </a:stretch>
        </p:blipFill>
        <p:spPr>
          <a:xfrm>
            <a:off x="322339" y="4684469"/>
            <a:ext cx="11547317" cy="70187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7DEE56-AB93-DCB3-E716-C0CCBEB9E391}"/>
              </a:ext>
            </a:extLst>
          </p:cNvPr>
          <p:cNvSpPr txBox="1"/>
          <p:nvPr/>
        </p:nvSpPr>
        <p:spPr>
          <a:xfrm>
            <a:off x="3727856" y="5462960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latin typeface="Didot" panose="02000503000000020003" pitchFamily="2" charset="-79"/>
                <a:cs typeface="Didot" panose="02000503000000020003" pitchFamily="2" charset="-79"/>
              </a:rPr>
              <a:t>2</a:t>
            </a:r>
            <a:r>
              <a:rPr lang="en-IT" dirty="0">
                <a:latin typeface="Didot" panose="02000503000000020003" pitchFamily="2" charset="-79"/>
                <a:cs typeface="Didot" panose="02000503000000020003" pitchFamily="2" charset="-79"/>
              </a:rPr>
              <a:t> entries with </a:t>
            </a:r>
            <a:r>
              <a:rPr lang="en-IT" b="1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0</a:t>
            </a:r>
            <a:r>
              <a:rPr lang="en-IT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</a:t>
            </a:r>
            <a:r>
              <a:rPr lang="en-IT" b="1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seconds</a:t>
            </a:r>
            <a:r>
              <a:rPr lang="en-IT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</a:t>
            </a:r>
            <a:r>
              <a:rPr lang="en-IT" dirty="0">
                <a:latin typeface="Didot" panose="02000503000000020003" pitchFamily="2" charset="-79"/>
                <a:cs typeface="Didot" panose="02000503000000020003" pitchFamily="2" charset="-79"/>
              </a:rPr>
              <a:t>of </a:t>
            </a:r>
            <a:r>
              <a:rPr lang="en-IT" b="1" dirty="0">
                <a:latin typeface="Didot" panose="02000503000000020003" pitchFamily="2" charset="-79"/>
                <a:cs typeface="Didot" panose="02000503000000020003" pitchFamily="2" charset="-79"/>
              </a:rPr>
              <a:t>MTP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238AD32E-DA73-30AF-33D2-5840325A6823}"/>
              </a:ext>
            </a:extLst>
          </p:cNvPr>
          <p:cNvSpPr/>
          <p:nvPr/>
        </p:nvSpPr>
        <p:spPr>
          <a:xfrm>
            <a:off x="5192126" y="3924137"/>
            <a:ext cx="312018" cy="53570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A8B58-9C70-40A6-5E7D-BBC28D12975D}"/>
              </a:ext>
            </a:extLst>
          </p:cNvPr>
          <p:cNvSpPr txBox="1"/>
          <p:nvPr/>
        </p:nvSpPr>
        <p:spPr>
          <a:xfrm>
            <a:off x="4846687" y="320556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Didot" panose="02000503000000020003" pitchFamily="2" charset="-79"/>
                <a:cs typeface="Didot" panose="02000503000000020003" pitchFamily="2" charset="-79"/>
              </a:rPr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75277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0ECB62-7F9B-7BB7-0BBD-C60272734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58156F-EA37-F7AA-34E5-89BCD488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20" t="33004" r="50000"/>
          <a:stretch>
            <a:fillRect/>
          </a:stretch>
        </p:blipFill>
        <p:spPr>
          <a:xfrm>
            <a:off x="4975515" y="2679192"/>
            <a:ext cx="966061" cy="842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9FDD4D-B713-C9C1-C69F-EBF2F185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5" t="29508"/>
          <a:stretch>
            <a:fillRect/>
          </a:stretch>
        </p:blipFill>
        <p:spPr>
          <a:xfrm>
            <a:off x="262391" y="1852890"/>
            <a:ext cx="11667214" cy="908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5CFC6-80C9-D05F-CB24-0075093BF7BF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Summary statistics of 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Minutes To Purchase </a:t>
            </a:r>
            <a:r>
              <a:rPr lang="en-IT" sz="2000" dirty="0">
                <a:latin typeface="Didot" panose="02000503000000020003" pitchFamily="2" charset="-79"/>
                <a:cs typeface="Didot" panose="02000503000000020003" pitchFamily="2" charset="-79"/>
              </a:rPr>
              <a:t>(entire 3 months period)</a:t>
            </a:r>
            <a:endParaRPr lang="en-IT" sz="2800" b="1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FCFD8-B33A-9567-B7C5-2ABA7488C4D3}"/>
              </a:ext>
            </a:extLst>
          </p:cNvPr>
          <p:cNvSpPr/>
          <p:nvPr/>
        </p:nvSpPr>
        <p:spPr>
          <a:xfrm>
            <a:off x="4713211" y="1852890"/>
            <a:ext cx="1252514" cy="18165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CB1DE-8A01-661A-8B46-3F24A1B2989C}"/>
              </a:ext>
            </a:extLst>
          </p:cNvPr>
          <p:cNvSpPr txBox="1"/>
          <p:nvPr/>
        </p:nvSpPr>
        <p:spPr>
          <a:xfrm>
            <a:off x="5192126" y="1471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What?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52DBD2-B0D8-38BB-6B8B-FDE8FB643D2D}"/>
              </a:ext>
            </a:extLst>
          </p:cNvPr>
          <p:cNvSpPr txBox="1"/>
          <p:nvPr/>
        </p:nvSpPr>
        <p:spPr>
          <a:xfrm>
            <a:off x="4622801" y="3772502"/>
            <a:ext cx="96393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b="1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Possible reasons:</a:t>
            </a:r>
          </a:p>
          <a:p>
            <a:endParaRPr lang="en-IT" sz="800" b="1" dirty="0">
              <a:solidFill>
                <a:srgbClr val="C00000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latin typeface="Didot" panose="02000503000000020003" pitchFamily="2" charset="-79"/>
                <a:cs typeface="Didot" panose="02000503000000020003" pitchFamily="2" charset="-79"/>
              </a:rPr>
              <a:t>Direct landing on a product or checkout page;</a:t>
            </a:r>
          </a:p>
          <a:p>
            <a:endParaRPr lang="en-GB" sz="7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latin typeface="Didot" panose="02000503000000020003" pitchFamily="2" charset="-79"/>
                <a:cs typeface="Didot" panose="02000503000000020003" pitchFamily="2" charset="-79"/>
              </a:rPr>
              <a:t>High-intent external campaign;</a:t>
            </a:r>
          </a:p>
          <a:p>
            <a:endParaRPr lang="en-GB" sz="8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latin typeface="Didot" panose="02000503000000020003" pitchFamily="2" charset="-79"/>
                <a:cs typeface="Didot" panose="02000503000000020003" pitchFamily="2" charset="-79"/>
              </a:rPr>
              <a:t>Returning customer already familiar with the product;</a:t>
            </a:r>
          </a:p>
          <a:p>
            <a:endParaRPr lang="en-GB" sz="8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latin typeface="Didot" panose="02000503000000020003" pitchFamily="2" charset="-79"/>
                <a:cs typeface="Didot" panose="02000503000000020003" pitchFamily="2" charset="-79"/>
              </a:rPr>
              <a:t>Previous session not tracked;</a:t>
            </a:r>
          </a:p>
          <a:p>
            <a:endParaRPr lang="en-GB" sz="8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latin typeface="Didot" panose="02000503000000020003" pitchFamily="2" charset="-79"/>
                <a:cs typeface="Didot" panose="02000503000000020003" pitchFamily="2" charset="-79"/>
              </a:rPr>
              <a:t>Autofill or </a:t>
            </a:r>
            <a:r>
              <a:rPr lang="en-GB" sz="1400" b="1" dirty="0">
                <a:latin typeface="Didot" panose="02000503000000020003" pitchFamily="2" charset="-79"/>
                <a:cs typeface="Didot" panose="02000503000000020003" pitchFamily="2" charset="-79"/>
              </a:rPr>
              <a:t>1</a:t>
            </a:r>
            <a:r>
              <a:rPr lang="en-GB" sz="1400" dirty="0">
                <a:latin typeface="Didot" panose="02000503000000020003" pitchFamily="2" charset="-79"/>
                <a:cs typeface="Didot" panose="02000503000000020003" pitchFamily="2" charset="-79"/>
              </a:rPr>
              <a:t>-click checkout experience.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6514C0-51CF-0E18-FD69-EA5673E5996F}"/>
              </a:ext>
            </a:extLst>
          </p:cNvPr>
          <p:cNvSpPr txBox="1"/>
          <p:nvPr/>
        </p:nvSpPr>
        <p:spPr>
          <a:xfrm>
            <a:off x="4846687" y="320556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Didot" panose="02000503000000020003" pitchFamily="2" charset="-79"/>
                <a:cs typeface="Didot" panose="02000503000000020003" pitchFamily="2" charset="-79"/>
              </a:rPr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24221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286010-3657-D488-B398-26558C339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066448-2162-8460-9403-2D020DA8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20" t="33004" r="50000"/>
          <a:stretch>
            <a:fillRect/>
          </a:stretch>
        </p:blipFill>
        <p:spPr>
          <a:xfrm>
            <a:off x="4975515" y="2679192"/>
            <a:ext cx="966061" cy="842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381F74-93F9-4DE4-F79C-1C042AD1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5" t="29508"/>
          <a:stretch>
            <a:fillRect/>
          </a:stretch>
        </p:blipFill>
        <p:spPr>
          <a:xfrm>
            <a:off x="262391" y="1852890"/>
            <a:ext cx="11667214" cy="90805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81993-4883-A725-745A-9123F0AE3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88009" t="5500" r="3411" b="85677"/>
          <a:stretch>
            <a:fillRect/>
          </a:stretch>
        </p:blipFill>
        <p:spPr>
          <a:xfrm>
            <a:off x="10461394" y="2668435"/>
            <a:ext cx="1025785" cy="7068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DD3F9-02A2-9DA8-B8AE-3B8C8E163A05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Summary statistics of 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Minutes To Purchase </a:t>
            </a:r>
            <a:r>
              <a:rPr lang="en-IT" sz="2000" dirty="0">
                <a:latin typeface="Didot" panose="02000503000000020003" pitchFamily="2" charset="-79"/>
                <a:cs typeface="Didot" panose="02000503000000020003" pitchFamily="2" charset="-79"/>
              </a:rPr>
              <a:t>(entire 3 months period)</a:t>
            </a:r>
            <a:endParaRPr lang="en-IT" sz="2800" b="1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347D5-5AA6-87F6-720D-EEB5A0254DE2}"/>
              </a:ext>
            </a:extLst>
          </p:cNvPr>
          <p:cNvSpPr txBox="1"/>
          <p:nvPr/>
        </p:nvSpPr>
        <p:spPr>
          <a:xfrm>
            <a:off x="10713617" y="3207162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Didot" panose="02000503000000020003" pitchFamily="2" charset="-79"/>
                <a:cs typeface="Didot" panose="02000503000000020003" pitchFamily="2" charset="-79"/>
              </a:rPr>
              <a:t>hours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FEA64-40F3-EC6E-2398-D7749C10AAC9}"/>
              </a:ext>
            </a:extLst>
          </p:cNvPr>
          <p:cNvSpPr/>
          <p:nvPr/>
        </p:nvSpPr>
        <p:spPr>
          <a:xfrm>
            <a:off x="10189029" y="1852890"/>
            <a:ext cx="1411513" cy="18165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50CAC-30BB-1424-D70E-C7688D97ABAB}"/>
              </a:ext>
            </a:extLst>
          </p:cNvPr>
          <p:cNvSpPr txBox="1"/>
          <p:nvPr/>
        </p:nvSpPr>
        <p:spPr>
          <a:xfrm>
            <a:off x="4846687" y="320556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Didot" panose="02000503000000020003" pitchFamily="2" charset="-79"/>
                <a:cs typeface="Didot" panose="02000503000000020003" pitchFamily="2" charset="-79"/>
              </a:rPr>
              <a:t>seconds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FE262-0378-4FFD-0E04-8739552AAEFA}"/>
              </a:ext>
            </a:extLst>
          </p:cNvPr>
          <p:cNvSpPr txBox="1"/>
          <p:nvPr/>
        </p:nvSpPr>
        <p:spPr>
          <a:xfrm>
            <a:off x="10132948" y="1454468"/>
            <a:ext cx="162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Almost a </a:t>
            </a:r>
            <a:r>
              <a:rPr lang="en-IT" b="1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day!</a:t>
            </a:r>
          </a:p>
        </p:txBody>
      </p:sp>
    </p:spTree>
    <p:extLst>
      <p:ext uri="{BB962C8B-B14F-4D97-AF65-F5344CB8AC3E}">
        <p14:creationId xmlns:p14="http://schemas.microsoft.com/office/powerpoint/2010/main" val="184732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159271-94E0-BCA5-AA32-9F69949EC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05F5BB-CE7F-6D15-DC14-2CF287CFAE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20" t="33004" r="50000"/>
          <a:stretch>
            <a:fillRect/>
          </a:stretch>
        </p:blipFill>
        <p:spPr>
          <a:xfrm>
            <a:off x="4975515" y="2679192"/>
            <a:ext cx="966061" cy="842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8DC267-4B90-FC35-3635-02682CFBF7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5" t="29508"/>
          <a:stretch>
            <a:fillRect/>
          </a:stretch>
        </p:blipFill>
        <p:spPr>
          <a:xfrm>
            <a:off x="262391" y="1852890"/>
            <a:ext cx="11667214" cy="90805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DA819-4471-8B11-0E4C-CE069F79C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88009" t="5500" r="3411" b="85677"/>
          <a:stretch>
            <a:fillRect/>
          </a:stretch>
        </p:blipFill>
        <p:spPr>
          <a:xfrm>
            <a:off x="10461394" y="2668435"/>
            <a:ext cx="1025785" cy="7068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CC7804-7745-B04F-D6F6-15E20788806C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Summary statistics of 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Minutes To Purchase </a:t>
            </a:r>
            <a:r>
              <a:rPr lang="en-IT" sz="2000" dirty="0">
                <a:latin typeface="Didot" panose="02000503000000020003" pitchFamily="2" charset="-79"/>
                <a:cs typeface="Didot" panose="02000503000000020003" pitchFamily="2" charset="-79"/>
              </a:rPr>
              <a:t>(entire 3 months period)</a:t>
            </a:r>
            <a:endParaRPr lang="en-IT" sz="2800" b="1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4A92D-BFC0-F01B-3AC1-EE35F511E9DB}"/>
              </a:ext>
            </a:extLst>
          </p:cNvPr>
          <p:cNvSpPr txBox="1"/>
          <p:nvPr/>
        </p:nvSpPr>
        <p:spPr>
          <a:xfrm>
            <a:off x="10713617" y="3207162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Didot" panose="02000503000000020003" pitchFamily="2" charset="-79"/>
                <a:cs typeface="Didot" panose="02000503000000020003" pitchFamily="2" charset="-79"/>
              </a:rPr>
              <a:t>hours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6BBB35-601D-3729-8588-80141D728A78}"/>
              </a:ext>
            </a:extLst>
          </p:cNvPr>
          <p:cNvSpPr/>
          <p:nvPr/>
        </p:nvSpPr>
        <p:spPr>
          <a:xfrm>
            <a:off x="7683335" y="1852890"/>
            <a:ext cx="2482972" cy="8155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132C7-C32C-7CCF-44A8-AD430C9BE70E}"/>
              </a:ext>
            </a:extLst>
          </p:cNvPr>
          <p:cNvSpPr txBox="1"/>
          <p:nvPr/>
        </p:nvSpPr>
        <p:spPr>
          <a:xfrm>
            <a:off x="4846687" y="320556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Didot" panose="02000503000000020003" pitchFamily="2" charset="-79"/>
                <a:cs typeface="Didot" panose="02000503000000020003" pitchFamily="2" charset="-79"/>
              </a:rPr>
              <a:t>seconds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C3935-3562-F224-E404-DA2BD2D7381F}"/>
              </a:ext>
            </a:extLst>
          </p:cNvPr>
          <p:cNvSpPr/>
          <p:nvPr/>
        </p:nvSpPr>
        <p:spPr>
          <a:xfrm>
            <a:off x="2025693" y="1852889"/>
            <a:ext cx="1116281" cy="8155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32FF85-D268-5EBC-5008-8A5886CA8EB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583834" y="2668434"/>
            <a:ext cx="0" cy="152113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472A28-6DEC-3C8C-4D19-FC955BDEBD0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924821" y="2668435"/>
            <a:ext cx="0" cy="152113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AD021F-D23F-39E8-C51B-B0DE3B75B7FC}"/>
              </a:ext>
            </a:extLst>
          </p:cNvPr>
          <p:cNvCxnSpPr>
            <a:cxnSpLocks/>
          </p:cNvCxnSpPr>
          <p:nvPr/>
        </p:nvCxnSpPr>
        <p:spPr>
          <a:xfrm>
            <a:off x="2575596" y="4181328"/>
            <a:ext cx="635746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2086D7-49EC-D5A0-D4E0-CFDF9AC3AAEA}"/>
              </a:ext>
            </a:extLst>
          </p:cNvPr>
          <p:cNvCxnSpPr/>
          <p:nvPr/>
        </p:nvCxnSpPr>
        <p:spPr>
          <a:xfrm>
            <a:off x="5770338" y="4181328"/>
            <a:ext cx="0" cy="9778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D35D65-D3F0-07E1-4398-64F8685BAA18}"/>
              </a:ext>
            </a:extLst>
          </p:cNvPr>
          <p:cNvSpPr txBox="1"/>
          <p:nvPr/>
        </p:nvSpPr>
        <p:spPr>
          <a:xfrm>
            <a:off x="2414349" y="5278713"/>
            <a:ext cx="736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Mean is above </a:t>
            </a:r>
            <a:r>
              <a:rPr lang="en-IT" b="1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75th</a:t>
            </a:r>
            <a:r>
              <a:rPr lang="en-IT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percentile = </a:t>
            </a:r>
            <a:r>
              <a:rPr lang="en-IT" b="1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Presence of extreme values (outliers)</a:t>
            </a:r>
          </a:p>
        </p:txBody>
      </p:sp>
    </p:spTree>
    <p:extLst>
      <p:ext uri="{BB962C8B-B14F-4D97-AF65-F5344CB8AC3E}">
        <p14:creationId xmlns:p14="http://schemas.microsoft.com/office/powerpoint/2010/main" val="1315360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256F1E-F880-4F18-5D2E-630AAC1D5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484F99-EFAB-B09B-48FB-5E346CCC884D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3F675-0956-3241-F621-6856D41D0587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Why do some users take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 so long </a:t>
            </a:r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to make a purchase?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5597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7DCE06-4736-EF49-935F-AFF67C9B5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301FB7E7-BDFB-592B-18CF-19674136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6" y="1436329"/>
            <a:ext cx="9306704" cy="5139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A5F279-53DF-D152-D735-3784CB613558}"/>
              </a:ext>
            </a:extLst>
          </p:cNvPr>
          <p:cNvSpPr txBox="1"/>
          <p:nvPr/>
        </p:nvSpPr>
        <p:spPr>
          <a:xfrm>
            <a:off x="465593" y="1163286"/>
            <a:ext cx="1166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Distribution of </a:t>
            </a:r>
            <a:r>
              <a:rPr lang="en-IT" b="1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HTP </a:t>
            </a:r>
            <a:r>
              <a:rPr lang="en-IT" sz="1400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(entire 3 months period</a:t>
            </a:r>
            <a:r>
              <a:rPr lang="en-IT" sz="1200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)</a:t>
            </a:r>
            <a:endParaRPr lang="en-IT" sz="1600" dirty="0">
              <a:solidFill>
                <a:schemeClr val="bg1">
                  <a:lumMod val="50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7319CB-7B18-4F70-B434-EF5B03E38F83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CB5E0-D67E-3D92-D3A3-F42EBF51C8A9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Why do some users take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 so long </a:t>
            </a:r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to make a purchase?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15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C869B-3E64-6A1B-0526-802B050A2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8D5963-7D25-E11D-2AAC-3286B3AA9561}"/>
              </a:ext>
            </a:extLst>
          </p:cNvPr>
          <p:cNvSpPr txBox="1"/>
          <p:nvPr/>
        </p:nvSpPr>
        <p:spPr>
          <a:xfrm>
            <a:off x="938212" y="3075057"/>
            <a:ext cx="1031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4000" dirty="0">
                <a:latin typeface="Didot" panose="02000503000000020003" pitchFamily="2" charset="-79"/>
                <a:cs typeface="Didot" panose="02000503000000020003" pitchFamily="2" charset="-79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4624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8933D5-0355-E162-76AB-FBEF1CCF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E6353053-9F4B-93F9-97BE-57FDD2376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6" y="1436329"/>
            <a:ext cx="9306704" cy="5139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973E4-82C7-B883-086D-2F1C184D5116}"/>
              </a:ext>
            </a:extLst>
          </p:cNvPr>
          <p:cNvSpPr txBox="1"/>
          <p:nvPr/>
        </p:nvSpPr>
        <p:spPr>
          <a:xfrm>
            <a:off x="465593" y="1163286"/>
            <a:ext cx="1166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Distribution of </a:t>
            </a:r>
            <a:r>
              <a:rPr lang="en-IT" b="1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HTP </a:t>
            </a:r>
            <a:r>
              <a:rPr lang="en-IT" sz="1400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(entire 3 months period</a:t>
            </a:r>
            <a:r>
              <a:rPr lang="en-IT" sz="1200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)</a:t>
            </a:r>
            <a:endParaRPr lang="en-IT" sz="1600" dirty="0">
              <a:solidFill>
                <a:schemeClr val="bg1">
                  <a:lumMod val="50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064E8E-4A42-1132-CCCC-1FB46D03346E}"/>
              </a:ext>
            </a:extLst>
          </p:cNvPr>
          <p:cNvSpPr txBox="1"/>
          <p:nvPr/>
        </p:nvSpPr>
        <p:spPr>
          <a:xfrm>
            <a:off x="2138068" y="282746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Didot" panose="02000503000000020003" pitchFamily="2" charset="-79"/>
                <a:cs typeface="Didot" panose="02000503000000020003" pitchFamily="2" charset="-79"/>
              </a:rPr>
              <a:t>After more than </a:t>
            </a:r>
            <a:r>
              <a:rPr lang="en-IT" sz="2000" b="1" dirty="0">
                <a:solidFill>
                  <a:schemeClr val="accent4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3</a:t>
            </a:r>
            <a:r>
              <a:rPr lang="en-IT" sz="1600" dirty="0">
                <a:latin typeface="Didot" panose="02000503000000020003" pitchFamily="2" charset="-79"/>
                <a:cs typeface="Didot" panose="02000503000000020003" pitchFamily="2" charset="-79"/>
              </a:rPr>
              <a:t> </a:t>
            </a:r>
            <a:r>
              <a:rPr lang="en-IT" sz="1600" dirty="0">
                <a:solidFill>
                  <a:schemeClr val="accent4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hours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CFA94B-25FF-163D-795C-39AE2CB83FE6}"/>
              </a:ext>
            </a:extLst>
          </p:cNvPr>
          <p:cNvSpPr txBox="1"/>
          <p:nvPr/>
        </p:nvSpPr>
        <p:spPr>
          <a:xfrm>
            <a:off x="2138068" y="2505920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chemeClr val="accent4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478 puchases (9,97%)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CDEE49-0642-B38A-3E30-EEEAC9F9FDD9}"/>
              </a:ext>
            </a:extLst>
          </p:cNvPr>
          <p:cNvCxnSpPr>
            <a:cxnSpLocks/>
          </p:cNvCxnSpPr>
          <p:nvPr/>
        </p:nvCxnSpPr>
        <p:spPr>
          <a:xfrm flipV="1">
            <a:off x="1917387" y="2690586"/>
            <a:ext cx="8626" cy="3543279"/>
          </a:xfrm>
          <a:prstGeom prst="line">
            <a:avLst/>
          </a:prstGeom>
          <a:ln w="12700">
            <a:solidFill>
              <a:srgbClr val="FFC000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6032ECC-9E03-AB0B-F2BE-4A5E8B56441A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2C99D8-1399-2751-2219-2ED5C89518AC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Why do some users take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 so long </a:t>
            </a:r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to make a purchase?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4362F-B4C5-350E-F28D-77B34BAAA349}"/>
              </a:ext>
            </a:extLst>
          </p:cNvPr>
          <p:cNvSpPr/>
          <p:nvPr/>
        </p:nvSpPr>
        <p:spPr>
          <a:xfrm>
            <a:off x="817685" y="1532618"/>
            <a:ext cx="322981" cy="4701247"/>
          </a:xfrm>
          <a:prstGeom prst="rect">
            <a:avLst/>
          </a:prstGeom>
          <a:solidFill>
            <a:srgbClr val="FFFFFF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8EF6FE-C618-809F-DC18-EBF89F8262E6}"/>
              </a:ext>
            </a:extLst>
          </p:cNvPr>
          <p:cNvSpPr/>
          <p:nvPr/>
        </p:nvSpPr>
        <p:spPr>
          <a:xfrm>
            <a:off x="1140666" y="5694714"/>
            <a:ext cx="768095" cy="539150"/>
          </a:xfrm>
          <a:prstGeom prst="rect">
            <a:avLst/>
          </a:prstGeom>
          <a:solidFill>
            <a:srgbClr val="FFFFFF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9250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4C8C81-B380-ACF5-868F-41E1B811D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8C3B72EA-3888-6F24-2D13-9F3BF5C5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6" y="1436329"/>
            <a:ext cx="9306704" cy="5139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A46EB-6574-9482-EC85-A288CB40E454}"/>
              </a:ext>
            </a:extLst>
          </p:cNvPr>
          <p:cNvSpPr txBox="1"/>
          <p:nvPr/>
        </p:nvSpPr>
        <p:spPr>
          <a:xfrm>
            <a:off x="465593" y="1163286"/>
            <a:ext cx="1166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Distribution of </a:t>
            </a:r>
            <a:r>
              <a:rPr lang="en-IT" b="1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HTP </a:t>
            </a:r>
            <a:r>
              <a:rPr lang="en-IT" sz="1400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(entire 3 months period</a:t>
            </a:r>
            <a:r>
              <a:rPr lang="en-IT" sz="1200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)</a:t>
            </a:r>
            <a:endParaRPr lang="en-IT" sz="1600" dirty="0">
              <a:solidFill>
                <a:schemeClr val="bg1">
                  <a:lumMod val="50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EE228-8619-F5AD-7FB9-C1AB9CC4EEDE}"/>
              </a:ext>
            </a:extLst>
          </p:cNvPr>
          <p:cNvSpPr txBox="1"/>
          <p:nvPr/>
        </p:nvSpPr>
        <p:spPr>
          <a:xfrm>
            <a:off x="2138068" y="282746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solidFill>
                  <a:schemeClr val="bg1">
                    <a:lumMod val="8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After more than </a:t>
            </a:r>
            <a:r>
              <a:rPr lang="en-IT" sz="2000" b="1" dirty="0">
                <a:solidFill>
                  <a:schemeClr val="bg1">
                    <a:lumMod val="8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3</a:t>
            </a:r>
            <a:r>
              <a:rPr lang="en-IT" sz="1600" dirty="0">
                <a:solidFill>
                  <a:schemeClr val="bg1">
                    <a:lumMod val="8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hours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763D39-F5C1-57FA-3E00-5EC6C7C331A1}"/>
              </a:ext>
            </a:extLst>
          </p:cNvPr>
          <p:cNvSpPr txBox="1"/>
          <p:nvPr/>
        </p:nvSpPr>
        <p:spPr>
          <a:xfrm>
            <a:off x="3117438" y="4111340"/>
            <a:ext cx="2520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Didot" panose="02000503000000020003" pitchFamily="2" charset="-79"/>
                <a:cs typeface="Didot" panose="02000503000000020003" pitchFamily="2" charset="-79"/>
              </a:rPr>
              <a:t>After more than </a:t>
            </a:r>
            <a:r>
              <a:rPr lang="en-IT" sz="2000" b="1" dirty="0">
                <a:solidFill>
                  <a:schemeClr val="accent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6</a:t>
            </a:r>
            <a:r>
              <a:rPr lang="en-IT" sz="1600" dirty="0">
                <a:latin typeface="Didot" panose="02000503000000020003" pitchFamily="2" charset="-79"/>
                <a:cs typeface="Didot" panose="02000503000000020003" pitchFamily="2" charset="-79"/>
              </a:rPr>
              <a:t> </a:t>
            </a:r>
            <a:r>
              <a:rPr lang="en-IT" sz="1600" dirty="0">
                <a:solidFill>
                  <a:schemeClr val="accent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hours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B04A4-C2EC-2D7B-2218-725FB03A72AF}"/>
              </a:ext>
            </a:extLst>
          </p:cNvPr>
          <p:cNvSpPr txBox="1"/>
          <p:nvPr/>
        </p:nvSpPr>
        <p:spPr>
          <a:xfrm>
            <a:off x="3117437" y="3813822"/>
            <a:ext cx="297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b="1" dirty="0">
                <a:solidFill>
                  <a:schemeClr val="accent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244 purchases (5,09%)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33F8E-9259-18CE-979B-B35162CE0371}"/>
              </a:ext>
            </a:extLst>
          </p:cNvPr>
          <p:cNvSpPr txBox="1"/>
          <p:nvPr/>
        </p:nvSpPr>
        <p:spPr>
          <a:xfrm>
            <a:off x="2138068" y="2505920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chemeClr val="bg1">
                    <a:lumMod val="8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478 puchases (9,97%)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0DC9F8-8FAD-4524-AB15-F27D243B47A7}"/>
              </a:ext>
            </a:extLst>
          </p:cNvPr>
          <p:cNvCxnSpPr>
            <a:cxnSpLocks/>
          </p:cNvCxnSpPr>
          <p:nvPr/>
        </p:nvCxnSpPr>
        <p:spPr>
          <a:xfrm flipV="1">
            <a:off x="1917387" y="2690586"/>
            <a:ext cx="8626" cy="354327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5C0E48-88B3-EFC3-1624-49377991B4A6}"/>
              </a:ext>
            </a:extLst>
          </p:cNvPr>
          <p:cNvCxnSpPr>
            <a:cxnSpLocks/>
          </p:cNvCxnSpPr>
          <p:nvPr/>
        </p:nvCxnSpPr>
        <p:spPr>
          <a:xfrm flipV="1">
            <a:off x="2973553" y="3998488"/>
            <a:ext cx="6790" cy="2228285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8B9C022-7907-F7C1-6548-2CFFACC64E77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74253-01E5-5918-5074-A06A99C6A59E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Why do some users take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 so long </a:t>
            </a:r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to make a purchase?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8D4E2-EF97-9B2F-C0F9-1D032F63221C}"/>
              </a:ext>
            </a:extLst>
          </p:cNvPr>
          <p:cNvSpPr/>
          <p:nvPr/>
        </p:nvSpPr>
        <p:spPr>
          <a:xfrm>
            <a:off x="817685" y="1532618"/>
            <a:ext cx="322981" cy="4701247"/>
          </a:xfrm>
          <a:prstGeom prst="rect">
            <a:avLst/>
          </a:prstGeom>
          <a:solidFill>
            <a:srgbClr val="FFFFFF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46F0E-B023-3BF3-4340-7C86AB0A339B}"/>
              </a:ext>
            </a:extLst>
          </p:cNvPr>
          <p:cNvSpPr/>
          <p:nvPr/>
        </p:nvSpPr>
        <p:spPr>
          <a:xfrm>
            <a:off x="1140666" y="5611091"/>
            <a:ext cx="776721" cy="622773"/>
          </a:xfrm>
          <a:prstGeom prst="rect">
            <a:avLst/>
          </a:prstGeom>
          <a:solidFill>
            <a:srgbClr val="FFFFFF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4058F1-AA46-D887-8B74-9C9281FAC076}"/>
              </a:ext>
            </a:extLst>
          </p:cNvPr>
          <p:cNvSpPr/>
          <p:nvPr/>
        </p:nvSpPr>
        <p:spPr>
          <a:xfrm>
            <a:off x="1917387" y="6092740"/>
            <a:ext cx="1038914" cy="141124"/>
          </a:xfrm>
          <a:prstGeom prst="rect">
            <a:avLst/>
          </a:prstGeom>
          <a:solidFill>
            <a:srgbClr val="FFFFFF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89155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61EE01-A3FA-D8F0-AFD3-FFC0A9CE5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47F238DD-3111-54B6-CEA9-28E37AE29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6" y="1436329"/>
            <a:ext cx="9306704" cy="5139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86500-9215-876D-5D7F-A62D89E3BADC}"/>
              </a:ext>
            </a:extLst>
          </p:cNvPr>
          <p:cNvSpPr txBox="1"/>
          <p:nvPr/>
        </p:nvSpPr>
        <p:spPr>
          <a:xfrm>
            <a:off x="465593" y="1163286"/>
            <a:ext cx="1166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Distribution of </a:t>
            </a:r>
            <a:r>
              <a:rPr lang="en-IT" b="1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HTP </a:t>
            </a:r>
            <a:r>
              <a:rPr lang="en-IT" sz="1400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(entire 3 months period</a:t>
            </a:r>
            <a:r>
              <a:rPr lang="en-IT" sz="1200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)</a:t>
            </a:r>
            <a:endParaRPr lang="en-IT" sz="1600" dirty="0">
              <a:solidFill>
                <a:schemeClr val="bg1">
                  <a:lumMod val="50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709FA-009C-B169-7AD7-AC159BDC866D}"/>
              </a:ext>
            </a:extLst>
          </p:cNvPr>
          <p:cNvSpPr txBox="1"/>
          <p:nvPr/>
        </p:nvSpPr>
        <p:spPr>
          <a:xfrm>
            <a:off x="2138068" y="2827465"/>
            <a:ext cx="246253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T" sz="1600" dirty="0">
                <a:solidFill>
                  <a:schemeClr val="bg1">
                    <a:lumMod val="8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After more than </a:t>
            </a:r>
            <a:r>
              <a:rPr lang="en-IT" sz="2000" b="1" dirty="0">
                <a:solidFill>
                  <a:schemeClr val="bg1">
                    <a:lumMod val="8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3</a:t>
            </a:r>
            <a:r>
              <a:rPr lang="en-IT" sz="1600" dirty="0">
                <a:solidFill>
                  <a:schemeClr val="bg1">
                    <a:lumMod val="8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hours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3A7CAC-855A-B639-533E-9B4C4C4D6CBC}"/>
              </a:ext>
            </a:extLst>
          </p:cNvPr>
          <p:cNvSpPr txBox="1"/>
          <p:nvPr/>
        </p:nvSpPr>
        <p:spPr>
          <a:xfrm>
            <a:off x="3117438" y="4111340"/>
            <a:ext cx="252024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T" sz="1600" dirty="0">
                <a:solidFill>
                  <a:schemeClr val="bg1">
                    <a:lumMod val="8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After more than </a:t>
            </a:r>
            <a:r>
              <a:rPr lang="en-IT" sz="2000" b="1" dirty="0">
                <a:solidFill>
                  <a:schemeClr val="bg1">
                    <a:lumMod val="8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6</a:t>
            </a:r>
            <a:r>
              <a:rPr lang="en-IT" sz="1600" dirty="0">
                <a:solidFill>
                  <a:schemeClr val="bg1">
                    <a:lumMod val="8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hours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28B69B-CB03-A02C-8469-DDE14FB4CC6E}"/>
              </a:ext>
            </a:extLst>
          </p:cNvPr>
          <p:cNvSpPr txBox="1"/>
          <p:nvPr/>
        </p:nvSpPr>
        <p:spPr>
          <a:xfrm>
            <a:off x="4503391" y="5375848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Didot" panose="02000503000000020003" pitchFamily="2" charset="-79"/>
                <a:cs typeface="Didot" panose="02000503000000020003" pitchFamily="2" charset="-79"/>
              </a:rPr>
              <a:t>After more than </a:t>
            </a:r>
            <a:r>
              <a:rPr lang="en-IT" sz="2000" b="1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10</a:t>
            </a:r>
            <a:r>
              <a:rPr lang="en-IT" sz="1600" dirty="0">
                <a:latin typeface="Didot" panose="02000503000000020003" pitchFamily="2" charset="-79"/>
                <a:cs typeface="Didot" panose="02000503000000020003" pitchFamily="2" charset="-79"/>
              </a:rPr>
              <a:t> </a:t>
            </a:r>
            <a:r>
              <a:rPr lang="en-IT" sz="1600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hours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A37866-D55B-65CA-A195-FBDE91AE34A8}"/>
              </a:ext>
            </a:extLst>
          </p:cNvPr>
          <p:cNvSpPr txBox="1"/>
          <p:nvPr/>
        </p:nvSpPr>
        <p:spPr>
          <a:xfrm>
            <a:off x="4503391" y="5105384"/>
            <a:ext cx="329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b="1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137 purchases (2,86%)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E8CDE2-BA77-7B1C-F06E-E2B78DDAEA5E}"/>
              </a:ext>
            </a:extLst>
          </p:cNvPr>
          <p:cNvSpPr txBox="1"/>
          <p:nvPr/>
        </p:nvSpPr>
        <p:spPr>
          <a:xfrm>
            <a:off x="3117437" y="3813822"/>
            <a:ext cx="29785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b="1" dirty="0">
                <a:solidFill>
                  <a:schemeClr val="bg1">
                    <a:lumMod val="8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244 purchases (5,09%)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93E188-393E-F1CA-60CC-266D31175479}"/>
              </a:ext>
            </a:extLst>
          </p:cNvPr>
          <p:cNvSpPr txBox="1"/>
          <p:nvPr/>
        </p:nvSpPr>
        <p:spPr>
          <a:xfrm>
            <a:off x="2138068" y="2505920"/>
            <a:ext cx="24714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chemeClr val="bg1">
                    <a:lumMod val="8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478 puchases (9,97%)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C68CEE-BDA8-ACA1-D623-63ACA01F88CB}"/>
              </a:ext>
            </a:extLst>
          </p:cNvPr>
          <p:cNvCxnSpPr>
            <a:cxnSpLocks/>
          </p:cNvCxnSpPr>
          <p:nvPr/>
        </p:nvCxnSpPr>
        <p:spPr>
          <a:xfrm flipV="1">
            <a:off x="1917387" y="2690586"/>
            <a:ext cx="8626" cy="354327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D79CCD-D0E9-1B59-9EBE-1770A7999328}"/>
              </a:ext>
            </a:extLst>
          </p:cNvPr>
          <p:cNvCxnSpPr>
            <a:cxnSpLocks/>
          </p:cNvCxnSpPr>
          <p:nvPr/>
        </p:nvCxnSpPr>
        <p:spPr>
          <a:xfrm flipV="1">
            <a:off x="2973553" y="3998488"/>
            <a:ext cx="6790" cy="222828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335C6A-E4F3-BAA0-0FBB-92AA5903CEDD}"/>
              </a:ext>
            </a:extLst>
          </p:cNvPr>
          <p:cNvCxnSpPr>
            <a:cxnSpLocks/>
          </p:cNvCxnSpPr>
          <p:nvPr/>
        </p:nvCxnSpPr>
        <p:spPr>
          <a:xfrm flipV="1">
            <a:off x="4380594" y="5290050"/>
            <a:ext cx="0" cy="929631"/>
          </a:xfrm>
          <a:prstGeom prst="line">
            <a:avLst/>
          </a:prstGeom>
          <a:ln w="12700">
            <a:solidFill>
              <a:srgbClr val="C00000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9AA2DC3-E0EF-39BF-ED46-ABAF79B8495F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05AC4-D6EF-9ACA-1363-971929C1C358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Why do some users take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 so long </a:t>
            </a:r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to make a purchase?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88765-E7D9-8EB9-02DE-B61D43C24DEE}"/>
              </a:ext>
            </a:extLst>
          </p:cNvPr>
          <p:cNvSpPr/>
          <p:nvPr/>
        </p:nvSpPr>
        <p:spPr>
          <a:xfrm>
            <a:off x="817685" y="1532618"/>
            <a:ext cx="322981" cy="4701247"/>
          </a:xfrm>
          <a:prstGeom prst="rect">
            <a:avLst/>
          </a:prstGeom>
          <a:solidFill>
            <a:srgbClr val="FFFFFF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64F18-911F-D66E-741F-E2FA3347BA66}"/>
              </a:ext>
            </a:extLst>
          </p:cNvPr>
          <p:cNvSpPr/>
          <p:nvPr/>
        </p:nvSpPr>
        <p:spPr>
          <a:xfrm>
            <a:off x="1140666" y="5611091"/>
            <a:ext cx="776721" cy="622773"/>
          </a:xfrm>
          <a:prstGeom prst="rect">
            <a:avLst/>
          </a:prstGeom>
          <a:solidFill>
            <a:srgbClr val="FFFFFF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E11D4-53A4-7C36-C04A-9C2452339B4E}"/>
              </a:ext>
            </a:extLst>
          </p:cNvPr>
          <p:cNvSpPr/>
          <p:nvPr/>
        </p:nvSpPr>
        <p:spPr>
          <a:xfrm>
            <a:off x="1917387" y="6092740"/>
            <a:ext cx="1052686" cy="141124"/>
          </a:xfrm>
          <a:prstGeom prst="rect">
            <a:avLst/>
          </a:prstGeom>
          <a:solidFill>
            <a:srgbClr val="FFFFFF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431E13-5799-31E4-D6C5-0AC7C40E399A}"/>
              </a:ext>
            </a:extLst>
          </p:cNvPr>
          <p:cNvSpPr/>
          <p:nvPr/>
        </p:nvSpPr>
        <p:spPr>
          <a:xfrm>
            <a:off x="2970073" y="6092740"/>
            <a:ext cx="1379687" cy="141124"/>
          </a:xfrm>
          <a:prstGeom prst="rect">
            <a:avLst/>
          </a:prstGeom>
          <a:solidFill>
            <a:srgbClr val="FFFFFF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8970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FA3B3D-1D24-65BB-D87B-3902AE86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7E41ED79-B34F-EE22-6953-C3E70F7A6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6" y="1436329"/>
            <a:ext cx="9306704" cy="5139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5CD294-ED14-512E-D413-7FFD0876E78B}"/>
              </a:ext>
            </a:extLst>
          </p:cNvPr>
          <p:cNvSpPr txBox="1"/>
          <p:nvPr/>
        </p:nvSpPr>
        <p:spPr>
          <a:xfrm>
            <a:off x="465593" y="1163286"/>
            <a:ext cx="1166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Distribution of </a:t>
            </a:r>
            <a:r>
              <a:rPr lang="en-IT" b="1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HTP </a:t>
            </a:r>
            <a:r>
              <a:rPr lang="en-IT" sz="1400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(entire 3 months period</a:t>
            </a:r>
            <a:r>
              <a:rPr lang="en-IT" sz="1200" dirty="0">
                <a:solidFill>
                  <a:schemeClr val="bg1">
                    <a:lumMod val="50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)</a:t>
            </a:r>
            <a:endParaRPr lang="en-IT" sz="1600" dirty="0">
              <a:solidFill>
                <a:schemeClr val="bg1">
                  <a:lumMod val="50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60C2A-5A65-0A54-84E0-1D1560E64AE3}"/>
              </a:ext>
            </a:extLst>
          </p:cNvPr>
          <p:cNvSpPr txBox="1"/>
          <p:nvPr/>
        </p:nvSpPr>
        <p:spPr>
          <a:xfrm>
            <a:off x="2138068" y="282746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Didot" panose="02000503000000020003" pitchFamily="2" charset="-79"/>
                <a:cs typeface="Didot" panose="02000503000000020003" pitchFamily="2" charset="-79"/>
              </a:rPr>
              <a:t>After more than </a:t>
            </a:r>
            <a:r>
              <a:rPr lang="en-IT" sz="2000" b="1" dirty="0">
                <a:solidFill>
                  <a:schemeClr val="accent4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3</a:t>
            </a:r>
            <a:r>
              <a:rPr lang="en-IT" sz="1600" dirty="0">
                <a:latin typeface="Didot" panose="02000503000000020003" pitchFamily="2" charset="-79"/>
                <a:cs typeface="Didot" panose="02000503000000020003" pitchFamily="2" charset="-79"/>
              </a:rPr>
              <a:t> </a:t>
            </a:r>
            <a:r>
              <a:rPr lang="en-IT" sz="1600" dirty="0">
                <a:solidFill>
                  <a:schemeClr val="accent4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hours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E13173-5A33-10C1-1527-C0FFEFD4DB2D}"/>
              </a:ext>
            </a:extLst>
          </p:cNvPr>
          <p:cNvSpPr txBox="1"/>
          <p:nvPr/>
        </p:nvSpPr>
        <p:spPr>
          <a:xfrm>
            <a:off x="3117438" y="4111340"/>
            <a:ext cx="2520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Didot" panose="02000503000000020003" pitchFamily="2" charset="-79"/>
                <a:cs typeface="Didot" panose="02000503000000020003" pitchFamily="2" charset="-79"/>
              </a:rPr>
              <a:t>After more than </a:t>
            </a:r>
            <a:r>
              <a:rPr lang="en-IT" sz="2000" b="1" dirty="0">
                <a:solidFill>
                  <a:schemeClr val="accent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6</a:t>
            </a:r>
            <a:r>
              <a:rPr lang="en-IT" sz="1600" dirty="0">
                <a:latin typeface="Didot" panose="02000503000000020003" pitchFamily="2" charset="-79"/>
                <a:cs typeface="Didot" panose="02000503000000020003" pitchFamily="2" charset="-79"/>
              </a:rPr>
              <a:t> </a:t>
            </a:r>
            <a:r>
              <a:rPr lang="en-IT" sz="1600" dirty="0">
                <a:solidFill>
                  <a:schemeClr val="accent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hours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9DDE7-FD3D-590D-2CBE-F16C9BF2C8BA}"/>
              </a:ext>
            </a:extLst>
          </p:cNvPr>
          <p:cNvSpPr txBox="1"/>
          <p:nvPr/>
        </p:nvSpPr>
        <p:spPr>
          <a:xfrm>
            <a:off x="4503391" y="5375848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Didot" panose="02000503000000020003" pitchFamily="2" charset="-79"/>
                <a:cs typeface="Didot" panose="02000503000000020003" pitchFamily="2" charset="-79"/>
              </a:rPr>
              <a:t>After more than </a:t>
            </a:r>
            <a:r>
              <a:rPr lang="en-IT" sz="2000" b="1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10</a:t>
            </a:r>
            <a:r>
              <a:rPr lang="en-IT" sz="1600" dirty="0">
                <a:latin typeface="Didot" panose="02000503000000020003" pitchFamily="2" charset="-79"/>
                <a:cs typeface="Didot" panose="02000503000000020003" pitchFamily="2" charset="-79"/>
              </a:rPr>
              <a:t> </a:t>
            </a:r>
            <a:r>
              <a:rPr lang="en-IT" sz="1600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hours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79762-84AF-AA80-CC4A-52EF787C8B40}"/>
              </a:ext>
            </a:extLst>
          </p:cNvPr>
          <p:cNvSpPr txBox="1"/>
          <p:nvPr/>
        </p:nvSpPr>
        <p:spPr>
          <a:xfrm>
            <a:off x="4503391" y="5105384"/>
            <a:ext cx="329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b="1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137 purchases (2,86%)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3952B8-0EE8-9412-FBA8-E4F29DA2F2A2}"/>
              </a:ext>
            </a:extLst>
          </p:cNvPr>
          <p:cNvSpPr txBox="1"/>
          <p:nvPr/>
        </p:nvSpPr>
        <p:spPr>
          <a:xfrm>
            <a:off x="3117437" y="3813822"/>
            <a:ext cx="297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b="1" dirty="0">
                <a:solidFill>
                  <a:schemeClr val="accent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244 purchases (5,09%)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EE1AD-0FFB-77A4-22F5-F54057A22D51}"/>
              </a:ext>
            </a:extLst>
          </p:cNvPr>
          <p:cNvSpPr txBox="1"/>
          <p:nvPr/>
        </p:nvSpPr>
        <p:spPr>
          <a:xfrm>
            <a:off x="2138068" y="2505920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chemeClr val="accent4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478 puchases (9,97%)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BBB33D-191A-1AC8-43B8-BD020C433F35}"/>
              </a:ext>
            </a:extLst>
          </p:cNvPr>
          <p:cNvCxnSpPr>
            <a:cxnSpLocks/>
          </p:cNvCxnSpPr>
          <p:nvPr/>
        </p:nvCxnSpPr>
        <p:spPr>
          <a:xfrm flipV="1">
            <a:off x="1917387" y="2690586"/>
            <a:ext cx="8626" cy="3543279"/>
          </a:xfrm>
          <a:prstGeom prst="line">
            <a:avLst/>
          </a:prstGeom>
          <a:ln w="12700">
            <a:solidFill>
              <a:srgbClr val="FFC000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DE2707-A1E2-9AB8-E0AD-966CFBC65024}"/>
              </a:ext>
            </a:extLst>
          </p:cNvPr>
          <p:cNvCxnSpPr>
            <a:cxnSpLocks/>
          </p:cNvCxnSpPr>
          <p:nvPr/>
        </p:nvCxnSpPr>
        <p:spPr>
          <a:xfrm flipV="1">
            <a:off x="2973553" y="3998488"/>
            <a:ext cx="6790" cy="2228285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20717D-560B-48C1-FA3F-F889F21D1E6F}"/>
              </a:ext>
            </a:extLst>
          </p:cNvPr>
          <p:cNvCxnSpPr>
            <a:cxnSpLocks/>
          </p:cNvCxnSpPr>
          <p:nvPr/>
        </p:nvCxnSpPr>
        <p:spPr>
          <a:xfrm flipV="1">
            <a:off x="4380594" y="5290050"/>
            <a:ext cx="0" cy="929631"/>
          </a:xfrm>
          <a:prstGeom prst="line">
            <a:avLst/>
          </a:prstGeom>
          <a:ln w="12700">
            <a:solidFill>
              <a:srgbClr val="C00000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1BB5E7A-6ED6-E0CA-F505-08C0071996BF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ADB77-7ED6-727A-ABED-7A1383268E0C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Why do some users take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 so long </a:t>
            </a:r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to make a purchase?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2384C-3179-C5B9-8F01-2BEE299C1767}"/>
              </a:ext>
            </a:extLst>
          </p:cNvPr>
          <p:cNvSpPr txBox="1"/>
          <p:nvPr/>
        </p:nvSpPr>
        <p:spPr>
          <a:xfrm>
            <a:off x="8276805" y="1621929"/>
            <a:ext cx="37566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Possible reasons:</a:t>
            </a:r>
          </a:p>
          <a:p>
            <a:endParaRPr lang="en-GB" sz="8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latin typeface="Didot" panose="02000503000000020003" pitchFamily="2" charset="-79"/>
                <a:cs typeface="Didot" panose="02000503000000020003" pitchFamily="2" charset="-79"/>
              </a:rPr>
              <a:t>Long session left open;</a:t>
            </a:r>
          </a:p>
          <a:p>
            <a:endParaRPr lang="en-GB" sz="8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latin typeface="Didot" panose="02000503000000020003" pitchFamily="2" charset="-79"/>
                <a:cs typeface="Didot" panose="02000503000000020003" pitchFamily="2" charset="-79"/>
              </a:rPr>
              <a:t>Exploratory or indecisive </a:t>
            </a:r>
            <a:r>
              <a:rPr lang="en-GB" sz="1400" dirty="0" err="1">
                <a:latin typeface="Didot" panose="02000503000000020003" pitchFamily="2" charset="-79"/>
                <a:cs typeface="Didot" panose="02000503000000020003" pitchFamily="2" charset="-79"/>
              </a:rPr>
              <a:t>behavior</a:t>
            </a:r>
            <a:r>
              <a:rPr lang="en-GB" sz="1400" dirty="0">
                <a:latin typeface="Didot" panose="02000503000000020003" pitchFamily="2" charset="-79"/>
                <a:cs typeface="Didot" panose="02000503000000020003" pitchFamily="2" charset="-79"/>
              </a:rPr>
              <a:t>;</a:t>
            </a:r>
          </a:p>
          <a:p>
            <a:endParaRPr lang="en-GB" sz="8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latin typeface="Didot" panose="02000503000000020003" pitchFamily="2" charset="-79"/>
                <a:cs typeface="Didot" panose="02000503000000020003" pitchFamily="2" charset="-79"/>
              </a:rPr>
              <a:t>Planned purchase later the same day;</a:t>
            </a:r>
          </a:p>
          <a:p>
            <a:endParaRPr lang="en-GB" sz="8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latin typeface="Didot" panose="02000503000000020003" pitchFamily="2" charset="-79"/>
                <a:cs typeface="Didot" panose="02000503000000020003" pitchFamily="2" charset="-79"/>
              </a:rPr>
              <a:t>Interrupted and resumed purchase flow;</a:t>
            </a:r>
          </a:p>
          <a:p>
            <a:endParaRPr lang="en-GB" sz="8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latin typeface="Didot" panose="02000503000000020003" pitchFamily="2" charset="-79"/>
                <a:cs typeface="Didot" panose="02000503000000020003" pitchFamily="2" charset="-79"/>
              </a:rPr>
              <a:t>Technical issues or checkout friction.</a:t>
            </a:r>
          </a:p>
        </p:txBody>
      </p:sp>
    </p:spTree>
    <p:extLst>
      <p:ext uri="{BB962C8B-B14F-4D97-AF65-F5344CB8AC3E}">
        <p14:creationId xmlns:p14="http://schemas.microsoft.com/office/powerpoint/2010/main" val="1010993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096B84-CBA3-C2C3-75FF-4C58DBFD3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211A57-9C56-601F-D036-DF2CE9C8A1FD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0EB1B-AC24-3C3E-984A-7D32EC6C80BF}"/>
              </a:ext>
            </a:extLst>
          </p:cNvPr>
          <p:cNvSpPr txBox="1"/>
          <p:nvPr/>
        </p:nvSpPr>
        <p:spPr>
          <a:xfrm>
            <a:off x="938212" y="2332018"/>
            <a:ext cx="103155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4000" dirty="0">
                <a:latin typeface="Didot" panose="02000503000000020003" pitchFamily="2" charset="-79"/>
                <a:cs typeface="Didot" panose="02000503000000020003" pitchFamily="2" charset="-79"/>
              </a:rPr>
              <a:t>NEXT PART: </a:t>
            </a:r>
          </a:p>
          <a:p>
            <a:pPr algn="ctr"/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CATEGORY SPLIT AND OVER-TIME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C5BB5-456C-57D2-F632-DD48F61BFC11}"/>
              </a:ext>
            </a:extLst>
          </p:cNvPr>
          <p:cNvSpPr txBox="1"/>
          <p:nvPr/>
        </p:nvSpPr>
        <p:spPr>
          <a:xfrm>
            <a:off x="5239900" y="5084743"/>
            <a:ext cx="17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Didot" panose="02000503000000020003" pitchFamily="2" charset="-79"/>
                <a:cs typeface="Didot" panose="02000503000000020003" pitchFamily="2" charset="-79"/>
              </a:rPr>
              <a:t>ON TABLEAU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654EE8B-14CC-926E-33CC-F53A5272AC9C}"/>
              </a:ext>
            </a:extLst>
          </p:cNvPr>
          <p:cNvSpPr/>
          <p:nvPr/>
        </p:nvSpPr>
        <p:spPr>
          <a:xfrm>
            <a:off x="5841206" y="4114800"/>
            <a:ext cx="509587" cy="8858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8250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E779FC-765B-6D9C-46FE-72E5F2E6D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75C96E-8962-A1D6-2FD6-99C3DB426FF6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BADA6-F686-2AAA-1D26-B7406791F199}"/>
              </a:ext>
            </a:extLst>
          </p:cNvPr>
          <p:cNvSpPr txBox="1"/>
          <p:nvPr/>
        </p:nvSpPr>
        <p:spPr>
          <a:xfrm>
            <a:off x="938212" y="3075057"/>
            <a:ext cx="1031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4000" dirty="0">
                <a:latin typeface="Didot" panose="02000503000000020003" pitchFamily="2" charset="-79"/>
                <a:cs typeface="Didot" panose="02000503000000020003" pitchFamily="2" charset="-79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19467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960BC-544B-A6FB-ABD2-5566A4C0C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20EA60-8A35-F50C-9204-0A751411FB60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Analysis Limits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47712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25A58C-DFAD-72EA-FC54-2DCE468E3AC4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Analysis Limits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DC587-482A-5867-B03A-BE4C5A701E32}"/>
              </a:ext>
            </a:extLst>
          </p:cNvPr>
          <p:cNvSpPr txBox="1"/>
          <p:nvPr/>
        </p:nvSpPr>
        <p:spPr>
          <a:xfrm>
            <a:off x="262392" y="1269643"/>
            <a:ext cx="11667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  The type of product and complexity of the website are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unknown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, making it hard to assess whether the measured time-to-purchase is concerning or acceptable. This context would be essential to align the metric with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product goals 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or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OKRs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322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451BE-071A-1BC5-778D-3376F9A3E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12C98C-2DDE-4985-BBDA-F20EEA42DFD8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Analysis Limits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151C4-B3E9-E158-89FA-735029DD7DBB}"/>
              </a:ext>
            </a:extLst>
          </p:cNvPr>
          <p:cNvSpPr txBox="1"/>
          <p:nvPr/>
        </p:nvSpPr>
        <p:spPr>
          <a:xfrm>
            <a:off x="262392" y="1269643"/>
            <a:ext cx="116672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The type of product and complexity of the website are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unknown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making it hard to assess whether the measured time-to-purchase is concerning or acceptable. This context would be essential to align the metric with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product goals 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or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OKRs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.</a:t>
            </a:r>
          </a:p>
          <a:p>
            <a:endParaRPr lang="en-GB" sz="16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  Time-to-purchase is calculated based on calendar day rather than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actual session duration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, which limits precision in identifying true user </a:t>
            </a:r>
            <a:r>
              <a:rPr lang="en-GB" sz="1600" dirty="0" err="1">
                <a:latin typeface="Didot" panose="02000503000000020003" pitchFamily="2" charset="-79"/>
                <a:cs typeface="Didot" panose="02000503000000020003" pitchFamily="2" charset="-79"/>
              </a:rPr>
              <a:t>behavior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407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37D08-566E-15F3-243C-0C9215F8C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264D4C-4E51-371C-9CB6-4E5F954B2B38}"/>
              </a:ext>
            </a:extLst>
          </p:cNvPr>
          <p:cNvSpPr txBox="1"/>
          <p:nvPr/>
        </p:nvSpPr>
        <p:spPr>
          <a:xfrm>
            <a:off x="262391" y="3429000"/>
            <a:ext cx="11667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91732-A77B-C652-20D5-3D5C456976DB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Analysis Limits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0BA52-6BEE-0E66-624B-8B7F59270ACD}"/>
              </a:ext>
            </a:extLst>
          </p:cNvPr>
          <p:cNvSpPr txBox="1"/>
          <p:nvPr/>
        </p:nvSpPr>
        <p:spPr>
          <a:xfrm>
            <a:off x="262392" y="1269643"/>
            <a:ext cx="1166721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The type of product and complexity of the website are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unknown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making it hard to assess whether the measured time-to-purchase is concerning or acceptable. This context would be essential to align the metric with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product goals 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or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OKRs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.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Time-to-purchase is calculated based on calendar day rather than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actual session duration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which limits precision in identifying true user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behavior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.</a:t>
            </a:r>
          </a:p>
          <a:p>
            <a:endParaRPr lang="en-GB" sz="16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  Session tracking is inconsistent: the </a:t>
            </a:r>
            <a:r>
              <a:rPr lang="en-GB" sz="1600" b="1" i="1" dirty="0" err="1">
                <a:latin typeface="Didot" panose="02000503000000020003" pitchFamily="2" charset="-79"/>
                <a:cs typeface="Didot" panose="02000503000000020003" pitchFamily="2" charset="-79"/>
              </a:rPr>
              <a:t>session_start</a:t>
            </a:r>
            <a:r>
              <a:rPr lang="en-GB" sz="1600" b="1" i="1" dirty="0">
                <a:latin typeface="Didot" panose="02000503000000020003" pitchFamily="2" charset="-79"/>
                <a:cs typeface="Didot" panose="02000503000000020003" pitchFamily="2" charset="-79"/>
              </a:rPr>
              <a:t> 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event is not always the first recorded action, leading to potential inaccuracies, especially for outliers with very long or very short purchase times.</a:t>
            </a:r>
          </a:p>
        </p:txBody>
      </p:sp>
    </p:spTree>
    <p:extLst>
      <p:ext uri="{BB962C8B-B14F-4D97-AF65-F5344CB8AC3E}">
        <p14:creationId xmlns:p14="http://schemas.microsoft.com/office/powerpoint/2010/main" val="99983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C4A9E-3A14-8C34-A5EA-D3991C6F1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2C328D-2D8F-3863-E2CB-870F8D34F67A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Context</a:t>
            </a:r>
            <a:endParaRPr lang="en-IT" sz="2800" b="1" dirty="0">
              <a:solidFill>
                <a:schemeClr val="accent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8F7939-44AB-7722-E8BD-948D1E5B408E}"/>
              </a:ext>
            </a:extLst>
          </p:cNvPr>
          <p:cNvSpPr txBox="1"/>
          <p:nvPr/>
        </p:nvSpPr>
        <p:spPr>
          <a:xfrm>
            <a:off x="262391" y="1321570"/>
            <a:ext cx="1166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Understanding the time it takes for users to complete their first purchase is a key aspect of </a:t>
            </a:r>
            <a:r>
              <a:rPr lang="en-GB" sz="1600" dirty="0" err="1">
                <a:latin typeface="Didot" panose="02000503000000020003" pitchFamily="2" charset="-79"/>
                <a:cs typeface="Didot" panose="02000503000000020003" pitchFamily="2" charset="-79"/>
              </a:rPr>
              <a:t>analyzing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user </a:t>
            </a:r>
            <a:r>
              <a:rPr lang="en-GB" sz="1600" dirty="0" err="1">
                <a:latin typeface="Didot" panose="02000503000000020003" pitchFamily="2" charset="-79"/>
                <a:cs typeface="Didot" panose="02000503000000020003" pitchFamily="2" charset="-79"/>
              </a:rPr>
              <a:t>behavior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and optimizing conversion flows. </a:t>
            </a:r>
          </a:p>
        </p:txBody>
      </p:sp>
    </p:spTree>
    <p:extLst>
      <p:ext uri="{BB962C8B-B14F-4D97-AF65-F5344CB8AC3E}">
        <p14:creationId xmlns:p14="http://schemas.microsoft.com/office/powerpoint/2010/main" val="265959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E966C6-CFB5-94EC-DCBD-2E75A3306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147407-4753-F99A-7D9B-FA0DCACA533A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24D32-8F78-1FE3-CE05-3BE34DF7A72C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What did we find out 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today</a:t>
            </a:r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?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8514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20072C-AE36-4E0F-EC4F-F593D59B8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2E076-6107-0E92-F4F7-73A9622C2FA7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81C7B-FECC-90FE-CF46-7C24213E0374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What did we find out 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today</a:t>
            </a:r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?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3FCC-0F37-F742-9BAB-C07774D4B80E}"/>
              </a:ext>
            </a:extLst>
          </p:cNvPr>
          <p:cNvSpPr txBox="1"/>
          <p:nvPr/>
        </p:nvSpPr>
        <p:spPr>
          <a:xfrm>
            <a:off x="262391" y="1117600"/>
            <a:ext cx="11667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After removing outliers (14.8% of all purchases), the overall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average time to purchase dropped by 70%.</a:t>
            </a:r>
            <a:endParaRPr lang="en-GB" sz="1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9798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6C3EA4-4F3F-D9F3-5B5D-FCF8B6819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457190-F864-F602-168B-0605CC81473F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41B90-3B79-FE3D-9002-E85478EBAD6C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What did we find out 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today</a:t>
            </a:r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?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AADCF-2973-213A-8A7C-E35258848212}"/>
              </a:ext>
            </a:extLst>
          </p:cNvPr>
          <p:cNvSpPr txBox="1"/>
          <p:nvPr/>
        </p:nvSpPr>
        <p:spPr>
          <a:xfrm>
            <a:off x="262391" y="1117600"/>
            <a:ext cx="11667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After removing outliers (14.8% of all purchases), the overall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average time to purchase dropped by 70%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;</a:t>
            </a:r>
          </a:p>
          <a:p>
            <a:endParaRPr lang="en-GB" sz="12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The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mean, median, minimum, and maximum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values of time to purchase all show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significant fluctuations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throughout the period.</a:t>
            </a:r>
          </a:p>
        </p:txBody>
      </p:sp>
    </p:spTree>
    <p:extLst>
      <p:ext uri="{BB962C8B-B14F-4D97-AF65-F5344CB8AC3E}">
        <p14:creationId xmlns:p14="http://schemas.microsoft.com/office/powerpoint/2010/main" val="1428424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C93163-9CB6-146A-3144-524141B54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4F8B4-BFD4-8B2F-A32E-572E74B38458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0527F-42AA-93B8-CF95-BB55F6C9B38D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What did we find out 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today</a:t>
            </a:r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?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7A32A-88CC-2168-AC09-ABA80E8B1E65}"/>
              </a:ext>
            </a:extLst>
          </p:cNvPr>
          <p:cNvSpPr txBox="1"/>
          <p:nvPr/>
        </p:nvSpPr>
        <p:spPr>
          <a:xfrm>
            <a:off x="262391" y="1117600"/>
            <a:ext cx="116672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After removing outliers (14.8% of all purchases), the overall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average time to purchase dropped by 70%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;</a:t>
            </a:r>
          </a:p>
          <a:p>
            <a:endParaRPr lang="en-GB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mean, median, minimum, and maximum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values of time to purchase all show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significant fluctuations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throughout the period;</a:t>
            </a:r>
          </a:p>
          <a:p>
            <a:endParaRPr lang="en-GB" sz="12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In the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second half of December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, the average time to purchase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fell by more than 50%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, even though the average amount spent in USD remained stable. It then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increased again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, reaching the highest daily peak on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January 20th, 2021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9033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3C3EDE-C8D2-A5EC-EFE2-FA18BAFD1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FCE355-135F-E602-6ECA-828FC783FFF4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835F6-D3E7-E819-D42C-7DD96E764472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What did we find out 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today</a:t>
            </a:r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?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BDCAB-7A71-E357-58FF-1216581B95D3}"/>
              </a:ext>
            </a:extLst>
          </p:cNvPr>
          <p:cNvSpPr txBox="1"/>
          <p:nvPr/>
        </p:nvSpPr>
        <p:spPr>
          <a:xfrm>
            <a:off x="262391" y="1117600"/>
            <a:ext cx="116672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After removing outliers (14.8% of all purchases), the overall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average time to purchase dropped by 70%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;</a:t>
            </a:r>
          </a:p>
          <a:p>
            <a:endParaRPr lang="en-GB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mean, median, minimum, and maximum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values of time to purchase all show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significant fluctuations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throughout the period;</a:t>
            </a:r>
          </a:p>
          <a:p>
            <a:endParaRPr lang="en-GB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 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second half of December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the average time to purchase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fell by more than 50%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even though the average amount spent in USD remained stable. It then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increased again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reaching the highest daily peak on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January 20th, 2021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;</a:t>
            </a:r>
          </a:p>
          <a:p>
            <a:endParaRPr lang="en-IT" sz="12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There is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no observable correlation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between the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average time to purchase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and the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amount spent in USD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, suggesting that longer decision time does not necessarily imply higher-value purchases.</a:t>
            </a:r>
          </a:p>
        </p:txBody>
      </p:sp>
    </p:spTree>
    <p:extLst>
      <p:ext uri="{BB962C8B-B14F-4D97-AF65-F5344CB8AC3E}">
        <p14:creationId xmlns:p14="http://schemas.microsoft.com/office/powerpoint/2010/main" val="3599592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82ACB-7E94-A99D-2F1D-8D6026E3E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490532-E505-1CC6-2BB9-8D5C2D186AE1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96801-2965-6C16-98AE-1163E30F253F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What did we find out 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today</a:t>
            </a:r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?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90E2B-A525-3583-3108-D3084BD22836}"/>
              </a:ext>
            </a:extLst>
          </p:cNvPr>
          <p:cNvSpPr txBox="1"/>
          <p:nvPr/>
        </p:nvSpPr>
        <p:spPr>
          <a:xfrm>
            <a:off x="262391" y="1117600"/>
            <a:ext cx="116672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After removing outliers (14.8% of all purchases), the overall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average time to purchase dropped by 70%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;</a:t>
            </a:r>
          </a:p>
          <a:p>
            <a:endParaRPr lang="en-GB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mean, median, minimum, and maximum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values of time to purchase all show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significant fluctuations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throughout the period;</a:t>
            </a:r>
          </a:p>
          <a:p>
            <a:endParaRPr lang="en-GB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 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second half of December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the average time to purchase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fell by more than 50%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even though the average amount spent in USD remained stable. It then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increased again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reaching the highest daily peak on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January 20th, 2021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;</a:t>
            </a:r>
          </a:p>
          <a:p>
            <a:endParaRPr lang="en-IT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There is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no observable correlation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between 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average time to purchase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and 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amount spent in USD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suggesting that longer decision time does not necessarily imply higher-value purchases;</a:t>
            </a:r>
          </a:p>
          <a:p>
            <a:endParaRPr lang="en-IT" sz="12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A group of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8 tablet users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took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625% longer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to complete a purchase compared to the average of other tablet users, and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554% longer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than the overall user average; observed across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six different days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8334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FF4874-38CA-4D3F-E2C6-C55ACC464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6282ED-805E-867F-F216-E4D96FF77419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39C84-1F1D-55CB-6E72-A71ECCCAAA9B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What did we find out 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today</a:t>
            </a:r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?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397FC-3164-47BE-49A3-707D8CC8C773}"/>
              </a:ext>
            </a:extLst>
          </p:cNvPr>
          <p:cNvSpPr txBox="1"/>
          <p:nvPr/>
        </p:nvSpPr>
        <p:spPr>
          <a:xfrm>
            <a:off x="262391" y="1117600"/>
            <a:ext cx="1166721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After removing outliers (14.8% of all purchases), the overall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average time to purchase dropped by 70%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;</a:t>
            </a:r>
          </a:p>
          <a:p>
            <a:endParaRPr lang="en-GB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mean, median, minimum, and maximum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values of time to purchase all show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significant fluctuations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throughout the period;</a:t>
            </a:r>
          </a:p>
          <a:p>
            <a:endParaRPr lang="en-GB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 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second half of December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the average time to purchase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fell by more than 50%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even though the average amount spent in USD remained stable. It then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increased again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reaching the highest daily peak on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January 20th, 2021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;</a:t>
            </a:r>
          </a:p>
          <a:p>
            <a:endParaRPr lang="en-IT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There is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no observable correlation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between 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average time to purchase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and 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amount spent in USD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suggesting that longer decision time does not necessarily imply higher-value purchases;</a:t>
            </a:r>
          </a:p>
          <a:p>
            <a:endParaRPr lang="en-IT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 group of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8 tablet users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took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625% longer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to complete a purchase compared to the average of other tablet users, and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554% longer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than the overall user average; observed across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six different days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;</a:t>
            </a:r>
          </a:p>
          <a:p>
            <a:endParaRPr lang="en-GB" sz="12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Users purchasing in the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late evening (21:00–00:00)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tended to take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twice as long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to complete a purchase compared to other time slots, suggesting longer decision times during nighttime activity.</a:t>
            </a:r>
          </a:p>
        </p:txBody>
      </p:sp>
    </p:spTree>
    <p:extLst>
      <p:ext uri="{BB962C8B-B14F-4D97-AF65-F5344CB8AC3E}">
        <p14:creationId xmlns:p14="http://schemas.microsoft.com/office/powerpoint/2010/main" val="528160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43981E-5E7A-8B00-4C3A-5E4EC152E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EFEDC2-56E6-419A-AE05-689B9A66958E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DD77D-3264-7087-5B7A-77210C518452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What did we find out 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today</a:t>
            </a:r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?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D7253-36DC-3F99-0EDA-B5BA4D2CF84B}"/>
              </a:ext>
            </a:extLst>
          </p:cNvPr>
          <p:cNvSpPr txBox="1"/>
          <p:nvPr/>
        </p:nvSpPr>
        <p:spPr>
          <a:xfrm>
            <a:off x="262391" y="1117600"/>
            <a:ext cx="116672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After removing outliers (14.8% of all purchases), the overall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average time to purchase dropped by 70%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;</a:t>
            </a:r>
          </a:p>
          <a:p>
            <a:endParaRPr lang="en-GB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mean, median, minimum, and maximum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values of time to purchase all show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significant fluctuations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throughout the period;</a:t>
            </a:r>
          </a:p>
          <a:p>
            <a:endParaRPr lang="en-GB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 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second half of December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the average time to purchase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fell by more than 50%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even though the average amount spent in USD remained stable. It then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increased again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reaching the highest daily peak on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January 20th, 2021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;</a:t>
            </a:r>
          </a:p>
          <a:p>
            <a:endParaRPr lang="en-IT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There is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no observable correlation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between 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average time to purchase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and 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amount spent in USD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suggesting that longer decision time does not necessarily imply higher-value purchases;</a:t>
            </a:r>
          </a:p>
          <a:p>
            <a:endParaRPr lang="en-IT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 group of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8 tablet users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took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625% longer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to complete a purchase compared to the average of other tablet users, and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554% longer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than the overall user average; observed across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six different days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;</a:t>
            </a:r>
          </a:p>
          <a:p>
            <a:endParaRPr lang="en-GB" sz="12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Users purchasing in 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late evening (21:00–00:00)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tended to take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twice as long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to complete a purchase compared to other time slots, suggesting longer decision times during nighttime activity;</a:t>
            </a:r>
          </a:p>
          <a:p>
            <a:endParaRPr lang="en-GB" sz="12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In the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last two weeks of November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, users who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claimed a gift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spent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1.97× more time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purchasing than regular users. Interestingly, in the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following three weeks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, their average time to purchase was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23% lower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than that of normal purchasers.</a:t>
            </a: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Over the entire period, gift claimers showed a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steady decrease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in time to purchase, eventually falling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below the baseline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4342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E09C27-A509-A80A-EF42-F9C79B76E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CAB3C5-1E8C-E235-79D5-E9F8A16B0D50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E22AF-7628-E801-C0BE-09F85C2767DE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What did we find out </a:t>
            </a:r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today</a:t>
            </a:r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?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6BFA3-DF38-2DF1-75C5-572E9E0272BE}"/>
              </a:ext>
            </a:extLst>
          </p:cNvPr>
          <p:cNvSpPr txBox="1"/>
          <p:nvPr/>
        </p:nvSpPr>
        <p:spPr>
          <a:xfrm>
            <a:off x="262391" y="1117600"/>
            <a:ext cx="1166721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After removing outliers (14.8% of all purchases), the overall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average time to purchase dropped by 70%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;</a:t>
            </a:r>
          </a:p>
          <a:p>
            <a:endParaRPr lang="en-GB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mean, median, minimum, and maximum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values of time to purchase all show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significant fluctuations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throughout the period;</a:t>
            </a:r>
          </a:p>
          <a:p>
            <a:endParaRPr lang="en-GB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 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second half of December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the average time to purchase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fell by more than 50%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even though the average amount spent in USD remained stable. It then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increased again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reaching the highest daily peak on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January 20th, 2021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;</a:t>
            </a:r>
          </a:p>
          <a:p>
            <a:endParaRPr lang="en-IT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There is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no observable correlation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between 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average time to purchase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and 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amount spent in USD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suggesting that longer decision time does not necessarily imply higher-value purchases;</a:t>
            </a:r>
          </a:p>
          <a:p>
            <a:endParaRPr lang="en-IT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 group of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8 tablet users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took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625% longer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to complete a purchase compared to the average of other tablet users, and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554% longer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than the overall user average; observed across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six different days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;</a:t>
            </a:r>
          </a:p>
          <a:p>
            <a:endParaRPr lang="en-GB" sz="12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Users purchasing in 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late evening (21:00–00:00)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tended to take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twice as long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to complete a purchase compared to other time slots, suggesting longer decision times during nighttime activity;</a:t>
            </a:r>
          </a:p>
          <a:p>
            <a:endParaRPr lang="en-GB" sz="12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 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last two weeks of November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users who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claimed a gift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spent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1.97× more time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purchasing than regular users. Interestingly, in the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following three weeks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their average time to purchase was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23% lower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than that of normal purchasers.</a:t>
            </a: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Over the entire period, gift claimers showed a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steady decrease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in time to purchase, eventually falling 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below the baseline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;</a:t>
            </a:r>
          </a:p>
          <a:p>
            <a:endParaRPr lang="en-GB" sz="12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Other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outliers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displayed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very diverse characteristics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, making it difficult to detect specific patterns. Many of them were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isolated single purchases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, likely influenced by varied and untracked user dynamics or external factors.</a:t>
            </a:r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38056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5ABFC0-E4AF-D729-6B41-A0F6227BE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11FB0-C79C-984A-0826-A9F67C105927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965D6-641D-EE6A-94CD-7FA86C6EC5A5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Recommendations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3819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BB539-4DFA-06E3-95E3-6C4F95655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7B721-3924-715C-430E-C2C6FD13902C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Context</a:t>
            </a:r>
            <a:endParaRPr lang="en-IT" sz="2800" b="1" dirty="0">
              <a:solidFill>
                <a:schemeClr val="accent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E5890-1DD0-6B6A-B30E-A47914A28AD9}"/>
              </a:ext>
            </a:extLst>
          </p:cNvPr>
          <p:cNvSpPr txBox="1"/>
          <p:nvPr/>
        </p:nvSpPr>
        <p:spPr>
          <a:xfrm>
            <a:off x="262391" y="1321570"/>
            <a:ext cx="11667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Understanding the time it takes for users to complete their first purchase is a key aspect of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analyzing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user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behavior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and optimizing conversion flows. </a:t>
            </a:r>
          </a:p>
          <a:p>
            <a:endParaRPr lang="en-GB" sz="16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This type of analysis helps identify points of friction, decision-making delays, or high-intent </a:t>
            </a:r>
            <a:r>
              <a:rPr lang="en-GB" sz="1600" dirty="0" err="1">
                <a:latin typeface="Didot" panose="02000503000000020003" pitchFamily="2" charset="-79"/>
                <a:cs typeface="Didot" panose="02000503000000020003" pitchFamily="2" charset="-79"/>
              </a:rPr>
              <a:t>behavior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, and is commonly used in product analytics to improve onboarding, checkout experience, and campaign targeting. </a:t>
            </a:r>
          </a:p>
        </p:txBody>
      </p:sp>
    </p:spTree>
    <p:extLst>
      <p:ext uri="{BB962C8B-B14F-4D97-AF65-F5344CB8AC3E}">
        <p14:creationId xmlns:p14="http://schemas.microsoft.com/office/powerpoint/2010/main" val="4150358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8380CD-9C0D-BC8B-9A8D-6E8BA919C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CA5640-4203-84A4-80C1-FB300694868D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2F62D-2309-3603-F2A0-A851055A612E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Recommendations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53C6C-CE77-998B-B7E3-B550CF3AEBAC}"/>
              </a:ext>
            </a:extLst>
          </p:cNvPr>
          <p:cNvSpPr txBox="1"/>
          <p:nvPr/>
        </p:nvSpPr>
        <p:spPr>
          <a:xfrm>
            <a:off x="262391" y="1104900"/>
            <a:ext cx="11667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Investigate tablet experience more closely</a:t>
            </a:r>
            <a:endParaRPr lang="en-GB" sz="16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→ Tablet users show extreme delays in conversion time. Consider reviewing the UX and technical performance on tablet devices to identify possible usability issues.</a:t>
            </a:r>
          </a:p>
        </p:txBody>
      </p:sp>
    </p:spTree>
    <p:extLst>
      <p:ext uri="{BB962C8B-B14F-4D97-AF65-F5344CB8AC3E}">
        <p14:creationId xmlns:p14="http://schemas.microsoft.com/office/powerpoint/2010/main" val="3104906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EF8869-2105-D654-7418-C1E8000CC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3C9BAB-BB95-4E9E-B339-D496B6D30785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607E3-372F-A89C-1B38-60E70D4D8AA5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Recommendations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517B2-A5BC-8C6B-92FE-ACEABAAFFF40}"/>
              </a:ext>
            </a:extLst>
          </p:cNvPr>
          <p:cNvSpPr txBox="1"/>
          <p:nvPr/>
        </p:nvSpPr>
        <p:spPr>
          <a:xfrm>
            <a:off x="262391" y="1104900"/>
            <a:ext cx="11667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Investigate tablet experience more closely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→ Tablet users show extreme delays in conversion time. Consider reviewing the UX and technical performance on tablet devices to identify possible usability issues.</a:t>
            </a:r>
          </a:p>
          <a:p>
            <a:endParaRPr lang="en-GB" sz="1200" b="1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Explore user </a:t>
            </a:r>
            <a:r>
              <a:rPr lang="en-GB" sz="1600" b="1" dirty="0" err="1">
                <a:latin typeface="Didot" panose="02000503000000020003" pitchFamily="2" charset="-79"/>
                <a:cs typeface="Didot" panose="02000503000000020003" pitchFamily="2" charset="-79"/>
              </a:rPr>
              <a:t>behavior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 during late evening hours</a:t>
            </a:r>
            <a:endParaRPr lang="en-GB" sz="16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→ Users purchasing between 21:00 and midnight take significantly more time to convert. Test whether simplified flows, reminders, or reassurance messages during these hours could reduce hesitation.</a:t>
            </a:r>
          </a:p>
        </p:txBody>
      </p:sp>
    </p:spTree>
    <p:extLst>
      <p:ext uri="{BB962C8B-B14F-4D97-AF65-F5344CB8AC3E}">
        <p14:creationId xmlns:p14="http://schemas.microsoft.com/office/powerpoint/2010/main" val="3255505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BE9BD2-DD06-B6A1-A707-B91030945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9DA94-0EE8-0BFE-84C2-6BEC4B1A4860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5A9F3-74AE-370F-05B9-A1FD91C76F41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Recommendations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78AB5-3C0C-E49A-E170-3B8E2556EBB0}"/>
              </a:ext>
            </a:extLst>
          </p:cNvPr>
          <p:cNvSpPr txBox="1"/>
          <p:nvPr/>
        </p:nvSpPr>
        <p:spPr>
          <a:xfrm>
            <a:off x="262391" y="1104900"/>
            <a:ext cx="11667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Investigate tablet experience more closely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→ Tablet users show extreme delays in conversion time. Consider reviewing the UX and technical performance on tablet devices to identify possible usability issues.</a:t>
            </a:r>
          </a:p>
          <a:p>
            <a:endParaRPr lang="en-GB" sz="1200" b="1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Explore user </a:t>
            </a:r>
            <a:r>
              <a:rPr lang="en-GB" sz="1600" b="1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behavior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during late evening hours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→ Users purchasing between 21:00 and midnight take significantly more time to convert. Test whether simplified flows, reminders, or reassurance messages during these hours could reduce hesitation.</a:t>
            </a:r>
          </a:p>
          <a:p>
            <a:endParaRPr lang="en-GB" sz="12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Re-evaluate the gift claiming process</a:t>
            </a:r>
            <a:endParaRPr lang="en-GB" sz="16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→ Gift claimers initially take longer to convert, but eventually become faster than normal users. Consider optimizing the onboarding or confirmation flow for gift-based purchases to support early conversion.</a:t>
            </a:r>
          </a:p>
        </p:txBody>
      </p:sp>
    </p:spTree>
    <p:extLst>
      <p:ext uri="{BB962C8B-B14F-4D97-AF65-F5344CB8AC3E}">
        <p14:creationId xmlns:p14="http://schemas.microsoft.com/office/powerpoint/2010/main" val="26075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9F12C5-5343-50DB-3FD0-DE7744E17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5DA631-5623-07C1-7BF8-B83042339D58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9D5B0-6AC7-0997-EF05-762685B1A4F1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Recommendations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0F16C-18C3-325E-E14D-C833C676A608}"/>
              </a:ext>
            </a:extLst>
          </p:cNvPr>
          <p:cNvSpPr txBox="1"/>
          <p:nvPr/>
        </p:nvSpPr>
        <p:spPr>
          <a:xfrm>
            <a:off x="262391" y="1104900"/>
            <a:ext cx="116672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Investigate tablet experience more closely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→ Tablet users show extreme delays in conversion time. Consider reviewing the UX and technical performance on tablet devices to identify possible usability issues.</a:t>
            </a:r>
          </a:p>
          <a:p>
            <a:endParaRPr lang="en-GB" sz="1200" b="1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Explore user </a:t>
            </a:r>
            <a:r>
              <a:rPr lang="en-GB" sz="1600" b="1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behavior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during late evening hours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→ Users purchasing between 21:00 and midnight take significantly more time to convert. Test whether simplified flows, reminders, or reassurance messages during these hours could reduce hesitation.</a:t>
            </a:r>
          </a:p>
          <a:p>
            <a:endParaRPr lang="en-GB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Re-evaluate the gift claiming process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→ Gift claimers initially take longer to convert, but eventually become faster than normal users. Consider optimizing the onboarding or confirmation flow for gift-based purchases to support early conversion.</a:t>
            </a:r>
          </a:p>
          <a:p>
            <a:endParaRPr lang="en-GB" sz="12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Ignore time-to-purchase as a predictor of spend</a:t>
            </a:r>
            <a:endParaRPr lang="en-GB" sz="16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→ Since no correlation was found between time and amount spent, avoid assuming that longer consideration leads to higher-value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922848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2C16F6-95FD-FC1B-772E-6162096F6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F0BB82-2936-B6FA-A95F-1EAE4C8F6957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990BA-9DEA-E50B-EA37-72EAA5B6DC4C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Recommendations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04189-CF84-E6C2-CEDD-3CE896B57361}"/>
              </a:ext>
            </a:extLst>
          </p:cNvPr>
          <p:cNvSpPr txBox="1"/>
          <p:nvPr/>
        </p:nvSpPr>
        <p:spPr>
          <a:xfrm>
            <a:off x="262391" y="1104900"/>
            <a:ext cx="116672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Investigate tablet experience more closely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→ Tablet users show extreme delays in conversion time. Consider reviewing the UX and technical performance on tablet devices to identify possible usability issues.</a:t>
            </a:r>
          </a:p>
          <a:p>
            <a:endParaRPr lang="en-GB" sz="1200" b="1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Explore user </a:t>
            </a:r>
            <a:r>
              <a:rPr lang="en-GB" sz="1600" b="1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behavior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during late evening hours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→ Users purchasing between 21:00 and midnight take significantly more time to convert. Test whether simplified flows, reminders, or reassurance messages during these hours could reduce hesitation.</a:t>
            </a:r>
          </a:p>
          <a:p>
            <a:endParaRPr lang="en-GB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Re-evaluate the gift claiming process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→ Gift claimers initially take longer to convert, but eventually become faster than normal users. Consider optimizing the onboarding or confirmation flow for gift-based purchases to support early conversion.</a:t>
            </a:r>
          </a:p>
          <a:p>
            <a:endParaRPr lang="en-GB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Ignore time-to-purchase as a predictor of spend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→ Since no correlation was found between time and amount spent, avoid assuming that longer consideration leads to higher-value transactions.</a:t>
            </a:r>
          </a:p>
          <a:p>
            <a:endParaRPr lang="en-GB" sz="12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Use outlier detection to flag specific cases, not trends</a:t>
            </a:r>
            <a:endParaRPr lang="en-GB" sz="16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→ Outliers vary too widely to define a pattern but could be used to flag cases for qualitative follow-up (e.g. extreme delay, friction, technical failure).</a:t>
            </a:r>
          </a:p>
        </p:txBody>
      </p:sp>
    </p:spTree>
    <p:extLst>
      <p:ext uri="{BB962C8B-B14F-4D97-AF65-F5344CB8AC3E}">
        <p14:creationId xmlns:p14="http://schemas.microsoft.com/office/powerpoint/2010/main" val="2261517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4EACC3-6A82-FDC3-95C1-3A1929A9E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0A1C42-F240-E16E-619C-36CF451359A1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1E86B-847F-CB69-1EAC-44B0FB0D95F2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Recommendations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24EAC-E4B2-F9CC-7B36-302214F7C7FD}"/>
              </a:ext>
            </a:extLst>
          </p:cNvPr>
          <p:cNvSpPr txBox="1"/>
          <p:nvPr/>
        </p:nvSpPr>
        <p:spPr>
          <a:xfrm>
            <a:off x="262391" y="1104900"/>
            <a:ext cx="1166721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Investigate tablet experience more closely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→ Tablet users show extreme delays in conversion time. Consider reviewing the UX and technical performance on tablet devices to identify possible usability issues.</a:t>
            </a:r>
          </a:p>
          <a:p>
            <a:endParaRPr lang="en-GB" sz="1200" b="1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Explore user </a:t>
            </a:r>
            <a:r>
              <a:rPr lang="en-GB" sz="1600" b="1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behavior</a:t>
            </a:r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during late evening hours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→ Users purchasing between 21:00 and midnight take significantly more time to convert. Test whether simplified flows, reminders, or reassurance messages during these hours could reduce hesitation.</a:t>
            </a:r>
          </a:p>
          <a:p>
            <a:endParaRPr lang="en-GB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Re-evaluate the gift claiming process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→ Gift claimers initially take longer to convert, but eventually become faster than normal users. Consider optimizing the onboarding or confirmation flow for gift-based purchases to support early conversion.</a:t>
            </a:r>
          </a:p>
          <a:p>
            <a:endParaRPr lang="en-GB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Ignore time-to-purchase as a predictor of spend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→ Since no correlation was found between time and amount spent, avoid assuming that longer consideration leads to higher-value transactions.</a:t>
            </a:r>
          </a:p>
          <a:p>
            <a:endParaRPr lang="en-GB" sz="12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Use outlier detection to flag specific cases, not trends</a:t>
            </a: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→ Outliers vary too widely to define a pattern but could be used to flag cases for qualitative follow-up (e.g. extreme delay, friction, technical failure).</a:t>
            </a:r>
          </a:p>
          <a:p>
            <a:endParaRPr lang="en-GB" sz="12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Complement this analysis with session-based metrics</a:t>
            </a:r>
            <a:endParaRPr lang="en-GB" sz="16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→ If possible, improve tracking to measure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active session duration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. This would provide a more accurate view of user effort and help refine funnel performance indicators.</a:t>
            </a:r>
          </a:p>
          <a:p>
            <a:endParaRPr lang="en-IT" sz="1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0035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27CC6F-49DA-DD17-547F-095A67E9B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3E280-0B05-0D9D-B7DB-63257F50D0C5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EC4F4-56B2-00D6-FA59-3780B513F4FA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What Could Improve This Analysis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AD1F0-D4A8-4158-1050-C357113C1F49}"/>
              </a:ext>
            </a:extLst>
          </p:cNvPr>
          <p:cNvSpPr txBox="1"/>
          <p:nvPr/>
        </p:nvSpPr>
        <p:spPr>
          <a:xfrm>
            <a:off x="262392" y="1269643"/>
            <a:ext cx="116672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  More reliable and consistent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session tracking.</a:t>
            </a:r>
            <a:endParaRPr lang="en-GB" sz="1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01661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ABE458-2FCA-4A11-4EA5-AD7981512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D9B30D-22E2-E462-300F-0505C4B1101A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CD101-9B40-B218-20E4-84478BE7C76E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What Could Improve This Analysis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8C0FF-008F-3057-6A05-F250A5886DDE}"/>
              </a:ext>
            </a:extLst>
          </p:cNvPr>
          <p:cNvSpPr txBox="1"/>
          <p:nvPr/>
        </p:nvSpPr>
        <p:spPr>
          <a:xfrm>
            <a:off x="262392" y="1269643"/>
            <a:ext cx="116672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More reliable and consistent session tracking;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  Clearer definitions of user activity duration (e.g.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active time on site 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vs.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passive time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20771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97D469-9E07-247A-8ADB-50DFF134C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784BCC-6563-02A8-6DF1-E78FD48581CD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8E3BA-CB6A-A9C9-A740-C3AD468F2769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What Could Improve This Analysis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69222-B2C6-CE2A-0E15-0547AC40762D}"/>
              </a:ext>
            </a:extLst>
          </p:cNvPr>
          <p:cNvSpPr txBox="1"/>
          <p:nvPr/>
        </p:nvSpPr>
        <p:spPr>
          <a:xfrm>
            <a:off x="262392" y="1269643"/>
            <a:ext cx="116672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More reliable and consistent session tracking;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Clearer definitions of user activity duration (e.g. active time on site vs. passive time);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   Contextual information 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about the product or service being sold.</a:t>
            </a:r>
          </a:p>
        </p:txBody>
      </p:sp>
    </p:spTree>
    <p:extLst>
      <p:ext uri="{BB962C8B-B14F-4D97-AF65-F5344CB8AC3E}">
        <p14:creationId xmlns:p14="http://schemas.microsoft.com/office/powerpoint/2010/main" val="1222677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729BD0-A424-5A0D-6A67-84FB8CB1E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C95D57-A428-A93C-3178-203E32E52F4E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C1D4F-2B43-B0FC-D489-E23DE20A4635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What Could Improve This Analysis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09AF9-6717-C58B-A3DA-24B889AFF1D2}"/>
              </a:ext>
            </a:extLst>
          </p:cNvPr>
          <p:cNvSpPr txBox="1"/>
          <p:nvPr/>
        </p:nvSpPr>
        <p:spPr>
          <a:xfrm>
            <a:off x="262392" y="1269643"/>
            <a:ext cx="116672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More reliable and consistent session tracking;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Clearer definitions of user activity duration (e.g. active time on site vs. passive time);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Contextual information about the product or service being sold;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  Better understanding of the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user journey 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and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site complexity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45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004BC-E214-0192-D72D-11E1433C4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37C32-6922-3A86-389A-DB2C9A80CBB5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Context</a:t>
            </a:r>
            <a:endParaRPr lang="en-IT" sz="2800" b="1" dirty="0">
              <a:solidFill>
                <a:schemeClr val="accent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E6F18-0637-6878-F034-91282382FAF9}"/>
              </a:ext>
            </a:extLst>
          </p:cNvPr>
          <p:cNvSpPr txBox="1"/>
          <p:nvPr/>
        </p:nvSpPr>
        <p:spPr>
          <a:xfrm>
            <a:off x="262391" y="1321570"/>
            <a:ext cx="116672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Understanding the time it takes for users to complete their first purchase is a key aspect of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analyzing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user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behavior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and optimizing conversion flows. 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This type of analysis helps identify points of friction, decision-making delays, or high-intent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behavior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and is commonly used in product analytics to improve onboarding, checkout experience, and campaign targeting. </a:t>
            </a:r>
          </a:p>
          <a:p>
            <a:endParaRPr lang="en-GB" sz="16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In this case, we focus specifically on purchases made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within the same day as the user’s first recorded visit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8191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FD1964-1790-EDDC-977D-CEFB74263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D5678-9159-7BFD-E498-4667201984C3}"/>
              </a:ext>
            </a:extLst>
          </p:cNvPr>
          <p:cNvSpPr/>
          <p:nvPr/>
        </p:nvSpPr>
        <p:spPr>
          <a:xfrm>
            <a:off x="8204202" y="1219200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007C2-0E96-CA5A-EA5D-362C768499A4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latin typeface="Didot" panose="02000503000000020003" pitchFamily="2" charset="-79"/>
                <a:cs typeface="Didot" panose="02000503000000020003" pitchFamily="2" charset="-79"/>
              </a:rPr>
              <a:t>What Could Improve This Analysis</a:t>
            </a:r>
            <a:endParaRPr lang="en-IT" sz="3600" dirty="0"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A8AE0-57B8-E264-A519-92A76BBD6536}"/>
              </a:ext>
            </a:extLst>
          </p:cNvPr>
          <p:cNvSpPr txBox="1"/>
          <p:nvPr/>
        </p:nvSpPr>
        <p:spPr>
          <a:xfrm>
            <a:off x="262392" y="1269643"/>
            <a:ext cx="116672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More reliable and consistent session tracking;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Clearer definitions of user activity duration (e.g. active time on site vs. passive time);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Contextual information about the product or service being sold;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Better understanding of the user journey and site complexity;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  Alignment of the time-to-purchase metric with product team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OKRs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and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business goals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1048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EAFECF-D7D0-F957-9E7C-1674CA1BC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7C3D44-EADB-075D-8C13-6D201D7C82BF}"/>
              </a:ext>
            </a:extLst>
          </p:cNvPr>
          <p:cNvSpPr/>
          <p:nvPr/>
        </p:nvSpPr>
        <p:spPr>
          <a:xfrm>
            <a:off x="8094336" y="1230775"/>
            <a:ext cx="2064782" cy="535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Long session left open</a:t>
            </a:r>
            <a:endParaRPr lang="en-GB" dirty="0"/>
          </a:p>
          <a:p>
            <a:pPr algn="ctr"/>
            <a:endParaRPr lang="en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31392-9568-7384-4B1C-616E7CA92A73}"/>
              </a:ext>
            </a:extLst>
          </p:cNvPr>
          <p:cNvSpPr txBox="1"/>
          <p:nvPr/>
        </p:nvSpPr>
        <p:spPr>
          <a:xfrm>
            <a:off x="938212" y="3075057"/>
            <a:ext cx="1031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4000" dirty="0">
                <a:latin typeface="Didot" panose="02000503000000020003" pitchFamily="2" charset="-79"/>
                <a:cs typeface="Didot" panose="020005030000000200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292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B8CCFF-2D71-7E2D-7BBF-6F28210A7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8A7B84-2D5C-2949-79B1-CF49156FDEE8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b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Context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23D91-32C3-39D4-E69E-C4F2CF909F7C}"/>
              </a:ext>
            </a:extLst>
          </p:cNvPr>
          <p:cNvSpPr txBox="1"/>
          <p:nvPr/>
        </p:nvSpPr>
        <p:spPr>
          <a:xfrm>
            <a:off x="262391" y="4221972"/>
            <a:ext cx="11667214" cy="48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Measure how long it takes each user to make their first purchase after landing on the website, considering only activity that happens within the same calendar day.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004DD-6E15-8037-42DB-CDF881FF7CB2}"/>
              </a:ext>
            </a:extLst>
          </p:cNvPr>
          <p:cNvSpPr txBox="1"/>
          <p:nvPr/>
        </p:nvSpPr>
        <p:spPr>
          <a:xfrm>
            <a:off x="262391" y="3461166"/>
            <a:ext cx="11667214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b="1" dirty="0">
                <a:latin typeface="Didot" panose="02000503000000020003" pitchFamily="2" charset="-79"/>
                <a:cs typeface="Didot" panose="02000503000000020003" pitchFamily="2" charset="-79"/>
              </a:rPr>
              <a:t>Goal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01E181-4035-8367-5F39-91609625F294}"/>
              </a:ext>
            </a:extLst>
          </p:cNvPr>
          <p:cNvSpPr txBox="1"/>
          <p:nvPr/>
        </p:nvSpPr>
        <p:spPr>
          <a:xfrm>
            <a:off x="262391" y="1321570"/>
            <a:ext cx="116672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Understanding the time it takes for users to complete their first purchase is a key aspect of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analyzing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user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behavior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and optimizing conversion flows. 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This type of analysis helps identify points of friction, decision-making delays, or high-intent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behavior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, and is commonly used in product analytics to improve onboarding, checkout experience, and campaign targeting. 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 this case, we focus specifically on purchases made within the same day as the user’s first recorded visit.</a:t>
            </a:r>
          </a:p>
        </p:txBody>
      </p:sp>
    </p:spTree>
    <p:extLst>
      <p:ext uri="{BB962C8B-B14F-4D97-AF65-F5344CB8AC3E}">
        <p14:creationId xmlns:p14="http://schemas.microsoft.com/office/powerpoint/2010/main" val="318973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D4FF55-4C0F-1331-04C2-273E9AD3DC59}"/>
              </a:ext>
            </a:extLst>
          </p:cNvPr>
          <p:cNvSpPr txBox="1"/>
          <p:nvPr/>
        </p:nvSpPr>
        <p:spPr>
          <a:xfrm>
            <a:off x="262392" y="1269643"/>
            <a:ext cx="11667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The analysis is based on raw clickstream data from the </a:t>
            </a:r>
            <a:r>
              <a:rPr lang="en-GB" sz="1600" b="1" i="1" dirty="0" err="1">
                <a:latin typeface="Didot" panose="02000503000000020003" pitchFamily="2" charset="-79"/>
                <a:cs typeface="Didot" panose="02000503000000020003" pitchFamily="2" charset="-79"/>
              </a:rPr>
              <a:t>turing_data_analytics.raw_events</a:t>
            </a:r>
            <a:r>
              <a:rPr lang="en-GB" sz="1600" b="1" i="1" dirty="0">
                <a:latin typeface="Didot" panose="02000503000000020003" pitchFamily="2" charset="-79"/>
                <a:cs typeface="Didot" panose="02000503000000020003" pitchFamily="2" charset="-79"/>
              </a:rPr>
              <a:t> table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, covering a 3-month period from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November 2020 to January 2021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45D44-0BC7-692D-05BE-360E267F9F35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Didot" panose="02000503000000020003" pitchFamily="2" charset="-79"/>
                <a:cs typeface="Didot" panose="02000503000000020003" pitchFamily="2" charset="-79"/>
              </a:rPr>
              <a:t>Methodology</a:t>
            </a:r>
            <a:endParaRPr lang="en-IT" sz="2800" b="1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269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F53FD-D8F5-C889-26AA-62FEB5E10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51DAE-7149-A547-4B57-02F3EA4AD1F2}"/>
              </a:ext>
            </a:extLst>
          </p:cNvPr>
          <p:cNvSpPr txBox="1"/>
          <p:nvPr/>
        </p:nvSpPr>
        <p:spPr>
          <a:xfrm>
            <a:off x="262392" y="1269643"/>
            <a:ext cx="1166721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 analysis is based on raw clickstream data from the </a:t>
            </a:r>
            <a:r>
              <a:rPr lang="en-GB" sz="1600" b="1" i="1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turing_data_analytics.raw_events</a:t>
            </a:r>
            <a:r>
              <a:rPr lang="en-GB" sz="1600" b="1" i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table, covering a 3-month period from November 2020 to January 2021.</a:t>
            </a:r>
          </a:p>
          <a:p>
            <a:endParaRPr lang="en-GB" sz="16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Data was cleaned and processed using SQL in </a:t>
            </a:r>
            <a:r>
              <a:rPr lang="en-GB" sz="1600" dirty="0" err="1">
                <a:latin typeface="Didot" panose="02000503000000020003" pitchFamily="2" charset="-79"/>
                <a:cs typeface="Didot" panose="02000503000000020003" pitchFamily="2" charset="-79"/>
              </a:rPr>
              <a:t>BigQuery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and structured to identify, for each user and each day:</a:t>
            </a:r>
          </a:p>
          <a:p>
            <a:endParaRPr lang="en-GB" sz="16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  the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first recorded event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(first visit),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  the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first purchase event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(on that same day),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   and the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difference between the two timestamps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, calculated in seconds.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631EB-A13A-CABF-AB8A-5CF8A183030C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Didot" panose="02000503000000020003" pitchFamily="2" charset="-79"/>
                <a:cs typeface="Didot" panose="02000503000000020003" pitchFamily="2" charset="-79"/>
              </a:rPr>
              <a:t>Methodology</a:t>
            </a:r>
            <a:endParaRPr lang="en-IT" sz="2800" b="1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56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018A0-A49C-B89C-8A30-100D7036D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49D0A-69CD-CF1C-E940-207C51C8ACC0}"/>
              </a:ext>
            </a:extLst>
          </p:cNvPr>
          <p:cNvSpPr txBox="1"/>
          <p:nvPr/>
        </p:nvSpPr>
        <p:spPr>
          <a:xfrm>
            <a:off x="262392" y="1269643"/>
            <a:ext cx="116672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 analysis is based on raw clickstream data from the </a:t>
            </a:r>
            <a:r>
              <a:rPr lang="en-GB" sz="1600" b="1" i="1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turing_data_analytics.raw_events</a:t>
            </a:r>
            <a:r>
              <a:rPr lang="en-GB" sz="1600" b="1" i="1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table, covering a 3-month period from November 2020 to January 2021.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Data was cleaned and processed using SQL in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BigQuery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and structured to identify, for each user and each day: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the first recorded event (first visit),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the first purchase event (on that same day),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   and the difference between the two timestamps, calculated in seconds.</a:t>
            </a:r>
          </a:p>
          <a:p>
            <a:endParaRPr lang="en-GB" sz="1600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The final dataset contains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one row per user per day 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with time-to-purchase and relevant metadata about the user’s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device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,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browser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,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country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, and </a:t>
            </a:r>
            <a:r>
              <a:rPr lang="en-GB" sz="1600" b="1" dirty="0">
                <a:latin typeface="Didot" panose="02000503000000020003" pitchFamily="2" charset="-79"/>
                <a:cs typeface="Didot" panose="02000503000000020003" pitchFamily="2" charset="-79"/>
              </a:rPr>
              <a:t>event details</a:t>
            </a:r>
            <a:r>
              <a:rPr lang="en-GB" sz="1600" dirty="0">
                <a:latin typeface="Didot" panose="02000503000000020003" pitchFamily="2" charset="-79"/>
                <a:cs typeface="Didot" panose="02000503000000020003" pitchFamily="2" charset="-79"/>
              </a:rPr>
              <a:t>, ready to be visualized and segmented in Tableau.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63851-B54D-6EE7-8240-489D22EA57C2}"/>
              </a:ext>
            </a:extLst>
          </p:cNvPr>
          <p:cNvSpPr txBox="1"/>
          <p:nvPr/>
        </p:nvSpPr>
        <p:spPr>
          <a:xfrm>
            <a:off x="262391" y="522039"/>
            <a:ext cx="1166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Didot" panose="02000503000000020003" pitchFamily="2" charset="-79"/>
                <a:cs typeface="Didot" panose="02000503000000020003" pitchFamily="2" charset="-79"/>
              </a:rPr>
              <a:t>Methodology</a:t>
            </a:r>
            <a:endParaRPr lang="en-IT" sz="2800" b="1" dirty="0">
              <a:solidFill>
                <a:schemeClr val="bg1">
                  <a:lumMod val="7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048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4570</TotalTime>
  <Words>3642</Words>
  <Application>Microsoft Macintosh PowerPoint</Application>
  <PresentationFormat>Widescreen</PresentationFormat>
  <Paragraphs>346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Didot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Valoppi</dc:creator>
  <cp:lastModifiedBy>Leonardo Valoppi</cp:lastModifiedBy>
  <cp:revision>9</cp:revision>
  <dcterms:created xsi:type="dcterms:W3CDTF">2025-05-29T15:18:54Z</dcterms:created>
  <dcterms:modified xsi:type="dcterms:W3CDTF">2025-06-01T22:33:35Z</dcterms:modified>
</cp:coreProperties>
</file>