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20104100" cy="11309350"/>
  <p:notesSz cx="20104100" cy="113093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4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2E2DD-0288-41E4-B8D8-399C206F8E50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E9E3E-6976-4732-AEE7-22CDAE968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282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E9E3E-6976-4732-AEE7-22CDAE9689C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243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E9E3E-6976-4732-AEE7-22CDAE9689C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304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E9E3E-6976-4732-AEE7-22CDAE9689C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62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35" dirty="0"/>
              <a:t>D</a:t>
            </a:r>
            <a:r>
              <a:rPr spc="80" dirty="0"/>
              <a:t>a</a:t>
            </a:r>
            <a:r>
              <a:rPr spc="-5" dirty="0"/>
              <a:t>ta</a:t>
            </a:r>
            <a:r>
              <a:rPr spc="-150" dirty="0"/>
              <a:t> </a:t>
            </a:r>
            <a:r>
              <a:rPr spc="60" dirty="0"/>
              <a:t>Masters</a:t>
            </a:r>
            <a:r>
              <a:rPr spc="-150" dirty="0"/>
              <a:t> </a:t>
            </a:r>
            <a:r>
              <a:rPr spc="-100" dirty="0"/>
              <a:t>-</a:t>
            </a:r>
            <a:r>
              <a:rPr spc="-150" dirty="0"/>
              <a:t> </a:t>
            </a:r>
            <a:r>
              <a:rPr spc="60" dirty="0"/>
              <a:t>Santander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R</a:t>
            </a:r>
            <a:r>
              <a:rPr spc="40" dirty="0"/>
              <a:t>afaela</a:t>
            </a:r>
            <a:r>
              <a:rPr spc="-150" dirty="0"/>
              <a:t> </a:t>
            </a:r>
            <a:r>
              <a:rPr spc="-70" dirty="0"/>
              <a:t>R</a:t>
            </a:r>
            <a:r>
              <a:rPr spc="85" dirty="0"/>
              <a:t>amos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95" dirty="0"/>
              <a:t>‹nº›</a:t>
            </a:fld>
            <a:endParaRPr spc="9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35" dirty="0"/>
              <a:t>D</a:t>
            </a:r>
            <a:r>
              <a:rPr spc="80" dirty="0"/>
              <a:t>a</a:t>
            </a:r>
            <a:r>
              <a:rPr spc="-5" dirty="0"/>
              <a:t>ta</a:t>
            </a:r>
            <a:r>
              <a:rPr spc="-150" dirty="0"/>
              <a:t> </a:t>
            </a:r>
            <a:r>
              <a:rPr spc="60" dirty="0"/>
              <a:t>Masters</a:t>
            </a:r>
            <a:r>
              <a:rPr spc="-150" dirty="0"/>
              <a:t> </a:t>
            </a:r>
            <a:r>
              <a:rPr spc="-100" dirty="0"/>
              <a:t>-</a:t>
            </a:r>
            <a:r>
              <a:rPr spc="-150" dirty="0"/>
              <a:t> </a:t>
            </a:r>
            <a:r>
              <a:rPr spc="60" dirty="0"/>
              <a:t>Santander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R</a:t>
            </a:r>
            <a:r>
              <a:rPr spc="40" dirty="0"/>
              <a:t>afaela</a:t>
            </a:r>
            <a:r>
              <a:rPr spc="-150" dirty="0"/>
              <a:t> </a:t>
            </a:r>
            <a:r>
              <a:rPr spc="-70" dirty="0"/>
              <a:t>R</a:t>
            </a:r>
            <a:r>
              <a:rPr spc="85" dirty="0"/>
              <a:t>amos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95" dirty="0"/>
              <a:t>‹nº›</a:t>
            </a:fld>
            <a:endParaRPr spc="9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35" dirty="0"/>
              <a:t>D</a:t>
            </a:r>
            <a:r>
              <a:rPr spc="80" dirty="0"/>
              <a:t>a</a:t>
            </a:r>
            <a:r>
              <a:rPr spc="-5" dirty="0"/>
              <a:t>ta</a:t>
            </a:r>
            <a:r>
              <a:rPr spc="-150" dirty="0"/>
              <a:t> </a:t>
            </a:r>
            <a:r>
              <a:rPr spc="60" dirty="0"/>
              <a:t>Masters</a:t>
            </a:r>
            <a:r>
              <a:rPr spc="-150" dirty="0"/>
              <a:t> </a:t>
            </a:r>
            <a:r>
              <a:rPr spc="-100" dirty="0"/>
              <a:t>-</a:t>
            </a:r>
            <a:r>
              <a:rPr spc="-150" dirty="0"/>
              <a:t> </a:t>
            </a:r>
            <a:r>
              <a:rPr spc="60" dirty="0"/>
              <a:t>Santander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R</a:t>
            </a:r>
            <a:r>
              <a:rPr spc="40" dirty="0"/>
              <a:t>afaela</a:t>
            </a:r>
            <a:r>
              <a:rPr spc="-150" dirty="0"/>
              <a:t> </a:t>
            </a:r>
            <a:r>
              <a:rPr spc="-70" dirty="0"/>
              <a:t>R</a:t>
            </a:r>
            <a:r>
              <a:rPr spc="85" dirty="0"/>
              <a:t>amos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95" dirty="0"/>
              <a:t>‹nº›</a:t>
            </a:fld>
            <a:endParaRPr spc="9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35" dirty="0"/>
              <a:t>D</a:t>
            </a:r>
            <a:r>
              <a:rPr spc="80" dirty="0"/>
              <a:t>a</a:t>
            </a:r>
            <a:r>
              <a:rPr spc="-5" dirty="0"/>
              <a:t>ta</a:t>
            </a:r>
            <a:r>
              <a:rPr spc="-150" dirty="0"/>
              <a:t> </a:t>
            </a:r>
            <a:r>
              <a:rPr spc="60" dirty="0"/>
              <a:t>Masters</a:t>
            </a:r>
            <a:r>
              <a:rPr spc="-150" dirty="0"/>
              <a:t> </a:t>
            </a:r>
            <a:r>
              <a:rPr spc="-100" dirty="0"/>
              <a:t>-</a:t>
            </a:r>
            <a:r>
              <a:rPr spc="-150" dirty="0"/>
              <a:t> </a:t>
            </a:r>
            <a:r>
              <a:rPr spc="60" dirty="0"/>
              <a:t>Santander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R</a:t>
            </a:r>
            <a:r>
              <a:rPr spc="40" dirty="0"/>
              <a:t>afaela</a:t>
            </a:r>
            <a:r>
              <a:rPr spc="-150" dirty="0"/>
              <a:t> </a:t>
            </a:r>
            <a:r>
              <a:rPr spc="-70" dirty="0"/>
              <a:t>R</a:t>
            </a:r>
            <a:r>
              <a:rPr spc="85" dirty="0"/>
              <a:t>amos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95" dirty="0"/>
              <a:t>‹nº›</a:t>
            </a:fld>
            <a:endParaRPr spc="9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35" dirty="0"/>
              <a:t>D</a:t>
            </a:r>
            <a:r>
              <a:rPr spc="80" dirty="0"/>
              <a:t>a</a:t>
            </a:r>
            <a:r>
              <a:rPr spc="-5" dirty="0"/>
              <a:t>ta</a:t>
            </a:r>
            <a:r>
              <a:rPr spc="-150" dirty="0"/>
              <a:t> </a:t>
            </a:r>
            <a:r>
              <a:rPr spc="60" dirty="0"/>
              <a:t>Masters</a:t>
            </a:r>
            <a:r>
              <a:rPr spc="-150" dirty="0"/>
              <a:t> </a:t>
            </a:r>
            <a:r>
              <a:rPr spc="-100" dirty="0"/>
              <a:t>-</a:t>
            </a:r>
            <a:r>
              <a:rPr spc="-150" dirty="0"/>
              <a:t> </a:t>
            </a:r>
            <a:r>
              <a:rPr spc="60" dirty="0"/>
              <a:t>Santander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R</a:t>
            </a:r>
            <a:r>
              <a:rPr spc="40" dirty="0"/>
              <a:t>afaela</a:t>
            </a:r>
            <a:r>
              <a:rPr spc="-150" dirty="0"/>
              <a:t> </a:t>
            </a:r>
            <a:r>
              <a:rPr spc="-70" dirty="0"/>
              <a:t>R</a:t>
            </a:r>
            <a:r>
              <a:rPr spc="85" dirty="0"/>
              <a:t>amos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95" dirty="0"/>
              <a:t>‹nº›</a:t>
            </a:fld>
            <a:endParaRPr spc="9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96142" y="10659361"/>
            <a:ext cx="18213705" cy="0"/>
          </a:xfrm>
          <a:custGeom>
            <a:avLst/>
            <a:gdLst/>
            <a:ahLst/>
            <a:cxnLst/>
            <a:rect l="l" t="t" r="r" b="b"/>
            <a:pathLst>
              <a:path w="18213705">
                <a:moveTo>
                  <a:pt x="0" y="0"/>
                </a:moveTo>
                <a:lnTo>
                  <a:pt x="18213644" y="0"/>
                </a:lnTo>
              </a:path>
            </a:pathLst>
          </a:custGeom>
          <a:ln w="2094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671368" y="9956265"/>
            <a:ext cx="1432731" cy="135229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5082" y="311897"/>
            <a:ext cx="18893935" cy="616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238357" y="10751370"/>
            <a:ext cx="3618865" cy="454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35" dirty="0"/>
              <a:t>D</a:t>
            </a:r>
            <a:r>
              <a:rPr spc="80" dirty="0"/>
              <a:t>a</a:t>
            </a:r>
            <a:r>
              <a:rPr spc="-5" dirty="0"/>
              <a:t>ta</a:t>
            </a:r>
            <a:r>
              <a:rPr spc="-150" dirty="0"/>
              <a:t> </a:t>
            </a:r>
            <a:r>
              <a:rPr spc="60" dirty="0"/>
              <a:t>Masters</a:t>
            </a:r>
            <a:r>
              <a:rPr spc="-150" dirty="0"/>
              <a:t> </a:t>
            </a:r>
            <a:r>
              <a:rPr spc="-100" dirty="0"/>
              <a:t>-</a:t>
            </a:r>
            <a:r>
              <a:rPr spc="-150" dirty="0"/>
              <a:t> </a:t>
            </a:r>
            <a:r>
              <a:rPr spc="60" dirty="0"/>
              <a:t>Santander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56383" y="10751370"/>
            <a:ext cx="2104390" cy="454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R</a:t>
            </a:r>
            <a:r>
              <a:rPr spc="40" dirty="0"/>
              <a:t>afaela</a:t>
            </a:r>
            <a:r>
              <a:rPr spc="-150" dirty="0"/>
              <a:t> </a:t>
            </a:r>
            <a:r>
              <a:rPr spc="-70" dirty="0"/>
              <a:t>R</a:t>
            </a:r>
            <a:r>
              <a:rPr spc="85" dirty="0"/>
              <a:t>amos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8275478" y="10751370"/>
            <a:ext cx="258444" cy="454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95" dirty="0"/>
              <a:t>‹nº›</a:t>
            </a:fld>
            <a:endParaRPr spc="9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596142" y="0"/>
            <a:ext cx="19508470" cy="1249680"/>
            <a:chOff x="596142" y="0"/>
            <a:chExt cx="19508470" cy="1249680"/>
          </a:xfrm>
        </p:grpSpPr>
        <p:sp>
          <p:nvSpPr>
            <p:cNvPr id="6" name="object 6"/>
            <p:cNvSpPr/>
            <p:nvPr/>
          </p:nvSpPr>
          <p:spPr>
            <a:xfrm>
              <a:off x="596142" y="973792"/>
              <a:ext cx="18912205" cy="0"/>
            </a:xfrm>
            <a:custGeom>
              <a:avLst/>
              <a:gdLst/>
              <a:ahLst/>
              <a:cxnLst/>
              <a:rect l="l" t="t" r="r" b="b"/>
              <a:pathLst>
                <a:path w="18912205">
                  <a:moveTo>
                    <a:pt x="0" y="0"/>
                  </a:moveTo>
                  <a:lnTo>
                    <a:pt x="18911811" y="0"/>
                  </a:lnTo>
                </a:path>
              </a:pathLst>
            </a:custGeom>
            <a:ln w="31412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64136" y="0"/>
              <a:ext cx="4639963" cy="99458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4603" y="938067"/>
              <a:ext cx="9999496" cy="31118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156957" y="969480"/>
              <a:ext cx="9947275" cy="207010"/>
            </a:xfrm>
            <a:custGeom>
              <a:avLst/>
              <a:gdLst/>
              <a:ahLst/>
              <a:cxnLst/>
              <a:rect l="l" t="t" r="r" b="b"/>
              <a:pathLst>
                <a:path w="9947275" h="207009">
                  <a:moveTo>
                    <a:pt x="0" y="0"/>
                  </a:moveTo>
                  <a:lnTo>
                    <a:pt x="9947142" y="0"/>
                  </a:lnTo>
                  <a:lnTo>
                    <a:pt x="9947142" y="206472"/>
                  </a:lnTo>
                  <a:lnTo>
                    <a:pt x="0" y="206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26023" y="311897"/>
            <a:ext cx="8657590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Case:</a:t>
            </a:r>
            <a:r>
              <a:rPr dirty="0"/>
              <a:t> </a:t>
            </a:r>
            <a:r>
              <a:rPr spc="10" dirty="0"/>
              <a:t>Santander</a:t>
            </a:r>
            <a:r>
              <a:rPr spc="-5" dirty="0"/>
              <a:t> </a:t>
            </a:r>
            <a:r>
              <a:rPr lang="pt-BR" spc="10" dirty="0"/>
              <a:t>Data Masters</a:t>
            </a:r>
            <a:endParaRPr spc="5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856382" y="10751370"/>
            <a:ext cx="2642467" cy="39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pt-BR" spc="-70" dirty="0"/>
              <a:t>Leonardo Vargas</a:t>
            </a:r>
            <a:endParaRPr spc="8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35" dirty="0"/>
              <a:t>D</a:t>
            </a:r>
            <a:r>
              <a:rPr spc="80" dirty="0"/>
              <a:t>a</a:t>
            </a:r>
            <a:r>
              <a:rPr spc="-5" dirty="0"/>
              <a:t>ta</a:t>
            </a:r>
            <a:r>
              <a:rPr spc="-150" dirty="0"/>
              <a:t> </a:t>
            </a:r>
            <a:r>
              <a:rPr spc="60" dirty="0"/>
              <a:t>Masters</a:t>
            </a:r>
            <a:r>
              <a:rPr spc="-150" dirty="0"/>
              <a:t> </a:t>
            </a:r>
            <a:r>
              <a:rPr spc="-100" dirty="0"/>
              <a:t>-</a:t>
            </a:r>
            <a:r>
              <a:rPr spc="-150" dirty="0"/>
              <a:t> </a:t>
            </a:r>
            <a:r>
              <a:rPr spc="60" dirty="0"/>
              <a:t>Santander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95" dirty="0"/>
              <a:t>1</a:t>
            </a:fld>
            <a:endParaRPr spc="95" dirty="0"/>
          </a:p>
        </p:txBody>
      </p:sp>
      <p:sp>
        <p:nvSpPr>
          <p:cNvPr id="11" name="object 11"/>
          <p:cNvSpPr txBox="1"/>
          <p:nvPr/>
        </p:nvSpPr>
        <p:spPr>
          <a:xfrm>
            <a:off x="434474" y="1407496"/>
            <a:ext cx="19523576" cy="1217898"/>
          </a:xfrm>
          <a:prstGeom prst="rect">
            <a:avLst/>
          </a:prstGeom>
          <a:ln w="10470">
            <a:solidFill>
              <a:srgbClr val="5E5E5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46990" marR="742950">
              <a:lnSpc>
                <a:spcPct val="102800"/>
              </a:lnSpc>
              <a:spcBef>
                <a:spcPts val="315"/>
              </a:spcBef>
            </a:pPr>
            <a:r>
              <a:rPr sz="2450" b="1" spc="15" dirty="0">
                <a:solidFill>
                  <a:srgbClr val="B51700"/>
                </a:solidFill>
                <a:latin typeface="Arial"/>
                <a:cs typeface="Arial"/>
              </a:rPr>
              <a:t>Problema</a:t>
            </a:r>
            <a:r>
              <a:rPr sz="2450" b="1" spc="10" dirty="0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sz="2450" b="1" spc="5" dirty="0">
                <a:solidFill>
                  <a:srgbClr val="B51700"/>
                </a:solidFill>
                <a:latin typeface="Arial"/>
                <a:cs typeface="Arial"/>
              </a:rPr>
              <a:t>1</a:t>
            </a:r>
            <a:r>
              <a:rPr sz="2450" spc="5" dirty="0">
                <a:latin typeface="Microsoft Sans Serif"/>
                <a:cs typeface="Microsoft Sans Serif"/>
              </a:rPr>
              <a:t>:</a:t>
            </a:r>
            <a:r>
              <a:rPr sz="2450" spc="40" dirty="0">
                <a:latin typeface="Microsoft Sans Serif"/>
                <a:cs typeface="Microsoft Sans Serif"/>
              </a:rPr>
              <a:t> </a:t>
            </a:r>
            <a:r>
              <a:rPr lang="pt-BR" sz="2450" spc="-10" dirty="0">
                <a:latin typeface="Microsoft Sans Serif"/>
                <a:cs typeface="Microsoft Sans Serif"/>
              </a:rPr>
              <a:t>Desenvolver um modelo supervisionado para prever clientes que serão CHURN 3 meses no Futuro e analisar sua performance dado que 50% dos Verdadeiros Positivos continuariam ativos</a:t>
            </a:r>
          </a:p>
          <a:p>
            <a:pPr marL="46990" marR="742950">
              <a:lnSpc>
                <a:spcPct val="102800"/>
              </a:lnSpc>
              <a:spcBef>
                <a:spcPts val="315"/>
              </a:spcBef>
            </a:pPr>
            <a:r>
              <a:rPr sz="2450" b="1" spc="15" dirty="0" err="1">
                <a:solidFill>
                  <a:srgbClr val="B51700"/>
                </a:solidFill>
                <a:latin typeface="Arial"/>
                <a:cs typeface="Arial"/>
              </a:rPr>
              <a:t>Problema</a:t>
            </a:r>
            <a:r>
              <a:rPr sz="2450" b="1" spc="10" dirty="0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sz="2450" b="1" spc="-60" dirty="0">
                <a:solidFill>
                  <a:srgbClr val="B51700"/>
                </a:solidFill>
                <a:latin typeface="Arial"/>
                <a:cs typeface="Arial"/>
              </a:rPr>
              <a:t>2:</a:t>
            </a:r>
            <a:r>
              <a:rPr sz="2450" b="1" spc="15" dirty="0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lang="pt-BR" sz="2450" spc="40" dirty="0">
                <a:latin typeface="Microsoft Sans Serif"/>
                <a:cs typeface="Microsoft Sans Serif"/>
              </a:rPr>
              <a:t>Desenvolver um modelo não-supervisionado que seja capaz de compreender as características dos clientes</a:t>
            </a:r>
            <a:endParaRPr sz="2450" dirty="0">
              <a:latin typeface="Microsoft Sans Serif"/>
              <a:cs typeface="Microsoft Sans Serif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12"/>
              <p:cNvSpPr txBox="1"/>
              <p:nvPr/>
            </p:nvSpPr>
            <p:spPr>
              <a:xfrm>
                <a:off x="222250" y="3604764"/>
                <a:ext cx="11277600" cy="5452134"/>
              </a:xfrm>
              <a:prstGeom prst="rect">
                <a:avLst/>
              </a:prstGeom>
            </p:spPr>
            <p:txBody>
              <a:bodyPr vert="horz" wrap="square" lIns="0" tIns="169545" rIns="0" bIns="0" rtlCol="0">
                <a:spAutoFit/>
              </a:bodyPr>
              <a:lstStyle/>
              <a:p>
                <a:pPr marL="22860">
                  <a:lnSpc>
                    <a:spcPct val="100000"/>
                  </a:lnSpc>
                  <a:spcBef>
                    <a:spcPts val="1335"/>
                  </a:spcBef>
                </a:pPr>
                <a:r>
                  <a:rPr lang="pt-BR" sz="2600" spc="85" dirty="0">
                    <a:latin typeface="Arial MT"/>
                    <a:cs typeface="Arial MT"/>
                  </a:rPr>
                  <a:t>Lucro</a:t>
                </a:r>
                <a:r>
                  <a:rPr lang="pt-BR" sz="2600" spc="10" dirty="0">
                    <a:latin typeface="Arial MT"/>
                    <a:cs typeface="Arial MT"/>
                  </a:rPr>
                  <a:t> </a:t>
                </a:r>
                <a:r>
                  <a:rPr lang="pt-BR" sz="2600" spc="20" dirty="0">
                    <a:latin typeface="Arial MT"/>
                    <a:cs typeface="Arial MT"/>
                  </a:rPr>
                  <a:t>de cada situação</a:t>
                </a:r>
                <a:endParaRPr lang="pt-BR" sz="2600" dirty="0">
                  <a:latin typeface="Arial MT"/>
                  <a:cs typeface="Arial MT"/>
                </a:endParaRPr>
              </a:p>
              <a:p>
                <a:pPr marL="867410" indent="-363220">
                  <a:lnSpc>
                    <a:spcPct val="100000"/>
                  </a:lnSpc>
                  <a:spcBef>
                    <a:spcPts val="1150"/>
                  </a:spcBef>
                  <a:buFont typeface="MS Gothic"/>
                  <a:buChar char="‣"/>
                  <a:tabLst>
                    <a:tab pos="867410" algn="l"/>
                    <a:tab pos="868044" algn="l"/>
                  </a:tabLst>
                </a:pPr>
                <a:r>
                  <a:rPr lang="pt-BR" sz="2450" spc="20" dirty="0">
                    <a:latin typeface="Arial MT"/>
                    <a:cs typeface="Arial MT"/>
                  </a:rPr>
                  <a:t>Verdadeiro</a:t>
                </a:r>
                <a:r>
                  <a:rPr lang="pt-BR" sz="2450" spc="5" dirty="0">
                    <a:latin typeface="Arial MT"/>
                    <a:cs typeface="Arial MT"/>
                  </a:rPr>
                  <a:t> </a:t>
                </a:r>
                <a:r>
                  <a:rPr lang="pt-BR" sz="2450" spc="70" dirty="0">
                    <a:latin typeface="Arial MT"/>
                    <a:cs typeface="Arial MT"/>
                  </a:rPr>
                  <a:t>Positivo</a:t>
                </a:r>
                <a:r>
                  <a:rPr lang="pt-BR" sz="2450" spc="10" dirty="0">
                    <a:latin typeface="Arial MT"/>
                    <a:cs typeface="Arial MT"/>
                  </a:rPr>
                  <a:t> </a:t>
                </a:r>
                <a:r>
                  <a:rPr lang="pt-BR" sz="2450" spc="-75" dirty="0">
                    <a:latin typeface="Arial MT"/>
                    <a:cs typeface="Arial MT"/>
                  </a:rPr>
                  <a:t>(VP): </a:t>
                </a:r>
                <a14:m>
                  <m:oMath xmlns:m="http://schemas.openxmlformats.org/officeDocument/2006/math">
                    <m:r>
                      <a:rPr lang="pt-BR" sz="2450" b="0" i="1" spc="-75" smtClean="0">
                        <a:solidFill>
                          <a:srgbClr val="00863D"/>
                        </a:solidFill>
                        <a:latin typeface="Arial MT"/>
                        <a:cs typeface="Arial MT"/>
                      </a:rPr>
                      <m:t>0.5∗(</m:t>
                    </m:r>
                    <m:sSub>
                      <m:sSubPr>
                        <m:ctrlPr>
                          <a:rPr lang="pt-BR" sz="2450" i="1" spc="-75" smtClean="0">
                            <a:solidFill>
                              <a:srgbClr val="00863D"/>
                            </a:solidFill>
                            <a:latin typeface="Arial MT"/>
                          </a:rPr>
                        </m:ctrlPr>
                      </m:sSubPr>
                      <m:e>
                        <m:r>
                          <a:rPr lang="pt-BR" sz="2450" b="0" i="1" spc="-75" smtClean="0">
                            <a:solidFill>
                              <a:srgbClr val="00863D"/>
                            </a:solidFill>
                            <a:latin typeface="Arial MT"/>
                          </a:rPr>
                          <m:t>12</m:t>
                        </m:r>
                      </m:e>
                      <m:sub>
                        <m:r>
                          <a:rPr lang="pt-BR" sz="2450" b="0" i="1" spc="-75" smtClean="0">
                            <a:solidFill>
                              <a:srgbClr val="00863D"/>
                            </a:solidFill>
                            <a:latin typeface="Arial MT"/>
                          </a:rPr>
                          <m:t>𝑀𝑒𝑠𝑒𝑠</m:t>
                        </m:r>
                      </m:sub>
                    </m:sSub>
                    <m:r>
                      <a:rPr lang="pt-BR" sz="2450" b="0" i="1" spc="-75" smtClean="0">
                        <a:solidFill>
                          <a:srgbClr val="00863D"/>
                        </a:solidFill>
                        <a:latin typeface="Arial MT"/>
                      </a:rPr>
                      <m:t>∗</m:t>
                    </m:r>
                    <m:r>
                      <a:rPr lang="pt-BR" sz="2450" b="0" i="1" spc="-75" smtClean="0">
                        <a:solidFill>
                          <a:srgbClr val="00863D"/>
                        </a:solidFill>
                        <a:latin typeface="Arial MT"/>
                      </a:rPr>
                      <m:t>𝐴𝑠𝑠𝑖𝑛𝑎𝑡𝑢𝑟𝑎</m:t>
                    </m:r>
                    <m:r>
                      <a:rPr lang="pt-BR" sz="2450" b="0" i="1" spc="-75" smtClean="0">
                        <a:solidFill>
                          <a:srgbClr val="00863D"/>
                        </a:solidFill>
                        <a:latin typeface="Arial MT"/>
                      </a:rPr>
                      <m:t> − </m:t>
                    </m:r>
                    <m:sSub>
                      <m:sSubPr>
                        <m:ctrlPr>
                          <a:rPr lang="pt-BR" sz="2450" i="1" spc="-75" smtClean="0">
                            <a:solidFill>
                              <a:srgbClr val="00863D"/>
                            </a:solidFill>
                            <a:latin typeface="Arial MT"/>
                          </a:rPr>
                        </m:ctrlPr>
                      </m:sSubPr>
                      <m:e>
                        <m:r>
                          <a:rPr lang="pt-BR" sz="2450" b="0" i="1" spc="-75" smtClean="0">
                            <a:solidFill>
                              <a:srgbClr val="00863D"/>
                            </a:solidFill>
                            <a:latin typeface="Arial MT"/>
                          </a:rPr>
                          <m:t>3</m:t>
                        </m:r>
                      </m:e>
                      <m:sub>
                        <m:r>
                          <a:rPr lang="pt-BR" sz="2450" b="0" i="1" spc="-75" smtClean="0">
                            <a:solidFill>
                              <a:srgbClr val="00863D"/>
                            </a:solidFill>
                            <a:latin typeface="Arial MT"/>
                          </a:rPr>
                          <m:t>𝑀𝑒𝑠𝑒𝑠</m:t>
                        </m:r>
                      </m:sub>
                    </m:sSub>
                    <m:r>
                      <a:rPr lang="pt-BR" sz="2450" b="0" i="1" spc="-75" smtClean="0">
                        <a:solidFill>
                          <a:srgbClr val="00863D"/>
                        </a:solidFill>
                        <a:latin typeface="Arial MT"/>
                      </a:rPr>
                      <m:t>∗</m:t>
                    </m:r>
                    <m:r>
                      <a:rPr lang="pt-BR" sz="2450" b="0" i="1" spc="-75" smtClean="0">
                        <a:solidFill>
                          <a:srgbClr val="00863D"/>
                        </a:solidFill>
                        <a:latin typeface="Arial MT"/>
                      </a:rPr>
                      <m:t>𝐴𝑠𝑠𝑖𝑛𝑎𝑡𝑢𝑟𝑎</m:t>
                    </m:r>
                    <m:r>
                      <a:rPr lang="pt-BR" sz="2450" b="0" i="1" spc="-75" smtClean="0">
                        <a:solidFill>
                          <a:srgbClr val="00863D"/>
                        </a:solidFill>
                        <a:latin typeface="Arial MT"/>
                      </a:rPr>
                      <m:t>)</m:t>
                    </m:r>
                  </m:oMath>
                </a14:m>
                <a:endParaRPr lang="ar-AE" sz="2450" spc="15" dirty="0">
                  <a:solidFill>
                    <a:srgbClr val="017100"/>
                  </a:solidFill>
                  <a:latin typeface="Arial MT"/>
                  <a:cs typeface="Microsoft Sans Serif"/>
                </a:endParaRPr>
              </a:p>
              <a:p>
                <a:pPr marL="867410" indent="-363220">
                  <a:lnSpc>
                    <a:spcPct val="100000"/>
                  </a:lnSpc>
                  <a:spcBef>
                    <a:spcPts val="110"/>
                  </a:spcBef>
                  <a:buFont typeface="MS Gothic"/>
                  <a:buChar char="‣"/>
                  <a:tabLst>
                    <a:tab pos="867410" algn="l"/>
                    <a:tab pos="868044" algn="l"/>
                  </a:tabLst>
                </a:pPr>
                <a:r>
                  <a:rPr lang="pt-BR" sz="2450" spc="35" dirty="0">
                    <a:latin typeface="Arial MT"/>
                    <a:cs typeface="Arial MT"/>
                  </a:rPr>
                  <a:t>Falso</a:t>
                </a:r>
                <a:r>
                  <a:rPr lang="pt-BR" sz="2450" dirty="0">
                    <a:latin typeface="Arial MT"/>
                    <a:cs typeface="Arial MT"/>
                  </a:rPr>
                  <a:t> </a:t>
                </a:r>
                <a:r>
                  <a:rPr lang="pt-BR" sz="2450" spc="70" dirty="0">
                    <a:latin typeface="Arial MT"/>
                    <a:cs typeface="Arial MT"/>
                  </a:rPr>
                  <a:t>Positivo</a:t>
                </a:r>
                <a:r>
                  <a:rPr lang="pt-BR" sz="2450" dirty="0">
                    <a:latin typeface="Arial MT"/>
                    <a:cs typeface="Arial MT"/>
                  </a:rPr>
                  <a:t> </a:t>
                </a:r>
                <a:r>
                  <a:rPr lang="pt-BR" sz="2450" spc="-55" dirty="0">
                    <a:latin typeface="Arial MT"/>
                    <a:cs typeface="Arial MT"/>
                  </a:rPr>
                  <a:t>(FP):</a:t>
                </a:r>
                <a:r>
                  <a:rPr lang="pt-BR" sz="2450" dirty="0">
                    <a:latin typeface="Arial MT"/>
                    <a:cs typeface="Arial MT"/>
                  </a:rPr>
                  <a:t> </a:t>
                </a:r>
                <a14:m>
                  <m:oMath xmlns:m="http://schemas.openxmlformats.org/officeDocument/2006/math">
                    <m:r>
                      <a:rPr lang="pt-BR" sz="2450" spc="30">
                        <a:solidFill>
                          <a:srgbClr val="B51700"/>
                        </a:solidFill>
                        <a:latin typeface="Arial MT"/>
                        <a:cs typeface="Microsoft Sans Serif"/>
                      </a:rPr>
                      <m:t>−3 </m:t>
                    </m:r>
                    <m:r>
                      <a:rPr lang="pt-BR" sz="2450" spc="30">
                        <a:solidFill>
                          <a:srgbClr val="B51700"/>
                        </a:solidFill>
                        <a:latin typeface="Arial MT"/>
                        <a:cs typeface="Microsoft Sans Serif"/>
                      </a:rPr>
                      <m:t>𝑀𝑒𝑠𝑒𝑠</m:t>
                    </m:r>
                    <m:r>
                      <a:rPr lang="pt-BR" sz="2450" spc="30">
                        <a:solidFill>
                          <a:srgbClr val="B51700"/>
                        </a:solidFill>
                        <a:latin typeface="Arial MT"/>
                        <a:cs typeface="Microsoft Sans Serif"/>
                      </a:rPr>
                      <m:t> ∗</m:t>
                    </m:r>
                    <m:r>
                      <a:rPr lang="pt-BR" sz="2450" spc="30">
                        <a:solidFill>
                          <a:srgbClr val="B51700"/>
                        </a:solidFill>
                        <a:latin typeface="Arial MT"/>
                        <a:cs typeface="Microsoft Sans Serif"/>
                      </a:rPr>
                      <m:t>𝐴𝑠𝑠𝑖𝑛𝑎𝑡𝑢𝑟𝑎</m:t>
                    </m:r>
                  </m:oMath>
                </a14:m>
                <a:endParaRPr lang="pt-BR" sz="2450" spc="30" dirty="0">
                  <a:solidFill>
                    <a:srgbClr val="B51700"/>
                  </a:solidFill>
                  <a:latin typeface="Arial MT"/>
                  <a:cs typeface="Microsoft Sans Serif"/>
                </a:endParaRPr>
              </a:p>
              <a:p>
                <a:pPr marL="867410" indent="-363220">
                  <a:lnSpc>
                    <a:spcPct val="100000"/>
                  </a:lnSpc>
                  <a:spcBef>
                    <a:spcPts val="110"/>
                  </a:spcBef>
                  <a:buFont typeface="MS Gothic"/>
                  <a:buChar char="‣"/>
                  <a:tabLst>
                    <a:tab pos="867410" algn="l"/>
                    <a:tab pos="868044" algn="l"/>
                  </a:tabLst>
                </a:pPr>
                <a:r>
                  <a:rPr lang="pt-BR" sz="2450" spc="20" dirty="0">
                    <a:latin typeface="Arial MT"/>
                    <a:cs typeface="Arial MT"/>
                  </a:rPr>
                  <a:t>Verdadeiro</a:t>
                </a:r>
                <a:r>
                  <a:rPr lang="pt-BR" sz="2450" dirty="0">
                    <a:latin typeface="Arial MT"/>
                    <a:cs typeface="Arial MT"/>
                  </a:rPr>
                  <a:t> </a:t>
                </a:r>
                <a:r>
                  <a:rPr lang="pt-BR" sz="2450" spc="60" dirty="0">
                    <a:latin typeface="Arial MT"/>
                    <a:cs typeface="Arial MT"/>
                  </a:rPr>
                  <a:t>Negativo</a:t>
                </a:r>
                <a:r>
                  <a:rPr lang="pt-BR" sz="2450" spc="5" dirty="0">
                    <a:latin typeface="Arial MT"/>
                    <a:cs typeface="Arial MT"/>
                  </a:rPr>
                  <a:t> </a:t>
                </a:r>
                <a:r>
                  <a:rPr lang="pt-BR" sz="2450" spc="-75" dirty="0">
                    <a:latin typeface="Arial MT"/>
                    <a:cs typeface="Arial MT"/>
                  </a:rPr>
                  <a:t>(VN):</a:t>
                </a:r>
                <a:r>
                  <a:rPr lang="pt-BR" sz="2450" spc="5" dirty="0">
                    <a:latin typeface="Arial MT"/>
                    <a:cs typeface="Arial MT"/>
                  </a:rPr>
                  <a:t> </a:t>
                </a:r>
                <a:r>
                  <a:rPr lang="pt-BR" sz="2450" spc="10" dirty="0">
                    <a:latin typeface="Arial MT"/>
                    <a:cs typeface="Microsoft Sans Serif"/>
                  </a:rPr>
                  <a:t>0,00</a:t>
                </a:r>
                <a:endParaRPr lang="pt-BR" sz="2450" dirty="0">
                  <a:latin typeface="Arial MT"/>
                  <a:cs typeface="Microsoft Sans Serif"/>
                </a:endParaRPr>
              </a:p>
              <a:p>
                <a:pPr marL="867410" indent="-363220">
                  <a:lnSpc>
                    <a:spcPct val="100000"/>
                  </a:lnSpc>
                  <a:spcBef>
                    <a:spcPts val="110"/>
                  </a:spcBef>
                  <a:buFont typeface="MS Gothic"/>
                  <a:buChar char="‣"/>
                  <a:tabLst>
                    <a:tab pos="867410" algn="l"/>
                    <a:tab pos="868044" algn="l"/>
                  </a:tabLst>
                </a:pPr>
                <a:r>
                  <a:rPr lang="pt-BR" sz="2450" spc="35" dirty="0">
                    <a:latin typeface="Arial MT"/>
                    <a:cs typeface="Arial MT"/>
                  </a:rPr>
                  <a:t>Falso</a:t>
                </a:r>
                <a:r>
                  <a:rPr lang="pt-BR" sz="2450" spc="-5" dirty="0">
                    <a:latin typeface="Arial MT"/>
                    <a:cs typeface="Arial MT"/>
                  </a:rPr>
                  <a:t> </a:t>
                </a:r>
                <a:r>
                  <a:rPr lang="pt-BR" sz="2450" spc="60" dirty="0">
                    <a:latin typeface="Arial MT"/>
                    <a:cs typeface="Arial MT"/>
                  </a:rPr>
                  <a:t>Negativo</a:t>
                </a:r>
                <a:r>
                  <a:rPr lang="pt-BR" sz="2450" spc="-5" dirty="0">
                    <a:latin typeface="Arial MT"/>
                    <a:cs typeface="Arial MT"/>
                  </a:rPr>
                  <a:t> </a:t>
                </a:r>
                <a:r>
                  <a:rPr lang="pt-BR" sz="2450" spc="-55" dirty="0">
                    <a:latin typeface="Arial MT"/>
                    <a:cs typeface="Arial MT"/>
                  </a:rPr>
                  <a:t>(FN):</a:t>
                </a:r>
                <a:r>
                  <a:rPr lang="pt-BR" sz="2450" spc="-5" dirty="0">
                    <a:latin typeface="Arial MT"/>
                    <a:cs typeface="Arial MT"/>
                  </a:rPr>
                  <a:t> </a:t>
                </a:r>
                <a:r>
                  <a:rPr lang="pt-BR" sz="2450" spc="10" dirty="0">
                    <a:latin typeface="Arial MT"/>
                    <a:cs typeface="Microsoft Sans Serif"/>
                  </a:rPr>
                  <a:t>0,00</a:t>
                </a:r>
                <a:endParaRPr lang="pt-BR" sz="2450" dirty="0">
                  <a:latin typeface="Arial MT"/>
                  <a:cs typeface="Microsoft Sans Serif"/>
                </a:endParaRPr>
              </a:p>
              <a:p>
                <a:pPr>
                  <a:lnSpc>
                    <a:spcPct val="100000"/>
                  </a:lnSpc>
                </a:pPr>
                <a:endParaRPr lang="pt-BR" sz="2900" dirty="0">
                  <a:latin typeface="Arial MT"/>
                  <a:cs typeface="Microsoft Sans Serif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955"/>
                  </a:spcBef>
                </a:pPr>
                <a:r>
                  <a:rPr lang="pt-BR" sz="2600" spc="55" dirty="0">
                    <a:latin typeface="Arial MT"/>
                    <a:cs typeface="Arial MT"/>
                  </a:rPr>
                  <a:t>Data</a:t>
                </a:r>
                <a:r>
                  <a:rPr lang="pt-BR" sz="2600" spc="5" dirty="0">
                    <a:latin typeface="Arial MT"/>
                    <a:cs typeface="Arial MT"/>
                  </a:rPr>
                  <a:t> </a:t>
                </a:r>
                <a:r>
                  <a:rPr lang="pt-BR" sz="2600" spc="50" dirty="0">
                    <a:latin typeface="Arial MT"/>
                    <a:cs typeface="Arial MT"/>
                  </a:rPr>
                  <a:t>Set</a:t>
                </a:r>
                <a:r>
                  <a:rPr lang="pt-BR" sz="2600" spc="5" dirty="0">
                    <a:latin typeface="Arial MT"/>
                    <a:cs typeface="Arial MT"/>
                  </a:rPr>
                  <a:t> </a:t>
                </a:r>
                <a:r>
                  <a:rPr lang="pt-BR" sz="2600" spc="50" dirty="0">
                    <a:latin typeface="Arial MT"/>
                    <a:cs typeface="Arial MT"/>
                  </a:rPr>
                  <a:t>(Características</a:t>
                </a:r>
                <a:r>
                  <a:rPr lang="pt-BR" sz="2600" spc="5" dirty="0">
                    <a:latin typeface="Arial MT"/>
                    <a:cs typeface="Arial MT"/>
                  </a:rPr>
                  <a:t> </a:t>
                </a:r>
                <a:r>
                  <a:rPr lang="pt-BR" sz="2600" spc="10" dirty="0">
                    <a:latin typeface="Arial MT"/>
                    <a:cs typeface="Arial MT"/>
                  </a:rPr>
                  <a:t>Gerais):</a:t>
                </a:r>
                <a:endParaRPr lang="pt-BR" sz="2600" dirty="0">
                  <a:latin typeface="Arial MT"/>
                  <a:cs typeface="Arial MT"/>
                </a:endParaRPr>
              </a:p>
              <a:p>
                <a:pPr marL="700405" indent="-363855">
                  <a:lnSpc>
                    <a:spcPct val="100000"/>
                  </a:lnSpc>
                  <a:spcBef>
                    <a:spcPts val="1485"/>
                  </a:spcBef>
                  <a:buFont typeface="MS Gothic"/>
                  <a:buChar char="‣"/>
                  <a:tabLst>
                    <a:tab pos="699770" algn="l"/>
                    <a:tab pos="701040" algn="l"/>
                  </a:tabLst>
                </a:pPr>
                <a:r>
                  <a:rPr lang="pt-BR" sz="2450" spc="-25" dirty="0">
                    <a:latin typeface="Arial MT"/>
                    <a:cs typeface="Microsoft Sans Serif"/>
                  </a:rPr>
                  <a:t>O Modelo foi desenvolvido com uma amostra aleatória de 30%</a:t>
                </a:r>
                <a:endParaRPr lang="pt-BR" sz="2450" dirty="0">
                  <a:latin typeface="Arial MT"/>
                  <a:cs typeface="Microsoft Sans Serif"/>
                </a:endParaRPr>
              </a:p>
              <a:p>
                <a:pPr marL="700405" indent="-363855">
                  <a:lnSpc>
                    <a:spcPct val="100000"/>
                  </a:lnSpc>
                  <a:spcBef>
                    <a:spcPts val="30"/>
                  </a:spcBef>
                  <a:buFont typeface="MS Gothic"/>
                  <a:buChar char="‣"/>
                  <a:tabLst>
                    <a:tab pos="699770" algn="l"/>
                    <a:tab pos="701040" algn="l"/>
                  </a:tabLst>
                </a:pPr>
                <a:r>
                  <a:rPr lang="pt-BR" sz="2450" spc="10" dirty="0">
                    <a:latin typeface="Arial MT"/>
                    <a:cs typeface="Microsoft Sans Serif"/>
                  </a:rPr>
                  <a:t>Problema </a:t>
                </a:r>
                <a:r>
                  <a:rPr lang="pt-BR" sz="2450" spc="20" dirty="0">
                    <a:latin typeface="Arial MT"/>
                    <a:cs typeface="Microsoft Sans Serif"/>
                  </a:rPr>
                  <a:t>desbalanceado:</a:t>
                </a:r>
                <a:endParaRPr lang="pt-BR" sz="2450" dirty="0">
                  <a:latin typeface="Arial MT"/>
                  <a:cs typeface="Microsoft Sans Serif"/>
                </a:endParaRPr>
              </a:p>
              <a:p>
                <a:pPr marL="1224280">
                  <a:lnSpc>
                    <a:spcPct val="100000"/>
                  </a:lnSpc>
                  <a:spcBef>
                    <a:spcPts val="25"/>
                  </a:spcBef>
                  <a:tabLst>
                    <a:tab pos="1520825" algn="l"/>
                  </a:tabLst>
                </a:pPr>
                <a:r>
                  <a:rPr lang="pt-BR" sz="2450" spc="145" dirty="0">
                    <a:latin typeface="Arial MT"/>
                    <a:cs typeface="Microsoft Sans Serif"/>
                  </a:rPr>
                  <a:t>-	</a:t>
                </a:r>
                <a:r>
                  <a:rPr lang="pt-BR" sz="2450" spc="150" dirty="0">
                    <a:latin typeface="Arial MT"/>
                    <a:cs typeface="Microsoft Sans Serif"/>
                  </a:rPr>
                  <a:t>14%</a:t>
                </a:r>
                <a:r>
                  <a:rPr lang="pt-BR" sz="2450" spc="15" dirty="0">
                    <a:latin typeface="Arial MT"/>
                    <a:cs typeface="Microsoft Sans Serif"/>
                  </a:rPr>
                  <a:t> </a:t>
                </a:r>
                <a:r>
                  <a:rPr lang="pt-BR" sz="2450" dirty="0">
                    <a:latin typeface="Arial MT"/>
                    <a:cs typeface="Microsoft Sans Serif"/>
                  </a:rPr>
                  <a:t>[CHURN - 1</a:t>
                </a:r>
                <a:r>
                  <a:rPr lang="pt-BR" sz="2450" spc="-15" dirty="0">
                    <a:latin typeface="Arial MT"/>
                    <a:cs typeface="Microsoft Sans Serif"/>
                  </a:rPr>
                  <a:t>]</a:t>
                </a:r>
                <a:endParaRPr lang="pt-BR" sz="2450" dirty="0">
                  <a:latin typeface="Arial MT"/>
                  <a:cs typeface="Microsoft Sans Serif"/>
                </a:endParaRPr>
              </a:p>
              <a:p>
                <a:pPr marL="1567180" indent="-342900">
                  <a:lnSpc>
                    <a:spcPct val="100000"/>
                  </a:lnSpc>
                  <a:spcBef>
                    <a:spcPts val="30"/>
                  </a:spcBef>
                  <a:buFontTx/>
                  <a:buChar char="-"/>
                  <a:tabLst>
                    <a:tab pos="1520825" algn="l"/>
                  </a:tabLst>
                </a:pPr>
                <a:r>
                  <a:rPr lang="pt-BR" sz="2450" spc="105" dirty="0">
                    <a:latin typeface="Arial MT"/>
                    <a:cs typeface="Microsoft Sans Serif"/>
                  </a:rPr>
                  <a:t>86%</a:t>
                </a:r>
                <a:r>
                  <a:rPr lang="pt-BR" sz="2450" spc="15" dirty="0">
                    <a:latin typeface="Arial MT"/>
                    <a:cs typeface="Microsoft Sans Serif"/>
                  </a:rPr>
                  <a:t> </a:t>
                </a:r>
                <a:r>
                  <a:rPr lang="pt-BR" sz="2450" dirty="0">
                    <a:latin typeface="Arial MT"/>
                    <a:cs typeface="Microsoft Sans Serif"/>
                  </a:rPr>
                  <a:t>[NÃO CHURN -</a:t>
                </a:r>
                <a:r>
                  <a:rPr lang="pt-BR" sz="2450" spc="20" dirty="0">
                    <a:latin typeface="Arial MT"/>
                    <a:cs typeface="Microsoft Sans Serif"/>
                  </a:rPr>
                  <a:t> </a:t>
                </a:r>
                <a:r>
                  <a:rPr lang="pt-BR" sz="2450" spc="-15" dirty="0">
                    <a:latin typeface="Arial MT"/>
                    <a:cs typeface="Microsoft Sans Serif"/>
                  </a:rPr>
                  <a:t>0]</a:t>
                </a:r>
              </a:p>
              <a:p>
                <a:pPr marL="1567180" indent="-342900">
                  <a:lnSpc>
                    <a:spcPct val="100000"/>
                  </a:lnSpc>
                  <a:spcBef>
                    <a:spcPts val="30"/>
                  </a:spcBef>
                  <a:buFontTx/>
                  <a:buChar char="-"/>
                  <a:tabLst>
                    <a:tab pos="1520825" algn="l"/>
                  </a:tabLst>
                </a:pPr>
                <a:r>
                  <a:rPr lang="pt-BR" sz="2450" spc="-15" dirty="0">
                    <a:latin typeface="Arial MT"/>
                    <a:cs typeface="Microsoft Sans Serif"/>
                  </a:rPr>
                  <a:t>Instabilidade ao longo do Tempo</a:t>
                </a:r>
                <a:endParaRPr sz="2450" dirty="0">
                  <a:latin typeface="Arial MT"/>
                  <a:cs typeface="Microsoft Sans Serif"/>
                </a:endParaRPr>
              </a:p>
            </p:txBody>
          </p:sp>
        </mc:Choice>
        <mc:Fallback>
          <p:sp>
            <p:nvSpPr>
              <p:cNvPr id="12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50" y="3604764"/>
                <a:ext cx="11277600" cy="5452134"/>
              </a:xfrm>
              <a:prstGeom prst="rect">
                <a:avLst/>
              </a:prstGeom>
              <a:blipFill>
                <a:blip r:embed="rId5"/>
                <a:stretch>
                  <a:fillRect l="-1676" b="-24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m 19">
            <a:extLst>
              <a:ext uri="{FF2B5EF4-FFF2-40B4-BE49-F238E27FC236}">
                <a16:creationId xmlns:a16="http://schemas.microsoft.com/office/drawing/2014/main" id="{6BFE5579-299F-F103-F37C-6AF56D4590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99850" y="2783642"/>
            <a:ext cx="8335538" cy="4410691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2CFF7151-A03F-95A7-730D-991DD2C5FD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99850" y="6808793"/>
            <a:ext cx="8335538" cy="37226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596142" y="0"/>
            <a:ext cx="19508470" cy="1249680"/>
            <a:chOff x="596142" y="0"/>
            <a:chExt cx="19508470" cy="1249680"/>
          </a:xfrm>
        </p:grpSpPr>
        <p:sp>
          <p:nvSpPr>
            <p:cNvPr id="6" name="object 6"/>
            <p:cNvSpPr/>
            <p:nvPr/>
          </p:nvSpPr>
          <p:spPr>
            <a:xfrm>
              <a:off x="596142" y="973792"/>
              <a:ext cx="18912205" cy="0"/>
            </a:xfrm>
            <a:custGeom>
              <a:avLst/>
              <a:gdLst/>
              <a:ahLst/>
              <a:cxnLst/>
              <a:rect l="l" t="t" r="r" b="b"/>
              <a:pathLst>
                <a:path w="18912205">
                  <a:moveTo>
                    <a:pt x="0" y="0"/>
                  </a:moveTo>
                  <a:lnTo>
                    <a:pt x="18911811" y="0"/>
                  </a:lnTo>
                </a:path>
              </a:pathLst>
            </a:custGeom>
            <a:ln w="31412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64136" y="0"/>
              <a:ext cx="4639963" cy="99458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4603" y="938067"/>
              <a:ext cx="9999496" cy="31118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156957" y="969480"/>
              <a:ext cx="9947275" cy="207010"/>
            </a:xfrm>
            <a:custGeom>
              <a:avLst/>
              <a:gdLst/>
              <a:ahLst/>
              <a:cxnLst/>
              <a:rect l="l" t="t" r="r" b="b"/>
              <a:pathLst>
                <a:path w="9947275" h="207009">
                  <a:moveTo>
                    <a:pt x="0" y="0"/>
                  </a:moveTo>
                  <a:lnTo>
                    <a:pt x="9947142" y="0"/>
                  </a:lnTo>
                  <a:lnTo>
                    <a:pt x="9947142" y="206472"/>
                  </a:lnTo>
                  <a:lnTo>
                    <a:pt x="0" y="206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26023" y="311897"/>
            <a:ext cx="8657590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Case:</a:t>
            </a:r>
            <a:r>
              <a:rPr dirty="0"/>
              <a:t> </a:t>
            </a:r>
            <a:r>
              <a:rPr spc="10" dirty="0"/>
              <a:t>Santander</a:t>
            </a:r>
            <a:r>
              <a:rPr spc="-5" dirty="0"/>
              <a:t> </a:t>
            </a:r>
            <a:r>
              <a:rPr lang="pt-BR" spc="10" dirty="0"/>
              <a:t>Data Masters</a:t>
            </a:r>
            <a:endParaRPr spc="5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856382" y="10751370"/>
            <a:ext cx="2642467" cy="39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pt-BR" spc="-70" dirty="0"/>
              <a:t>Leonardo Vargas</a:t>
            </a:r>
            <a:endParaRPr spc="8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35" dirty="0"/>
              <a:t>D</a:t>
            </a:r>
            <a:r>
              <a:rPr spc="80" dirty="0"/>
              <a:t>a</a:t>
            </a:r>
            <a:r>
              <a:rPr spc="-5" dirty="0"/>
              <a:t>ta</a:t>
            </a:r>
            <a:r>
              <a:rPr spc="-150" dirty="0"/>
              <a:t> </a:t>
            </a:r>
            <a:r>
              <a:rPr spc="60" dirty="0"/>
              <a:t>Masters</a:t>
            </a:r>
            <a:r>
              <a:rPr spc="-150" dirty="0"/>
              <a:t> </a:t>
            </a:r>
            <a:r>
              <a:rPr spc="-100" dirty="0"/>
              <a:t>-</a:t>
            </a:r>
            <a:r>
              <a:rPr spc="-150" dirty="0"/>
              <a:t> </a:t>
            </a:r>
            <a:r>
              <a:rPr spc="60" dirty="0"/>
              <a:t>Santander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95" dirty="0"/>
              <a:t>2</a:t>
            </a:fld>
            <a:endParaRPr spc="95" dirty="0"/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DADB4C3B-B2D2-C5E1-CBAB-CA4E71FD3D67}"/>
              </a:ext>
            </a:extLst>
          </p:cNvPr>
          <p:cNvGrpSpPr/>
          <p:nvPr/>
        </p:nvGrpSpPr>
        <p:grpSpPr>
          <a:xfrm>
            <a:off x="580267" y="0"/>
            <a:ext cx="19524345" cy="11308715"/>
            <a:chOff x="580267" y="0"/>
            <a:chExt cx="19524345" cy="11308715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073556DA-624F-61F4-3D36-E9AE2C84CBE2}"/>
                </a:ext>
              </a:extLst>
            </p:cNvPr>
            <p:cNvSpPr/>
            <p:nvPr/>
          </p:nvSpPr>
          <p:spPr>
            <a:xfrm>
              <a:off x="596142" y="973792"/>
              <a:ext cx="18912205" cy="0"/>
            </a:xfrm>
            <a:custGeom>
              <a:avLst/>
              <a:gdLst/>
              <a:ahLst/>
              <a:cxnLst/>
              <a:rect l="l" t="t" r="r" b="b"/>
              <a:pathLst>
                <a:path w="18912205">
                  <a:moveTo>
                    <a:pt x="0" y="0"/>
                  </a:moveTo>
                  <a:lnTo>
                    <a:pt x="18911811" y="0"/>
                  </a:lnTo>
                </a:path>
              </a:pathLst>
            </a:custGeom>
            <a:ln w="31412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4">
              <a:extLst>
                <a:ext uri="{FF2B5EF4-FFF2-40B4-BE49-F238E27FC236}">
                  <a16:creationId xmlns:a16="http://schemas.microsoft.com/office/drawing/2014/main" id="{C5744ABE-A8DA-E41E-6DD3-ACE2B97953B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64136" y="0"/>
              <a:ext cx="4639963" cy="994581"/>
            </a:xfrm>
            <a:prstGeom prst="rect">
              <a:avLst/>
            </a:prstGeom>
          </p:spPr>
        </p:pic>
        <p:pic>
          <p:nvPicPr>
            <p:cNvPr id="17" name="object 5">
              <a:extLst>
                <a:ext uri="{FF2B5EF4-FFF2-40B4-BE49-F238E27FC236}">
                  <a16:creationId xmlns:a16="http://schemas.microsoft.com/office/drawing/2014/main" id="{CE1F4298-0FBD-FBF6-73EF-31A49929364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4603" y="938067"/>
              <a:ext cx="9999496" cy="311181"/>
            </a:xfrm>
            <a:prstGeom prst="rect">
              <a:avLst/>
            </a:prstGeom>
          </p:spPr>
        </p:pic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9497DDB3-4E6B-2BE1-7901-5EEA898C5B41}"/>
                </a:ext>
              </a:extLst>
            </p:cNvPr>
            <p:cNvSpPr/>
            <p:nvPr/>
          </p:nvSpPr>
          <p:spPr>
            <a:xfrm>
              <a:off x="10156957" y="969480"/>
              <a:ext cx="9947275" cy="207010"/>
            </a:xfrm>
            <a:custGeom>
              <a:avLst/>
              <a:gdLst/>
              <a:ahLst/>
              <a:cxnLst/>
              <a:rect l="l" t="t" r="r" b="b"/>
              <a:pathLst>
                <a:path w="9947275" h="207009">
                  <a:moveTo>
                    <a:pt x="0" y="0"/>
                  </a:moveTo>
                  <a:lnTo>
                    <a:pt x="9947142" y="0"/>
                  </a:lnTo>
                  <a:lnTo>
                    <a:pt x="9947142" y="206472"/>
                  </a:lnTo>
                  <a:lnTo>
                    <a:pt x="0" y="206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7" name="Tabela 36">
            <a:extLst>
              <a:ext uri="{FF2B5EF4-FFF2-40B4-BE49-F238E27FC236}">
                <a16:creationId xmlns:a16="http://schemas.microsoft.com/office/drawing/2014/main" id="{9988624E-D24B-A0B6-04F1-32CACC81F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139425"/>
              </p:ext>
            </p:extLst>
          </p:nvPr>
        </p:nvGraphicFramePr>
        <p:xfrm>
          <a:off x="15422" y="1948839"/>
          <a:ext cx="4688113" cy="377045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21759">
                  <a:extLst>
                    <a:ext uri="{9D8B030D-6E8A-4147-A177-3AD203B41FA5}">
                      <a16:colId xmlns:a16="http://schemas.microsoft.com/office/drawing/2014/main" val="2611244879"/>
                    </a:ext>
                  </a:extLst>
                </a:gridCol>
                <a:gridCol w="3366354">
                  <a:extLst>
                    <a:ext uri="{9D8B030D-6E8A-4147-A177-3AD203B41FA5}">
                      <a16:colId xmlns:a16="http://schemas.microsoft.com/office/drawing/2014/main" val="4046254364"/>
                    </a:ext>
                  </a:extLst>
                </a:gridCol>
              </a:tblGrid>
              <a:tr h="2900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Safra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Tipo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167592"/>
                  </a:ext>
                </a:extLst>
              </a:tr>
              <a:tr h="2900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201601</a:t>
                      </a:r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0D0D0D"/>
                          </a:highlight>
                        </a:rPr>
                        <a:t>Desconsiderado</a:t>
                      </a:r>
                      <a:endParaRPr lang="pt-BR" sz="1600" b="1" i="0" u="none" strike="noStrike" dirty="0">
                        <a:solidFill>
                          <a:srgbClr val="FFFFFF"/>
                        </a:solidFill>
                        <a:effectLst/>
                        <a:highlight>
                          <a:srgbClr val="0D0D0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406430"/>
                  </a:ext>
                </a:extLst>
              </a:tr>
              <a:tr h="2900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201602</a:t>
                      </a:r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03534"/>
                  </a:ext>
                </a:extLst>
              </a:tr>
              <a:tr h="2900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201603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Treino (80%)/Teste(20%)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7976028"/>
                  </a:ext>
                </a:extLst>
              </a:tr>
              <a:tr h="2900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201604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Treino (80%)/Teste(20%)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699714"/>
                  </a:ext>
                </a:extLst>
              </a:tr>
              <a:tr h="2900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201605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Treino (80%)/Teste(20%)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0180181"/>
                  </a:ext>
                </a:extLst>
              </a:tr>
              <a:tr h="2900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201606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Treino (80%)/Teste(20%)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8545968"/>
                  </a:ext>
                </a:extLst>
              </a:tr>
              <a:tr h="2900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201607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Treino (80%)/Teste(20%)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6765942"/>
                  </a:ext>
                </a:extLst>
              </a:tr>
              <a:tr h="2900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201608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Treino (80%)/Teste(20%)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1772331"/>
                  </a:ext>
                </a:extLst>
              </a:tr>
              <a:tr h="2900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201609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OOT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5313842"/>
                  </a:ext>
                </a:extLst>
              </a:tr>
              <a:tr h="2900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201610</a:t>
                      </a:r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0D0D0D"/>
                          </a:highlight>
                        </a:rPr>
                        <a:t>Desconsiderado</a:t>
                      </a:r>
                      <a:endParaRPr lang="pt-BR" sz="1600" b="1" i="0" u="none" strike="noStrike" dirty="0">
                        <a:solidFill>
                          <a:srgbClr val="FFFFFF"/>
                        </a:solidFill>
                        <a:effectLst/>
                        <a:highlight>
                          <a:srgbClr val="0D0D0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4514348"/>
                  </a:ext>
                </a:extLst>
              </a:tr>
              <a:tr h="2900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201611</a:t>
                      </a:r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505789"/>
                  </a:ext>
                </a:extLst>
              </a:tr>
              <a:tr h="2900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201612</a:t>
                      </a:r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61444"/>
                  </a:ext>
                </a:extLst>
              </a:tr>
            </a:tbl>
          </a:graphicData>
        </a:graphic>
      </p:graphicFrame>
      <p:sp>
        <p:nvSpPr>
          <p:cNvPr id="38" name="CaixaDeTexto 37">
            <a:extLst>
              <a:ext uri="{FF2B5EF4-FFF2-40B4-BE49-F238E27FC236}">
                <a16:creationId xmlns:a16="http://schemas.microsoft.com/office/drawing/2014/main" id="{B5ABD243-A7E0-F253-CA68-BD7A9E0D145D}"/>
              </a:ext>
            </a:extLst>
          </p:cNvPr>
          <p:cNvSpPr txBox="1"/>
          <p:nvPr/>
        </p:nvSpPr>
        <p:spPr>
          <a:xfrm>
            <a:off x="4139293" y="3585376"/>
            <a:ext cx="3283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Arial MT"/>
              </a:rPr>
              <a:t>* Validação com 10% do Treino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588EBD0-FAFD-512E-ACF2-9CC9C267BE9C}"/>
              </a:ext>
            </a:extLst>
          </p:cNvPr>
          <p:cNvSpPr txBox="1"/>
          <p:nvPr/>
        </p:nvSpPr>
        <p:spPr>
          <a:xfrm>
            <a:off x="4123872" y="2020239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Arial MT"/>
              </a:rPr>
              <a:t>*Safras com CHURN atípicos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81334315-C569-DD40-5719-4732338A9FDC}"/>
              </a:ext>
            </a:extLst>
          </p:cNvPr>
          <p:cNvSpPr txBox="1"/>
          <p:nvPr/>
        </p:nvSpPr>
        <p:spPr>
          <a:xfrm>
            <a:off x="4123872" y="5008344"/>
            <a:ext cx="3283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Arial MT"/>
              </a:rPr>
              <a:t>*Safras com CHURN incompleto</a:t>
            </a:r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9A304687-0765-8C92-A28F-53B319347E29}"/>
              </a:ext>
            </a:extLst>
          </p:cNvPr>
          <p:cNvCxnSpPr>
            <a:cxnSpLocks/>
          </p:cNvCxnSpPr>
          <p:nvPr/>
        </p:nvCxnSpPr>
        <p:spPr>
          <a:xfrm>
            <a:off x="59871" y="4807680"/>
            <a:ext cx="756920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73AE4BAD-35C3-0546-688D-CC22F57DC241}"/>
              </a:ext>
            </a:extLst>
          </p:cNvPr>
          <p:cNvCxnSpPr>
            <a:cxnSpLocks/>
          </p:cNvCxnSpPr>
          <p:nvPr/>
        </p:nvCxnSpPr>
        <p:spPr>
          <a:xfrm>
            <a:off x="15422" y="2823690"/>
            <a:ext cx="756920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bject 12">
            <a:extLst>
              <a:ext uri="{FF2B5EF4-FFF2-40B4-BE49-F238E27FC236}">
                <a16:creationId xmlns:a16="http://schemas.microsoft.com/office/drawing/2014/main" id="{9EA51206-78F6-D31C-124E-796A37B0FB5C}"/>
              </a:ext>
            </a:extLst>
          </p:cNvPr>
          <p:cNvSpPr txBox="1"/>
          <p:nvPr/>
        </p:nvSpPr>
        <p:spPr>
          <a:xfrm>
            <a:off x="371928" y="1441539"/>
            <a:ext cx="3975100" cy="404406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r>
              <a:rPr lang="pt-BR" sz="2700" b="1" spc="40" dirty="0">
                <a:latin typeface="Arial MT"/>
                <a:cs typeface="Arial MT"/>
              </a:rPr>
              <a:t>Divisão de Amostra</a:t>
            </a:r>
            <a:endParaRPr sz="2700" b="1" dirty="0">
              <a:latin typeface="Arial MT"/>
              <a:cs typeface="Arial MT"/>
            </a:endParaRPr>
          </a:p>
        </p:txBody>
      </p:sp>
      <p:sp>
        <p:nvSpPr>
          <p:cNvPr id="53" name="object 12">
            <a:extLst>
              <a:ext uri="{FF2B5EF4-FFF2-40B4-BE49-F238E27FC236}">
                <a16:creationId xmlns:a16="http://schemas.microsoft.com/office/drawing/2014/main" id="{831C8514-F73D-705F-6942-4F7AFE101B1A}"/>
              </a:ext>
            </a:extLst>
          </p:cNvPr>
          <p:cNvSpPr txBox="1"/>
          <p:nvPr/>
        </p:nvSpPr>
        <p:spPr>
          <a:xfrm>
            <a:off x="2359478" y="1075645"/>
            <a:ext cx="3975100" cy="404406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r>
              <a:rPr lang="pt-BR" sz="2700" spc="40" dirty="0">
                <a:solidFill>
                  <a:srgbClr val="FFFFFF"/>
                </a:solidFill>
                <a:latin typeface="Arial MT"/>
                <a:cs typeface="Arial MT"/>
              </a:rPr>
              <a:t>Pré-Processamento</a:t>
            </a:r>
            <a:endParaRPr sz="2700" dirty="0">
              <a:latin typeface="Arial MT"/>
              <a:cs typeface="Arial MT"/>
            </a:endParaRPr>
          </a:p>
        </p:txBody>
      </p:sp>
      <p:sp>
        <p:nvSpPr>
          <p:cNvPr id="56" name="object 13">
            <a:extLst>
              <a:ext uri="{FF2B5EF4-FFF2-40B4-BE49-F238E27FC236}">
                <a16:creationId xmlns:a16="http://schemas.microsoft.com/office/drawing/2014/main" id="{1E6FFC19-A89A-F2E4-FC6E-B62845B6033C}"/>
              </a:ext>
            </a:extLst>
          </p:cNvPr>
          <p:cNvSpPr txBox="1"/>
          <p:nvPr/>
        </p:nvSpPr>
        <p:spPr>
          <a:xfrm>
            <a:off x="198115" y="6731267"/>
            <a:ext cx="7051129" cy="270971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2425" indent="-340360" algn="just">
              <a:lnSpc>
                <a:spcPct val="100000"/>
              </a:lnSpc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b="1" spc="-45" dirty="0">
                <a:latin typeface="Arial MT"/>
                <a:cs typeface="Arial MT"/>
              </a:rPr>
              <a:t>Variáveis Contínuas</a:t>
            </a:r>
          </a:p>
          <a:p>
            <a:pPr marL="809625" lvl="1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spc="-45" dirty="0">
                <a:latin typeface="Arial MT"/>
                <a:cs typeface="Arial MT"/>
              </a:rPr>
              <a:t>Substituição de Nulos ou Outliers extremos (&lt;p1 ou p99 &gt;) pela mediana referente a cidade do cliente</a:t>
            </a:r>
          </a:p>
          <a:p>
            <a:pPr marL="352425" indent="-340360" algn="just">
              <a:lnSpc>
                <a:spcPct val="100000"/>
              </a:lnSpc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b="1" spc="-45" dirty="0">
                <a:latin typeface="Arial MT"/>
                <a:cs typeface="Arial MT"/>
              </a:rPr>
              <a:t>Variáveis Categóricas</a:t>
            </a:r>
          </a:p>
          <a:p>
            <a:pPr marL="809625" lvl="1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spc="-45" dirty="0">
                <a:latin typeface="Arial MT"/>
                <a:cs typeface="Arial MT"/>
              </a:rPr>
              <a:t>Criação de uma categoria nova chamada “Nulo” para categóricas nulas</a:t>
            </a:r>
          </a:p>
          <a:p>
            <a:pPr marL="809625" lvl="1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spc="-45" dirty="0">
                <a:latin typeface="Arial MT"/>
                <a:cs typeface="Arial MT"/>
              </a:rPr>
              <a:t>Substituição da categoria pelo WOE (</a:t>
            </a:r>
            <a:r>
              <a:rPr lang="pt-BR" sz="2150" spc="-45" dirty="0" err="1">
                <a:latin typeface="Arial MT"/>
                <a:cs typeface="Arial MT"/>
              </a:rPr>
              <a:t>Weight</a:t>
            </a:r>
            <a:r>
              <a:rPr lang="pt-BR" sz="2150" spc="-45" dirty="0">
                <a:latin typeface="Arial MT"/>
                <a:cs typeface="Arial MT"/>
              </a:rPr>
              <a:t> </a:t>
            </a:r>
            <a:r>
              <a:rPr lang="pt-BR" sz="2150" spc="-45" dirty="0" err="1">
                <a:latin typeface="Arial MT"/>
                <a:cs typeface="Arial MT"/>
              </a:rPr>
              <a:t>of</a:t>
            </a:r>
            <a:r>
              <a:rPr lang="pt-BR" sz="2150" spc="-45" dirty="0">
                <a:latin typeface="Arial MT"/>
                <a:cs typeface="Arial MT"/>
              </a:rPr>
              <a:t> </a:t>
            </a:r>
            <a:r>
              <a:rPr lang="pt-BR" sz="2150" spc="-45" dirty="0" err="1">
                <a:latin typeface="Arial MT"/>
                <a:cs typeface="Arial MT"/>
              </a:rPr>
              <a:t>Evidence</a:t>
            </a:r>
            <a:r>
              <a:rPr lang="pt-BR" sz="2150" spc="-45" dirty="0">
                <a:latin typeface="Arial MT"/>
                <a:cs typeface="Arial MT"/>
              </a:rPr>
              <a:t>)</a:t>
            </a:r>
            <a:endParaRPr sz="2150" dirty="0">
              <a:latin typeface="Arial MT"/>
              <a:cs typeface="Arial MT"/>
            </a:endParaRPr>
          </a:p>
        </p:txBody>
      </p:sp>
      <p:sp>
        <p:nvSpPr>
          <p:cNvPr id="57" name="object 12">
            <a:extLst>
              <a:ext uri="{FF2B5EF4-FFF2-40B4-BE49-F238E27FC236}">
                <a16:creationId xmlns:a16="http://schemas.microsoft.com/office/drawing/2014/main" id="{F4192E23-A636-F210-A10C-35F3C28E39E7}"/>
              </a:ext>
            </a:extLst>
          </p:cNvPr>
          <p:cNvSpPr txBox="1"/>
          <p:nvPr/>
        </p:nvSpPr>
        <p:spPr>
          <a:xfrm>
            <a:off x="371928" y="6061042"/>
            <a:ext cx="3975100" cy="404406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r>
              <a:rPr lang="pt-BR" sz="2700" b="1" spc="40" dirty="0">
                <a:latin typeface="Arial MT"/>
                <a:cs typeface="Arial MT"/>
              </a:rPr>
              <a:t>Tratamento de Dados</a:t>
            </a:r>
            <a:endParaRPr sz="2700" b="1" dirty="0">
              <a:latin typeface="Arial MT"/>
              <a:cs typeface="Arial MT"/>
            </a:endParaRPr>
          </a:p>
        </p:txBody>
      </p:sp>
      <p:pic>
        <p:nvPicPr>
          <p:cNvPr id="72" name="Imagem 71">
            <a:extLst>
              <a:ext uri="{FF2B5EF4-FFF2-40B4-BE49-F238E27FC236}">
                <a16:creationId xmlns:a16="http://schemas.microsoft.com/office/drawing/2014/main" id="{A925F348-6448-41F5-CBD7-8060739298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8051" y="5823907"/>
            <a:ext cx="11352892" cy="4768914"/>
          </a:xfrm>
          <a:prstGeom prst="rect">
            <a:avLst/>
          </a:prstGeom>
        </p:spPr>
      </p:pic>
      <p:sp>
        <p:nvSpPr>
          <p:cNvPr id="82" name="object 12">
            <a:extLst>
              <a:ext uri="{FF2B5EF4-FFF2-40B4-BE49-F238E27FC236}">
                <a16:creationId xmlns:a16="http://schemas.microsoft.com/office/drawing/2014/main" id="{5238C320-E6AC-C4AA-DA09-978FA44816F3}"/>
              </a:ext>
            </a:extLst>
          </p:cNvPr>
          <p:cNvSpPr txBox="1"/>
          <p:nvPr/>
        </p:nvSpPr>
        <p:spPr>
          <a:xfrm>
            <a:off x="8843737" y="1536320"/>
            <a:ext cx="3975100" cy="404406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r>
              <a:rPr lang="pt-BR" sz="2700" b="1" spc="40" dirty="0">
                <a:latin typeface="Arial MT"/>
                <a:cs typeface="Arial MT"/>
              </a:rPr>
              <a:t>Feature </a:t>
            </a:r>
            <a:r>
              <a:rPr lang="pt-BR" sz="2700" b="1" spc="40" dirty="0" err="1">
                <a:latin typeface="Arial MT"/>
                <a:cs typeface="Arial MT"/>
              </a:rPr>
              <a:t>Engineering</a:t>
            </a:r>
            <a:endParaRPr sz="2700" b="1" dirty="0">
              <a:latin typeface="Arial MT"/>
              <a:cs typeface="Arial MT"/>
            </a:endParaRPr>
          </a:p>
        </p:txBody>
      </p:sp>
      <p:sp>
        <p:nvSpPr>
          <p:cNvPr id="86" name="object 13">
            <a:extLst>
              <a:ext uri="{FF2B5EF4-FFF2-40B4-BE49-F238E27FC236}">
                <a16:creationId xmlns:a16="http://schemas.microsoft.com/office/drawing/2014/main" id="{83162A0F-8A67-8BB7-5492-905312E0959A}"/>
              </a:ext>
            </a:extLst>
          </p:cNvPr>
          <p:cNvSpPr txBox="1"/>
          <p:nvPr/>
        </p:nvSpPr>
        <p:spPr>
          <a:xfrm>
            <a:off x="8701429" y="2033073"/>
            <a:ext cx="11038908" cy="1360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2425" indent="-340360" algn="just">
              <a:lnSpc>
                <a:spcPct val="100000"/>
              </a:lnSpc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b="1" dirty="0" err="1">
                <a:latin typeface="Arial MT"/>
                <a:cs typeface="Arial MT"/>
              </a:rPr>
              <a:t>Months_as_a_registered</a:t>
            </a:r>
            <a:r>
              <a:rPr lang="pt-BR" sz="2150" b="1" dirty="0">
                <a:latin typeface="Arial MT"/>
                <a:cs typeface="Arial MT"/>
              </a:rPr>
              <a:t> </a:t>
            </a:r>
            <a:r>
              <a:rPr lang="pt-BR" sz="2150" dirty="0">
                <a:latin typeface="Arial MT"/>
                <a:cs typeface="Arial MT"/>
                <a:sym typeface="Wingdings" panose="05000000000000000000" pitchFamily="2" charset="2"/>
              </a:rPr>
              <a:t> Meses desde a data de registro</a:t>
            </a:r>
          </a:p>
          <a:p>
            <a:pPr marL="352425" indent="-340360" algn="just">
              <a:lnSpc>
                <a:spcPct val="100000"/>
              </a:lnSpc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b="1" dirty="0">
                <a:latin typeface="Arial MT"/>
                <a:cs typeface="Arial MT"/>
                <a:sym typeface="Wingdings" panose="05000000000000000000" pitchFamily="2" charset="2"/>
              </a:rPr>
              <a:t>Num_more_than_50 </a:t>
            </a:r>
            <a:r>
              <a:rPr lang="pt-BR" sz="2150" dirty="0">
                <a:latin typeface="Arial MT"/>
                <a:cs typeface="Arial MT"/>
                <a:sym typeface="Wingdings" panose="05000000000000000000" pitchFamily="2" charset="2"/>
              </a:rPr>
              <a:t> Proporção de músicas com ao menos 50% do tempo escutado</a:t>
            </a:r>
          </a:p>
          <a:p>
            <a:pPr marL="352425" indent="-340360" algn="just">
              <a:lnSpc>
                <a:spcPct val="100000"/>
              </a:lnSpc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b="1" dirty="0">
                <a:latin typeface="Arial MT"/>
                <a:cs typeface="Arial MT"/>
                <a:sym typeface="Wingdings" panose="05000000000000000000" pitchFamily="2" charset="2"/>
              </a:rPr>
              <a:t>Feature_avg_m6, Feature_max_m6, Feature_min_m6</a:t>
            </a:r>
            <a:r>
              <a:rPr lang="pt-BR" sz="2150" dirty="0">
                <a:latin typeface="Arial MT"/>
                <a:cs typeface="Arial MT"/>
                <a:sym typeface="Wingdings" panose="05000000000000000000" pitchFamily="2" charset="2"/>
              </a:rPr>
              <a:t>  </a:t>
            </a:r>
            <a:r>
              <a:rPr lang="pt-BR" sz="2150" dirty="0" err="1">
                <a:latin typeface="Arial MT"/>
                <a:cs typeface="Arial MT"/>
                <a:sym typeface="Wingdings" panose="05000000000000000000" pitchFamily="2" charset="2"/>
              </a:rPr>
              <a:t>Média|Máximo|Mínimo</a:t>
            </a:r>
            <a:r>
              <a:rPr lang="pt-BR" sz="2150" dirty="0">
                <a:latin typeface="Arial MT"/>
                <a:cs typeface="Arial MT"/>
                <a:sym typeface="Wingdings" panose="05000000000000000000" pitchFamily="2" charset="2"/>
              </a:rPr>
              <a:t> da variável nos últimos 6 meses</a:t>
            </a:r>
            <a:endParaRPr sz="2150" dirty="0">
              <a:latin typeface="Arial MT"/>
              <a:cs typeface="Arial MT"/>
            </a:endParaRPr>
          </a:p>
        </p:txBody>
      </p:sp>
      <p:sp>
        <p:nvSpPr>
          <p:cNvPr id="87" name="object 12">
            <a:extLst>
              <a:ext uri="{FF2B5EF4-FFF2-40B4-BE49-F238E27FC236}">
                <a16:creationId xmlns:a16="http://schemas.microsoft.com/office/drawing/2014/main" id="{CF95A612-2874-80E1-B7CA-301D6052E3AE}"/>
              </a:ext>
            </a:extLst>
          </p:cNvPr>
          <p:cNvSpPr txBox="1"/>
          <p:nvPr/>
        </p:nvSpPr>
        <p:spPr>
          <a:xfrm>
            <a:off x="8843737" y="3902689"/>
            <a:ext cx="3975100" cy="404406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r>
              <a:rPr lang="pt-BR" sz="2700" b="1" spc="40" dirty="0">
                <a:latin typeface="Arial MT"/>
                <a:cs typeface="Arial MT"/>
              </a:rPr>
              <a:t>Feature </a:t>
            </a:r>
            <a:r>
              <a:rPr lang="pt-BR" sz="2700" b="1" spc="40" dirty="0" err="1">
                <a:latin typeface="Arial MT"/>
                <a:cs typeface="Arial MT"/>
              </a:rPr>
              <a:t>Selection</a:t>
            </a:r>
            <a:endParaRPr sz="2700" b="1" dirty="0">
              <a:latin typeface="Arial MT"/>
              <a:cs typeface="Arial MT"/>
            </a:endParaRPr>
          </a:p>
        </p:txBody>
      </p:sp>
      <p:sp>
        <p:nvSpPr>
          <p:cNvPr id="88" name="object 13">
            <a:extLst>
              <a:ext uri="{FF2B5EF4-FFF2-40B4-BE49-F238E27FC236}">
                <a16:creationId xmlns:a16="http://schemas.microsoft.com/office/drawing/2014/main" id="{FAB95A62-418E-3D8E-3C16-6F26FA319508}"/>
              </a:ext>
            </a:extLst>
          </p:cNvPr>
          <p:cNvSpPr txBox="1"/>
          <p:nvPr/>
        </p:nvSpPr>
        <p:spPr>
          <a:xfrm>
            <a:off x="8720453" y="4425658"/>
            <a:ext cx="11038908" cy="1016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2425" indent="-340360" algn="just">
              <a:lnSpc>
                <a:spcPct val="100000"/>
              </a:lnSpc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b="1" dirty="0">
                <a:latin typeface="Arial MT"/>
                <a:cs typeface="Arial MT"/>
                <a:sym typeface="Wingdings" panose="05000000000000000000" pitchFamily="2" charset="2"/>
              </a:rPr>
              <a:t>Random Forest Feature </a:t>
            </a:r>
            <a:r>
              <a:rPr lang="pt-BR" sz="2150" b="1" dirty="0" err="1">
                <a:latin typeface="Arial MT"/>
                <a:cs typeface="Arial MT"/>
                <a:sym typeface="Wingdings" panose="05000000000000000000" pitchFamily="2" charset="2"/>
              </a:rPr>
              <a:t>Importance</a:t>
            </a:r>
            <a:r>
              <a:rPr lang="pt-BR" sz="2150" dirty="0">
                <a:latin typeface="Arial MT"/>
                <a:cs typeface="Arial MT"/>
                <a:sym typeface="Wingdings" panose="05000000000000000000" pitchFamily="2" charset="2"/>
              </a:rPr>
              <a:t>  Variáveis com Importância &gt; 0 mantidas</a:t>
            </a:r>
          </a:p>
          <a:p>
            <a:pPr marL="352425" indent="-340360" algn="just">
              <a:lnSpc>
                <a:spcPct val="100000"/>
              </a:lnSpc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b="1" dirty="0">
                <a:latin typeface="Arial MT"/>
                <a:cs typeface="Arial MT"/>
                <a:sym typeface="Wingdings" panose="05000000000000000000" pitchFamily="2" charset="2"/>
              </a:rPr>
              <a:t>Análise de Correlação de </a:t>
            </a:r>
            <a:r>
              <a:rPr lang="pt-BR" sz="2150" b="1" dirty="0" err="1">
                <a:latin typeface="Arial MT"/>
                <a:cs typeface="Arial MT"/>
                <a:sym typeface="Wingdings" panose="05000000000000000000" pitchFamily="2" charset="2"/>
              </a:rPr>
              <a:t>Spearman</a:t>
            </a:r>
            <a:r>
              <a:rPr lang="pt-BR" sz="2150" b="1" dirty="0">
                <a:latin typeface="Arial MT"/>
                <a:cs typeface="Arial MT"/>
                <a:sym typeface="Wingdings" panose="05000000000000000000" pitchFamily="2" charset="2"/>
              </a:rPr>
              <a:t> </a:t>
            </a:r>
            <a:r>
              <a:rPr lang="pt-BR" sz="2150" dirty="0">
                <a:latin typeface="Arial MT"/>
                <a:cs typeface="Arial MT"/>
                <a:sym typeface="Wingdings" panose="05000000000000000000" pitchFamily="2" charset="2"/>
              </a:rPr>
              <a:t> Variáveis com Correlação &gt; 0.9 eliminadas, mantendo a com maior Feature </a:t>
            </a:r>
            <a:r>
              <a:rPr lang="pt-BR" sz="2150" dirty="0" err="1">
                <a:latin typeface="Arial MT"/>
                <a:cs typeface="Arial MT"/>
                <a:sym typeface="Wingdings" panose="05000000000000000000" pitchFamily="2" charset="2"/>
              </a:rPr>
              <a:t>Importance</a:t>
            </a:r>
            <a:endParaRPr lang="pt-BR" sz="2150" dirty="0">
              <a:latin typeface="Arial MT"/>
              <a:cs typeface="Arial MT"/>
              <a:sym typeface="Wingdings" panose="05000000000000000000" pitchFamily="2" charset="2"/>
            </a:endParaRPr>
          </a:p>
        </p:txBody>
      </p:sp>
      <p:sp>
        <p:nvSpPr>
          <p:cNvPr id="92" name="object 12">
            <a:extLst>
              <a:ext uri="{FF2B5EF4-FFF2-40B4-BE49-F238E27FC236}">
                <a16:creationId xmlns:a16="http://schemas.microsoft.com/office/drawing/2014/main" id="{75131316-4B67-7D59-285B-029DD96B97B1}"/>
              </a:ext>
            </a:extLst>
          </p:cNvPr>
          <p:cNvSpPr txBox="1"/>
          <p:nvPr/>
        </p:nvSpPr>
        <p:spPr>
          <a:xfrm>
            <a:off x="13684293" y="1140707"/>
            <a:ext cx="1780750" cy="404406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r>
              <a:rPr lang="pt-BR" sz="2700" spc="40" dirty="0">
                <a:solidFill>
                  <a:srgbClr val="FFFFFF"/>
                </a:solidFill>
                <a:latin typeface="Arial MT"/>
                <a:cs typeface="Arial MT"/>
              </a:rPr>
              <a:t>Features</a:t>
            </a:r>
            <a:endParaRPr sz="27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49313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596142" y="0"/>
            <a:ext cx="19508470" cy="1249680"/>
            <a:chOff x="596142" y="0"/>
            <a:chExt cx="19508470" cy="1249680"/>
          </a:xfrm>
        </p:grpSpPr>
        <p:sp>
          <p:nvSpPr>
            <p:cNvPr id="6" name="object 6"/>
            <p:cNvSpPr/>
            <p:nvPr/>
          </p:nvSpPr>
          <p:spPr>
            <a:xfrm>
              <a:off x="596142" y="973792"/>
              <a:ext cx="18912205" cy="0"/>
            </a:xfrm>
            <a:custGeom>
              <a:avLst/>
              <a:gdLst/>
              <a:ahLst/>
              <a:cxnLst/>
              <a:rect l="l" t="t" r="r" b="b"/>
              <a:pathLst>
                <a:path w="18912205">
                  <a:moveTo>
                    <a:pt x="0" y="0"/>
                  </a:moveTo>
                  <a:lnTo>
                    <a:pt x="18911811" y="0"/>
                  </a:lnTo>
                </a:path>
              </a:pathLst>
            </a:custGeom>
            <a:ln w="31412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64136" y="0"/>
              <a:ext cx="4639963" cy="99458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4603" y="938067"/>
              <a:ext cx="9999496" cy="31118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156957" y="969480"/>
              <a:ext cx="9947275" cy="207010"/>
            </a:xfrm>
            <a:custGeom>
              <a:avLst/>
              <a:gdLst/>
              <a:ahLst/>
              <a:cxnLst/>
              <a:rect l="l" t="t" r="r" b="b"/>
              <a:pathLst>
                <a:path w="9947275" h="207009">
                  <a:moveTo>
                    <a:pt x="0" y="0"/>
                  </a:moveTo>
                  <a:lnTo>
                    <a:pt x="9947142" y="0"/>
                  </a:lnTo>
                  <a:lnTo>
                    <a:pt x="9947142" y="206472"/>
                  </a:lnTo>
                  <a:lnTo>
                    <a:pt x="0" y="206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26023" y="311897"/>
            <a:ext cx="8657590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Case:</a:t>
            </a:r>
            <a:r>
              <a:rPr dirty="0"/>
              <a:t> </a:t>
            </a:r>
            <a:r>
              <a:rPr spc="10" dirty="0"/>
              <a:t>Santander</a:t>
            </a:r>
            <a:r>
              <a:rPr spc="-5" dirty="0"/>
              <a:t> </a:t>
            </a:r>
            <a:r>
              <a:rPr lang="pt-BR" spc="10" dirty="0"/>
              <a:t>Data Masters</a:t>
            </a:r>
            <a:endParaRPr spc="5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856382" y="10751370"/>
            <a:ext cx="2642467" cy="39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pt-BR" spc="-70" dirty="0"/>
              <a:t>Leonardo Vargas</a:t>
            </a:r>
            <a:endParaRPr spc="8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35" dirty="0"/>
              <a:t>D</a:t>
            </a:r>
            <a:r>
              <a:rPr spc="80" dirty="0"/>
              <a:t>a</a:t>
            </a:r>
            <a:r>
              <a:rPr spc="-5" dirty="0"/>
              <a:t>ta</a:t>
            </a:r>
            <a:r>
              <a:rPr spc="-150" dirty="0"/>
              <a:t> </a:t>
            </a:r>
            <a:r>
              <a:rPr spc="60" dirty="0"/>
              <a:t>Masters</a:t>
            </a:r>
            <a:r>
              <a:rPr spc="-150" dirty="0"/>
              <a:t> </a:t>
            </a:r>
            <a:r>
              <a:rPr spc="-100" dirty="0"/>
              <a:t>-</a:t>
            </a:r>
            <a:r>
              <a:rPr spc="-150" dirty="0"/>
              <a:t> </a:t>
            </a:r>
            <a:r>
              <a:rPr spc="60" dirty="0"/>
              <a:t>Santander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95" dirty="0"/>
              <a:t>3</a:t>
            </a:fld>
            <a:endParaRPr spc="95" dirty="0"/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DADB4C3B-B2D2-C5E1-CBAB-CA4E71FD3D67}"/>
              </a:ext>
            </a:extLst>
          </p:cNvPr>
          <p:cNvGrpSpPr/>
          <p:nvPr/>
        </p:nvGrpSpPr>
        <p:grpSpPr>
          <a:xfrm>
            <a:off x="580267" y="0"/>
            <a:ext cx="19524345" cy="11308715"/>
            <a:chOff x="580267" y="0"/>
            <a:chExt cx="19524345" cy="11308715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073556DA-624F-61F4-3D36-E9AE2C84CBE2}"/>
                </a:ext>
              </a:extLst>
            </p:cNvPr>
            <p:cNvSpPr/>
            <p:nvPr/>
          </p:nvSpPr>
          <p:spPr>
            <a:xfrm>
              <a:off x="596142" y="973792"/>
              <a:ext cx="18912205" cy="0"/>
            </a:xfrm>
            <a:custGeom>
              <a:avLst/>
              <a:gdLst/>
              <a:ahLst/>
              <a:cxnLst/>
              <a:rect l="l" t="t" r="r" b="b"/>
              <a:pathLst>
                <a:path w="18912205">
                  <a:moveTo>
                    <a:pt x="0" y="0"/>
                  </a:moveTo>
                  <a:lnTo>
                    <a:pt x="18911811" y="0"/>
                  </a:lnTo>
                </a:path>
              </a:pathLst>
            </a:custGeom>
            <a:ln w="31412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4">
              <a:extLst>
                <a:ext uri="{FF2B5EF4-FFF2-40B4-BE49-F238E27FC236}">
                  <a16:creationId xmlns:a16="http://schemas.microsoft.com/office/drawing/2014/main" id="{C5744ABE-A8DA-E41E-6DD3-ACE2B97953B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64136" y="0"/>
              <a:ext cx="4639963" cy="994581"/>
            </a:xfrm>
            <a:prstGeom prst="rect">
              <a:avLst/>
            </a:prstGeom>
          </p:spPr>
        </p:pic>
        <p:pic>
          <p:nvPicPr>
            <p:cNvPr id="17" name="object 5">
              <a:extLst>
                <a:ext uri="{FF2B5EF4-FFF2-40B4-BE49-F238E27FC236}">
                  <a16:creationId xmlns:a16="http://schemas.microsoft.com/office/drawing/2014/main" id="{CE1F4298-0FBD-FBF6-73EF-31A49929364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4603" y="938067"/>
              <a:ext cx="9999496" cy="311181"/>
            </a:xfrm>
            <a:prstGeom prst="rect">
              <a:avLst/>
            </a:prstGeom>
          </p:spPr>
        </p:pic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9497DDB3-4E6B-2BE1-7901-5EEA898C5B41}"/>
                </a:ext>
              </a:extLst>
            </p:cNvPr>
            <p:cNvSpPr/>
            <p:nvPr/>
          </p:nvSpPr>
          <p:spPr>
            <a:xfrm>
              <a:off x="10156957" y="969480"/>
              <a:ext cx="9947275" cy="207010"/>
            </a:xfrm>
            <a:custGeom>
              <a:avLst/>
              <a:gdLst/>
              <a:ahLst/>
              <a:cxnLst/>
              <a:rect l="l" t="t" r="r" b="b"/>
              <a:pathLst>
                <a:path w="9947275" h="207009">
                  <a:moveTo>
                    <a:pt x="0" y="0"/>
                  </a:moveTo>
                  <a:lnTo>
                    <a:pt x="9947142" y="0"/>
                  </a:lnTo>
                  <a:lnTo>
                    <a:pt x="9947142" y="206472"/>
                  </a:lnTo>
                  <a:lnTo>
                    <a:pt x="0" y="206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12">
            <a:extLst>
              <a:ext uri="{FF2B5EF4-FFF2-40B4-BE49-F238E27FC236}">
                <a16:creationId xmlns:a16="http://schemas.microsoft.com/office/drawing/2014/main" id="{31742603-1A49-9E39-41BB-E36F28215467}"/>
              </a:ext>
            </a:extLst>
          </p:cNvPr>
          <p:cNvSpPr txBox="1"/>
          <p:nvPr/>
        </p:nvSpPr>
        <p:spPr>
          <a:xfrm>
            <a:off x="425450" y="1249248"/>
            <a:ext cx="3975100" cy="404406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r>
              <a:rPr lang="pt-BR" sz="2700" b="1" spc="40" dirty="0">
                <a:latin typeface="Arial MT"/>
                <a:cs typeface="Arial MT"/>
              </a:rPr>
              <a:t>Modelagem</a:t>
            </a:r>
            <a:endParaRPr sz="2700" b="1" dirty="0">
              <a:latin typeface="Arial MT"/>
              <a:cs typeface="Arial MT"/>
            </a:endParaRPr>
          </a:p>
        </p:txBody>
      </p:sp>
      <p:graphicFrame>
        <p:nvGraphicFramePr>
          <p:cNvPr id="73" name="Tabela 72">
            <a:extLst>
              <a:ext uri="{FF2B5EF4-FFF2-40B4-BE49-F238E27FC236}">
                <a16:creationId xmlns:a16="http://schemas.microsoft.com/office/drawing/2014/main" id="{4BCE9F0B-4026-7EF9-1267-81DD91CBF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750903"/>
              </p:ext>
            </p:extLst>
          </p:nvPr>
        </p:nvGraphicFramePr>
        <p:xfrm>
          <a:off x="397329" y="1709405"/>
          <a:ext cx="8026400" cy="2076450"/>
        </p:xfrm>
        <a:graphic>
          <a:graphicData uri="http://schemas.openxmlformats.org/drawingml/2006/table">
            <a:tbl>
              <a:tblPr/>
              <a:tblGrid>
                <a:gridCol w="1091337">
                  <a:extLst>
                    <a:ext uri="{9D8B030D-6E8A-4147-A177-3AD203B41FA5}">
                      <a16:colId xmlns:a16="http://schemas.microsoft.com/office/drawing/2014/main" val="3429586941"/>
                    </a:ext>
                  </a:extLst>
                </a:gridCol>
                <a:gridCol w="558358">
                  <a:extLst>
                    <a:ext uri="{9D8B030D-6E8A-4147-A177-3AD203B41FA5}">
                      <a16:colId xmlns:a16="http://schemas.microsoft.com/office/drawing/2014/main" val="746597609"/>
                    </a:ext>
                  </a:extLst>
                </a:gridCol>
                <a:gridCol w="828020">
                  <a:extLst>
                    <a:ext uri="{9D8B030D-6E8A-4147-A177-3AD203B41FA5}">
                      <a16:colId xmlns:a16="http://schemas.microsoft.com/office/drawing/2014/main" val="2329840221"/>
                    </a:ext>
                  </a:extLst>
                </a:gridCol>
                <a:gridCol w="710638">
                  <a:extLst>
                    <a:ext uri="{9D8B030D-6E8A-4147-A177-3AD203B41FA5}">
                      <a16:colId xmlns:a16="http://schemas.microsoft.com/office/drawing/2014/main" val="23411861"/>
                    </a:ext>
                  </a:extLst>
                </a:gridCol>
                <a:gridCol w="812157">
                  <a:extLst>
                    <a:ext uri="{9D8B030D-6E8A-4147-A177-3AD203B41FA5}">
                      <a16:colId xmlns:a16="http://schemas.microsoft.com/office/drawing/2014/main" val="297641409"/>
                    </a:ext>
                  </a:extLst>
                </a:gridCol>
                <a:gridCol w="634498">
                  <a:extLst>
                    <a:ext uri="{9D8B030D-6E8A-4147-A177-3AD203B41FA5}">
                      <a16:colId xmlns:a16="http://schemas.microsoft.com/office/drawing/2014/main" val="746061205"/>
                    </a:ext>
                  </a:extLst>
                </a:gridCol>
                <a:gridCol w="748708">
                  <a:extLst>
                    <a:ext uri="{9D8B030D-6E8A-4147-A177-3AD203B41FA5}">
                      <a16:colId xmlns:a16="http://schemas.microsoft.com/office/drawing/2014/main" val="2836860245"/>
                    </a:ext>
                  </a:extLst>
                </a:gridCol>
                <a:gridCol w="1129406">
                  <a:extLst>
                    <a:ext uri="{9D8B030D-6E8A-4147-A177-3AD203B41FA5}">
                      <a16:colId xmlns:a16="http://schemas.microsoft.com/office/drawing/2014/main" val="1803234158"/>
                    </a:ext>
                  </a:extLst>
                </a:gridCol>
                <a:gridCol w="1513278">
                  <a:extLst>
                    <a:ext uri="{9D8B030D-6E8A-4147-A177-3AD203B41FA5}">
                      <a16:colId xmlns:a16="http://schemas.microsoft.com/office/drawing/2014/main" val="196146633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Acuracia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Precisao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F1-Score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AUC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KS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LogLoss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Etapa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Classificador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5021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treino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4472C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Regressão Logística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7001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validacao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5597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validacao_cruzada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8743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treino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548235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Random Forest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9947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validacao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9427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validacao_cruzada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1852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treino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C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XGBoost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707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validacao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2872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validacao_cruzada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701277"/>
                  </a:ext>
                </a:extLst>
              </a:tr>
            </a:tbl>
          </a:graphicData>
        </a:graphic>
      </p:graphicFrame>
      <p:sp>
        <p:nvSpPr>
          <p:cNvPr id="77" name="object 24">
            <a:extLst>
              <a:ext uri="{FF2B5EF4-FFF2-40B4-BE49-F238E27FC236}">
                <a16:creationId xmlns:a16="http://schemas.microsoft.com/office/drawing/2014/main" id="{016B698E-4B32-D46C-1546-8F071DD237EA}"/>
              </a:ext>
            </a:extLst>
          </p:cNvPr>
          <p:cNvSpPr txBox="1"/>
          <p:nvPr/>
        </p:nvSpPr>
        <p:spPr>
          <a:xfrm>
            <a:off x="16007754" y="4845790"/>
            <a:ext cx="270764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spc="65" dirty="0">
                <a:solidFill>
                  <a:srgbClr val="FFFFFF"/>
                </a:solidFill>
                <a:latin typeface="Arial MT"/>
                <a:cs typeface="Arial MT"/>
              </a:rPr>
              <a:t>Hiperparâmetros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78" name="object 25">
            <a:extLst>
              <a:ext uri="{FF2B5EF4-FFF2-40B4-BE49-F238E27FC236}">
                <a16:creationId xmlns:a16="http://schemas.microsoft.com/office/drawing/2014/main" id="{0870ADD6-7487-D9AE-CF1E-574FFE7C8454}"/>
              </a:ext>
            </a:extLst>
          </p:cNvPr>
          <p:cNvSpPr txBox="1"/>
          <p:nvPr/>
        </p:nvSpPr>
        <p:spPr>
          <a:xfrm>
            <a:off x="425450" y="7028503"/>
            <a:ext cx="3951604" cy="30315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88290" indent="-276225">
              <a:lnSpc>
                <a:spcPct val="100000"/>
              </a:lnSpc>
              <a:spcBef>
                <a:spcPts val="120"/>
              </a:spcBef>
              <a:buFont typeface="MS Gothic"/>
              <a:buChar char="‣"/>
              <a:tabLst>
                <a:tab pos="288925" algn="l"/>
              </a:tabLst>
            </a:pPr>
            <a:r>
              <a:rPr sz="2450" spc="15" dirty="0" err="1">
                <a:latin typeface="Microsoft Sans Serif"/>
                <a:cs typeface="Microsoft Sans Serif"/>
              </a:rPr>
              <a:t>n_estimators</a:t>
            </a:r>
            <a:r>
              <a:rPr sz="2450" spc="15" dirty="0">
                <a:latin typeface="Microsoft Sans Serif"/>
                <a:cs typeface="Microsoft Sans Serif"/>
              </a:rPr>
              <a:t>=</a:t>
            </a:r>
            <a:r>
              <a:rPr lang="pt-BR" sz="2450" spc="15" dirty="0">
                <a:latin typeface="Microsoft Sans Serif"/>
                <a:cs typeface="Microsoft Sans Serif"/>
              </a:rPr>
              <a:t>100</a:t>
            </a:r>
            <a:endParaRPr sz="2450" dirty="0">
              <a:latin typeface="Microsoft Sans Serif"/>
              <a:cs typeface="Microsoft Sans Serif"/>
            </a:endParaRPr>
          </a:p>
          <a:p>
            <a:pPr marL="288290" indent="-276225">
              <a:lnSpc>
                <a:spcPct val="100000"/>
              </a:lnSpc>
              <a:spcBef>
                <a:spcPts val="30"/>
              </a:spcBef>
              <a:buFont typeface="MS Gothic"/>
              <a:buChar char="‣"/>
              <a:tabLst>
                <a:tab pos="288925" algn="l"/>
              </a:tabLst>
            </a:pPr>
            <a:r>
              <a:rPr sz="2450" spc="25" dirty="0" err="1">
                <a:latin typeface="Microsoft Sans Serif"/>
                <a:cs typeface="Microsoft Sans Serif"/>
              </a:rPr>
              <a:t>max_depth</a:t>
            </a:r>
            <a:r>
              <a:rPr lang="pt-BR" sz="2450" spc="25" dirty="0">
                <a:latin typeface="Microsoft Sans Serif"/>
                <a:cs typeface="Microsoft Sans Serif"/>
              </a:rPr>
              <a:t>=6</a:t>
            </a:r>
            <a:endParaRPr sz="2450" dirty="0">
              <a:latin typeface="Microsoft Sans Serif"/>
              <a:cs typeface="Microsoft Sans Serif"/>
            </a:endParaRPr>
          </a:p>
          <a:p>
            <a:pPr marL="288290" indent="-276225">
              <a:lnSpc>
                <a:spcPct val="100000"/>
              </a:lnSpc>
              <a:spcBef>
                <a:spcPts val="30"/>
              </a:spcBef>
              <a:buFont typeface="MS Gothic"/>
              <a:buChar char="‣"/>
              <a:tabLst>
                <a:tab pos="288925" algn="l"/>
              </a:tabLst>
            </a:pPr>
            <a:r>
              <a:rPr lang="pt-BR" sz="2450" spc="15" dirty="0" err="1">
                <a:latin typeface="Microsoft Sans Serif"/>
                <a:cs typeface="Microsoft Sans Serif"/>
              </a:rPr>
              <a:t>colsample_bytree</a:t>
            </a:r>
            <a:r>
              <a:rPr sz="2450" spc="15" dirty="0">
                <a:latin typeface="Microsoft Sans Serif"/>
                <a:cs typeface="Microsoft Sans Serif"/>
              </a:rPr>
              <a:t>=</a:t>
            </a:r>
            <a:r>
              <a:rPr lang="pt-BR" sz="2450" spc="15" dirty="0">
                <a:latin typeface="Microsoft Sans Serif"/>
                <a:cs typeface="Microsoft Sans Serif"/>
              </a:rPr>
              <a:t>0.9</a:t>
            </a:r>
          </a:p>
          <a:p>
            <a:pPr marL="288290" indent="-276225">
              <a:lnSpc>
                <a:spcPct val="100000"/>
              </a:lnSpc>
              <a:spcBef>
                <a:spcPts val="30"/>
              </a:spcBef>
              <a:buFont typeface="MS Gothic"/>
              <a:buChar char="‣"/>
              <a:tabLst>
                <a:tab pos="288925" algn="l"/>
              </a:tabLst>
            </a:pPr>
            <a:r>
              <a:rPr lang="pt-BR" sz="2450" spc="15" dirty="0" err="1">
                <a:latin typeface="Microsoft Sans Serif"/>
                <a:cs typeface="Microsoft Sans Serif"/>
              </a:rPr>
              <a:t>Subsample</a:t>
            </a:r>
            <a:r>
              <a:rPr lang="pt-BR" sz="2450" spc="15" dirty="0">
                <a:latin typeface="Microsoft Sans Serif"/>
                <a:cs typeface="Microsoft Sans Serif"/>
              </a:rPr>
              <a:t> = 0.68</a:t>
            </a:r>
            <a:endParaRPr sz="2450" dirty="0">
              <a:latin typeface="Microsoft Sans Serif"/>
              <a:cs typeface="Microsoft Sans Serif"/>
            </a:endParaRPr>
          </a:p>
          <a:p>
            <a:pPr marL="288290" indent="-276225">
              <a:lnSpc>
                <a:spcPct val="100000"/>
              </a:lnSpc>
              <a:spcBef>
                <a:spcPts val="25"/>
              </a:spcBef>
              <a:buFont typeface="MS Gothic"/>
              <a:buChar char="‣"/>
              <a:tabLst>
                <a:tab pos="288925" algn="l"/>
              </a:tabLst>
            </a:pPr>
            <a:r>
              <a:rPr sz="2450" dirty="0">
                <a:latin typeface="Microsoft Sans Serif"/>
                <a:cs typeface="Microsoft Sans Serif"/>
              </a:rPr>
              <a:t>learning_rate=0.</a:t>
            </a:r>
            <a:r>
              <a:rPr lang="pt-BR" sz="2450" dirty="0">
                <a:latin typeface="Microsoft Sans Serif"/>
                <a:cs typeface="Microsoft Sans Serif"/>
              </a:rPr>
              <a:t>01</a:t>
            </a:r>
            <a:endParaRPr sz="2450" dirty="0">
              <a:latin typeface="Microsoft Sans Serif"/>
              <a:cs typeface="Microsoft Sans Serif"/>
            </a:endParaRPr>
          </a:p>
          <a:p>
            <a:pPr marL="288290" indent="-276225">
              <a:lnSpc>
                <a:spcPct val="100000"/>
              </a:lnSpc>
              <a:spcBef>
                <a:spcPts val="30"/>
              </a:spcBef>
              <a:buFont typeface="MS Gothic"/>
              <a:buChar char="‣"/>
              <a:tabLst>
                <a:tab pos="288925" algn="l"/>
              </a:tabLst>
            </a:pPr>
            <a:r>
              <a:rPr sz="2450" spc="5" dirty="0">
                <a:latin typeface="Microsoft Sans Serif"/>
                <a:cs typeface="Microsoft Sans Serif"/>
              </a:rPr>
              <a:t>reg_</a:t>
            </a:r>
            <a:r>
              <a:rPr lang="pt-BR" sz="2450" spc="5" dirty="0">
                <a:latin typeface="Microsoft Sans Serif"/>
                <a:cs typeface="Microsoft Sans Serif"/>
              </a:rPr>
              <a:t>alpha</a:t>
            </a:r>
            <a:r>
              <a:rPr sz="2450" spc="5" dirty="0">
                <a:latin typeface="Microsoft Sans Serif"/>
                <a:cs typeface="Microsoft Sans Serif"/>
              </a:rPr>
              <a:t>=</a:t>
            </a:r>
            <a:r>
              <a:rPr lang="pt-BR" sz="2450" spc="5" dirty="0">
                <a:latin typeface="Microsoft Sans Serif"/>
                <a:cs typeface="Microsoft Sans Serif"/>
              </a:rPr>
              <a:t>0.86</a:t>
            </a:r>
            <a:endParaRPr sz="2450" dirty="0">
              <a:latin typeface="Microsoft Sans Serif"/>
              <a:cs typeface="Microsoft Sans Serif"/>
            </a:endParaRPr>
          </a:p>
          <a:p>
            <a:pPr marL="288290" indent="-276225">
              <a:lnSpc>
                <a:spcPct val="100000"/>
              </a:lnSpc>
              <a:spcBef>
                <a:spcPts val="30"/>
              </a:spcBef>
              <a:buFont typeface="MS Gothic"/>
              <a:buChar char="‣"/>
              <a:tabLst>
                <a:tab pos="288925" algn="l"/>
              </a:tabLst>
            </a:pPr>
            <a:r>
              <a:rPr sz="2450" dirty="0">
                <a:latin typeface="Microsoft Sans Serif"/>
                <a:cs typeface="Microsoft Sans Serif"/>
              </a:rPr>
              <a:t>reg_</a:t>
            </a:r>
            <a:r>
              <a:rPr lang="pt-BR" sz="2450" dirty="0">
                <a:latin typeface="Microsoft Sans Serif"/>
                <a:cs typeface="Microsoft Sans Serif"/>
              </a:rPr>
              <a:t>lambda</a:t>
            </a:r>
            <a:r>
              <a:rPr sz="2450" dirty="0">
                <a:latin typeface="Microsoft Sans Serif"/>
                <a:cs typeface="Microsoft Sans Serif"/>
              </a:rPr>
              <a:t>=0</a:t>
            </a:r>
            <a:r>
              <a:rPr lang="pt-BR" sz="2450" dirty="0">
                <a:latin typeface="Microsoft Sans Serif"/>
                <a:cs typeface="Microsoft Sans Serif"/>
              </a:rPr>
              <a:t>.71</a:t>
            </a:r>
            <a:endParaRPr sz="2450" dirty="0">
              <a:latin typeface="Microsoft Sans Serif"/>
              <a:cs typeface="Microsoft Sans Serif"/>
            </a:endParaRPr>
          </a:p>
          <a:p>
            <a:pPr marL="288290" indent="-276225">
              <a:lnSpc>
                <a:spcPct val="100000"/>
              </a:lnSpc>
              <a:spcBef>
                <a:spcPts val="25"/>
              </a:spcBef>
              <a:buFont typeface="MS Gothic"/>
              <a:buChar char="‣"/>
              <a:tabLst>
                <a:tab pos="288925" algn="l"/>
              </a:tabLst>
            </a:pPr>
            <a:r>
              <a:rPr sz="2450" spc="10" dirty="0" err="1">
                <a:latin typeface="Microsoft Sans Serif"/>
                <a:cs typeface="Microsoft Sans Serif"/>
              </a:rPr>
              <a:t>scale_pos_weight</a:t>
            </a:r>
            <a:r>
              <a:rPr sz="2450" spc="10" dirty="0">
                <a:latin typeface="Microsoft Sans Serif"/>
                <a:cs typeface="Microsoft Sans Serif"/>
              </a:rPr>
              <a:t>=</a:t>
            </a:r>
            <a:r>
              <a:rPr lang="pt-BR" sz="2450" spc="10" dirty="0">
                <a:latin typeface="Microsoft Sans Serif"/>
                <a:cs typeface="Microsoft Sans Serif"/>
              </a:rPr>
              <a:t>10</a:t>
            </a:r>
            <a:endParaRPr sz="245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77348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0267" y="0"/>
            <a:ext cx="19524345" cy="11308715"/>
            <a:chOff x="580267" y="0"/>
            <a:chExt cx="19524345" cy="11308715"/>
          </a:xfrm>
        </p:grpSpPr>
        <p:sp>
          <p:nvSpPr>
            <p:cNvPr id="3" name="object 3"/>
            <p:cNvSpPr/>
            <p:nvPr/>
          </p:nvSpPr>
          <p:spPr>
            <a:xfrm>
              <a:off x="596142" y="973792"/>
              <a:ext cx="18912205" cy="0"/>
            </a:xfrm>
            <a:custGeom>
              <a:avLst/>
              <a:gdLst/>
              <a:ahLst/>
              <a:cxnLst/>
              <a:rect l="l" t="t" r="r" b="b"/>
              <a:pathLst>
                <a:path w="18912205">
                  <a:moveTo>
                    <a:pt x="0" y="0"/>
                  </a:moveTo>
                  <a:lnTo>
                    <a:pt x="18911811" y="0"/>
                  </a:lnTo>
                </a:path>
              </a:pathLst>
            </a:custGeom>
            <a:ln w="31412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64136" y="0"/>
              <a:ext cx="4639963" cy="99458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04603" y="938067"/>
              <a:ext cx="9999496" cy="3111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156957" y="969480"/>
              <a:ext cx="9947275" cy="207010"/>
            </a:xfrm>
            <a:custGeom>
              <a:avLst/>
              <a:gdLst/>
              <a:ahLst/>
              <a:cxnLst/>
              <a:rect l="l" t="t" r="r" b="b"/>
              <a:pathLst>
                <a:path w="9947275" h="207009">
                  <a:moveTo>
                    <a:pt x="0" y="0"/>
                  </a:moveTo>
                  <a:lnTo>
                    <a:pt x="9947142" y="0"/>
                  </a:lnTo>
                  <a:lnTo>
                    <a:pt x="9947142" y="206472"/>
                  </a:lnTo>
                  <a:lnTo>
                    <a:pt x="0" y="206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84630" y="4186599"/>
            <a:ext cx="6528581" cy="549591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05082" y="311897"/>
            <a:ext cx="7672070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Problema</a:t>
            </a:r>
            <a:r>
              <a:rPr dirty="0"/>
              <a:t> </a:t>
            </a:r>
            <a:r>
              <a:rPr spc="10" dirty="0"/>
              <a:t>1</a:t>
            </a:r>
            <a:r>
              <a:rPr dirty="0"/>
              <a:t> </a:t>
            </a:r>
            <a:r>
              <a:rPr spc="5" dirty="0"/>
              <a:t>- Classificação</a:t>
            </a:r>
            <a:r>
              <a:rPr dirty="0"/>
              <a:t> </a:t>
            </a:r>
            <a:r>
              <a:rPr spc="10" dirty="0"/>
              <a:t>Binária 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601744" y="1047088"/>
            <a:ext cx="7548245" cy="9473565"/>
            <a:chOff x="601744" y="1047088"/>
            <a:chExt cx="7548245" cy="9473565"/>
          </a:xfrm>
        </p:grpSpPr>
        <p:sp>
          <p:nvSpPr>
            <p:cNvPr id="10" name="object 10"/>
            <p:cNvSpPr/>
            <p:nvPr/>
          </p:nvSpPr>
          <p:spPr>
            <a:xfrm>
              <a:off x="601744" y="1484493"/>
              <a:ext cx="7548245" cy="9036050"/>
            </a:xfrm>
            <a:custGeom>
              <a:avLst/>
              <a:gdLst/>
              <a:ahLst/>
              <a:cxnLst/>
              <a:rect l="l" t="t" r="r" b="b"/>
              <a:pathLst>
                <a:path w="7548245" h="9036050">
                  <a:moveTo>
                    <a:pt x="1768827" y="0"/>
                  </a:moveTo>
                  <a:lnTo>
                    <a:pt x="1385885" y="2012"/>
                  </a:lnTo>
                  <a:lnTo>
                    <a:pt x="1279512" y="4771"/>
                  </a:lnTo>
                  <a:lnTo>
                    <a:pt x="1229528" y="6793"/>
                  </a:lnTo>
                  <a:lnTo>
                    <a:pt x="1181445" y="9319"/>
                  </a:lnTo>
                  <a:lnTo>
                    <a:pt x="1135085" y="12404"/>
                  </a:lnTo>
                  <a:lnTo>
                    <a:pt x="1090273" y="16103"/>
                  </a:lnTo>
                  <a:lnTo>
                    <a:pt x="1046831" y="20474"/>
                  </a:lnTo>
                  <a:lnTo>
                    <a:pt x="1004585" y="25572"/>
                  </a:lnTo>
                  <a:lnTo>
                    <a:pt x="963356" y="31453"/>
                  </a:lnTo>
                  <a:lnTo>
                    <a:pt x="922969" y="38172"/>
                  </a:lnTo>
                  <a:lnTo>
                    <a:pt x="883247" y="45786"/>
                  </a:lnTo>
                  <a:lnTo>
                    <a:pt x="844013" y="54350"/>
                  </a:lnTo>
                  <a:lnTo>
                    <a:pt x="805092" y="63922"/>
                  </a:lnTo>
                  <a:lnTo>
                    <a:pt x="766307" y="74555"/>
                  </a:lnTo>
                  <a:lnTo>
                    <a:pt x="727482" y="86307"/>
                  </a:lnTo>
                  <a:lnTo>
                    <a:pt x="680961" y="104474"/>
                  </a:lnTo>
                  <a:lnTo>
                    <a:pt x="635547" y="124685"/>
                  </a:lnTo>
                  <a:lnTo>
                    <a:pt x="591294" y="146885"/>
                  </a:lnTo>
                  <a:lnTo>
                    <a:pt x="548258" y="171018"/>
                  </a:lnTo>
                  <a:lnTo>
                    <a:pt x="506495" y="197030"/>
                  </a:lnTo>
                  <a:lnTo>
                    <a:pt x="466058" y="224865"/>
                  </a:lnTo>
                  <a:lnTo>
                    <a:pt x="427003" y="254469"/>
                  </a:lnTo>
                  <a:lnTo>
                    <a:pt x="389386" y="285785"/>
                  </a:lnTo>
                  <a:lnTo>
                    <a:pt x="353261" y="318759"/>
                  </a:lnTo>
                  <a:lnTo>
                    <a:pt x="318684" y="353336"/>
                  </a:lnTo>
                  <a:lnTo>
                    <a:pt x="285710" y="389461"/>
                  </a:lnTo>
                  <a:lnTo>
                    <a:pt x="254394" y="427078"/>
                  </a:lnTo>
                  <a:lnTo>
                    <a:pt x="224790" y="466133"/>
                  </a:lnTo>
                  <a:lnTo>
                    <a:pt x="196955" y="506570"/>
                  </a:lnTo>
                  <a:lnTo>
                    <a:pt x="170943" y="548333"/>
                  </a:lnTo>
                  <a:lnTo>
                    <a:pt x="146810" y="591369"/>
                  </a:lnTo>
                  <a:lnTo>
                    <a:pt x="124610" y="635622"/>
                  </a:lnTo>
                  <a:lnTo>
                    <a:pt x="104399" y="681036"/>
                  </a:lnTo>
                  <a:lnTo>
                    <a:pt x="86232" y="727556"/>
                  </a:lnTo>
                  <a:lnTo>
                    <a:pt x="74480" y="766382"/>
                  </a:lnTo>
                  <a:lnTo>
                    <a:pt x="63845" y="805167"/>
                  </a:lnTo>
                  <a:lnTo>
                    <a:pt x="54271" y="844088"/>
                  </a:lnTo>
                  <a:lnTo>
                    <a:pt x="45701" y="883322"/>
                  </a:lnTo>
                  <a:lnTo>
                    <a:pt x="38080" y="923044"/>
                  </a:lnTo>
                  <a:lnTo>
                    <a:pt x="31352" y="963431"/>
                  </a:lnTo>
                  <a:lnTo>
                    <a:pt x="25462" y="1004660"/>
                  </a:lnTo>
                  <a:lnTo>
                    <a:pt x="20356" y="1046906"/>
                  </a:lnTo>
                  <a:lnTo>
                    <a:pt x="15978" y="1090348"/>
                  </a:lnTo>
                  <a:lnTo>
                    <a:pt x="12329" y="1134314"/>
                  </a:lnTo>
                  <a:lnTo>
                    <a:pt x="9244" y="1180394"/>
                  </a:lnTo>
                  <a:lnTo>
                    <a:pt x="6719" y="1228142"/>
                  </a:lnTo>
                  <a:lnTo>
                    <a:pt x="4696" y="1277729"/>
                  </a:lnTo>
                  <a:lnTo>
                    <a:pt x="3122" y="1329327"/>
                  </a:lnTo>
                  <a:lnTo>
                    <a:pt x="1938" y="1383107"/>
                  </a:lnTo>
                  <a:lnTo>
                    <a:pt x="1090" y="1439240"/>
                  </a:lnTo>
                  <a:lnTo>
                    <a:pt x="521" y="1497898"/>
                  </a:lnTo>
                  <a:lnTo>
                    <a:pt x="177" y="1559253"/>
                  </a:lnTo>
                  <a:lnTo>
                    <a:pt x="0" y="1623474"/>
                  </a:lnTo>
                  <a:lnTo>
                    <a:pt x="15" y="7412490"/>
                  </a:lnTo>
                  <a:lnTo>
                    <a:pt x="177" y="7471781"/>
                  </a:lnTo>
                  <a:lnTo>
                    <a:pt x="521" y="7533913"/>
                  </a:lnTo>
                  <a:lnTo>
                    <a:pt x="1090" y="7593262"/>
                  </a:lnTo>
                  <a:lnTo>
                    <a:pt x="1938" y="7650005"/>
                  </a:lnTo>
                  <a:lnTo>
                    <a:pt x="3122" y="7704318"/>
                  </a:lnTo>
                  <a:lnTo>
                    <a:pt x="4696" y="7756378"/>
                  </a:lnTo>
                  <a:lnTo>
                    <a:pt x="6719" y="7806362"/>
                  </a:lnTo>
                  <a:lnTo>
                    <a:pt x="9244" y="7854445"/>
                  </a:lnTo>
                  <a:lnTo>
                    <a:pt x="12329" y="7900805"/>
                  </a:lnTo>
                  <a:lnTo>
                    <a:pt x="16091" y="7946233"/>
                  </a:lnTo>
                  <a:lnTo>
                    <a:pt x="20452" y="7989491"/>
                  </a:lnTo>
                  <a:lnTo>
                    <a:pt x="25539" y="8031595"/>
                  </a:lnTo>
                  <a:lnTo>
                    <a:pt x="31408" y="8072717"/>
                  </a:lnTo>
                  <a:lnTo>
                    <a:pt x="38117" y="8113027"/>
                  </a:lnTo>
                  <a:lnTo>
                    <a:pt x="45723" y="8152697"/>
                  </a:lnTo>
                  <a:lnTo>
                    <a:pt x="54281" y="8191899"/>
                  </a:lnTo>
                  <a:lnTo>
                    <a:pt x="63849" y="8230804"/>
                  </a:lnTo>
                  <a:lnTo>
                    <a:pt x="74480" y="8269583"/>
                  </a:lnTo>
                  <a:lnTo>
                    <a:pt x="86232" y="8308408"/>
                  </a:lnTo>
                  <a:lnTo>
                    <a:pt x="104399" y="8354929"/>
                  </a:lnTo>
                  <a:lnTo>
                    <a:pt x="124610" y="8400343"/>
                  </a:lnTo>
                  <a:lnTo>
                    <a:pt x="146810" y="8444596"/>
                  </a:lnTo>
                  <a:lnTo>
                    <a:pt x="170943" y="8487631"/>
                  </a:lnTo>
                  <a:lnTo>
                    <a:pt x="196955" y="8529395"/>
                  </a:lnTo>
                  <a:lnTo>
                    <a:pt x="224790" y="8569832"/>
                  </a:lnTo>
                  <a:lnTo>
                    <a:pt x="254394" y="8608886"/>
                  </a:lnTo>
                  <a:lnTo>
                    <a:pt x="285710" y="8646504"/>
                  </a:lnTo>
                  <a:lnTo>
                    <a:pt x="318684" y="8682628"/>
                  </a:lnTo>
                  <a:lnTo>
                    <a:pt x="353261" y="8717205"/>
                  </a:lnTo>
                  <a:lnTo>
                    <a:pt x="389386" y="8750180"/>
                  </a:lnTo>
                  <a:lnTo>
                    <a:pt x="427003" y="8781496"/>
                  </a:lnTo>
                  <a:lnTo>
                    <a:pt x="466058" y="8811099"/>
                  </a:lnTo>
                  <a:lnTo>
                    <a:pt x="506495" y="8838935"/>
                  </a:lnTo>
                  <a:lnTo>
                    <a:pt x="548258" y="8864947"/>
                  </a:lnTo>
                  <a:lnTo>
                    <a:pt x="591294" y="8889080"/>
                  </a:lnTo>
                  <a:lnTo>
                    <a:pt x="635547" y="8911280"/>
                  </a:lnTo>
                  <a:lnTo>
                    <a:pt x="680961" y="8931491"/>
                  </a:lnTo>
                  <a:lnTo>
                    <a:pt x="727482" y="8949658"/>
                  </a:lnTo>
                  <a:lnTo>
                    <a:pt x="766306" y="8961410"/>
                  </a:lnTo>
                  <a:lnTo>
                    <a:pt x="805086" y="8972043"/>
                  </a:lnTo>
                  <a:lnTo>
                    <a:pt x="843991" y="8981614"/>
                  </a:lnTo>
                  <a:lnTo>
                    <a:pt x="883193" y="8990179"/>
                  </a:lnTo>
                  <a:lnTo>
                    <a:pt x="922863" y="8997793"/>
                  </a:lnTo>
                  <a:lnTo>
                    <a:pt x="963173" y="9004512"/>
                  </a:lnTo>
                  <a:lnTo>
                    <a:pt x="1004295" y="9010393"/>
                  </a:lnTo>
                  <a:lnTo>
                    <a:pt x="1046399" y="9015490"/>
                  </a:lnTo>
                  <a:lnTo>
                    <a:pt x="1089656" y="9019861"/>
                  </a:lnTo>
                  <a:lnTo>
                    <a:pt x="1134239" y="9023561"/>
                  </a:lnTo>
                  <a:lnTo>
                    <a:pt x="1180319" y="9026646"/>
                  </a:lnTo>
                  <a:lnTo>
                    <a:pt x="1228067" y="9029171"/>
                  </a:lnTo>
                  <a:lnTo>
                    <a:pt x="1277654" y="9031193"/>
                  </a:lnTo>
                  <a:lnTo>
                    <a:pt x="1383032" y="9033952"/>
                  </a:lnTo>
                  <a:lnTo>
                    <a:pt x="1559178" y="9035713"/>
                  </a:lnTo>
                  <a:lnTo>
                    <a:pt x="1623400" y="9035890"/>
                  </a:lnTo>
                  <a:lnTo>
                    <a:pt x="1690661" y="9035956"/>
                  </a:lnTo>
                  <a:lnTo>
                    <a:pt x="5850707" y="9035956"/>
                  </a:lnTo>
                  <a:lnTo>
                    <a:pt x="6105503" y="9034800"/>
                  </a:lnTo>
                  <a:lnTo>
                    <a:pt x="6216560" y="9032768"/>
                  </a:lnTo>
                  <a:lnTo>
                    <a:pt x="6268620" y="9031193"/>
                  </a:lnTo>
                  <a:lnTo>
                    <a:pt x="6318603" y="9029171"/>
                  </a:lnTo>
                  <a:lnTo>
                    <a:pt x="6366687" y="9026646"/>
                  </a:lnTo>
                  <a:lnTo>
                    <a:pt x="6413046" y="9023561"/>
                  </a:lnTo>
                  <a:lnTo>
                    <a:pt x="6457859" y="9019861"/>
                  </a:lnTo>
                  <a:lnTo>
                    <a:pt x="6501300" y="9015490"/>
                  </a:lnTo>
                  <a:lnTo>
                    <a:pt x="6543546" y="9010393"/>
                  </a:lnTo>
                  <a:lnTo>
                    <a:pt x="6584775" y="9004512"/>
                  </a:lnTo>
                  <a:lnTo>
                    <a:pt x="6625162" y="8997793"/>
                  </a:lnTo>
                  <a:lnTo>
                    <a:pt x="6664884" y="8990179"/>
                  </a:lnTo>
                  <a:lnTo>
                    <a:pt x="6704117" y="8981614"/>
                  </a:lnTo>
                  <a:lnTo>
                    <a:pt x="6743038" y="8972043"/>
                  </a:lnTo>
                  <a:lnTo>
                    <a:pt x="6781823" y="8961410"/>
                  </a:lnTo>
                  <a:lnTo>
                    <a:pt x="6820649" y="8949658"/>
                  </a:lnTo>
                  <a:lnTo>
                    <a:pt x="6867170" y="8931491"/>
                  </a:lnTo>
                  <a:lnTo>
                    <a:pt x="6912584" y="8911280"/>
                  </a:lnTo>
                  <a:lnTo>
                    <a:pt x="6956837" y="8889080"/>
                  </a:lnTo>
                  <a:lnTo>
                    <a:pt x="6999872" y="8864947"/>
                  </a:lnTo>
                  <a:lnTo>
                    <a:pt x="7041636" y="8838935"/>
                  </a:lnTo>
                  <a:lnTo>
                    <a:pt x="7082073" y="8811099"/>
                  </a:lnTo>
                  <a:lnTo>
                    <a:pt x="7121128" y="8781496"/>
                  </a:lnTo>
                  <a:lnTo>
                    <a:pt x="7158745" y="8750180"/>
                  </a:lnTo>
                  <a:lnTo>
                    <a:pt x="7194870" y="8717205"/>
                  </a:lnTo>
                  <a:lnTo>
                    <a:pt x="7229447" y="8682628"/>
                  </a:lnTo>
                  <a:lnTo>
                    <a:pt x="7262421" y="8646504"/>
                  </a:lnTo>
                  <a:lnTo>
                    <a:pt x="7293738" y="8608886"/>
                  </a:lnTo>
                  <a:lnTo>
                    <a:pt x="7323341" y="8569832"/>
                  </a:lnTo>
                  <a:lnTo>
                    <a:pt x="7351176" y="8529395"/>
                  </a:lnTo>
                  <a:lnTo>
                    <a:pt x="7377188" y="8487631"/>
                  </a:lnTo>
                  <a:lnTo>
                    <a:pt x="7401322" y="8444596"/>
                  </a:lnTo>
                  <a:lnTo>
                    <a:pt x="7423521" y="8400343"/>
                  </a:lnTo>
                  <a:lnTo>
                    <a:pt x="7443732" y="8354929"/>
                  </a:lnTo>
                  <a:lnTo>
                    <a:pt x="7461900" y="8308408"/>
                  </a:lnTo>
                  <a:lnTo>
                    <a:pt x="7473651" y="8269583"/>
                  </a:lnTo>
                  <a:lnTo>
                    <a:pt x="7484286" y="8230797"/>
                  </a:lnTo>
                  <a:lnTo>
                    <a:pt x="7493860" y="8191876"/>
                  </a:lnTo>
                  <a:lnTo>
                    <a:pt x="7502430" y="8152643"/>
                  </a:lnTo>
                  <a:lnTo>
                    <a:pt x="7510051" y="8112921"/>
                  </a:lnTo>
                  <a:lnTo>
                    <a:pt x="7516779" y="8072534"/>
                  </a:lnTo>
                  <a:lnTo>
                    <a:pt x="7522669" y="8031305"/>
                  </a:lnTo>
                  <a:lnTo>
                    <a:pt x="7527775" y="7989058"/>
                  </a:lnTo>
                  <a:lnTo>
                    <a:pt x="7532153" y="7945617"/>
                  </a:lnTo>
                  <a:lnTo>
                    <a:pt x="7535802" y="7901650"/>
                  </a:lnTo>
                  <a:lnTo>
                    <a:pt x="7538886" y="7855571"/>
                  </a:lnTo>
                  <a:lnTo>
                    <a:pt x="7541412" y="7807823"/>
                  </a:lnTo>
                  <a:lnTo>
                    <a:pt x="7543434" y="7758236"/>
                  </a:lnTo>
                  <a:lnTo>
                    <a:pt x="7545009" y="7706638"/>
                  </a:lnTo>
                  <a:lnTo>
                    <a:pt x="7546193" y="7652858"/>
                  </a:lnTo>
                  <a:lnTo>
                    <a:pt x="7547041" y="7596725"/>
                  </a:lnTo>
                  <a:lnTo>
                    <a:pt x="7547609" y="7538067"/>
                  </a:lnTo>
                  <a:lnTo>
                    <a:pt x="7547954" y="7476712"/>
                  </a:lnTo>
                  <a:lnTo>
                    <a:pt x="7548131" y="7412490"/>
                  </a:lnTo>
                  <a:lnTo>
                    <a:pt x="7548115" y="1623474"/>
                  </a:lnTo>
                  <a:lnTo>
                    <a:pt x="7547954" y="1564183"/>
                  </a:lnTo>
                  <a:lnTo>
                    <a:pt x="7547609" y="1502052"/>
                  </a:lnTo>
                  <a:lnTo>
                    <a:pt x="7547041" y="1442703"/>
                  </a:lnTo>
                  <a:lnTo>
                    <a:pt x="7546193" y="1385960"/>
                  </a:lnTo>
                  <a:lnTo>
                    <a:pt x="7545009" y="1331647"/>
                  </a:lnTo>
                  <a:lnTo>
                    <a:pt x="7543434" y="1279586"/>
                  </a:lnTo>
                  <a:lnTo>
                    <a:pt x="7541412" y="1229603"/>
                  </a:lnTo>
                  <a:lnTo>
                    <a:pt x="7538886" y="1181519"/>
                  </a:lnTo>
                  <a:lnTo>
                    <a:pt x="7535802" y="1135160"/>
                  </a:lnTo>
                  <a:lnTo>
                    <a:pt x="7532040" y="1089731"/>
                  </a:lnTo>
                  <a:lnTo>
                    <a:pt x="7527679" y="1046473"/>
                  </a:lnTo>
                  <a:lnTo>
                    <a:pt x="7522592" y="1004370"/>
                  </a:lnTo>
                  <a:lnTo>
                    <a:pt x="7516723" y="963248"/>
                  </a:lnTo>
                  <a:lnTo>
                    <a:pt x="7510014" y="922938"/>
                  </a:lnTo>
                  <a:lnTo>
                    <a:pt x="7502408" y="883267"/>
                  </a:lnTo>
                  <a:lnTo>
                    <a:pt x="7493850" y="844065"/>
                  </a:lnTo>
                  <a:lnTo>
                    <a:pt x="7484283" y="805161"/>
                  </a:lnTo>
                  <a:lnTo>
                    <a:pt x="7473651" y="766381"/>
                  </a:lnTo>
                  <a:lnTo>
                    <a:pt x="7461900" y="727556"/>
                  </a:lnTo>
                  <a:lnTo>
                    <a:pt x="7443732" y="681036"/>
                  </a:lnTo>
                  <a:lnTo>
                    <a:pt x="7423521" y="635622"/>
                  </a:lnTo>
                  <a:lnTo>
                    <a:pt x="7401322" y="591369"/>
                  </a:lnTo>
                  <a:lnTo>
                    <a:pt x="7377188" y="548333"/>
                  </a:lnTo>
                  <a:lnTo>
                    <a:pt x="7351176" y="506570"/>
                  </a:lnTo>
                  <a:lnTo>
                    <a:pt x="7323341" y="466133"/>
                  </a:lnTo>
                  <a:lnTo>
                    <a:pt x="7293738" y="427078"/>
                  </a:lnTo>
                  <a:lnTo>
                    <a:pt x="7262421" y="389461"/>
                  </a:lnTo>
                  <a:lnTo>
                    <a:pt x="7229447" y="353336"/>
                  </a:lnTo>
                  <a:lnTo>
                    <a:pt x="7194870" y="318759"/>
                  </a:lnTo>
                  <a:lnTo>
                    <a:pt x="7158745" y="285785"/>
                  </a:lnTo>
                  <a:lnTo>
                    <a:pt x="7121128" y="254469"/>
                  </a:lnTo>
                  <a:lnTo>
                    <a:pt x="7082073" y="224865"/>
                  </a:lnTo>
                  <a:lnTo>
                    <a:pt x="7041636" y="197030"/>
                  </a:lnTo>
                  <a:lnTo>
                    <a:pt x="6999872" y="171018"/>
                  </a:lnTo>
                  <a:lnTo>
                    <a:pt x="6956837" y="146885"/>
                  </a:lnTo>
                  <a:lnTo>
                    <a:pt x="6912584" y="124685"/>
                  </a:lnTo>
                  <a:lnTo>
                    <a:pt x="6867170" y="104474"/>
                  </a:lnTo>
                  <a:lnTo>
                    <a:pt x="6820649" y="86307"/>
                  </a:lnTo>
                  <a:lnTo>
                    <a:pt x="6781824" y="74555"/>
                  </a:lnTo>
                  <a:lnTo>
                    <a:pt x="6743045" y="63922"/>
                  </a:lnTo>
                  <a:lnTo>
                    <a:pt x="6704140" y="54350"/>
                  </a:lnTo>
                  <a:lnTo>
                    <a:pt x="6664938" y="45786"/>
                  </a:lnTo>
                  <a:lnTo>
                    <a:pt x="6625268" y="38172"/>
                  </a:lnTo>
                  <a:lnTo>
                    <a:pt x="6584958" y="31453"/>
                  </a:lnTo>
                  <a:lnTo>
                    <a:pt x="6543836" y="25572"/>
                  </a:lnTo>
                  <a:lnTo>
                    <a:pt x="6501733" y="20474"/>
                  </a:lnTo>
                  <a:lnTo>
                    <a:pt x="6458475" y="16103"/>
                  </a:lnTo>
                  <a:lnTo>
                    <a:pt x="6413892" y="12404"/>
                  </a:lnTo>
                  <a:lnTo>
                    <a:pt x="6367812" y="9319"/>
                  </a:lnTo>
                  <a:lnTo>
                    <a:pt x="6320064" y="6793"/>
                  </a:lnTo>
                  <a:lnTo>
                    <a:pt x="6270477" y="4771"/>
                  </a:lnTo>
                  <a:lnTo>
                    <a:pt x="6218880" y="3196"/>
                  </a:lnTo>
                  <a:lnTo>
                    <a:pt x="6165100" y="2012"/>
                  </a:lnTo>
                  <a:lnTo>
                    <a:pt x="6108966" y="1164"/>
                  </a:lnTo>
                  <a:lnTo>
                    <a:pt x="6050308" y="596"/>
                  </a:lnTo>
                  <a:lnTo>
                    <a:pt x="5988954" y="251"/>
                  </a:lnTo>
                  <a:lnTo>
                    <a:pt x="5924732" y="74"/>
                  </a:lnTo>
                  <a:lnTo>
                    <a:pt x="5857471" y="9"/>
                  </a:lnTo>
                  <a:lnTo>
                    <a:pt x="1768827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80050" y="1047088"/>
              <a:ext cx="5191760" cy="911860"/>
            </a:xfrm>
            <a:custGeom>
              <a:avLst/>
              <a:gdLst/>
              <a:ahLst/>
              <a:cxnLst/>
              <a:rect l="l" t="t" r="r" b="b"/>
              <a:pathLst>
                <a:path w="5191759" h="911860">
                  <a:moveTo>
                    <a:pt x="4951423" y="0"/>
                  </a:moveTo>
                  <a:lnTo>
                    <a:pt x="241164" y="0"/>
                  </a:lnTo>
                  <a:lnTo>
                    <a:pt x="194710" y="183"/>
                  </a:lnTo>
                  <a:lnTo>
                    <a:pt x="127201" y="4963"/>
                  </a:lnTo>
                  <a:lnTo>
                    <a:pt x="70465" y="25950"/>
                  </a:lnTo>
                  <a:lnTo>
                    <a:pt x="25950" y="70465"/>
                  </a:lnTo>
                  <a:lnTo>
                    <a:pt x="4961" y="127201"/>
                  </a:lnTo>
                  <a:lnTo>
                    <a:pt x="183" y="194260"/>
                  </a:lnTo>
                  <a:lnTo>
                    <a:pt x="0" y="240097"/>
                  </a:lnTo>
                  <a:lnTo>
                    <a:pt x="4" y="671317"/>
                  </a:lnTo>
                  <a:lnTo>
                    <a:pt x="183" y="716703"/>
                  </a:lnTo>
                  <a:lnTo>
                    <a:pt x="4967" y="784230"/>
                  </a:lnTo>
                  <a:lnTo>
                    <a:pt x="25950" y="840949"/>
                  </a:lnTo>
                  <a:lnTo>
                    <a:pt x="70465" y="885464"/>
                  </a:lnTo>
                  <a:lnTo>
                    <a:pt x="127184" y="906451"/>
                  </a:lnTo>
                  <a:lnTo>
                    <a:pt x="194260" y="911231"/>
                  </a:lnTo>
                  <a:lnTo>
                    <a:pt x="240097" y="911415"/>
                  </a:lnTo>
                  <a:lnTo>
                    <a:pt x="4950355" y="911415"/>
                  </a:lnTo>
                  <a:lnTo>
                    <a:pt x="4996809" y="911231"/>
                  </a:lnTo>
                  <a:lnTo>
                    <a:pt x="5064318" y="906451"/>
                  </a:lnTo>
                  <a:lnTo>
                    <a:pt x="5121055" y="885464"/>
                  </a:lnTo>
                  <a:lnTo>
                    <a:pt x="5165570" y="840949"/>
                  </a:lnTo>
                  <a:lnTo>
                    <a:pt x="5186558" y="784213"/>
                  </a:lnTo>
                  <a:lnTo>
                    <a:pt x="5191336" y="717154"/>
                  </a:lnTo>
                  <a:lnTo>
                    <a:pt x="5191520" y="671317"/>
                  </a:lnTo>
                  <a:lnTo>
                    <a:pt x="5191516" y="240097"/>
                  </a:lnTo>
                  <a:lnTo>
                    <a:pt x="5191336" y="194710"/>
                  </a:lnTo>
                  <a:lnTo>
                    <a:pt x="5186552" y="127184"/>
                  </a:lnTo>
                  <a:lnTo>
                    <a:pt x="5165570" y="70465"/>
                  </a:lnTo>
                  <a:lnTo>
                    <a:pt x="5121055" y="25950"/>
                  </a:lnTo>
                  <a:lnTo>
                    <a:pt x="5064335" y="4963"/>
                  </a:lnTo>
                  <a:lnTo>
                    <a:pt x="4997259" y="183"/>
                  </a:lnTo>
                  <a:lnTo>
                    <a:pt x="4951423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95603" y="1065801"/>
            <a:ext cx="3975100" cy="8591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r>
              <a:rPr sz="2700" spc="40" dirty="0">
                <a:solidFill>
                  <a:srgbClr val="FFFFFF"/>
                </a:solidFill>
                <a:latin typeface="Arial MT"/>
                <a:cs typeface="Arial MT"/>
              </a:rPr>
              <a:t>Tratamento</a:t>
            </a:r>
            <a:r>
              <a:rPr sz="27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700" spc="110" dirty="0">
                <a:solidFill>
                  <a:srgbClr val="FFFFFF"/>
                </a:solidFill>
                <a:latin typeface="Arial MT"/>
                <a:cs typeface="Arial MT"/>
              </a:rPr>
              <a:t>dos</a:t>
            </a:r>
            <a:r>
              <a:rPr sz="27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700" spc="70" dirty="0">
                <a:solidFill>
                  <a:srgbClr val="FFFFFF"/>
                </a:solidFill>
                <a:latin typeface="Arial MT"/>
                <a:cs typeface="Arial MT"/>
              </a:rPr>
              <a:t>Dados</a:t>
            </a:r>
            <a:r>
              <a:rPr sz="27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700" spc="-4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2700" spc="-7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700" spc="30" dirty="0">
                <a:solidFill>
                  <a:srgbClr val="FFFFFF"/>
                </a:solidFill>
                <a:latin typeface="Arial MT"/>
                <a:cs typeface="Arial MT"/>
              </a:rPr>
              <a:t>Feature</a:t>
            </a:r>
            <a:r>
              <a:rPr sz="27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700" spc="65" dirty="0">
                <a:solidFill>
                  <a:srgbClr val="FFFFFF"/>
                </a:solidFill>
                <a:latin typeface="Arial MT"/>
                <a:cs typeface="Arial MT"/>
              </a:rPr>
              <a:t>Selection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3446" y="2238540"/>
            <a:ext cx="5171440" cy="23628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sz="2150" spc="-45" dirty="0">
                <a:latin typeface="Arial MT"/>
                <a:cs typeface="Arial MT"/>
              </a:rPr>
              <a:t>Nulos</a:t>
            </a:r>
            <a:r>
              <a:rPr sz="2150" spc="-25" dirty="0">
                <a:latin typeface="Arial MT"/>
                <a:cs typeface="Arial MT"/>
              </a:rPr>
              <a:t> </a:t>
            </a:r>
            <a:r>
              <a:rPr sz="2150" spc="-85" dirty="0">
                <a:latin typeface="Arial MT"/>
                <a:cs typeface="Arial MT"/>
              </a:rPr>
              <a:t>já</a:t>
            </a:r>
            <a:r>
              <a:rPr sz="2150" spc="-20" dirty="0">
                <a:latin typeface="Arial MT"/>
                <a:cs typeface="Arial MT"/>
              </a:rPr>
              <a:t> </a:t>
            </a:r>
            <a:r>
              <a:rPr sz="2150" spc="-50" dirty="0">
                <a:latin typeface="Arial MT"/>
                <a:cs typeface="Arial MT"/>
              </a:rPr>
              <a:t>estavam</a:t>
            </a:r>
            <a:r>
              <a:rPr sz="2150" spc="-20" dirty="0">
                <a:latin typeface="Arial MT"/>
                <a:cs typeface="Arial MT"/>
              </a:rPr>
              <a:t> tratados</a:t>
            </a:r>
            <a:endParaRPr sz="2150" dirty="0">
              <a:latin typeface="Arial MT"/>
              <a:cs typeface="Arial MT"/>
            </a:endParaRPr>
          </a:p>
          <a:p>
            <a:pPr marL="352425" indent="-340360">
              <a:lnSpc>
                <a:spcPct val="100000"/>
              </a:lnSpc>
              <a:spcBef>
                <a:spcPts val="6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sz="2150" spc="-45" dirty="0">
                <a:latin typeface="Arial MT"/>
                <a:cs typeface="Arial MT"/>
              </a:rPr>
              <a:t>Não</a:t>
            </a:r>
            <a:r>
              <a:rPr sz="2150" spc="-15" dirty="0">
                <a:latin typeface="Arial MT"/>
                <a:cs typeface="Arial MT"/>
              </a:rPr>
              <a:t> </a:t>
            </a:r>
            <a:r>
              <a:rPr sz="2150" spc="-65" dirty="0">
                <a:latin typeface="Arial MT"/>
                <a:cs typeface="Arial MT"/>
              </a:rPr>
              <a:t>há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-45" dirty="0">
                <a:latin typeface="Arial MT"/>
                <a:cs typeface="Arial MT"/>
              </a:rPr>
              <a:t>presença</a:t>
            </a:r>
            <a:r>
              <a:rPr sz="2150" spc="-15" dirty="0">
                <a:latin typeface="Arial MT"/>
                <a:cs typeface="Arial MT"/>
              </a:rPr>
              <a:t> </a:t>
            </a:r>
            <a:r>
              <a:rPr sz="2150" spc="-25" dirty="0">
                <a:latin typeface="Arial MT"/>
                <a:cs typeface="Arial MT"/>
              </a:rPr>
              <a:t>de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-15" dirty="0">
                <a:latin typeface="Arial MT"/>
                <a:cs typeface="Arial MT"/>
              </a:rPr>
              <a:t>dados </a:t>
            </a:r>
            <a:r>
              <a:rPr sz="2150" spc="15" dirty="0">
                <a:latin typeface="Arial MT"/>
                <a:cs typeface="Arial MT"/>
              </a:rPr>
              <a:t>do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-5" dirty="0">
                <a:latin typeface="Arial MT"/>
                <a:cs typeface="Arial MT"/>
              </a:rPr>
              <a:t>tipo</a:t>
            </a:r>
            <a:r>
              <a:rPr sz="2150" spc="-15" dirty="0">
                <a:latin typeface="Arial MT"/>
                <a:cs typeface="Arial MT"/>
              </a:rPr>
              <a:t> </a:t>
            </a:r>
            <a:r>
              <a:rPr sz="2150" spc="-30" dirty="0">
                <a:latin typeface="Arial MT"/>
                <a:cs typeface="Arial MT"/>
              </a:rPr>
              <a:t>string</a:t>
            </a:r>
            <a:endParaRPr sz="2150" dirty="0">
              <a:latin typeface="Arial MT"/>
              <a:cs typeface="Arial MT"/>
            </a:endParaRPr>
          </a:p>
          <a:p>
            <a:pPr marL="352425" indent="-340360">
              <a:lnSpc>
                <a:spcPct val="100000"/>
              </a:lnSpc>
              <a:spcBef>
                <a:spcPts val="6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sz="2150" spc="-40" dirty="0">
                <a:latin typeface="Arial MT"/>
                <a:cs typeface="Arial MT"/>
              </a:rPr>
              <a:t>Distribuição</a:t>
            </a:r>
            <a:r>
              <a:rPr sz="2150" spc="-5" dirty="0">
                <a:latin typeface="Arial MT"/>
                <a:cs typeface="Arial MT"/>
              </a:rPr>
              <a:t> dos </a:t>
            </a:r>
            <a:r>
              <a:rPr sz="2150" spc="-15" dirty="0">
                <a:latin typeface="Arial MT"/>
                <a:cs typeface="Arial MT"/>
              </a:rPr>
              <a:t>tipos</a:t>
            </a:r>
            <a:r>
              <a:rPr sz="2150" spc="-5" dirty="0">
                <a:latin typeface="Arial MT"/>
                <a:cs typeface="Arial MT"/>
              </a:rPr>
              <a:t> </a:t>
            </a:r>
            <a:r>
              <a:rPr sz="2150" spc="-25" dirty="0">
                <a:latin typeface="Arial MT"/>
                <a:cs typeface="Arial MT"/>
              </a:rPr>
              <a:t>de</a:t>
            </a:r>
            <a:r>
              <a:rPr sz="2150" spc="-5" dirty="0">
                <a:latin typeface="Arial MT"/>
                <a:cs typeface="Arial MT"/>
              </a:rPr>
              <a:t> </a:t>
            </a:r>
            <a:r>
              <a:rPr sz="2150" spc="-70" dirty="0">
                <a:latin typeface="Arial MT"/>
                <a:cs typeface="Arial MT"/>
              </a:rPr>
              <a:t>variáveis:</a:t>
            </a:r>
            <a:endParaRPr sz="2150" dirty="0">
              <a:latin typeface="Arial MT"/>
              <a:cs typeface="Arial MT"/>
            </a:endParaRPr>
          </a:p>
          <a:p>
            <a:pPr marL="604520" lvl="1" indent="-252729">
              <a:lnSpc>
                <a:spcPct val="100000"/>
              </a:lnSpc>
              <a:spcBef>
                <a:spcPts val="55"/>
              </a:spcBef>
              <a:buFont typeface="Arial MT"/>
              <a:buChar char="-"/>
              <a:tabLst>
                <a:tab pos="604520" algn="l"/>
                <a:tab pos="605155" algn="l"/>
              </a:tabLst>
            </a:pPr>
            <a:r>
              <a:rPr sz="2150" spc="5" dirty="0">
                <a:latin typeface="Microsoft Sans Serif"/>
                <a:cs typeface="Microsoft Sans Serif"/>
              </a:rPr>
              <a:t>Constantes</a:t>
            </a:r>
            <a:r>
              <a:rPr sz="2150" spc="5" dirty="0">
                <a:latin typeface="Arial MT"/>
                <a:cs typeface="Arial MT"/>
              </a:rPr>
              <a:t>:</a:t>
            </a:r>
            <a:r>
              <a:rPr sz="2150" spc="-40" dirty="0">
                <a:latin typeface="Arial MT"/>
                <a:cs typeface="Arial MT"/>
              </a:rPr>
              <a:t> </a:t>
            </a:r>
            <a:r>
              <a:rPr sz="2150" spc="-5" dirty="0">
                <a:latin typeface="Arial MT"/>
                <a:cs typeface="Arial MT"/>
              </a:rPr>
              <a:t>34</a:t>
            </a:r>
            <a:endParaRPr sz="2150" dirty="0">
              <a:latin typeface="Arial MT"/>
              <a:cs typeface="Arial MT"/>
            </a:endParaRPr>
          </a:p>
          <a:p>
            <a:pPr marL="604520" lvl="1" indent="-252729">
              <a:lnSpc>
                <a:spcPct val="100000"/>
              </a:lnSpc>
              <a:spcBef>
                <a:spcPts val="60"/>
              </a:spcBef>
              <a:buFont typeface="Arial MT"/>
              <a:buChar char="-"/>
              <a:tabLst>
                <a:tab pos="604520" algn="l"/>
                <a:tab pos="605155" algn="l"/>
              </a:tabLst>
            </a:pPr>
            <a:r>
              <a:rPr sz="2150" spc="-15" dirty="0">
                <a:latin typeface="Microsoft Sans Serif"/>
                <a:cs typeface="Microsoft Sans Serif"/>
              </a:rPr>
              <a:t>Binárias</a:t>
            </a:r>
            <a:r>
              <a:rPr sz="2150" spc="-15" dirty="0">
                <a:latin typeface="Arial MT"/>
                <a:cs typeface="Arial MT"/>
              </a:rPr>
              <a:t>:</a:t>
            </a:r>
            <a:r>
              <a:rPr sz="2150" spc="-35" dirty="0">
                <a:latin typeface="Arial MT"/>
                <a:cs typeface="Arial MT"/>
              </a:rPr>
              <a:t> </a:t>
            </a:r>
            <a:r>
              <a:rPr sz="2150" spc="-5" dirty="0">
                <a:latin typeface="Arial MT"/>
                <a:cs typeface="Arial MT"/>
              </a:rPr>
              <a:t>105</a:t>
            </a:r>
            <a:endParaRPr sz="2150" dirty="0">
              <a:latin typeface="Arial MT"/>
              <a:cs typeface="Arial MT"/>
            </a:endParaRPr>
          </a:p>
          <a:p>
            <a:pPr marL="604520" lvl="1" indent="-252729">
              <a:lnSpc>
                <a:spcPct val="100000"/>
              </a:lnSpc>
              <a:spcBef>
                <a:spcPts val="60"/>
              </a:spcBef>
              <a:buFont typeface="Arial MT"/>
              <a:buChar char="-"/>
              <a:tabLst>
                <a:tab pos="604520" algn="l"/>
                <a:tab pos="605155" algn="l"/>
              </a:tabLst>
            </a:pPr>
            <a:r>
              <a:rPr sz="2150" spc="5" dirty="0">
                <a:latin typeface="Microsoft Sans Serif"/>
                <a:cs typeface="Microsoft Sans Serif"/>
              </a:rPr>
              <a:t>Categóricas</a:t>
            </a:r>
            <a:r>
              <a:rPr sz="2150" spc="5" dirty="0">
                <a:latin typeface="Arial MT"/>
                <a:cs typeface="Arial MT"/>
              </a:rPr>
              <a:t>:</a:t>
            </a:r>
            <a:r>
              <a:rPr sz="2150" spc="-100" dirty="0">
                <a:latin typeface="Arial MT"/>
                <a:cs typeface="Arial MT"/>
              </a:rPr>
              <a:t> </a:t>
            </a:r>
            <a:r>
              <a:rPr sz="2150" spc="-5" dirty="0">
                <a:latin typeface="Arial MT"/>
                <a:cs typeface="Arial MT"/>
              </a:rPr>
              <a:t>98</a:t>
            </a:r>
            <a:endParaRPr sz="2150" dirty="0">
              <a:latin typeface="Arial MT"/>
              <a:cs typeface="Arial MT"/>
            </a:endParaRPr>
          </a:p>
          <a:p>
            <a:pPr marL="604520" lvl="1" indent="-252729">
              <a:lnSpc>
                <a:spcPct val="100000"/>
              </a:lnSpc>
              <a:spcBef>
                <a:spcPts val="55"/>
              </a:spcBef>
              <a:buFont typeface="Arial MT"/>
              <a:buChar char="-"/>
              <a:tabLst>
                <a:tab pos="604520" algn="l"/>
                <a:tab pos="605155" algn="l"/>
              </a:tabLst>
            </a:pPr>
            <a:r>
              <a:rPr sz="2150" spc="-5" dirty="0">
                <a:latin typeface="Microsoft Sans Serif"/>
                <a:cs typeface="Microsoft Sans Serif"/>
              </a:rPr>
              <a:t>Numéricas</a:t>
            </a:r>
            <a:r>
              <a:rPr sz="2150" spc="-5" dirty="0">
                <a:latin typeface="Arial MT"/>
                <a:cs typeface="Arial MT"/>
              </a:rPr>
              <a:t>:</a:t>
            </a:r>
            <a:r>
              <a:rPr sz="2150" spc="-60" dirty="0">
                <a:latin typeface="Arial MT"/>
                <a:cs typeface="Arial MT"/>
              </a:rPr>
              <a:t> </a:t>
            </a:r>
            <a:r>
              <a:rPr sz="2150" spc="-5" dirty="0">
                <a:latin typeface="Arial MT"/>
                <a:cs typeface="Arial MT"/>
              </a:rPr>
              <a:t>132</a:t>
            </a:r>
            <a:endParaRPr sz="215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3446" y="4584018"/>
            <a:ext cx="6820534" cy="20275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6860" indent="-264160">
              <a:lnSpc>
                <a:spcPct val="100000"/>
              </a:lnSpc>
              <a:spcBef>
                <a:spcPts val="90"/>
              </a:spcBef>
              <a:buFont typeface="Microsoft Sans Serif"/>
              <a:buChar char="‣"/>
              <a:tabLst>
                <a:tab pos="276225" algn="l"/>
                <a:tab pos="276860" algn="l"/>
              </a:tabLst>
            </a:pPr>
            <a:r>
              <a:rPr sz="2150" spc="-55" dirty="0">
                <a:latin typeface="Arial MT"/>
                <a:cs typeface="Arial MT"/>
              </a:rPr>
              <a:t>Exclusão</a:t>
            </a:r>
            <a:r>
              <a:rPr sz="2150" spc="-15" dirty="0">
                <a:latin typeface="Arial MT"/>
                <a:cs typeface="Arial MT"/>
              </a:rPr>
              <a:t> </a:t>
            </a:r>
            <a:r>
              <a:rPr sz="2150" spc="-25" dirty="0">
                <a:latin typeface="Arial MT"/>
                <a:cs typeface="Arial MT"/>
              </a:rPr>
              <a:t>de</a:t>
            </a:r>
            <a:r>
              <a:rPr sz="2150" spc="-15" dirty="0">
                <a:latin typeface="Arial MT"/>
                <a:cs typeface="Arial MT"/>
              </a:rPr>
              <a:t> </a:t>
            </a:r>
            <a:r>
              <a:rPr sz="2150" spc="-75" dirty="0">
                <a:latin typeface="Arial MT"/>
                <a:cs typeface="Arial MT"/>
              </a:rPr>
              <a:t>variáveis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-25" dirty="0">
                <a:latin typeface="Arial MT"/>
                <a:cs typeface="Arial MT"/>
              </a:rPr>
              <a:t>constantes</a:t>
            </a:r>
            <a:r>
              <a:rPr sz="2150" spc="-15" dirty="0">
                <a:latin typeface="Arial MT"/>
                <a:cs typeface="Arial MT"/>
              </a:rPr>
              <a:t> </a:t>
            </a:r>
            <a:r>
              <a:rPr sz="2150" spc="-105" dirty="0">
                <a:latin typeface="Arial MT"/>
                <a:cs typeface="Arial MT"/>
              </a:rPr>
              <a:t>(34)</a:t>
            </a:r>
            <a:endParaRPr sz="2150">
              <a:latin typeface="Arial MT"/>
              <a:cs typeface="Arial MT"/>
            </a:endParaRPr>
          </a:p>
          <a:p>
            <a:pPr marL="276860" indent="-264160">
              <a:lnSpc>
                <a:spcPct val="100000"/>
              </a:lnSpc>
              <a:spcBef>
                <a:spcPts val="60"/>
              </a:spcBef>
              <a:buFont typeface="Microsoft Sans Serif"/>
              <a:buChar char="‣"/>
              <a:tabLst>
                <a:tab pos="276225" algn="l"/>
                <a:tab pos="276860" algn="l"/>
              </a:tabLst>
            </a:pPr>
            <a:r>
              <a:rPr sz="2150" spc="-55" dirty="0">
                <a:latin typeface="Arial MT"/>
                <a:cs typeface="Arial MT"/>
              </a:rPr>
              <a:t>Exclusão</a:t>
            </a:r>
            <a:r>
              <a:rPr sz="2150" spc="-5" dirty="0">
                <a:latin typeface="Arial MT"/>
                <a:cs typeface="Arial MT"/>
              </a:rPr>
              <a:t> </a:t>
            </a:r>
            <a:r>
              <a:rPr sz="2150" spc="-25" dirty="0">
                <a:latin typeface="Arial MT"/>
                <a:cs typeface="Arial MT"/>
              </a:rPr>
              <a:t>de</a:t>
            </a:r>
            <a:r>
              <a:rPr sz="2150" dirty="0">
                <a:latin typeface="Arial MT"/>
                <a:cs typeface="Arial MT"/>
              </a:rPr>
              <a:t> </a:t>
            </a:r>
            <a:r>
              <a:rPr sz="2150" spc="-75" dirty="0">
                <a:latin typeface="Arial MT"/>
                <a:cs typeface="Arial MT"/>
              </a:rPr>
              <a:t>variáveis</a:t>
            </a:r>
            <a:r>
              <a:rPr sz="2150" spc="-5" dirty="0">
                <a:latin typeface="Arial MT"/>
                <a:cs typeface="Arial MT"/>
              </a:rPr>
              <a:t> </a:t>
            </a:r>
            <a:r>
              <a:rPr sz="2150" spc="-45" dirty="0">
                <a:latin typeface="Arial MT"/>
                <a:cs typeface="Arial MT"/>
              </a:rPr>
              <a:t>numéricas</a:t>
            </a:r>
            <a:r>
              <a:rPr sz="215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com</a:t>
            </a:r>
            <a:r>
              <a:rPr sz="2150" dirty="0">
                <a:latin typeface="Arial MT"/>
                <a:cs typeface="Arial MT"/>
              </a:rPr>
              <a:t> </a:t>
            </a:r>
            <a:r>
              <a:rPr sz="2150" spc="-55" dirty="0">
                <a:latin typeface="Arial MT"/>
                <a:cs typeface="Arial MT"/>
              </a:rPr>
              <a:t>baixa</a:t>
            </a:r>
            <a:r>
              <a:rPr sz="2150" spc="-5" dirty="0">
                <a:latin typeface="Arial MT"/>
                <a:cs typeface="Arial MT"/>
              </a:rPr>
              <a:t> </a:t>
            </a:r>
            <a:r>
              <a:rPr sz="2150" spc="-65" dirty="0">
                <a:latin typeface="Arial MT"/>
                <a:cs typeface="Arial MT"/>
              </a:rPr>
              <a:t>variância</a:t>
            </a:r>
            <a:r>
              <a:rPr sz="2150" dirty="0">
                <a:latin typeface="Arial MT"/>
                <a:cs typeface="Arial MT"/>
              </a:rPr>
              <a:t> </a:t>
            </a:r>
            <a:r>
              <a:rPr sz="2150" spc="-135" dirty="0">
                <a:latin typeface="Arial MT"/>
                <a:cs typeface="Arial MT"/>
              </a:rPr>
              <a:t>(4)</a:t>
            </a:r>
            <a:endParaRPr sz="2150">
              <a:latin typeface="Arial MT"/>
              <a:cs typeface="Arial MT"/>
            </a:endParaRPr>
          </a:p>
          <a:p>
            <a:pPr marL="200660" marR="1084580" indent="-188595">
              <a:lnSpc>
                <a:spcPts val="2640"/>
              </a:lnSpc>
              <a:spcBef>
                <a:spcPts val="95"/>
              </a:spcBef>
              <a:buFont typeface="Microsoft Sans Serif"/>
              <a:buChar char="‣"/>
              <a:tabLst>
                <a:tab pos="276225" algn="l"/>
                <a:tab pos="276860" algn="l"/>
              </a:tabLst>
            </a:pPr>
            <a:r>
              <a:rPr dirty="0"/>
              <a:t>	</a:t>
            </a:r>
            <a:r>
              <a:rPr sz="2150" spc="-55" dirty="0">
                <a:latin typeface="Arial MT"/>
                <a:cs typeface="Arial MT"/>
              </a:rPr>
              <a:t>Exclusão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-25" dirty="0">
                <a:latin typeface="Arial MT"/>
                <a:cs typeface="Arial MT"/>
              </a:rPr>
              <a:t>de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-75" dirty="0">
                <a:latin typeface="Arial MT"/>
                <a:cs typeface="Arial MT"/>
              </a:rPr>
              <a:t>variáveis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-55" dirty="0">
                <a:latin typeface="Arial MT"/>
                <a:cs typeface="Arial MT"/>
              </a:rPr>
              <a:t>binárias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-5" dirty="0">
                <a:latin typeface="Arial MT"/>
                <a:cs typeface="Arial MT"/>
              </a:rPr>
              <a:t>por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-30" dirty="0">
                <a:latin typeface="Arial MT"/>
                <a:cs typeface="Arial MT"/>
              </a:rPr>
              <a:t>teste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15" dirty="0">
                <a:latin typeface="Arial MT"/>
                <a:cs typeface="Arial MT"/>
              </a:rPr>
              <a:t>do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-70" dirty="0">
                <a:latin typeface="Arial MT"/>
                <a:cs typeface="Arial MT"/>
              </a:rPr>
              <a:t>Qui </a:t>
            </a:r>
            <a:r>
              <a:rPr sz="2150" spc="-580" dirty="0">
                <a:latin typeface="Arial MT"/>
                <a:cs typeface="Arial MT"/>
              </a:rPr>
              <a:t> </a:t>
            </a:r>
            <a:r>
              <a:rPr sz="2150" spc="-35" dirty="0">
                <a:latin typeface="Arial MT"/>
                <a:cs typeface="Arial MT"/>
              </a:rPr>
              <a:t>Quadrado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-105" dirty="0">
                <a:latin typeface="Arial MT"/>
                <a:cs typeface="Arial MT"/>
              </a:rPr>
              <a:t>(62)</a:t>
            </a:r>
            <a:endParaRPr sz="2150">
              <a:latin typeface="Arial MT"/>
              <a:cs typeface="Arial MT"/>
            </a:endParaRPr>
          </a:p>
          <a:p>
            <a:pPr marL="276860" indent="-264160">
              <a:lnSpc>
                <a:spcPts val="2540"/>
              </a:lnSpc>
              <a:buFont typeface="Microsoft Sans Serif"/>
              <a:buChar char="‣"/>
              <a:tabLst>
                <a:tab pos="276225" algn="l"/>
                <a:tab pos="276860" algn="l"/>
              </a:tabLst>
            </a:pPr>
            <a:r>
              <a:rPr sz="2150" spc="-55" dirty="0">
                <a:latin typeface="Arial MT"/>
                <a:cs typeface="Arial MT"/>
              </a:rPr>
              <a:t>Seleção</a:t>
            </a:r>
            <a:r>
              <a:rPr sz="2150" spc="-5" dirty="0">
                <a:latin typeface="Arial MT"/>
                <a:cs typeface="Arial MT"/>
              </a:rPr>
              <a:t> </a:t>
            </a:r>
            <a:r>
              <a:rPr sz="2150" spc="-45" dirty="0">
                <a:latin typeface="Arial MT"/>
                <a:cs typeface="Arial MT"/>
              </a:rPr>
              <a:t>utilizando</a:t>
            </a:r>
            <a:r>
              <a:rPr sz="2150" spc="-5" dirty="0">
                <a:latin typeface="Arial MT"/>
                <a:cs typeface="Arial MT"/>
              </a:rPr>
              <a:t> </a:t>
            </a:r>
            <a:r>
              <a:rPr sz="2150" spc="-40" dirty="0">
                <a:latin typeface="Arial MT"/>
                <a:cs typeface="Arial MT"/>
              </a:rPr>
              <a:t>Information</a:t>
            </a:r>
            <a:r>
              <a:rPr sz="2150" spc="-5" dirty="0">
                <a:latin typeface="Arial MT"/>
                <a:cs typeface="Arial MT"/>
              </a:rPr>
              <a:t> </a:t>
            </a:r>
            <a:r>
              <a:rPr sz="2150" spc="-285" dirty="0">
                <a:latin typeface="Arial MT"/>
                <a:cs typeface="Arial MT"/>
              </a:rPr>
              <a:t>V</a:t>
            </a:r>
            <a:r>
              <a:rPr sz="2150" spc="-75" dirty="0">
                <a:latin typeface="Arial MT"/>
                <a:cs typeface="Arial MT"/>
              </a:rPr>
              <a:t>alue</a:t>
            </a:r>
            <a:r>
              <a:rPr sz="2150" spc="-5" dirty="0">
                <a:latin typeface="Arial MT"/>
                <a:cs typeface="Arial MT"/>
              </a:rPr>
              <a:t> </a:t>
            </a:r>
            <a:r>
              <a:rPr sz="2150" spc="-175" dirty="0">
                <a:latin typeface="Arial MT"/>
                <a:cs typeface="Arial MT"/>
              </a:rPr>
              <a:t>(IV)</a:t>
            </a:r>
            <a:r>
              <a:rPr sz="2150" spc="-5" dirty="0">
                <a:latin typeface="Arial MT"/>
                <a:cs typeface="Arial MT"/>
              </a:rPr>
              <a:t> </a:t>
            </a:r>
            <a:r>
              <a:rPr sz="2150" spc="-85" dirty="0">
                <a:latin typeface="Arial MT"/>
                <a:cs typeface="Arial MT"/>
              </a:rPr>
              <a:t>via</a:t>
            </a:r>
            <a:endParaRPr sz="2150">
              <a:latin typeface="Arial MT"/>
              <a:cs typeface="Arial MT"/>
            </a:endParaRPr>
          </a:p>
          <a:p>
            <a:pPr marL="276225">
              <a:lnSpc>
                <a:spcPct val="100000"/>
              </a:lnSpc>
              <a:spcBef>
                <a:spcPts val="60"/>
              </a:spcBef>
            </a:pPr>
            <a:r>
              <a:rPr sz="2150" spc="-35" dirty="0">
                <a:latin typeface="Arial MT"/>
                <a:cs typeface="Arial MT"/>
              </a:rPr>
              <a:t>OptBinning</a:t>
            </a:r>
            <a:endParaRPr sz="215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18758" y="6646967"/>
            <a:ext cx="6246625" cy="229257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82034" y="8922271"/>
            <a:ext cx="6781165" cy="12306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sz="2450" spc="15" dirty="0">
                <a:latin typeface="Microsoft Sans Serif"/>
                <a:cs typeface="Microsoft Sans Serif"/>
              </a:rPr>
              <a:t>Quantidade</a:t>
            </a:r>
            <a:r>
              <a:rPr sz="2450" spc="30" dirty="0">
                <a:latin typeface="Microsoft Sans Serif"/>
                <a:cs typeface="Microsoft Sans Serif"/>
              </a:rPr>
              <a:t> de</a:t>
            </a:r>
            <a:r>
              <a:rPr sz="2450" spc="35" dirty="0">
                <a:latin typeface="Microsoft Sans Serif"/>
                <a:cs typeface="Microsoft Sans Serif"/>
              </a:rPr>
              <a:t> </a:t>
            </a:r>
            <a:r>
              <a:rPr sz="2450" spc="-10" dirty="0">
                <a:latin typeface="Microsoft Sans Serif"/>
                <a:cs typeface="Microsoft Sans Serif"/>
              </a:rPr>
              <a:t>variáveis</a:t>
            </a:r>
            <a:r>
              <a:rPr sz="2450" spc="30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finais</a:t>
            </a:r>
            <a:r>
              <a:rPr sz="2450" spc="35" dirty="0">
                <a:latin typeface="Microsoft Sans Serif"/>
                <a:cs typeface="Microsoft Sans Serif"/>
              </a:rPr>
              <a:t> </a:t>
            </a:r>
            <a:r>
              <a:rPr sz="2450" spc="10" dirty="0">
                <a:latin typeface="Microsoft Sans Serif"/>
                <a:cs typeface="Microsoft Sans Serif"/>
              </a:rPr>
              <a:t>para</a:t>
            </a:r>
            <a:r>
              <a:rPr sz="2450" spc="35" dirty="0">
                <a:latin typeface="Microsoft Sans Serif"/>
                <a:cs typeface="Microsoft Sans Serif"/>
              </a:rPr>
              <a:t> </a:t>
            </a:r>
            <a:r>
              <a:rPr sz="2450" spc="25" dirty="0">
                <a:latin typeface="Microsoft Sans Serif"/>
                <a:cs typeface="Microsoft Sans Serif"/>
              </a:rPr>
              <a:t>modelagem:</a:t>
            </a:r>
            <a:endParaRPr sz="2450">
              <a:latin typeface="Microsoft Sans Serif"/>
              <a:cs typeface="Microsoft Sans Serif"/>
            </a:endParaRPr>
          </a:p>
          <a:p>
            <a:pPr marL="1905" algn="ctr">
              <a:lnSpc>
                <a:spcPct val="100000"/>
              </a:lnSpc>
              <a:spcBef>
                <a:spcPts val="580"/>
              </a:spcBef>
            </a:pPr>
            <a:r>
              <a:rPr sz="4700" b="1" spc="-5" dirty="0">
                <a:latin typeface="Arial"/>
                <a:cs typeface="Arial"/>
              </a:rPr>
              <a:t>36</a:t>
            </a:r>
            <a:endParaRPr sz="4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91931" y="1266521"/>
            <a:ext cx="10855325" cy="422552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355"/>
              </a:spcBef>
            </a:pPr>
            <a:r>
              <a:rPr sz="2450" spc="45" dirty="0">
                <a:latin typeface="Arial MT"/>
                <a:cs typeface="Arial MT"/>
              </a:rPr>
              <a:t>Data</a:t>
            </a:r>
            <a:r>
              <a:rPr sz="2450" spc="5" dirty="0">
                <a:latin typeface="Arial MT"/>
                <a:cs typeface="Arial MT"/>
              </a:rPr>
              <a:t> </a:t>
            </a:r>
            <a:r>
              <a:rPr sz="2450" spc="70" dirty="0">
                <a:latin typeface="Arial MT"/>
                <a:cs typeface="Arial MT"/>
              </a:rPr>
              <a:t>set</a:t>
            </a:r>
            <a:r>
              <a:rPr sz="2450" spc="5" dirty="0">
                <a:latin typeface="Arial MT"/>
                <a:cs typeface="Arial MT"/>
              </a:rPr>
              <a:t> </a:t>
            </a:r>
            <a:r>
              <a:rPr sz="2450" spc="60" dirty="0">
                <a:latin typeface="Arial MT"/>
                <a:cs typeface="Arial MT"/>
              </a:rPr>
              <a:t>original</a:t>
            </a:r>
            <a:r>
              <a:rPr sz="2450" spc="5" dirty="0">
                <a:latin typeface="Arial MT"/>
                <a:cs typeface="Arial MT"/>
              </a:rPr>
              <a:t> </a:t>
            </a:r>
            <a:r>
              <a:rPr sz="2450" spc="95" dirty="0">
                <a:latin typeface="Arial MT"/>
                <a:cs typeface="Arial MT"/>
              </a:rPr>
              <a:t>dividido</a:t>
            </a:r>
            <a:r>
              <a:rPr sz="2450" spc="5" dirty="0">
                <a:latin typeface="Arial MT"/>
                <a:cs typeface="Arial MT"/>
              </a:rPr>
              <a:t> </a:t>
            </a:r>
            <a:r>
              <a:rPr sz="2450" spc="60" dirty="0" err="1">
                <a:latin typeface="Arial MT"/>
                <a:cs typeface="Arial MT"/>
              </a:rPr>
              <a:t>em</a:t>
            </a:r>
            <a:r>
              <a:rPr sz="2450" spc="5" dirty="0">
                <a:latin typeface="Arial MT"/>
                <a:cs typeface="Arial MT"/>
              </a:rPr>
              <a:t> </a:t>
            </a:r>
            <a:r>
              <a:rPr lang="pt-BR" sz="2450" spc="5" dirty="0">
                <a:latin typeface="Arial MT"/>
                <a:cs typeface="Arial MT"/>
              </a:rPr>
              <a:t>4</a:t>
            </a:r>
            <a:r>
              <a:rPr sz="2450" spc="5" dirty="0">
                <a:latin typeface="Arial MT"/>
                <a:cs typeface="Arial MT"/>
              </a:rPr>
              <a:t>:</a:t>
            </a:r>
            <a:r>
              <a:rPr sz="2450" spc="10" dirty="0">
                <a:latin typeface="Arial MT"/>
                <a:cs typeface="Arial MT"/>
              </a:rPr>
              <a:t> </a:t>
            </a:r>
            <a:r>
              <a:rPr sz="2450" spc="-5" dirty="0">
                <a:latin typeface="Arial MT"/>
                <a:cs typeface="Arial MT"/>
              </a:rPr>
              <a:t>Treino</a:t>
            </a:r>
            <a:r>
              <a:rPr sz="2450" spc="5" dirty="0">
                <a:latin typeface="Arial MT"/>
                <a:cs typeface="Arial MT"/>
              </a:rPr>
              <a:t> </a:t>
            </a:r>
            <a:r>
              <a:rPr sz="2450" spc="10" dirty="0">
                <a:latin typeface="Arial MT"/>
                <a:cs typeface="Arial MT"/>
              </a:rPr>
              <a:t>(60%),</a:t>
            </a:r>
            <a:r>
              <a:rPr sz="2450" spc="5" dirty="0">
                <a:latin typeface="Arial MT"/>
                <a:cs typeface="Arial MT"/>
              </a:rPr>
              <a:t> </a:t>
            </a:r>
            <a:r>
              <a:rPr sz="2450" spc="-20" dirty="0">
                <a:latin typeface="Arial MT"/>
                <a:cs typeface="Arial MT"/>
              </a:rPr>
              <a:t>Teste</a:t>
            </a:r>
            <a:r>
              <a:rPr sz="2450" spc="5" dirty="0">
                <a:latin typeface="Arial MT"/>
                <a:cs typeface="Arial MT"/>
              </a:rPr>
              <a:t> </a:t>
            </a:r>
            <a:r>
              <a:rPr sz="2450" spc="10" dirty="0">
                <a:latin typeface="Arial MT"/>
                <a:cs typeface="Arial MT"/>
              </a:rPr>
              <a:t>(20%),</a:t>
            </a:r>
            <a:r>
              <a:rPr sz="2450" spc="5" dirty="0">
                <a:latin typeface="Arial MT"/>
                <a:cs typeface="Arial MT"/>
              </a:rPr>
              <a:t> </a:t>
            </a:r>
            <a:r>
              <a:rPr sz="2450" spc="30" dirty="0">
                <a:latin typeface="Arial MT"/>
                <a:cs typeface="Arial MT"/>
              </a:rPr>
              <a:t>Validação</a:t>
            </a:r>
            <a:r>
              <a:rPr sz="2450" spc="5" dirty="0">
                <a:latin typeface="Arial MT"/>
                <a:cs typeface="Arial MT"/>
              </a:rPr>
              <a:t> </a:t>
            </a:r>
            <a:r>
              <a:rPr sz="2450" spc="10" dirty="0">
                <a:latin typeface="Arial MT"/>
                <a:cs typeface="Arial MT"/>
              </a:rPr>
              <a:t>(20%)</a:t>
            </a:r>
            <a:endParaRPr sz="2450" dirty="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528383" y="1833265"/>
            <a:ext cx="6127750" cy="6835775"/>
            <a:chOff x="13528383" y="1833265"/>
            <a:chExt cx="6127750" cy="6835775"/>
          </a:xfrm>
        </p:grpSpPr>
        <p:sp>
          <p:nvSpPr>
            <p:cNvPr id="19" name="object 19"/>
            <p:cNvSpPr/>
            <p:nvPr/>
          </p:nvSpPr>
          <p:spPr>
            <a:xfrm>
              <a:off x="13528383" y="1833265"/>
              <a:ext cx="1047115" cy="452120"/>
            </a:xfrm>
            <a:custGeom>
              <a:avLst/>
              <a:gdLst/>
              <a:ahLst/>
              <a:cxnLst/>
              <a:rect l="l" t="t" r="r" b="b"/>
              <a:pathLst>
                <a:path w="1047115" h="452119">
                  <a:moveTo>
                    <a:pt x="753903" y="0"/>
                  </a:moveTo>
                  <a:lnTo>
                    <a:pt x="293184" y="0"/>
                  </a:lnTo>
                  <a:lnTo>
                    <a:pt x="293184" y="179680"/>
                  </a:lnTo>
                  <a:lnTo>
                    <a:pt x="0" y="179680"/>
                  </a:lnTo>
                  <a:lnTo>
                    <a:pt x="523544" y="451923"/>
                  </a:lnTo>
                  <a:lnTo>
                    <a:pt x="1047088" y="179680"/>
                  </a:lnTo>
                  <a:lnTo>
                    <a:pt x="753903" y="179680"/>
                  </a:lnTo>
                  <a:lnTo>
                    <a:pt x="753903" y="0"/>
                  </a:lnTo>
                  <a:close/>
                </a:path>
              </a:pathLst>
            </a:custGeom>
            <a:solidFill>
              <a:srgbClr val="004D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060746" y="5078316"/>
              <a:ext cx="4595495" cy="3590925"/>
            </a:xfrm>
            <a:custGeom>
              <a:avLst/>
              <a:gdLst/>
              <a:ahLst/>
              <a:cxnLst/>
              <a:rect l="l" t="t" r="r" b="b"/>
              <a:pathLst>
                <a:path w="4595494" h="3590925">
                  <a:moveTo>
                    <a:pt x="3794783" y="0"/>
                  </a:moveTo>
                  <a:lnTo>
                    <a:pt x="803827" y="0"/>
                  </a:lnTo>
                  <a:lnTo>
                    <a:pt x="664389" y="430"/>
                  </a:lnTo>
                  <a:lnTo>
                    <a:pt x="605069" y="1452"/>
                  </a:lnTo>
                  <a:lnTo>
                    <a:pt x="551322" y="3443"/>
                  </a:lnTo>
                  <a:lnTo>
                    <a:pt x="502132" y="6724"/>
                  </a:lnTo>
                  <a:lnTo>
                    <a:pt x="456480" y="11620"/>
                  </a:lnTo>
                  <a:lnTo>
                    <a:pt x="413346" y="18453"/>
                  </a:lnTo>
                  <a:lnTo>
                    <a:pt x="371714" y="27545"/>
                  </a:lnTo>
                  <a:lnTo>
                    <a:pt x="330564" y="39219"/>
                  </a:lnTo>
                  <a:lnTo>
                    <a:pt x="286525" y="57736"/>
                  </a:lnTo>
                  <a:lnTo>
                    <a:pt x="244851" y="80267"/>
                  </a:lnTo>
                  <a:lnTo>
                    <a:pt x="205778" y="106579"/>
                  </a:lnTo>
                  <a:lnTo>
                    <a:pt x="169542" y="136434"/>
                  </a:lnTo>
                  <a:lnTo>
                    <a:pt x="136378" y="169597"/>
                  </a:lnTo>
                  <a:lnTo>
                    <a:pt x="106523" y="205832"/>
                  </a:lnTo>
                  <a:lnTo>
                    <a:pt x="80210" y="244904"/>
                  </a:lnTo>
                  <a:lnTo>
                    <a:pt x="57677" y="286577"/>
                  </a:lnTo>
                  <a:lnTo>
                    <a:pt x="39159" y="330615"/>
                  </a:lnTo>
                  <a:lnTo>
                    <a:pt x="27486" y="371767"/>
                  </a:lnTo>
                  <a:lnTo>
                    <a:pt x="18390" y="413401"/>
                  </a:lnTo>
                  <a:lnTo>
                    <a:pt x="11550" y="456535"/>
                  </a:lnTo>
                  <a:lnTo>
                    <a:pt x="6649" y="502188"/>
                  </a:lnTo>
                  <a:lnTo>
                    <a:pt x="3388" y="550768"/>
                  </a:lnTo>
                  <a:lnTo>
                    <a:pt x="1398" y="604069"/>
                  </a:lnTo>
                  <a:lnTo>
                    <a:pt x="376" y="662769"/>
                  </a:lnTo>
                  <a:lnTo>
                    <a:pt x="0" y="727858"/>
                  </a:lnTo>
                  <a:lnTo>
                    <a:pt x="14" y="2862583"/>
                  </a:lnTo>
                  <a:lnTo>
                    <a:pt x="376" y="2925997"/>
                  </a:lnTo>
                  <a:lnTo>
                    <a:pt x="1398" y="2985317"/>
                  </a:lnTo>
                  <a:lnTo>
                    <a:pt x="3388" y="3039063"/>
                  </a:lnTo>
                  <a:lnTo>
                    <a:pt x="6703" y="3088566"/>
                  </a:lnTo>
                  <a:lnTo>
                    <a:pt x="11585" y="3134038"/>
                  </a:lnTo>
                  <a:lnTo>
                    <a:pt x="18404" y="3177079"/>
                  </a:lnTo>
                  <a:lnTo>
                    <a:pt x="27488" y="3218679"/>
                  </a:lnTo>
                  <a:lnTo>
                    <a:pt x="39159" y="3259826"/>
                  </a:lnTo>
                  <a:lnTo>
                    <a:pt x="57677" y="3303864"/>
                  </a:lnTo>
                  <a:lnTo>
                    <a:pt x="80210" y="3345537"/>
                  </a:lnTo>
                  <a:lnTo>
                    <a:pt x="106523" y="3384609"/>
                  </a:lnTo>
                  <a:lnTo>
                    <a:pt x="136378" y="3420844"/>
                  </a:lnTo>
                  <a:lnTo>
                    <a:pt x="169542" y="3454007"/>
                  </a:lnTo>
                  <a:lnTo>
                    <a:pt x="205778" y="3483863"/>
                  </a:lnTo>
                  <a:lnTo>
                    <a:pt x="244851" y="3510174"/>
                  </a:lnTo>
                  <a:lnTo>
                    <a:pt x="286525" y="3532706"/>
                  </a:lnTo>
                  <a:lnTo>
                    <a:pt x="330564" y="3551222"/>
                  </a:lnTo>
                  <a:lnTo>
                    <a:pt x="371709" y="3562896"/>
                  </a:lnTo>
                  <a:lnTo>
                    <a:pt x="413307" y="3571988"/>
                  </a:lnTo>
                  <a:lnTo>
                    <a:pt x="456348" y="3578821"/>
                  </a:lnTo>
                  <a:lnTo>
                    <a:pt x="501820" y="3583716"/>
                  </a:lnTo>
                  <a:lnTo>
                    <a:pt x="550712" y="3586998"/>
                  </a:lnTo>
                  <a:lnTo>
                    <a:pt x="604014" y="3588988"/>
                  </a:lnTo>
                  <a:lnTo>
                    <a:pt x="662714" y="3590011"/>
                  </a:lnTo>
                  <a:lnTo>
                    <a:pt x="727802" y="3590387"/>
                  </a:lnTo>
                  <a:lnTo>
                    <a:pt x="800267" y="3590441"/>
                  </a:lnTo>
                  <a:lnTo>
                    <a:pt x="3791223" y="3590441"/>
                  </a:lnTo>
                  <a:lnTo>
                    <a:pt x="3930660" y="3590011"/>
                  </a:lnTo>
                  <a:lnTo>
                    <a:pt x="3989979" y="3588988"/>
                  </a:lnTo>
                  <a:lnTo>
                    <a:pt x="4043724" y="3586998"/>
                  </a:lnTo>
                  <a:lnTo>
                    <a:pt x="4092913" y="3583716"/>
                  </a:lnTo>
                  <a:lnTo>
                    <a:pt x="4138565" y="3578821"/>
                  </a:lnTo>
                  <a:lnTo>
                    <a:pt x="4181699" y="3571988"/>
                  </a:lnTo>
                  <a:lnTo>
                    <a:pt x="4223333" y="3562896"/>
                  </a:lnTo>
                  <a:lnTo>
                    <a:pt x="4264486" y="3551222"/>
                  </a:lnTo>
                  <a:lnTo>
                    <a:pt x="4308525" y="3532706"/>
                  </a:lnTo>
                  <a:lnTo>
                    <a:pt x="4350199" y="3510174"/>
                  </a:lnTo>
                  <a:lnTo>
                    <a:pt x="4389271" y="3483863"/>
                  </a:lnTo>
                  <a:lnTo>
                    <a:pt x="4425507" y="3454007"/>
                  </a:lnTo>
                  <a:lnTo>
                    <a:pt x="4458670" y="3420844"/>
                  </a:lnTo>
                  <a:lnTo>
                    <a:pt x="4488524" y="3384609"/>
                  </a:lnTo>
                  <a:lnTo>
                    <a:pt x="4514835" y="3345537"/>
                  </a:lnTo>
                  <a:lnTo>
                    <a:pt x="4537365" y="3303864"/>
                  </a:lnTo>
                  <a:lnTo>
                    <a:pt x="4555880" y="3259826"/>
                  </a:lnTo>
                  <a:lnTo>
                    <a:pt x="4567557" y="3218674"/>
                  </a:lnTo>
                  <a:lnTo>
                    <a:pt x="4576655" y="3177040"/>
                  </a:lnTo>
                  <a:lnTo>
                    <a:pt x="4583497" y="3133906"/>
                  </a:lnTo>
                  <a:lnTo>
                    <a:pt x="4588400" y="3088253"/>
                  </a:lnTo>
                  <a:lnTo>
                    <a:pt x="4591661" y="3039673"/>
                  </a:lnTo>
                  <a:lnTo>
                    <a:pt x="4593651" y="2986371"/>
                  </a:lnTo>
                  <a:lnTo>
                    <a:pt x="4594674" y="2927671"/>
                  </a:lnTo>
                  <a:lnTo>
                    <a:pt x="4595050" y="2862583"/>
                  </a:lnTo>
                  <a:lnTo>
                    <a:pt x="4595036" y="727858"/>
                  </a:lnTo>
                  <a:lnTo>
                    <a:pt x="4594674" y="664444"/>
                  </a:lnTo>
                  <a:lnTo>
                    <a:pt x="4593651" y="605124"/>
                  </a:lnTo>
                  <a:lnTo>
                    <a:pt x="4591661" y="551378"/>
                  </a:lnTo>
                  <a:lnTo>
                    <a:pt x="4588345" y="501875"/>
                  </a:lnTo>
                  <a:lnTo>
                    <a:pt x="4583461" y="456403"/>
                  </a:lnTo>
                  <a:lnTo>
                    <a:pt x="4576641" y="413362"/>
                  </a:lnTo>
                  <a:lnTo>
                    <a:pt x="4567555" y="371762"/>
                  </a:lnTo>
                  <a:lnTo>
                    <a:pt x="4555880" y="330615"/>
                  </a:lnTo>
                  <a:lnTo>
                    <a:pt x="4537365" y="286577"/>
                  </a:lnTo>
                  <a:lnTo>
                    <a:pt x="4514835" y="244904"/>
                  </a:lnTo>
                  <a:lnTo>
                    <a:pt x="4488524" y="205832"/>
                  </a:lnTo>
                  <a:lnTo>
                    <a:pt x="4458670" y="169597"/>
                  </a:lnTo>
                  <a:lnTo>
                    <a:pt x="4425507" y="136434"/>
                  </a:lnTo>
                  <a:lnTo>
                    <a:pt x="4389271" y="106579"/>
                  </a:lnTo>
                  <a:lnTo>
                    <a:pt x="4350199" y="80267"/>
                  </a:lnTo>
                  <a:lnTo>
                    <a:pt x="4308525" y="57736"/>
                  </a:lnTo>
                  <a:lnTo>
                    <a:pt x="4264486" y="39219"/>
                  </a:lnTo>
                  <a:lnTo>
                    <a:pt x="4223338" y="27545"/>
                  </a:lnTo>
                  <a:lnTo>
                    <a:pt x="4181738" y="18453"/>
                  </a:lnTo>
                  <a:lnTo>
                    <a:pt x="4138697" y="11620"/>
                  </a:lnTo>
                  <a:lnTo>
                    <a:pt x="4093226" y="6724"/>
                  </a:lnTo>
                  <a:lnTo>
                    <a:pt x="4044334" y="3443"/>
                  </a:lnTo>
                  <a:lnTo>
                    <a:pt x="3991034" y="1452"/>
                  </a:lnTo>
                  <a:lnTo>
                    <a:pt x="3932335" y="430"/>
                  </a:lnTo>
                  <a:lnTo>
                    <a:pt x="3794783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551117" y="4773401"/>
              <a:ext cx="3614420" cy="600075"/>
            </a:xfrm>
            <a:custGeom>
              <a:avLst/>
              <a:gdLst/>
              <a:ahLst/>
              <a:cxnLst/>
              <a:rect l="l" t="t" r="r" b="b"/>
              <a:pathLst>
                <a:path w="3614419" h="600075">
                  <a:moveTo>
                    <a:pt x="3374211" y="0"/>
                  </a:moveTo>
                  <a:lnTo>
                    <a:pt x="241165" y="0"/>
                  </a:lnTo>
                  <a:lnTo>
                    <a:pt x="194711" y="183"/>
                  </a:lnTo>
                  <a:lnTo>
                    <a:pt x="127199" y="4963"/>
                  </a:lnTo>
                  <a:lnTo>
                    <a:pt x="70461" y="25949"/>
                  </a:lnTo>
                  <a:lnTo>
                    <a:pt x="25951" y="70464"/>
                  </a:lnTo>
                  <a:lnTo>
                    <a:pt x="4963" y="127201"/>
                  </a:lnTo>
                  <a:lnTo>
                    <a:pt x="183" y="194260"/>
                  </a:lnTo>
                  <a:lnTo>
                    <a:pt x="0" y="240096"/>
                  </a:lnTo>
                  <a:lnTo>
                    <a:pt x="4" y="359562"/>
                  </a:lnTo>
                  <a:lnTo>
                    <a:pt x="183" y="404949"/>
                  </a:lnTo>
                  <a:lnTo>
                    <a:pt x="4969" y="472475"/>
                  </a:lnTo>
                  <a:lnTo>
                    <a:pt x="25951" y="529195"/>
                  </a:lnTo>
                  <a:lnTo>
                    <a:pt x="70461" y="573709"/>
                  </a:lnTo>
                  <a:lnTo>
                    <a:pt x="127182" y="594696"/>
                  </a:lnTo>
                  <a:lnTo>
                    <a:pt x="194260" y="599476"/>
                  </a:lnTo>
                  <a:lnTo>
                    <a:pt x="240097" y="599660"/>
                  </a:lnTo>
                  <a:lnTo>
                    <a:pt x="3373143" y="599660"/>
                  </a:lnTo>
                  <a:lnTo>
                    <a:pt x="3419597" y="599476"/>
                  </a:lnTo>
                  <a:lnTo>
                    <a:pt x="3487105" y="594696"/>
                  </a:lnTo>
                  <a:lnTo>
                    <a:pt x="3543838" y="573709"/>
                  </a:lnTo>
                  <a:lnTo>
                    <a:pt x="3588355" y="529195"/>
                  </a:lnTo>
                  <a:lnTo>
                    <a:pt x="3609345" y="472458"/>
                  </a:lnTo>
                  <a:lnTo>
                    <a:pt x="3614124" y="405399"/>
                  </a:lnTo>
                  <a:lnTo>
                    <a:pt x="3614308" y="359562"/>
                  </a:lnTo>
                  <a:lnTo>
                    <a:pt x="3614304" y="240096"/>
                  </a:lnTo>
                  <a:lnTo>
                    <a:pt x="3614124" y="194710"/>
                  </a:lnTo>
                  <a:lnTo>
                    <a:pt x="3609339" y="127184"/>
                  </a:lnTo>
                  <a:lnTo>
                    <a:pt x="3588355" y="70464"/>
                  </a:lnTo>
                  <a:lnTo>
                    <a:pt x="3543838" y="25949"/>
                  </a:lnTo>
                  <a:lnTo>
                    <a:pt x="3487121" y="4963"/>
                  </a:lnTo>
                  <a:lnTo>
                    <a:pt x="3420048" y="183"/>
                  </a:lnTo>
                  <a:lnTo>
                    <a:pt x="3374211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866610" y="2374662"/>
            <a:ext cx="285750" cy="15436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405" dirty="0">
                <a:latin typeface="MS UI Gothic"/>
                <a:cs typeface="MS UI Gothic"/>
              </a:rPr>
              <a:t>➡</a:t>
            </a:r>
            <a:endParaRPr sz="24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50" spc="-405" dirty="0">
                <a:latin typeface="MS UI Gothic"/>
                <a:cs typeface="MS UI Gothic"/>
              </a:rPr>
              <a:t>➡</a:t>
            </a:r>
            <a:endParaRPr sz="24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50" spc="-405" dirty="0">
                <a:latin typeface="MS UI Gothic"/>
                <a:cs typeface="MS UI Gothic"/>
              </a:rPr>
              <a:t>➡</a:t>
            </a:r>
            <a:endParaRPr sz="24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450" spc="-405" dirty="0">
                <a:latin typeface="MS UI Gothic"/>
                <a:cs typeface="MS UI Gothic"/>
              </a:rPr>
              <a:t>➡</a:t>
            </a:r>
            <a:endParaRPr sz="2450">
              <a:latin typeface="MS UI Gothic"/>
              <a:cs typeface="MS UI Gothic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35" dirty="0"/>
              <a:t>D</a:t>
            </a:r>
            <a:r>
              <a:rPr spc="80" dirty="0"/>
              <a:t>a</a:t>
            </a:r>
            <a:r>
              <a:rPr spc="-5" dirty="0"/>
              <a:t>ta</a:t>
            </a:r>
            <a:r>
              <a:rPr spc="-150" dirty="0"/>
              <a:t> </a:t>
            </a:r>
            <a:r>
              <a:rPr spc="60" dirty="0"/>
              <a:t>Masters</a:t>
            </a:r>
            <a:r>
              <a:rPr spc="-150" dirty="0"/>
              <a:t> </a:t>
            </a:r>
            <a:r>
              <a:rPr spc="-100" dirty="0"/>
              <a:t>-</a:t>
            </a:r>
            <a:r>
              <a:rPr spc="-150" dirty="0"/>
              <a:t> </a:t>
            </a:r>
            <a:r>
              <a:rPr spc="60" dirty="0"/>
              <a:t>Santander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95" dirty="0"/>
              <a:t>4</a:t>
            </a:fld>
            <a:endParaRPr spc="95" dirty="0"/>
          </a:p>
        </p:txBody>
      </p:sp>
      <p:sp>
        <p:nvSpPr>
          <p:cNvPr id="23" name="object 23"/>
          <p:cNvSpPr txBox="1"/>
          <p:nvPr/>
        </p:nvSpPr>
        <p:spPr>
          <a:xfrm>
            <a:off x="9390364" y="2395603"/>
            <a:ext cx="10541000" cy="15436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20" dirty="0">
                <a:latin typeface="Arial MT"/>
                <a:cs typeface="Arial MT"/>
              </a:rPr>
              <a:t>Algoritmo:</a:t>
            </a:r>
            <a:r>
              <a:rPr sz="2450" spc="-30" dirty="0">
                <a:latin typeface="Arial MT"/>
                <a:cs typeface="Arial MT"/>
              </a:rPr>
              <a:t> </a:t>
            </a:r>
            <a:r>
              <a:rPr sz="2450" spc="65" dirty="0">
                <a:solidFill>
                  <a:srgbClr val="004D7F"/>
                </a:solidFill>
                <a:latin typeface="Arial MT"/>
                <a:cs typeface="Arial MT"/>
              </a:rPr>
              <a:t>XGBoost</a:t>
            </a:r>
            <a:endParaRPr sz="2450" dirty="0">
              <a:latin typeface="Arial MT"/>
              <a:cs typeface="Arial MT"/>
            </a:endParaRPr>
          </a:p>
          <a:p>
            <a:pPr marL="12700" marR="1686560">
              <a:lnSpc>
                <a:spcPct val="101000"/>
              </a:lnSpc>
              <a:spcBef>
                <a:spcPts val="85"/>
              </a:spcBef>
            </a:pPr>
            <a:r>
              <a:rPr sz="2450" spc="-50" dirty="0">
                <a:latin typeface="Arial MT"/>
                <a:cs typeface="Arial MT"/>
              </a:rPr>
              <a:t>Seleção</a:t>
            </a:r>
            <a:r>
              <a:rPr sz="2450" spc="5" dirty="0">
                <a:latin typeface="Arial MT"/>
                <a:cs typeface="Arial MT"/>
              </a:rPr>
              <a:t> </a:t>
            </a:r>
            <a:r>
              <a:rPr sz="2450" spc="-15" dirty="0">
                <a:latin typeface="Arial MT"/>
                <a:cs typeface="Arial MT"/>
              </a:rPr>
              <a:t>de</a:t>
            </a:r>
            <a:r>
              <a:rPr sz="2450" spc="5" dirty="0">
                <a:latin typeface="Arial MT"/>
                <a:cs typeface="Arial MT"/>
              </a:rPr>
              <a:t> </a:t>
            </a:r>
            <a:r>
              <a:rPr sz="2450" spc="-30" dirty="0">
                <a:latin typeface="Arial MT"/>
                <a:cs typeface="Arial MT"/>
              </a:rPr>
              <a:t>hiperparâmetros</a:t>
            </a:r>
            <a:r>
              <a:rPr sz="2450" spc="5" dirty="0">
                <a:latin typeface="Arial MT"/>
                <a:cs typeface="Arial MT"/>
              </a:rPr>
              <a:t> </a:t>
            </a:r>
            <a:r>
              <a:rPr sz="2450" spc="-85" dirty="0">
                <a:latin typeface="Arial MT"/>
                <a:cs typeface="Arial MT"/>
              </a:rPr>
              <a:t>via</a:t>
            </a:r>
            <a:r>
              <a:rPr sz="2450" spc="10" dirty="0">
                <a:latin typeface="Arial MT"/>
                <a:cs typeface="Arial MT"/>
              </a:rPr>
              <a:t> </a:t>
            </a:r>
            <a:r>
              <a:rPr sz="2450" spc="-30" dirty="0">
                <a:latin typeface="Arial MT"/>
                <a:cs typeface="Arial MT"/>
              </a:rPr>
              <a:t>otimização</a:t>
            </a:r>
            <a:r>
              <a:rPr sz="2450" spc="5" dirty="0">
                <a:latin typeface="Arial MT"/>
                <a:cs typeface="Arial MT"/>
              </a:rPr>
              <a:t> </a:t>
            </a:r>
            <a:r>
              <a:rPr sz="2450" spc="-55" dirty="0">
                <a:latin typeface="Arial MT"/>
                <a:cs typeface="Arial MT"/>
              </a:rPr>
              <a:t>bayesiana</a:t>
            </a:r>
            <a:r>
              <a:rPr sz="2450" spc="5" dirty="0">
                <a:latin typeface="Arial MT"/>
                <a:cs typeface="Arial MT"/>
              </a:rPr>
              <a:t> </a:t>
            </a:r>
            <a:r>
              <a:rPr sz="2450" spc="20" dirty="0">
                <a:latin typeface="Arial MT"/>
                <a:cs typeface="Arial MT"/>
              </a:rPr>
              <a:t>(Hyperopt) </a:t>
            </a:r>
            <a:r>
              <a:rPr sz="2450" spc="-665" dirty="0">
                <a:latin typeface="Arial MT"/>
                <a:cs typeface="Arial MT"/>
              </a:rPr>
              <a:t> </a:t>
            </a:r>
            <a:r>
              <a:rPr sz="2450" spc="-55" dirty="0">
                <a:latin typeface="Arial MT"/>
                <a:cs typeface="Arial MT"/>
              </a:rPr>
              <a:t>Scale</a:t>
            </a:r>
            <a:r>
              <a:rPr sz="2450" spc="5" dirty="0">
                <a:latin typeface="Arial MT"/>
                <a:cs typeface="Arial MT"/>
              </a:rPr>
              <a:t> </a:t>
            </a:r>
            <a:r>
              <a:rPr sz="2450" spc="-35" dirty="0">
                <a:latin typeface="Arial MT"/>
                <a:cs typeface="Arial MT"/>
              </a:rPr>
              <a:t>Pos</a:t>
            </a:r>
            <a:r>
              <a:rPr sz="2450" spc="5" dirty="0">
                <a:latin typeface="Arial MT"/>
                <a:cs typeface="Arial MT"/>
              </a:rPr>
              <a:t> </a:t>
            </a:r>
            <a:r>
              <a:rPr sz="2450" spc="-45" dirty="0">
                <a:latin typeface="Arial MT"/>
                <a:cs typeface="Arial MT"/>
              </a:rPr>
              <a:t>Weight</a:t>
            </a:r>
            <a:r>
              <a:rPr sz="2450" spc="5" dirty="0">
                <a:latin typeface="Arial MT"/>
                <a:cs typeface="Arial MT"/>
              </a:rPr>
              <a:t> </a:t>
            </a:r>
            <a:r>
              <a:rPr sz="2450" spc="-35" dirty="0">
                <a:latin typeface="Arial MT"/>
                <a:cs typeface="Arial MT"/>
              </a:rPr>
              <a:t>para</a:t>
            </a:r>
            <a:r>
              <a:rPr sz="2450" spc="10" dirty="0">
                <a:latin typeface="Arial MT"/>
                <a:cs typeface="Arial MT"/>
              </a:rPr>
              <a:t> </a:t>
            </a:r>
            <a:r>
              <a:rPr sz="2450" spc="-50" dirty="0">
                <a:latin typeface="Arial MT"/>
                <a:cs typeface="Arial MT"/>
              </a:rPr>
              <a:t>lidar</a:t>
            </a:r>
            <a:r>
              <a:rPr sz="2450" spc="5" dirty="0">
                <a:latin typeface="Arial MT"/>
                <a:cs typeface="Arial MT"/>
              </a:rPr>
              <a:t> </a:t>
            </a:r>
            <a:r>
              <a:rPr sz="2450" spc="30" dirty="0">
                <a:latin typeface="Arial MT"/>
                <a:cs typeface="Arial MT"/>
              </a:rPr>
              <a:t>com</a:t>
            </a:r>
            <a:r>
              <a:rPr sz="2450" spc="5" dirty="0">
                <a:latin typeface="Arial MT"/>
                <a:cs typeface="Arial MT"/>
              </a:rPr>
              <a:t> </a:t>
            </a:r>
            <a:r>
              <a:rPr sz="2450" spc="10" dirty="0">
                <a:latin typeface="Arial MT"/>
                <a:cs typeface="Arial MT"/>
              </a:rPr>
              <a:t>o </a:t>
            </a:r>
            <a:r>
              <a:rPr sz="2450" spc="-30" dirty="0">
                <a:latin typeface="Arial MT"/>
                <a:cs typeface="Arial MT"/>
              </a:rPr>
              <a:t>desbalanceamento</a:t>
            </a:r>
            <a:endParaRPr sz="2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50" spc="-40" dirty="0">
                <a:latin typeface="Arial MT"/>
                <a:cs typeface="Arial MT"/>
              </a:rPr>
              <a:t>Coeficiente</a:t>
            </a:r>
            <a:r>
              <a:rPr sz="2450" spc="10" dirty="0">
                <a:latin typeface="Arial MT"/>
                <a:cs typeface="Arial MT"/>
              </a:rPr>
              <a:t> </a:t>
            </a:r>
            <a:r>
              <a:rPr sz="2450" spc="-15" dirty="0">
                <a:latin typeface="Arial MT"/>
                <a:cs typeface="Arial MT"/>
              </a:rPr>
              <a:t>de</a:t>
            </a:r>
            <a:r>
              <a:rPr sz="2450" spc="15" dirty="0">
                <a:latin typeface="Arial MT"/>
                <a:cs typeface="Arial MT"/>
              </a:rPr>
              <a:t> </a:t>
            </a:r>
            <a:r>
              <a:rPr sz="2450" spc="-30" dirty="0">
                <a:latin typeface="Arial MT"/>
                <a:cs typeface="Arial MT"/>
              </a:rPr>
              <a:t>Lasso,</a:t>
            </a:r>
            <a:r>
              <a:rPr sz="2450" spc="15" dirty="0">
                <a:latin typeface="Arial MT"/>
                <a:cs typeface="Arial MT"/>
              </a:rPr>
              <a:t> </a:t>
            </a:r>
            <a:r>
              <a:rPr sz="2450" spc="-45" dirty="0">
                <a:latin typeface="Arial MT"/>
                <a:cs typeface="Arial MT"/>
              </a:rPr>
              <a:t>Ridge</a:t>
            </a:r>
            <a:r>
              <a:rPr sz="2450" spc="10" dirty="0">
                <a:latin typeface="Arial MT"/>
                <a:cs typeface="Arial MT"/>
              </a:rPr>
              <a:t> </a:t>
            </a:r>
            <a:r>
              <a:rPr sz="2450" spc="-80" dirty="0">
                <a:latin typeface="Arial MT"/>
                <a:cs typeface="Arial MT"/>
              </a:rPr>
              <a:t>e</a:t>
            </a:r>
            <a:r>
              <a:rPr sz="2450" spc="15" dirty="0">
                <a:latin typeface="Arial MT"/>
                <a:cs typeface="Arial MT"/>
              </a:rPr>
              <a:t> </a:t>
            </a:r>
            <a:r>
              <a:rPr sz="2450" spc="-20" dirty="0">
                <a:latin typeface="Arial MT"/>
                <a:cs typeface="Arial MT"/>
              </a:rPr>
              <a:t>técnica</a:t>
            </a:r>
            <a:r>
              <a:rPr sz="2450" spc="15" dirty="0">
                <a:latin typeface="Arial MT"/>
                <a:cs typeface="Arial MT"/>
              </a:rPr>
              <a:t> </a:t>
            </a:r>
            <a:r>
              <a:rPr sz="2450" spc="-15" dirty="0">
                <a:latin typeface="Arial MT"/>
                <a:cs typeface="Arial MT"/>
              </a:rPr>
              <a:t>de</a:t>
            </a:r>
            <a:r>
              <a:rPr sz="2450" spc="10" dirty="0">
                <a:latin typeface="Arial MT"/>
                <a:cs typeface="Arial MT"/>
              </a:rPr>
              <a:t> </a:t>
            </a:r>
            <a:r>
              <a:rPr sz="2450" spc="-90" dirty="0">
                <a:latin typeface="Arial MT"/>
                <a:cs typeface="Arial MT"/>
              </a:rPr>
              <a:t>Early</a:t>
            </a:r>
            <a:r>
              <a:rPr sz="2450" spc="15" dirty="0">
                <a:latin typeface="Arial MT"/>
                <a:cs typeface="Arial MT"/>
              </a:rPr>
              <a:t> </a:t>
            </a:r>
            <a:r>
              <a:rPr sz="2450" spc="-5" dirty="0">
                <a:latin typeface="Arial MT"/>
                <a:cs typeface="Arial MT"/>
              </a:rPr>
              <a:t>Stopping</a:t>
            </a:r>
            <a:r>
              <a:rPr sz="2450" spc="15" dirty="0">
                <a:latin typeface="Arial MT"/>
                <a:cs typeface="Arial MT"/>
              </a:rPr>
              <a:t> </a:t>
            </a:r>
            <a:r>
              <a:rPr sz="2450" spc="-35" dirty="0">
                <a:latin typeface="Arial MT"/>
                <a:cs typeface="Arial MT"/>
              </a:rPr>
              <a:t>para</a:t>
            </a:r>
            <a:r>
              <a:rPr sz="2450" spc="10" dirty="0">
                <a:latin typeface="Arial MT"/>
                <a:cs typeface="Arial MT"/>
              </a:rPr>
              <a:t> </a:t>
            </a:r>
            <a:r>
              <a:rPr sz="2450" spc="-50" dirty="0">
                <a:latin typeface="Arial MT"/>
                <a:cs typeface="Arial MT"/>
              </a:rPr>
              <a:t>lidar</a:t>
            </a:r>
            <a:r>
              <a:rPr sz="2450" spc="15" dirty="0">
                <a:latin typeface="Arial MT"/>
                <a:cs typeface="Arial MT"/>
              </a:rPr>
              <a:t> </a:t>
            </a:r>
            <a:r>
              <a:rPr sz="2450" spc="30" dirty="0">
                <a:latin typeface="Arial MT"/>
                <a:cs typeface="Arial MT"/>
              </a:rPr>
              <a:t>com</a:t>
            </a:r>
            <a:r>
              <a:rPr sz="2450" spc="15" dirty="0">
                <a:latin typeface="Arial MT"/>
                <a:cs typeface="Arial MT"/>
              </a:rPr>
              <a:t> </a:t>
            </a:r>
            <a:r>
              <a:rPr sz="2450" spc="-40" dirty="0">
                <a:latin typeface="Arial MT"/>
                <a:cs typeface="Arial MT"/>
              </a:rPr>
              <a:t>overfit</a:t>
            </a:r>
            <a:endParaRPr sz="2450" dirty="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007754" y="4845790"/>
            <a:ext cx="270764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spc="65" dirty="0">
                <a:solidFill>
                  <a:srgbClr val="FFFFFF"/>
                </a:solidFill>
                <a:latin typeface="Arial MT"/>
                <a:cs typeface="Arial MT"/>
              </a:rPr>
              <a:t>Hiperparâmetros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505152" y="5610165"/>
            <a:ext cx="3951604" cy="26644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88290" indent="-276225">
              <a:lnSpc>
                <a:spcPct val="100000"/>
              </a:lnSpc>
              <a:spcBef>
                <a:spcPts val="120"/>
              </a:spcBef>
              <a:buFont typeface="MS Gothic"/>
              <a:buChar char="‣"/>
              <a:tabLst>
                <a:tab pos="288925" algn="l"/>
              </a:tabLst>
            </a:pPr>
            <a:r>
              <a:rPr sz="2450" spc="15" dirty="0">
                <a:latin typeface="Microsoft Sans Serif"/>
                <a:cs typeface="Microsoft Sans Serif"/>
              </a:rPr>
              <a:t>n_estimators=62</a:t>
            </a:r>
            <a:endParaRPr sz="2450" dirty="0">
              <a:latin typeface="Microsoft Sans Serif"/>
              <a:cs typeface="Microsoft Sans Serif"/>
            </a:endParaRPr>
          </a:p>
          <a:p>
            <a:pPr marL="288290" indent="-276225">
              <a:lnSpc>
                <a:spcPct val="100000"/>
              </a:lnSpc>
              <a:spcBef>
                <a:spcPts val="30"/>
              </a:spcBef>
              <a:buFont typeface="MS Gothic"/>
              <a:buChar char="‣"/>
              <a:tabLst>
                <a:tab pos="288925" algn="l"/>
              </a:tabLst>
            </a:pPr>
            <a:r>
              <a:rPr sz="2450" spc="25" dirty="0">
                <a:latin typeface="Microsoft Sans Serif"/>
                <a:cs typeface="Microsoft Sans Serif"/>
              </a:rPr>
              <a:t>max_depth=4</a:t>
            </a:r>
            <a:endParaRPr sz="2450" dirty="0">
              <a:latin typeface="Microsoft Sans Serif"/>
              <a:cs typeface="Microsoft Sans Serif"/>
            </a:endParaRPr>
          </a:p>
          <a:p>
            <a:pPr marL="288290" indent="-276225">
              <a:lnSpc>
                <a:spcPct val="100000"/>
              </a:lnSpc>
              <a:spcBef>
                <a:spcPts val="30"/>
              </a:spcBef>
              <a:buFont typeface="MS Gothic"/>
              <a:buChar char="‣"/>
              <a:tabLst>
                <a:tab pos="288925" algn="l"/>
              </a:tabLst>
            </a:pPr>
            <a:r>
              <a:rPr sz="2450" spc="15" dirty="0">
                <a:latin typeface="Microsoft Sans Serif"/>
                <a:cs typeface="Microsoft Sans Serif"/>
              </a:rPr>
              <a:t>min_child_weight=68.520</a:t>
            </a:r>
            <a:endParaRPr sz="2450" dirty="0">
              <a:latin typeface="Microsoft Sans Serif"/>
              <a:cs typeface="Microsoft Sans Serif"/>
            </a:endParaRPr>
          </a:p>
          <a:p>
            <a:pPr marL="288290" indent="-276225">
              <a:lnSpc>
                <a:spcPct val="100000"/>
              </a:lnSpc>
              <a:spcBef>
                <a:spcPts val="25"/>
              </a:spcBef>
              <a:buFont typeface="MS Gothic"/>
              <a:buChar char="‣"/>
              <a:tabLst>
                <a:tab pos="288925" algn="l"/>
              </a:tabLst>
            </a:pPr>
            <a:r>
              <a:rPr sz="2450" dirty="0">
                <a:latin typeface="Microsoft Sans Serif"/>
                <a:cs typeface="Microsoft Sans Serif"/>
              </a:rPr>
              <a:t>learning_rate=0.049</a:t>
            </a:r>
          </a:p>
          <a:p>
            <a:pPr marL="288290" indent="-276225">
              <a:lnSpc>
                <a:spcPct val="100000"/>
              </a:lnSpc>
              <a:spcBef>
                <a:spcPts val="30"/>
              </a:spcBef>
              <a:buFont typeface="MS Gothic"/>
              <a:buChar char="‣"/>
              <a:tabLst>
                <a:tab pos="288925" algn="l"/>
              </a:tabLst>
            </a:pPr>
            <a:r>
              <a:rPr sz="2450" spc="5" dirty="0">
                <a:latin typeface="Microsoft Sans Serif"/>
                <a:cs typeface="Microsoft Sans Serif"/>
              </a:rPr>
              <a:t>reg_gamma=353</a:t>
            </a:r>
            <a:endParaRPr sz="2450" dirty="0">
              <a:latin typeface="Microsoft Sans Serif"/>
              <a:cs typeface="Microsoft Sans Serif"/>
            </a:endParaRPr>
          </a:p>
          <a:p>
            <a:pPr marL="288290" indent="-276225">
              <a:lnSpc>
                <a:spcPct val="100000"/>
              </a:lnSpc>
              <a:spcBef>
                <a:spcPts val="30"/>
              </a:spcBef>
              <a:buFont typeface="MS Gothic"/>
              <a:buChar char="‣"/>
              <a:tabLst>
                <a:tab pos="288925" algn="l"/>
              </a:tabLst>
            </a:pPr>
            <a:r>
              <a:rPr sz="2450" dirty="0">
                <a:latin typeface="Microsoft Sans Serif"/>
                <a:cs typeface="Microsoft Sans Serif"/>
              </a:rPr>
              <a:t>reg_alpha=0.181</a:t>
            </a:r>
          </a:p>
          <a:p>
            <a:pPr marL="288290" indent="-276225">
              <a:lnSpc>
                <a:spcPct val="100000"/>
              </a:lnSpc>
              <a:spcBef>
                <a:spcPts val="25"/>
              </a:spcBef>
              <a:buFont typeface="MS Gothic"/>
              <a:buChar char="‣"/>
              <a:tabLst>
                <a:tab pos="288925" algn="l"/>
              </a:tabLst>
            </a:pPr>
            <a:r>
              <a:rPr sz="2450" spc="10" dirty="0">
                <a:latin typeface="Microsoft Sans Serif"/>
                <a:cs typeface="Microsoft Sans Serif"/>
              </a:rPr>
              <a:t>scale_pos_weight=21.861</a:t>
            </a:r>
            <a:endParaRPr sz="2450" dirty="0">
              <a:latin typeface="Microsoft Sans Serif"/>
              <a:cs typeface="Microsoft Sans Serif"/>
            </a:endParaRPr>
          </a:p>
        </p:txBody>
      </p:sp>
      <p:sp>
        <p:nvSpPr>
          <p:cNvPr id="29" name="object 13">
            <a:extLst>
              <a:ext uri="{FF2B5EF4-FFF2-40B4-BE49-F238E27FC236}">
                <a16:creationId xmlns:a16="http://schemas.microsoft.com/office/drawing/2014/main" id="{DB63F377-31BE-206C-1860-767443C1BD6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856382" y="10751370"/>
            <a:ext cx="2642467" cy="39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pt-BR" spc="-70" dirty="0"/>
              <a:t>Leonardo Vargas</a:t>
            </a:r>
            <a:endParaRPr spc="8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618" y="5775122"/>
            <a:ext cx="19970750" cy="5534025"/>
            <a:chOff x="133618" y="5775122"/>
            <a:chExt cx="19970750" cy="5534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618" y="6271473"/>
              <a:ext cx="6196124" cy="387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2645" y="6113989"/>
              <a:ext cx="5857591" cy="39242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48922" y="5775122"/>
              <a:ext cx="2308225" cy="492759"/>
            </a:xfrm>
            <a:custGeom>
              <a:avLst/>
              <a:gdLst/>
              <a:ahLst/>
              <a:cxnLst/>
              <a:rect l="l" t="t" r="r" b="b"/>
              <a:pathLst>
                <a:path w="2308225" h="492760">
                  <a:moveTo>
                    <a:pt x="0" y="0"/>
                  </a:moveTo>
                  <a:lnTo>
                    <a:pt x="2308076" y="0"/>
                  </a:lnTo>
                  <a:lnTo>
                    <a:pt x="2308076" y="492579"/>
                  </a:lnTo>
                  <a:lnTo>
                    <a:pt x="0" y="492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80267" y="0"/>
            <a:ext cx="19524345" cy="1249680"/>
            <a:chOff x="580267" y="0"/>
            <a:chExt cx="19524345" cy="1249680"/>
          </a:xfrm>
        </p:grpSpPr>
        <p:sp>
          <p:nvSpPr>
            <p:cNvPr id="7" name="object 7"/>
            <p:cNvSpPr/>
            <p:nvPr/>
          </p:nvSpPr>
          <p:spPr>
            <a:xfrm>
              <a:off x="596142" y="973792"/>
              <a:ext cx="18912205" cy="0"/>
            </a:xfrm>
            <a:custGeom>
              <a:avLst/>
              <a:gdLst/>
              <a:ahLst/>
              <a:cxnLst/>
              <a:rect l="l" t="t" r="r" b="b"/>
              <a:pathLst>
                <a:path w="18912205">
                  <a:moveTo>
                    <a:pt x="0" y="0"/>
                  </a:moveTo>
                  <a:lnTo>
                    <a:pt x="18911811" y="0"/>
                  </a:lnTo>
                </a:path>
              </a:pathLst>
            </a:custGeom>
            <a:ln w="31412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64136" y="0"/>
              <a:ext cx="4639963" cy="99458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04603" y="938067"/>
              <a:ext cx="9999496" cy="31118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156957" y="969480"/>
              <a:ext cx="9947275" cy="207010"/>
            </a:xfrm>
            <a:custGeom>
              <a:avLst/>
              <a:gdLst/>
              <a:ahLst/>
              <a:cxnLst/>
              <a:rect l="l" t="t" r="r" b="b"/>
              <a:pathLst>
                <a:path w="9947275" h="207009">
                  <a:moveTo>
                    <a:pt x="0" y="0"/>
                  </a:moveTo>
                  <a:lnTo>
                    <a:pt x="9947142" y="0"/>
                  </a:lnTo>
                  <a:lnTo>
                    <a:pt x="9947142" y="206472"/>
                  </a:lnTo>
                  <a:lnTo>
                    <a:pt x="0" y="206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05082" y="311897"/>
            <a:ext cx="5560695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Problema</a:t>
            </a:r>
            <a:r>
              <a:rPr spc="-15" dirty="0"/>
              <a:t> </a:t>
            </a:r>
            <a:r>
              <a:rPr spc="10" dirty="0"/>
              <a:t>1</a:t>
            </a:r>
            <a:r>
              <a:rPr spc="-10" dirty="0"/>
              <a:t> </a:t>
            </a:r>
            <a:r>
              <a:rPr spc="5" dirty="0"/>
              <a:t>-</a:t>
            </a:r>
            <a:r>
              <a:rPr spc="-10" dirty="0"/>
              <a:t> </a:t>
            </a:r>
            <a:r>
              <a:rPr spc="10" dirty="0"/>
              <a:t>Resultados </a:t>
            </a: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2535" y="1606157"/>
            <a:ext cx="6037638" cy="377196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46965" y="1222864"/>
            <a:ext cx="56019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35" dirty="0">
                <a:latin typeface="Arial MT"/>
                <a:cs typeface="Arial MT"/>
              </a:rPr>
              <a:t>Curva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45" dirty="0">
                <a:latin typeface="Arial MT"/>
                <a:cs typeface="Arial MT"/>
              </a:rPr>
              <a:t>Precision-Recall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45" dirty="0">
                <a:latin typeface="Arial MT"/>
                <a:cs typeface="Arial MT"/>
              </a:rPr>
              <a:t>+</a:t>
            </a:r>
            <a:r>
              <a:rPr sz="1950" spc="15" dirty="0">
                <a:latin typeface="Arial MT"/>
                <a:cs typeface="Arial MT"/>
              </a:rPr>
              <a:t> </a:t>
            </a:r>
            <a:r>
              <a:rPr sz="1950" spc="30" dirty="0">
                <a:latin typeface="Arial MT"/>
                <a:cs typeface="Arial MT"/>
              </a:rPr>
              <a:t>Average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45" dirty="0">
                <a:latin typeface="Arial MT"/>
                <a:cs typeface="Arial MT"/>
              </a:rPr>
              <a:t>Precision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-40" dirty="0">
                <a:latin typeface="Arial MT"/>
                <a:cs typeface="Arial MT"/>
              </a:rPr>
              <a:t>(AP)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44302" y="5850995"/>
            <a:ext cx="215011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35" dirty="0">
                <a:latin typeface="Arial MT"/>
                <a:cs typeface="Arial MT"/>
              </a:rPr>
              <a:t>Curva</a:t>
            </a:r>
            <a:r>
              <a:rPr sz="1950" spc="-20" dirty="0">
                <a:latin typeface="Arial MT"/>
                <a:cs typeface="Arial MT"/>
              </a:rPr>
              <a:t> </a:t>
            </a:r>
            <a:r>
              <a:rPr sz="1950" spc="-5" dirty="0">
                <a:latin typeface="Arial MT"/>
                <a:cs typeface="Arial MT"/>
              </a:rPr>
              <a:t>ROC</a:t>
            </a:r>
            <a:r>
              <a:rPr sz="1950" spc="-20" dirty="0">
                <a:latin typeface="Arial MT"/>
                <a:cs typeface="Arial MT"/>
              </a:rPr>
              <a:t> </a:t>
            </a:r>
            <a:r>
              <a:rPr sz="1950" spc="45" dirty="0">
                <a:latin typeface="Arial MT"/>
                <a:cs typeface="Arial MT"/>
              </a:rPr>
              <a:t>+</a:t>
            </a:r>
            <a:r>
              <a:rPr sz="1950" spc="-20" dirty="0">
                <a:latin typeface="Arial MT"/>
                <a:cs typeface="Arial MT"/>
              </a:rPr>
              <a:t> </a:t>
            </a:r>
            <a:r>
              <a:rPr sz="1950" spc="20" dirty="0">
                <a:latin typeface="Arial MT"/>
                <a:cs typeface="Arial MT"/>
              </a:rPr>
              <a:t>AUC</a:t>
            </a:r>
            <a:endParaRPr sz="195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026422" y="1353791"/>
            <a:ext cx="4004310" cy="1948180"/>
            <a:chOff x="14026422" y="1353791"/>
            <a:chExt cx="4004310" cy="1948180"/>
          </a:xfrm>
        </p:grpSpPr>
        <p:sp>
          <p:nvSpPr>
            <p:cNvPr id="16" name="object 16"/>
            <p:cNvSpPr/>
            <p:nvPr/>
          </p:nvSpPr>
          <p:spPr>
            <a:xfrm>
              <a:off x="14026422" y="1658706"/>
              <a:ext cx="4004310" cy="1643380"/>
            </a:xfrm>
            <a:custGeom>
              <a:avLst/>
              <a:gdLst/>
              <a:ahLst/>
              <a:cxnLst/>
              <a:rect l="l" t="t" r="r" b="b"/>
              <a:pathLst>
                <a:path w="4004309" h="1643379">
                  <a:moveTo>
                    <a:pt x="3203754" y="0"/>
                  </a:moveTo>
                  <a:lnTo>
                    <a:pt x="803827" y="0"/>
                  </a:lnTo>
                  <a:lnTo>
                    <a:pt x="730302" y="53"/>
                  </a:lnTo>
                  <a:lnTo>
                    <a:pt x="664389" y="430"/>
                  </a:lnTo>
                  <a:lnTo>
                    <a:pt x="605069" y="1452"/>
                  </a:lnTo>
                  <a:lnTo>
                    <a:pt x="551322" y="3443"/>
                  </a:lnTo>
                  <a:lnTo>
                    <a:pt x="502132" y="6724"/>
                  </a:lnTo>
                  <a:lnTo>
                    <a:pt x="456480" y="11620"/>
                  </a:lnTo>
                  <a:lnTo>
                    <a:pt x="413346" y="18453"/>
                  </a:lnTo>
                  <a:lnTo>
                    <a:pt x="371714" y="27545"/>
                  </a:lnTo>
                  <a:lnTo>
                    <a:pt x="330564" y="39219"/>
                  </a:lnTo>
                  <a:lnTo>
                    <a:pt x="286525" y="57736"/>
                  </a:lnTo>
                  <a:lnTo>
                    <a:pt x="244851" y="80267"/>
                  </a:lnTo>
                  <a:lnTo>
                    <a:pt x="205778" y="106579"/>
                  </a:lnTo>
                  <a:lnTo>
                    <a:pt x="169543" y="136434"/>
                  </a:lnTo>
                  <a:lnTo>
                    <a:pt x="136380" y="169597"/>
                  </a:lnTo>
                  <a:lnTo>
                    <a:pt x="106526" y="205832"/>
                  </a:lnTo>
                  <a:lnTo>
                    <a:pt x="80215" y="244904"/>
                  </a:lnTo>
                  <a:lnTo>
                    <a:pt x="57685" y="286577"/>
                  </a:lnTo>
                  <a:lnTo>
                    <a:pt x="39170" y="330615"/>
                  </a:lnTo>
                  <a:lnTo>
                    <a:pt x="27493" y="371767"/>
                  </a:lnTo>
                  <a:lnTo>
                    <a:pt x="18395" y="413401"/>
                  </a:lnTo>
                  <a:lnTo>
                    <a:pt x="11553" y="456535"/>
                  </a:lnTo>
                  <a:lnTo>
                    <a:pt x="6650" y="502188"/>
                  </a:lnTo>
                  <a:lnTo>
                    <a:pt x="3389" y="550768"/>
                  </a:lnTo>
                  <a:lnTo>
                    <a:pt x="1398" y="604070"/>
                  </a:lnTo>
                  <a:lnTo>
                    <a:pt x="376" y="662770"/>
                  </a:lnTo>
                  <a:lnTo>
                    <a:pt x="0" y="727858"/>
                  </a:lnTo>
                  <a:lnTo>
                    <a:pt x="14" y="914922"/>
                  </a:lnTo>
                  <a:lnTo>
                    <a:pt x="376" y="978336"/>
                  </a:lnTo>
                  <a:lnTo>
                    <a:pt x="1398" y="1037657"/>
                  </a:lnTo>
                  <a:lnTo>
                    <a:pt x="3389" y="1091402"/>
                  </a:lnTo>
                  <a:lnTo>
                    <a:pt x="6705" y="1140905"/>
                  </a:lnTo>
                  <a:lnTo>
                    <a:pt x="11588" y="1186377"/>
                  </a:lnTo>
                  <a:lnTo>
                    <a:pt x="18409" y="1229419"/>
                  </a:lnTo>
                  <a:lnTo>
                    <a:pt x="27495" y="1271018"/>
                  </a:lnTo>
                  <a:lnTo>
                    <a:pt x="39170" y="1312166"/>
                  </a:lnTo>
                  <a:lnTo>
                    <a:pt x="57685" y="1356204"/>
                  </a:lnTo>
                  <a:lnTo>
                    <a:pt x="80215" y="1397876"/>
                  </a:lnTo>
                  <a:lnTo>
                    <a:pt x="106526" y="1436948"/>
                  </a:lnTo>
                  <a:lnTo>
                    <a:pt x="136380" y="1473184"/>
                  </a:lnTo>
                  <a:lnTo>
                    <a:pt x="169543" y="1506347"/>
                  </a:lnTo>
                  <a:lnTo>
                    <a:pt x="205778" y="1536202"/>
                  </a:lnTo>
                  <a:lnTo>
                    <a:pt x="244851" y="1562513"/>
                  </a:lnTo>
                  <a:lnTo>
                    <a:pt x="286525" y="1585045"/>
                  </a:lnTo>
                  <a:lnTo>
                    <a:pt x="330564" y="1603561"/>
                  </a:lnTo>
                  <a:lnTo>
                    <a:pt x="371709" y="1615236"/>
                  </a:lnTo>
                  <a:lnTo>
                    <a:pt x="413307" y="1624328"/>
                  </a:lnTo>
                  <a:lnTo>
                    <a:pt x="456348" y="1631160"/>
                  </a:lnTo>
                  <a:lnTo>
                    <a:pt x="501820" y="1636056"/>
                  </a:lnTo>
                  <a:lnTo>
                    <a:pt x="550712" y="1639338"/>
                  </a:lnTo>
                  <a:lnTo>
                    <a:pt x="604014" y="1641328"/>
                  </a:lnTo>
                  <a:lnTo>
                    <a:pt x="662714" y="1642350"/>
                  </a:lnTo>
                  <a:lnTo>
                    <a:pt x="727802" y="1642727"/>
                  </a:lnTo>
                  <a:lnTo>
                    <a:pt x="800267" y="1642781"/>
                  </a:lnTo>
                  <a:lnTo>
                    <a:pt x="3200194" y="1642781"/>
                  </a:lnTo>
                  <a:lnTo>
                    <a:pt x="3339630" y="1642350"/>
                  </a:lnTo>
                  <a:lnTo>
                    <a:pt x="3398950" y="1641328"/>
                  </a:lnTo>
                  <a:lnTo>
                    <a:pt x="3452695" y="1639338"/>
                  </a:lnTo>
                  <a:lnTo>
                    <a:pt x="3501884" y="1636056"/>
                  </a:lnTo>
                  <a:lnTo>
                    <a:pt x="3547536" y="1631160"/>
                  </a:lnTo>
                  <a:lnTo>
                    <a:pt x="3590670" y="1624328"/>
                  </a:lnTo>
                  <a:lnTo>
                    <a:pt x="3632304" y="1615236"/>
                  </a:lnTo>
                  <a:lnTo>
                    <a:pt x="3673457" y="1603561"/>
                  </a:lnTo>
                  <a:lnTo>
                    <a:pt x="3717496" y="1585045"/>
                  </a:lnTo>
                  <a:lnTo>
                    <a:pt x="3759170" y="1562513"/>
                  </a:lnTo>
                  <a:lnTo>
                    <a:pt x="3798242" y="1536202"/>
                  </a:lnTo>
                  <a:lnTo>
                    <a:pt x="3834478" y="1506347"/>
                  </a:lnTo>
                  <a:lnTo>
                    <a:pt x="3867641" y="1473184"/>
                  </a:lnTo>
                  <a:lnTo>
                    <a:pt x="3897495" y="1436948"/>
                  </a:lnTo>
                  <a:lnTo>
                    <a:pt x="3923805" y="1397876"/>
                  </a:lnTo>
                  <a:lnTo>
                    <a:pt x="3946336" y="1356204"/>
                  </a:lnTo>
                  <a:lnTo>
                    <a:pt x="3964851" y="1312166"/>
                  </a:lnTo>
                  <a:lnTo>
                    <a:pt x="3976528" y="1271013"/>
                  </a:lnTo>
                  <a:lnTo>
                    <a:pt x="3985626" y="1229379"/>
                  </a:lnTo>
                  <a:lnTo>
                    <a:pt x="3992467" y="1186245"/>
                  </a:lnTo>
                  <a:lnTo>
                    <a:pt x="3997370" y="1140593"/>
                  </a:lnTo>
                  <a:lnTo>
                    <a:pt x="4000632" y="1092013"/>
                  </a:lnTo>
                  <a:lnTo>
                    <a:pt x="4002622" y="1038711"/>
                  </a:lnTo>
                  <a:lnTo>
                    <a:pt x="4003645" y="980010"/>
                  </a:lnTo>
                  <a:lnTo>
                    <a:pt x="4004021" y="914922"/>
                  </a:lnTo>
                  <a:lnTo>
                    <a:pt x="4004007" y="727858"/>
                  </a:lnTo>
                  <a:lnTo>
                    <a:pt x="4003645" y="664444"/>
                  </a:lnTo>
                  <a:lnTo>
                    <a:pt x="4002622" y="605124"/>
                  </a:lnTo>
                  <a:lnTo>
                    <a:pt x="4000632" y="551378"/>
                  </a:lnTo>
                  <a:lnTo>
                    <a:pt x="3997316" y="501875"/>
                  </a:lnTo>
                  <a:lnTo>
                    <a:pt x="3992432" y="456403"/>
                  </a:lnTo>
                  <a:lnTo>
                    <a:pt x="3985611" y="413362"/>
                  </a:lnTo>
                  <a:lnTo>
                    <a:pt x="3976525" y="371762"/>
                  </a:lnTo>
                  <a:lnTo>
                    <a:pt x="3964851" y="330615"/>
                  </a:lnTo>
                  <a:lnTo>
                    <a:pt x="3946336" y="286577"/>
                  </a:lnTo>
                  <a:lnTo>
                    <a:pt x="3923805" y="244904"/>
                  </a:lnTo>
                  <a:lnTo>
                    <a:pt x="3897495" y="205832"/>
                  </a:lnTo>
                  <a:lnTo>
                    <a:pt x="3867641" y="169597"/>
                  </a:lnTo>
                  <a:lnTo>
                    <a:pt x="3834478" y="136434"/>
                  </a:lnTo>
                  <a:lnTo>
                    <a:pt x="3798242" y="106579"/>
                  </a:lnTo>
                  <a:lnTo>
                    <a:pt x="3759170" y="80267"/>
                  </a:lnTo>
                  <a:lnTo>
                    <a:pt x="3717496" y="57736"/>
                  </a:lnTo>
                  <a:lnTo>
                    <a:pt x="3673457" y="39219"/>
                  </a:lnTo>
                  <a:lnTo>
                    <a:pt x="3632309" y="27545"/>
                  </a:lnTo>
                  <a:lnTo>
                    <a:pt x="3590709" y="18453"/>
                  </a:lnTo>
                  <a:lnTo>
                    <a:pt x="3547668" y="11620"/>
                  </a:lnTo>
                  <a:lnTo>
                    <a:pt x="3502197" y="6724"/>
                  </a:lnTo>
                  <a:lnTo>
                    <a:pt x="3453305" y="3443"/>
                  </a:lnTo>
                  <a:lnTo>
                    <a:pt x="3400005" y="1452"/>
                  </a:lnTo>
                  <a:lnTo>
                    <a:pt x="3341305" y="430"/>
                  </a:lnTo>
                  <a:lnTo>
                    <a:pt x="3203754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516793" y="1353791"/>
              <a:ext cx="3023870" cy="600075"/>
            </a:xfrm>
            <a:custGeom>
              <a:avLst/>
              <a:gdLst/>
              <a:ahLst/>
              <a:cxnLst/>
              <a:rect l="l" t="t" r="r" b="b"/>
              <a:pathLst>
                <a:path w="3023869" h="600075">
                  <a:moveTo>
                    <a:pt x="2783182" y="0"/>
                  </a:moveTo>
                  <a:lnTo>
                    <a:pt x="241165" y="0"/>
                  </a:lnTo>
                  <a:lnTo>
                    <a:pt x="194711" y="183"/>
                  </a:lnTo>
                  <a:lnTo>
                    <a:pt x="127203" y="4963"/>
                  </a:lnTo>
                  <a:lnTo>
                    <a:pt x="70466" y="25949"/>
                  </a:lnTo>
                  <a:lnTo>
                    <a:pt x="25951" y="70464"/>
                  </a:lnTo>
                  <a:lnTo>
                    <a:pt x="4963" y="127201"/>
                  </a:lnTo>
                  <a:lnTo>
                    <a:pt x="183" y="194260"/>
                  </a:lnTo>
                  <a:lnTo>
                    <a:pt x="0" y="240096"/>
                  </a:lnTo>
                  <a:lnTo>
                    <a:pt x="4" y="359562"/>
                  </a:lnTo>
                  <a:lnTo>
                    <a:pt x="183" y="404949"/>
                  </a:lnTo>
                  <a:lnTo>
                    <a:pt x="4969" y="472475"/>
                  </a:lnTo>
                  <a:lnTo>
                    <a:pt x="25951" y="529195"/>
                  </a:lnTo>
                  <a:lnTo>
                    <a:pt x="70466" y="573709"/>
                  </a:lnTo>
                  <a:lnTo>
                    <a:pt x="127187" y="594696"/>
                  </a:lnTo>
                  <a:lnTo>
                    <a:pt x="194260" y="599476"/>
                  </a:lnTo>
                  <a:lnTo>
                    <a:pt x="240097" y="599660"/>
                  </a:lnTo>
                  <a:lnTo>
                    <a:pt x="2782114" y="599660"/>
                  </a:lnTo>
                  <a:lnTo>
                    <a:pt x="2828568" y="599476"/>
                  </a:lnTo>
                  <a:lnTo>
                    <a:pt x="2896075" y="594696"/>
                  </a:lnTo>
                  <a:lnTo>
                    <a:pt x="2952808" y="573709"/>
                  </a:lnTo>
                  <a:lnTo>
                    <a:pt x="2997326" y="529195"/>
                  </a:lnTo>
                  <a:lnTo>
                    <a:pt x="3018316" y="472459"/>
                  </a:lnTo>
                  <a:lnTo>
                    <a:pt x="3023095" y="405399"/>
                  </a:lnTo>
                  <a:lnTo>
                    <a:pt x="3023279" y="359562"/>
                  </a:lnTo>
                  <a:lnTo>
                    <a:pt x="3023275" y="240096"/>
                  </a:lnTo>
                  <a:lnTo>
                    <a:pt x="3023095" y="194710"/>
                  </a:lnTo>
                  <a:lnTo>
                    <a:pt x="3018310" y="127184"/>
                  </a:lnTo>
                  <a:lnTo>
                    <a:pt x="2997326" y="70464"/>
                  </a:lnTo>
                  <a:lnTo>
                    <a:pt x="2952808" y="25949"/>
                  </a:lnTo>
                  <a:lnTo>
                    <a:pt x="2896092" y="4963"/>
                  </a:lnTo>
                  <a:lnTo>
                    <a:pt x="2865529" y="1470"/>
                  </a:lnTo>
                  <a:lnTo>
                    <a:pt x="2829019" y="183"/>
                  </a:lnTo>
                  <a:lnTo>
                    <a:pt x="2783182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4437121" y="1250232"/>
            <a:ext cx="2672080" cy="1859914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514984" algn="ctr">
              <a:lnSpc>
                <a:spcPct val="100000"/>
              </a:lnSpc>
              <a:spcBef>
                <a:spcPts val="1470"/>
              </a:spcBef>
            </a:pPr>
            <a:r>
              <a:rPr sz="2700" spc="10" dirty="0">
                <a:solidFill>
                  <a:srgbClr val="FFFFFF"/>
                </a:solidFill>
                <a:latin typeface="Arial MT"/>
                <a:cs typeface="Arial MT"/>
              </a:rPr>
              <a:t>KS</a:t>
            </a:r>
            <a:endParaRPr sz="2700">
              <a:latin typeface="Arial MT"/>
              <a:cs typeface="Arial MT"/>
            </a:endParaRPr>
          </a:p>
          <a:p>
            <a:pPr marL="285115" indent="-273050">
              <a:lnSpc>
                <a:spcPct val="100000"/>
              </a:lnSpc>
              <a:spcBef>
                <a:spcPts val="1185"/>
              </a:spcBef>
              <a:buFont typeface="MS Gothic"/>
              <a:buChar char="‣"/>
              <a:tabLst>
                <a:tab pos="285750" algn="l"/>
              </a:tabLst>
            </a:pPr>
            <a:r>
              <a:rPr sz="2400" spc="-60" dirty="0">
                <a:latin typeface="Microsoft Sans Serif"/>
                <a:cs typeface="Microsoft Sans Serif"/>
              </a:rPr>
              <a:t>Treino: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45" dirty="0">
                <a:latin typeface="Microsoft Sans Serif"/>
                <a:cs typeface="Microsoft Sans Serif"/>
              </a:rPr>
              <a:t>54.4%</a:t>
            </a:r>
            <a:endParaRPr sz="2400">
              <a:latin typeface="Microsoft Sans Serif"/>
              <a:cs typeface="Microsoft Sans Serif"/>
            </a:endParaRPr>
          </a:p>
          <a:p>
            <a:pPr marL="285115" indent="-273050">
              <a:lnSpc>
                <a:spcPct val="100000"/>
              </a:lnSpc>
              <a:spcBef>
                <a:spcPts val="5"/>
              </a:spcBef>
              <a:buFont typeface="MS Gothic"/>
              <a:buChar char="‣"/>
              <a:tabLst>
                <a:tab pos="285750" algn="l"/>
              </a:tabLst>
            </a:pPr>
            <a:r>
              <a:rPr sz="2400" spc="-65" dirty="0">
                <a:latin typeface="Microsoft Sans Serif"/>
                <a:cs typeface="Microsoft Sans Serif"/>
              </a:rPr>
              <a:t>Teste: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spc="45" dirty="0">
                <a:latin typeface="Microsoft Sans Serif"/>
                <a:cs typeface="Microsoft Sans Serif"/>
              </a:rPr>
              <a:t>51.7%</a:t>
            </a:r>
            <a:endParaRPr sz="2400">
              <a:latin typeface="Microsoft Sans Serif"/>
              <a:cs typeface="Microsoft Sans Serif"/>
            </a:endParaRPr>
          </a:p>
          <a:p>
            <a:pPr marL="285115" indent="-273050">
              <a:lnSpc>
                <a:spcPct val="100000"/>
              </a:lnSpc>
              <a:spcBef>
                <a:spcPts val="5"/>
              </a:spcBef>
              <a:buFont typeface="MS Gothic"/>
              <a:buChar char="‣"/>
              <a:tabLst>
                <a:tab pos="285750" algn="l"/>
              </a:tabLst>
            </a:pPr>
            <a:r>
              <a:rPr sz="2400" spc="-30" dirty="0">
                <a:latin typeface="Microsoft Sans Serif"/>
                <a:cs typeface="Microsoft Sans Serif"/>
              </a:rPr>
              <a:t>Validação: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spc="45" dirty="0">
                <a:latin typeface="Microsoft Sans Serif"/>
                <a:cs typeface="Microsoft Sans Serif"/>
              </a:rPr>
              <a:t>54.1%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523946" y="1194252"/>
            <a:ext cx="5715635" cy="4227195"/>
            <a:chOff x="6523946" y="1194252"/>
            <a:chExt cx="5715635" cy="4227195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23946" y="1435604"/>
              <a:ext cx="5715347" cy="398554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352867" y="1194252"/>
              <a:ext cx="4314825" cy="390525"/>
            </a:xfrm>
            <a:custGeom>
              <a:avLst/>
              <a:gdLst/>
              <a:ahLst/>
              <a:cxnLst/>
              <a:rect l="l" t="t" r="r" b="b"/>
              <a:pathLst>
                <a:path w="4314825" h="390525">
                  <a:moveTo>
                    <a:pt x="0" y="0"/>
                  </a:moveTo>
                  <a:lnTo>
                    <a:pt x="4314264" y="0"/>
                  </a:lnTo>
                  <a:lnTo>
                    <a:pt x="4314264" y="390300"/>
                  </a:lnTo>
                  <a:lnTo>
                    <a:pt x="0" y="390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829993" y="5840524"/>
            <a:ext cx="374078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55" dirty="0">
                <a:latin typeface="Arial MT"/>
                <a:cs typeface="Arial MT"/>
              </a:rPr>
              <a:t>Lucro</a:t>
            </a:r>
            <a:r>
              <a:rPr sz="2050" spc="-10" dirty="0">
                <a:latin typeface="Arial MT"/>
                <a:cs typeface="Arial MT"/>
              </a:rPr>
              <a:t> </a:t>
            </a:r>
            <a:r>
              <a:rPr sz="2050" spc="60" dirty="0">
                <a:latin typeface="Arial MT"/>
                <a:cs typeface="Arial MT"/>
              </a:rPr>
              <a:t>pelo</a:t>
            </a:r>
            <a:r>
              <a:rPr sz="2050" spc="-5" dirty="0">
                <a:latin typeface="Arial MT"/>
                <a:cs typeface="Arial MT"/>
              </a:rPr>
              <a:t> </a:t>
            </a:r>
            <a:r>
              <a:rPr sz="2050" spc="35" dirty="0">
                <a:latin typeface="Arial MT"/>
                <a:cs typeface="Arial MT"/>
              </a:rPr>
              <a:t>Threshold</a:t>
            </a:r>
            <a:r>
              <a:rPr sz="2050" spc="-5" dirty="0">
                <a:latin typeface="Arial MT"/>
                <a:cs typeface="Arial MT"/>
              </a:rPr>
              <a:t> </a:t>
            </a:r>
            <a:r>
              <a:rPr sz="2050" spc="60" dirty="0">
                <a:latin typeface="Arial MT"/>
                <a:cs typeface="Arial MT"/>
              </a:rPr>
              <a:t>de</a:t>
            </a:r>
            <a:r>
              <a:rPr sz="2050" spc="-5" dirty="0">
                <a:latin typeface="Arial MT"/>
                <a:cs typeface="Arial MT"/>
              </a:rPr>
              <a:t> </a:t>
            </a:r>
            <a:r>
              <a:rPr sz="2050" spc="35" dirty="0">
                <a:latin typeface="Arial MT"/>
                <a:cs typeface="Arial MT"/>
              </a:rPr>
              <a:t>Score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35" dirty="0"/>
              <a:t>D</a:t>
            </a:r>
            <a:r>
              <a:rPr spc="80" dirty="0"/>
              <a:t>a</a:t>
            </a:r>
            <a:r>
              <a:rPr spc="-5" dirty="0"/>
              <a:t>ta</a:t>
            </a:r>
            <a:r>
              <a:rPr spc="-150" dirty="0"/>
              <a:t> </a:t>
            </a:r>
            <a:r>
              <a:rPr spc="60" dirty="0"/>
              <a:t>Masters</a:t>
            </a:r>
            <a:r>
              <a:rPr spc="-150" dirty="0"/>
              <a:t> </a:t>
            </a:r>
            <a:r>
              <a:rPr spc="-100" dirty="0"/>
              <a:t>-</a:t>
            </a:r>
            <a:r>
              <a:rPr spc="-150" dirty="0"/>
              <a:t> </a:t>
            </a:r>
            <a:r>
              <a:rPr spc="60" dirty="0"/>
              <a:t>Santander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421628" y="1212393"/>
            <a:ext cx="417322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40" dirty="0">
                <a:latin typeface="Arial MT"/>
                <a:cs typeface="Arial MT"/>
              </a:rPr>
              <a:t>Precision</a:t>
            </a:r>
            <a:r>
              <a:rPr sz="2050" spc="-5" dirty="0">
                <a:latin typeface="Arial MT"/>
                <a:cs typeface="Arial MT"/>
              </a:rPr>
              <a:t> </a:t>
            </a:r>
            <a:r>
              <a:rPr sz="2050" spc="60" dirty="0">
                <a:latin typeface="Arial MT"/>
                <a:cs typeface="Arial MT"/>
              </a:rPr>
              <a:t>pelo</a:t>
            </a:r>
            <a:r>
              <a:rPr sz="2050" spc="-5" dirty="0">
                <a:latin typeface="Arial MT"/>
                <a:cs typeface="Arial MT"/>
              </a:rPr>
              <a:t> </a:t>
            </a:r>
            <a:r>
              <a:rPr sz="2050" spc="35" dirty="0">
                <a:latin typeface="Arial MT"/>
                <a:cs typeface="Arial MT"/>
              </a:rPr>
              <a:t>Threshold</a:t>
            </a:r>
            <a:r>
              <a:rPr sz="2050" dirty="0">
                <a:latin typeface="Arial MT"/>
                <a:cs typeface="Arial MT"/>
              </a:rPr>
              <a:t> </a:t>
            </a:r>
            <a:r>
              <a:rPr sz="2050" spc="60" dirty="0">
                <a:latin typeface="Arial MT"/>
                <a:cs typeface="Arial MT"/>
              </a:rPr>
              <a:t>de</a:t>
            </a:r>
            <a:r>
              <a:rPr sz="2050" spc="-5" dirty="0">
                <a:latin typeface="Arial MT"/>
                <a:cs typeface="Arial MT"/>
              </a:rPr>
              <a:t> </a:t>
            </a:r>
            <a:r>
              <a:rPr sz="2050" spc="35" dirty="0">
                <a:latin typeface="Arial MT"/>
                <a:cs typeface="Arial MT"/>
              </a:rPr>
              <a:t>Score</a:t>
            </a:r>
            <a:endParaRPr sz="2050">
              <a:latin typeface="Arial MT"/>
              <a:cs typeface="Arial MT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2800657" y="4811371"/>
          <a:ext cx="6727823" cy="50965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5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5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5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5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406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205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Set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L="151765" marR="148590" indent="14604" algn="ctr">
                        <a:lnSpc>
                          <a:spcPct val="100499"/>
                        </a:lnSpc>
                        <a:spcBef>
                          <a:spcPts val="245"/>
                        </a:spcBef>
                      </a:pPr>
                      <a:r>
                        <a:rPr sz="205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Maior </a:t>
                      </a:r>
                      <a:r>
                        <a:rPr sz="20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Lucro </a:t>
                      </a:r>
                      <a:r>
                        <a:rPr sz="20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Possível  </a:t>
                      </a:r>
                      <a:r>
                        <a:rPr sz="205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(R$)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L="52069" marR="44450" algn="ctr">
                        <a:lnSpc>
                          <a:spcPct val="100499"/>
                        </a:lnSpc>
                        <a:spcBef>
                          <a:spcPts val="245"/>
                        </a:spcBef>
                      </a:pPr>
                      <a:r>
                        <a:rPr sz="20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Lucro </a:t>
                      </a:r>
                      <a:r>
                        <a:rPr sz="20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obtido</a:t>
                      </a:r>
                      <a:r>
                        <a:rPr sz="205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b="1" spc="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(C/ </a:t>
                      </a:r>
                      <a:r>
                        <a:rPr sz="2050" b="1" spc="-5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Class.) </a:t>
                      </a:r>
                      <a:r>
                        <a:rPr sz="20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(R$)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L="161925" marR="152400" indent="4445" algn="ctr">
                        <a:lnSpc>
                          <a:spcPct val="100499"/>
                        </a:lnSpc>
                        <a:spcBef>
                          <a:spcPts val="1480"/>
                        </a:spcBef>
                      </a:pPr>
                      <a:r>
                        <a:rPr sz="2050" b="1" spc="2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% </a:t>
                      </a:r>
                      <a:r>
                        <a:rPr sz="20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lucro </a:t>
                      </a:r>
                      <a:r>
                        <a:rPr sz="2050" b="1" spc="-5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total </a:t>
                      </a:r>
                      <a:r>
                        <a:rPr sz="20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possível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18796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L="62865" marR="62230" algn="ctr">
                        <a:lnSpc>
                          <a:spcPct val="100499"/>
                        </a:lnSpc>
                        <a:spcBef>
                          <a:spcPts val="1480"/>
                        </a:spcBef>
                      </a:pPr>
                      <a:r>
                        <a:rPr sz="20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Lucro</a:t>
                      </a:r>
                      <a:r>
                        <a:rPr sz="205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por </a:t>
                      </a:r>
                      <a:r>
                        <a:rPr sz="2050" b="1" spc="-5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cliente </a:t>
                      </a:r>
                      <a:r>
                        <a:rPr sz="20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(R$)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18796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5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Treino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50" spc="5" dirty="0">
                          <a:latin typeface="Microsoft Sans Serif"/>
                          <a:cs typeface="Microsoft Sans Serif"/>
                        </a:rPr>
                        <a:t>162.540,00</a:t>
                      </a:r>
                      <a:endParaRPr sz="20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50" spc="5" dirty="0">
                          <a:latin typeface="Microsoft Sans Serif"/>
                          <a:cs typeface="Microsoft Sans Serif"/>
                        </a:rPr>
                        <a:t>45.550,00</a:t>
                      </a:r>
                      <a:endParaRPr sz="20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L="3924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50" spc="80" dirty="0">
                          <a:latin typeface="Microsoft Sans Serif"/>
                          <a:cs typeface="Microsoft Sans Serif"/>
                        </a:rPr>
                        <a:t>28%</a:t>
                      </a:r>
                      <a:endParaRPr sz="20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50" spc="5" dirty="0">
                          <a:latin typeface="Microsoft Sans Serif"/>
                          <a:cs typeface="Microsoft Sans Serif"/>
                        </a:rPr>
                        <a:t>7,8</a:t>
                      </a:r>
                      <a:endParaRPr sz="20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1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205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Teste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50" spc="5" dirty="0">
                          <a:latin typeface="Microsoft Sans Serif"/>
                          <a:cs typeface="Microsoft Sans Serif"/>
                        </a:rPr>
                        <a:t>53.190,00</a:t>
                      </a:r>
                      <a:endParaRPr sz="20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2050" spc="5" dirty="0">
                          <a:latin typeface="Microsoft Sans Serif"/>
                          <a:cs typeface="Microsoft Sans Serif"/>
                        </a:rPr>
                        <a:t>11.060,00</a:t>
                      </a:r>
                      <a:endParaRPr sz="20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marL="392430">
                        <a:lnSpc>
                          <a:spcPct val="100000"/>
                        </a:lnSpc>
                      </a:pPr>
                      <a:r>
                        <a:rPr sz="2050" spc="80" dirty="0">
                          <a:latin typeface="Microsoft Sans Serif"/>
                          <a:cs typeface="Microsoft Sans Serif"/>
                        </a:rPr>
                        <a:t>21%</a:t>
                      </a:r>
                      <a:endParaRPr sz="20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050" spc="5" dirty="0">
                          <a:latin typeface="Microsoft Sans Serif"/>
                          <a:cs typeface="Microsoft Sans Serif"/>
                        </a:rPr>
                        <a:t>5,7</a:t>
                      </a:r>
                      <a:endParaRPr sz="20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9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20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Validação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50" spc="5" dirty="0">
                          <a:latin typeface="Microsoft Sans Serif"/>
                          <a:cs typeface="Microsoft Sans Serif"/>
                        </a:rPr>
                        <a:t>54.990,00</a:t>
                      </a:r>
                      <a:endParaRPr sz="20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15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2050" spc="5" dirty="0">
                          <a:latin typeface="Microsoft Sans Serif"/>
                          <a:cs typeface="Microsoft Sans Serif"/>
                        </a:rPr>
                        <a:t>16.130,00</a:t>
                      </a:r>
                      <a:endParaRPr sz="20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150">
                        <a:latin typeface="Times New Roman"/>
                        <a:cs typeface="Times New Roman"/>
                      </a:endParaRPr>
                    </a:p>
                    <a:p>
                      <a:pPr marL="392430">
                        <a:lnSpc>
                          <a:spcPct val="100000"/>
                        </a:lnSpc>
                      </a:pPr>
                      <a:r>
                        <a:rPr sz="2050" spc="80" dirty="0">
                          <a:latin typeface="Microsoft Sans Serif"/>
                          <a:cs typeface="Microsoft Sans Serif"/>
                        </a:rPr>
                        <a:t>46%</a:t>
                      </a:r>
                      <a:endParaRPr sz="20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1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050" spc="5" dirty="0">
                          <a:latin typeface="Microsoft Sans Serif"/>
                          <a:cs typeface="Microsoft Sans Serif"/>
                        </a:rPr>
                        <a:t>8,4</a:t>
                      </a:r>
                      <a:endParaRPr sz="20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12489536" y="3589284"/>
            <a:ext cx="7233920" cy="10725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30" dirty="0">
                <a:latin typeface="Arial MT"/>
                <a:cs typeface="Arial MT"/>
              </a:rPr>
              <a:t>Threshold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45" dirty="0">
                <a:latin typeface="Arial MT"/>
                <a:cs typeface="Arial MT"/>
              </a:rPr>
              <a:t>que</a:t>
            </a:r>
            <a:r>
              <a:rPr sz="2150" spc="-5" dirty="0">
                <a:latin typeface="Arial MT"/>
                <a:cs typeface="Arial MT"/>
              </a:rPr>
              <a:t> </a:t>
            </a:r>
            <a:r>
              <a:rPr sz="2150" spc="35" dirty="0">
                <a:latin typeface="Arial MT"/>
                <a:cs typeface="Arial MT"/>
              </a:rPr>
              <a:t>maximiza</a:t>
            </a:r>
            <a:r>
              <a:rPr sz="2150" spc="-5" dirty="0">
                <a:latin typeface="Arial MT"/>
                <a:cs typeface="Arial MT"/>
              </a:rPr>
              <a:t> </a:t>
            </a:r>
            <a:r>
              <a:rPr sz="2150" spc="75" dirty="0">
                <a:latin typeface="Arial MT"/>
                <a:cs typeface="Arial MT"/>
              </a:rPr>
              <a:t>o</a:t>
            </a:r>
            <a:r>
              <a:rPr sz="2150" spc="-5" dirty="0">
                <a:latin typeface="Arial MT"/>
                <a:cs typeface="Arial MT"/>
              </a:rPr>
              <a:t> </a:t>
            </a:r>
            <a:r>
              <a:rPr sz="2150" spc="50" dirty="0">
                <a:latin typeface="Arial MT"/>
                <a:cs typeface="Arial MT"/>
              </a:rPr>
              <a:t>lucro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(base</a:t>
            </a:r>
            <a:r>
              <a:rPr sz="2150" spc="-5" dirty="0">
                <a:latin typeface="Arial MT"/>
                <a:cs typeface="Arial MT"/>
              </a:rPr>
              <a:t> </a:t>
            </a:r>
            <a:r>
              <a:rPr sz="2150" spc="55" dirty="0">
                <a:latin typeface="Arial MT"/>
                <a:cs typeface="Arial MT"/>
              </a:rPr>
              <a:t>de</a:t>
            </a:r>
            <a:r>
              <a:rPr sz="2150" spc="-5" dirty="0">
                <a:latin typeface="Arial MT"/>
                <a:cs typeface="Arial MT"/>
              </a:rPr>
              <a:t> </a:t>
            </a:r>
            <a:r>
              <a:rPr sz="2150" spc="20" dirty="0">
                <a:latin typeface="Arial MT"/>
                <a:cs typeface="Arial MT"/>
              </a:rPr>
              <a:t>treino)</a:t>
            </a:r>
            <a:r>
              <a:rPr sz="2150" spc="-5" dirty="0">
                <a:latin typeface="Arial MT"/>
                <a:cs typeface="Arial MT"/>
              </a:rPr>
              <a:t> :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b="1" spc="-5" dirty="0">
                <a:solidFill>
                  <a:srgbClr val="B51700"/>
                </a:solidFill>
                <a:latin typeface="Arial"/>
                <a:cs typeface="Arial"/>
              </a:rPr>
              <a:t>0.666…</a:t>
            </a: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Arial"/>
              <a:cs typeface="Arial"/>
            </a:endParaRPr>
          </a:p>
          <a:p>
            <a:pPr marR="154940" algn="ctr">
              <a:lnSpc>
                <a:spcPct val="100000"/>
              </a:lnSpc>
            </a:pPr>
            <a:r>
              <a:rPr sz="2450" b="1" spc="5" dirty="0">
                <a:solidFill>
                  <a:srgbClr val="5E5E5E"/>
                </a:solidFill>
                <a:latin typeface="Arial"/>
                <a:cs typeface="Arial"/>
              </a:rPr>
              <a:t>Resultados</a:t>
            </a:r>
            <a:r>
              <a:rPr sz="2450" b="1" spc="-1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450" b="1" spc="35" dirty="0">
                <a:solidFill>
                  <a:srgbClr val="5E5E5E"/>
                </a:solidFill>
                <a:latin typeface="Arial"/>
                <a:cs typeface="Arial"/>
              </a:rPr>
              <a:t>de</a:t>
            </a:r>
            <a:r>
              <a:rPr sz="2450" b="1" spc="-1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450" b="1" spc="15" dirty="0">
                <a:solidFill>
                  <a:srgbClr val="5E5E5E"/>
                </a:solidFill>
                <a:latin typeface="Arial"/>
                <a:cs typeface="Arial"/>
              </a:rPr>
              <a:t>Negócios</a:t>
            </a:r>
            <a:endParaRPr sz="2450">
              <a:latin typeface="Arial"/>
              <a:cs typeface="Arial"/>
            </a:endParaRPr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08777B9D-7B40-8B93-259D-FECBCAD58F0B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856382" y="10751370"/>
            <a:ext cx="2642467" cy="39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pt-BR" spc="-70" dirty="0"/>
              <a:t>Leonardo Vargas</a:t>
            </a:r>
            <a:endParaRPr spc="8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0267" y="0"/>
            <a:ext cx="19524345" cy="11308715"/>
            <a:chOff x="580267" y="0"/>
            <a:chExt cx="19524345" cy="11308715"/>
          </a:xfrm>
        </p:grpSpPr>
        <p:sp>
          <p:nvSpPr>
            <p:cNvPr id="3" name="object 3"/>
            <p:cNvSpPr/>
            <p:nvPr/>
          </p:nvSpPr>
          <p:spPr>
            <a:xfrm>
              <a:off x="596142" y="973792"/>
              <a:ext cx="18912205" cy="0"/>
            </a:xfrm>
            <a:custGeom>
              <a:avLst/>
              <a:gdLst/>
              <a:ahLst/>
              <a:cxnLst/>
              <a:rect l="l" t="t" r="r" b="b"/>
              <a:pathLst>
                <a:path w="18912205">
                  <a:moveTo>
                    <a:pt x="0" y="0"/>
                  </a:moveTo>
                  <a:lnTo>
                    <a:pt x="18911811" y="0"/>
                  </a:lnTo>
                </a:path>
              </a:pathLst>
            </a:custGeom>
            <a:ln w="31412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64136" y="0"/>
              <a:ext cx="4639963" cy="99458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04603" y="938067"/>
              <a:ext cx="9999496" cy="3111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156957" y="969480"/>
              <a:ext cx="9947275" cy="207010"/>
            </a:xfrm>
            <a:custGeom>
              <a:avLst/>
              <a:gdLst/>
              <a:ahLst/>
              <a:cxnLst/>
              <a:rect l="l" t="t" r="r" b="b"/>
              <a:pathLst>
                <a:path w="9947275" h="207009">
                  <a:moveTo>
                    <a:pt x="0" y="0"/>
                  </a:moveTo>
                  <a:lnTo>
                    <a:pt x="9947142" y="0"/>
                  </a:lnTo>
                  <a:lnTo>
                    <a:pt x="9947142" y="206472"/>
                  </a:lnTo>
                  <a:lnTo>
                    <a:pt x="0" y="206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5082" y="311897"/>
            <a:ext cx="6505575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Problema</a:t>
            </a:r>
            <a:r>
              <a:rPr spc="-5" dirty="0"/>
              <a:t> </a:t>
            </a:r>
            <a:r>
              <a:rPr spc="10" dirty="0"/>
              <a:t>2</a:t>
            </a:r>
            <a:r>
              <a:rPr dirty="0"/>
              <a:t> </a:t>
            </a:r>
            <a:r>
              <a:rPr spc="5" dirty="0"/>
              <a:t>-</a:t>
            </a:r>
            <a:r>
              <a:rPr dirty="0"/>
              <a:t> </a:t>
            </a:r>
            <a:r>
              <a:rPr spc="5" dirty="0"/>
              <a:t>Faixas</a:t>
            </a:r>
            <a:r>
              <a:rPr dirty="0"/>
              <a:t> </a:t>
            </a:r>
            <a:r>
              <a:rPr spc="10" dirty="0"/>
              <a:t>de</a:t>
            </a:r>
            <a:r>
              <a:rPr dirty="0"/>
              <a:t> </a:t>
            </a:r>
            <a:r>
              <a:rPr spc="10" dirty="0"/>
              <a:t>Rank 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326469" y="1191363"/>
            <a:ext cx="9736455" cy="9324340"/>
            <a:chOff x="326469" y="1191363"/>
            <a:chExt cx="9736455" cy="9324340"/>
          </a:xfrm>
        </p:grpSpPr>
        <p:sp>
          <p:nvSpPr>
            <p:cNvPr id="9" name="object 9"/>
            <p:cNvSpPr/>
            <p:nvPr/>
          </p:nvSpPr>
          <p:spPr>
            <a:xfrm>
              <a:off x="10052050" y="1201841"/>
              <a:ext cx="0" cy="9303385"/>
            </a:xfrm>
            <a:custGeom>
              <a:avLst/>
              <a:gdLst/>
              <a:ahLst/>
              <a:cxnLst/>
              <a:rect l="l" t="t" r="r" b="b"/>
              <a:pathLst>
                <a:path h="9303385">
                  <a:moveTo>
                    <a:pt x="0" y="9302767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929292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6469" y="1574646"/>
              <a:ext cx="4595439" cy="28566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4551" y="5091232"/>
              <a:ext cx="8960943" cy="281194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667846" y="1044859"/>
            <a:ext cx="525970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-40" dirty="0">
                <a:latin typeface="Arial"/>
                <a:cs typeface="Arial"/>
              </a:rPr>
              <a:t>Via</a:t>
            </a:r>
            <a:r>
              <a:rPr sz="2450" b="1" dirty="0">
                <a:latin typeface="Arial"/>
                <a:cs typeface="Arial"/>
              </a:rPr>
              <a:t> </a:t>
            </a:r>
            <a:r>
              <a:rPr sz="2450" b="1" spc="-5" dirty="0">
                <a:latin typeface="Arial"/>
                <a:cs typeface="Arial"/>
              </a:rPr>
              <a:t>threshold</a:t>
            </a:r>
            <a:r>
              <a:rPr sz="2450" b="1" dirty="0">
                <a:latin typeface="Arial"/>
                <a:cs typeface="Arial"/>
              </a:rPr>
              <a:t> </a:t>
            </a:r>
            <a:r>
              <a:rPr sz="2450" b="1" spc="10" dirty="0">
                <a:latin typeface="Arial"/>
                <a:cs typeface="Arial"/>
              </a:rPr>
              <a:t>que</a:t>
            </a:r>
            <a:r>
              <a:rPr sz="2450" b="1" dirty="0">
                <a:latin typeface="Arial"/>
                <a:cs typeface="Arial"/>
              </a:rPr>
              <a:t> </a:t>
            </a:r>
            <a:r>
              <a:rPr sz="2450" b="1" spc="20" dirty="0">
                <a:latin typeface="Arial"/>
                <a:cs typeface="Arial"/>
              </a:rPr>
              <a:t>maximiza</a:t>
            </a:r>
            <a:r>
              <a:rPr sz="2450" b="1" dirty="0">
                <a:latin typeface="Arial"/>
                <a:cs typeface="Arial"/>
              </a:rPr>
              <a:t> </a:t>
            </a:r>
            <a:r>
              <a:rPr sz="2450" b="1" spc="10" dirty="0">
                <a:latin typeface="Arial"/>
                <a:cs typeface="Arial"/>
              </a:rPr>
              <a:t>o</a:t>
            </a:r>
            <a:r>
              <a:rPr sz="2450" b="1" dirty="0">
                <a:latin typeface="Arial"/>
                <a:cs typeface="Arial"/>
              </a:rPr>
              <a:t> </a:t>
            </a:r>
            <a:r>
              <a:rPr sz="2450" b="1" spc="-10" dirty="0">
                <a:latin typeface="Arial"/>
                <a:cs typeface="Arial"/>
              </a:rPr>
              <a:t>lucro</a:t>
            </a:r>
            <a:endParaRPr sz="245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879523" y="8350531"/>
          <a:ext cx="6841489" cy="21528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2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8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4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803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Bef>
                          <a:spcPts val="420"/>
                        </a:spcBef>
                      </a:pPr>
                      <a:r>
                        <a:rPr sz="20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Faixa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300"/>
                        </a:lnSpc>
                        <a:spcBef>
                          <a:spcPts val="420"/>
                        </a:spcBef>
                      </a:pPr>
                      <a:r>
                        <a:rPr sz="205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Treino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300"/>
                        </a:lnSpc>
                        <a:spcBef>
                          <a:spcPts val="420"/>
                        </a:spcBef>
                      </a:pPr>
                      <a:r>
                        <a:rPr sz="205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Teste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Bef>
                          <a:spcPts val="420"/>
                        </a:spcBef>
                      </a:pPr>
                      <a:r>
                        <a:rPr sz="20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Validação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803">
                <a:tc>
                  <a:txBody>
                    <a:bodyPr/>
                    <a:lstStyle/>
                    <a:p>
                      <a:pPr marR="635" algn="ctr">
                        <a:lnSpc>
                          <a:spcPts val="2240"/>
                        </a:lnSpc>
                        <a:spcBef>
                          <a:spcPts val="480"/>
                        </a:spcBef>
                      </a:pPr>
                      <a:r>
                        <a:rPr sz="205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0.00</a:t>
                      </a:r>
                      <a:r>
                        <a:rPr sz="2050" spc="-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50" spc="114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sz="2050" spc="-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5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0.20</a:t>
                      </a:r>
                      <a:endParaRPr sz="20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240"/>
                        </a:lnSpc>
                        <a:spcBef>
                          <a:spcPts val="480"/>
                        </a:spcBef>
                      </a:pPr>
                      <a:r>
                        <a:rPr sz="2050" spc="15" dirty="0">
                          <a:latin typeface="Microsoft Sans Serif"/>
                          <a:cs typeface="Microsoft Sans Serif"/>
                        </a:rPr>
                        <a:t>-162.760</a:t>
                      </a:r>
                      <a:endParaRPr sz="20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240"/>
                        </a:lnSpc>
                        <a:spcBef>
                          <a:spcPts val="480"/>
                        </a:spcBef>
                      </a:pPr>
                      <a:r>
                        <a:rPr sz="2050" spc="20" dirty="0">
                          <a:latin typeface="Microsoft Sans Serif"/>
                          <a:cs typeface="Microsoft Sans Serif"/>
                        </a:rPr>
                        <a:t>-53.370</a:t>
                      </a:r>
                      <a:endParaRPr sz="20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2240"/>
                        </a:lnSpc>
                        <a:spcBef>
                          <a:spcPts val="480"/>
                        </a:spcBef>
                      </a:pPr>
                      <a:r>
                        <a:rPr sz="2050" spc="20" dirty="0">
                          <a:latin typeface="Microsoft Sans Serif"/>
                          <a:cs typeface="Microsoft Sans Serif"/>
                        </a:rPr>
                        <a:t>-54.390</a:t>
                      </a:r>
                      <a:endParaRPr sz="20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803">
                <a:tc>
                  <a:txBody>
                    <a:bodyPr/>
                    <a:lstStyle/>
                    <a:p>
                      <a:pPr marR="635" algn="ctr">
                        <a:lnSpc>
                          <a:spcPts val="2265"/>
                        </a:lnSpc>
                        <a:spcBef>
                          <a:spcPts val="459"/>
                        </a:spcBef>
                      </a:pPr>
                      <a:r>
                        <a:rPr sz="205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0.20</a:t>
                      </a:r>
                      <a:r>
                        <a:rPr sz="2050" spc="-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50" spc="114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sz="2050" spc="-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5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0.40</a:t>
                      </a:r>
                      <a:endParaRPr sz="20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265"/>
                        </a:lnSpc>
                        <a:spcBef>
                          <a:spcPts val="459"/>
                        </a:spcBef>
                      </a:pPr>
                      <a:r>
                        <a:rPr sz="2050" spc="15" dirty="0">
                          <a:latin typeface="Microsoft Sans Serif"/>
                          <a:cs typeface="Microsoft Sans Serif"/>
                        </a:rPr>
                        <a:t>-113.410</a:t>
                      </a:r>
                      <a:endParaRPr sz="20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265"/>
                        </a:lnSpc>
                        <a:spcBef>
                          <a:spcPts val="459"/>
                        </a:spcBef>
                      </a:pPr>
                      <a:r>
                        <a:rPr sz="2050" spc="20" dirty="0">
                          <a:latin typeface="Microsoft Sans Serif"/>
                          <a:cs typeface="Microsoft Sans Serif"/>
                        </a:rPr>
                        <a:t>-37.650</a:t>
                      </a:r>
                      <a:endParaRPr sz="20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2265"/>
                        </a:lnSpc>
                        <a:spcBef>
                          <a:spcPts val="459"/>
                        </a:spcBef>
                      </a:pPr>
                      <a:r>
                        <a:rPr sz="2050" spc="20" dirty="0">
                          <a:latin typeface="Microsoft Sans Serif"/>
                          <a:cs typeface="Microsoft Sans Serif"/>
                        </a:rPr>
                        <a:t>-36.500</a:t>
                      </a:r>
                      <a:endParaRPr sz="20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803">
                <a:tc>
                  <a:txBody>
                    <a:bodyPr/>
                    <a:lstStyle/>
                    <a:p>
                      <a:pPr marR="635" algn="ctr">
                        <a:lnSpc>
                          <a:spcPts val="2285"/>
                        </a:lnSpc>
                        <a:spcBef>
                          <a:spcPts val="439"/>
                        </a:spcBef>
                      </a:pPr>
                      <a:r>
                        <a:rPr sz="205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0.40</a:t>
                      </a:r>
                      <a:r>
                        <a:rPr sz="2050" spc="-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50" spc="114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sz="2050" spc="-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5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0.50</a:t>
                      </a:r>
                      <a:endParaRPr sz="20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5"/>
                        </a:lnSpc>
                        <a:spcBef>
                          <a:spcPts val="439"/>
                        </a:spcBef>
                      </a:pPr>
                      <a:r>
                        <a:rPr sz="2050" spc="20" dirty="0">
                          <a:latin typeface="Microsoft Sans Serif"/>
                          <a:cs typeface="Microsoft Sans Serif"/>
                        </a:rPr>
                        <a:t>-30.280</a:t>
                      </a:r>
                      <a:endParaRPr sz="20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285"/>
                        </a:lnSpc>
                        <a:spcBef>
                          <a:spcPts val="439"/>
                        </a:spcBef>
                      </a:pPr>
                      <a:r>
                        <a:rPr sz="2050" spc="20" dirty="0">
                          <a:latin typeface="Microsoft Sans Serif"/>
                          <a:cs typeface="Microsoft Sans Serif"/>
                        </a:rPr>
                        <a:t>-9.750</a:t>
                      </a:r>
                      <a:endParaRPr sz="20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2285"/>
                        </a:lnSpc>
                        <a:spcBef>
                          <a:spcPts val="439"/>
                        </a:spcBef>
                      </a:pPr>
                      <a:r>
                        <a:rPr sz="2050" spc="20" dirty="0">
                          <a:latin typeface="Microsoft Sans Serif"/>
                          <a:cs typeface="Microsoft Sans Serif"/>
                        </a:rPr>
                        <a:t>-10.970</a:t>
                      </a:r>
                      <a:endParaRPr sz="20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802">
                <a:tc>
                  <a:txBody>
                    <a:bodyPr/>
                    <a:lstStyle/>
                    <a:p>
                      <a:pPr marR="635" algn="ctr">
                        <a:lnSpc>
                          <a:spcPts val="2225"/>
                        </a:lnSpc>
                        <a:spcBef>
                          <a:spcPts val="500"/>
                        </a:spcBef>
                      </a:pPr>
                      <a:r>
                        <a:rPr sz="205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0.50</a:t>
                      </a:r>
                      <a:r>
                        <a:rPr sz="2050" spc="-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50" spc="114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sz="2050" spc="-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5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0.67</a:t>
                      </a:r>
                      <a:endParaRPr sz="20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25"/>
                        </a:lnSpc>
                        <a:spcBef>
                          <a:spcPts val="500"/>
                        </a:spcBef>
                      </a:pPr>
                      <a:r>
                        <a:rPr sz="2050" spc="20" dirty="0">
                          <a:latin typeface="Microsoft Sans Serif"/>
                          <a:cs typeface="Microsoft Sans Serif"/>
                        </a:rPr>
                        <a:t>-14.620</a:t>
                      </a:r>
                      <a:endParaRPr sz="20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225"/>
                        </a:lnSpc>
                        <a:spcBef>
                          <a:spcPts val="500"/>
                        </a:spcBef>
                      </a:pPr>
                      <a:r>
                        <a:rPr sz="2050" spc="20" dirty="0">
                          <a:latin typeface="Microsoft Sans Serif"/>
                          <a:cs typeface="Microsoft Sans Serif"/>
                        </a:rPr>
                        <a:t>-3.230</a:t>
                      </a:r>
                      <a:endParaRPr sz="20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225"/>
                        </a:lnSpc>
                        <a:spcBef>
                          <a:spcPts val="500"/>
                        </a:spcBef>
                      </a:pPr>
                      <a:r>
                        <a:rPr sz="2050" spc="20" dirty="0">
                          <a:latin typeface="Microsoft Sans Serif"/>
                          <a:cs typeface="Microsoft Sans Serif"/>
                        </a:rPr>
                        <a:t>-5.210</a:t>
                      </a:r>
                      <a:endParaRPr sz="20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803">
                <a:tc>
                  <a:txBody>
                    <a:bodyPr/>
                    <a:lstStyle/>
                    <a:p>
                      <a:pPr algn="ctr">
                        <a:lnSpc>
                          <a:spcPts val="2245"/>
                        </a:lnSpc>
                        <a:spcBef>
                          <a:spcPts val="475"/>
                        </a:spcBef>
                      </a:pPr>
                      <a:r>
                        <a:rPr sz="20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0.67</a:t>
                      </a:r>
                      <a:r>
                        <a:rPr sz="205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b="1" spc="1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205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1.00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5"/>
                        </a:lnSpc>
                        <a:spcBef>
                          <a:spcPts val="475"/>
                        </a:spcBef>
                      </a:pPr>
                      <a:r>
                        <a:rPr sz="2050" b="1" spc="5" dirty="0">
                          <a:latin typeface="Arial"/>
                          <a:cs typeface="Arial"/>
                        </a:rPr>
                        <a:t>45.550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5"/>
                        </a:lnSpc>
                        <a:spcBef>
                          <a:spcPts val="475"/>
                        </a:spcBef>
                      </a:pPr>
                      <a:r>
                        <a:rPr sz="2050" b="1" spc="5" dirty="0">
                          <a:latin typeface="Arial"/>
                          <a:cs typeface="Arial"/>
                        </a:rPr>
                        <a:t>11.060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245"/>
                        </a:lnSpc>
                        <a:spcBef>
                          <a:spcPts val="475"/>
                        </a:spcBef>
                      </a:pPr>
                      <a:r>
                        <a:rPr sz="2050" b="1" spc="5" dirty="0">
                          <a:latin typeface="Arial"/>
                          <a:cs typeface="Arial"/>
                        </a:rPr>
                        <a:t>16.130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175775" y="7913760"/>
            <a:ext cx="404431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75285" indent="-363220">
              <a:lnSpc>
                <a:spcPct val="100000"/>
              </a:lnSpc>
              <a:spcBef>
                <a:spcPts val="120"/>
              </a:spcBef>
              <a:buFont typeface="Tahoma"/>
              <a:buChar char="‣"/>
              <a:tabLst>
                <a:tab pos="375285" algn="l"/>
                <a:tab pos="375920" algn="l"/>
              </a:tabLst>
            </a:pPr>
            <a:r>
              <a:rPr sz="2450" spc="75" dirty="0">
                <a:latin typeface="Arial MT"/>
                <a:cs typeface="Arial MT"/>
              </a:rPr>
              <a:t>Lucro</a:t>
            </a:r>
            <a:r>
              <a:rPr sz="2450" spc="-15" dirty="0">
                <a:latin typeface="Arial MT"/>
                <a:cs typeface="Arial MT"/>
              </a:rPr>
              <a:t> </a:t>
            </a:r>
            <a:r>
              <a:rPr sz="2450" spc="100" dirty="0">
                <a:latin typeface="Arial MT"/>
                <a:cs typeface="Arial MT"/>
              </a:rPr>
              <a:t>por</a:t>
            </a:r>
            <a:r>
              <a:rPr sz="2450" spc="-10" dirty="0">
                <a:latin typeface="Arial MT"/>
                <a:cs typeface="Arial MT"/>
              </a:rPr>
              <a:t> </a:t>
            </a:r>
            <a:r>
              <a:rPr sz="2450" spc="30" dirty="0">
                <a:latin typeface="Arial MT"/>
                <a:cs typeface="Arial MT"/>
              </a:rPr>
              <a:t>Faixa</a:t>
            </a:r>
            <a:r>
              <a:rPr sz="2450" spc="-10" dirty="0">
                <a:latin typeface="Arial MT"/>
                <a:cs typeface="Arial MT"/>
              </a:rPr>
              <a:t> </a:t>
            </a:r>
            <a:r>
              <a:rPr sz="2450" spc="80" dirty="0">
                <a:latin typeface="Arial MT"/>
                <a:cs typeface="Arial MT"/>
              </a:rPr>
              <a:t>de</a:t>
            </a:r>
            <a:r>
              <a:rPr sz="2450" spc="-10" dirty="0">
                <a:latin typeface="Arial MT"/>
                <a:cs typeface="Arial MT"/>
              </a:rPr>
              <a:t> </a:t>
            </a:r>
            <a:r>
              <a:rPr sz="2450" spc="45" dirty="0">
                <a:latin typeface="Arial MT"/>
                <a:cs typeface="Arial MT"/>
              </a:rPr>
              <a:t>Score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8130" y="4563076"/>
            <a:ext cx="506603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6080" indent="-374015">
              <a:lnSpc>
                <a:spcPct val="100000"/>
              </a:lnSpc>
              <a:spcBef>
                <a:spcPts val="120"/>
              </a:spcBef>
              <a:buFont typeface="Tahoma"/>
              <a:buChar char="‣"/>
              <a:tabLst>
                <a:tab pos="386080" algn="l"/>
                <a:tab pos="386715" algn="l"/>
              </a:tabLst>
            </a:pPr>
            <a:r>
              <a:rPr sz="2450" spc="75" dirty="0">
                <a:latin typeface="Arial MT"/>
                <a:cs typeface="Arial MT"/>
              </a:rPr>
              <a:t>Distribuição</a:t>
            </a:r>
            <a:r>
              <a:rPr sz="2450" spc="-15" dirty="0">
                <a:latin typeface="Arial MT"/>
                <a:cs typeface="Arial MT"/>
              </a:rPr>
              <a:t> </a:t>
            </a:r>
            <a:r>
              <a:rPr sz="2450" spc="125" dirty="0">
                <a:latin typeface="Arial MT"/>
                <a:cs typeface="Arial MT"/>
              </a:rPr>
              <a:t>do</a:t>
            </a:r>
            <a:r>
              <a:rPr sz="2450" spc="-10" dirty="0">
                <a:latin typeface="Arial MT"/>
                <a:cs typeface="Arial MT"/>
              </a:rPr>
              <a:t> </a:t>
            </a:r>
            <a:r>
              <a:rPr sz="2450" spc="100" dirty="0">
                <a:latin typeface="Arial MT"/>
                <a:cs typeface="Arial MT"/>
              </a:rPr>
              <a:t>público</a:t>
            </a:r>
            <a:r>
              <a:rPr sz="2450" spc="-10" dirty="0">
                <a:latin typeface="Arial MT"/>
                <a:cs typeface="Arial MT"/>
              </a:rPr>
              <a:t> </a:t>
            </a:r>
            <a:r>
              <a:rPr sz="2450" spc="100" dirty="0">
                <a:latin typeface="Arial MT"/>
                <a:cs typeface="Arial MT"/>
              </a:rPr>
              <a:t>por</a:t>
            </a:r>
            <a:r>
              <a:rPr sz="2450" spc="-15" dirty="0">
                <a:latin typeface="Arial MT"/>
                <a:cs typeface="Arial MT"/>
              </a:rPr>
              <a:t> </a:t>
            </a:r>
            <a:r>
              <a:rPr sz="2450" spc="55" dirty="0">
                <a:latin typeface="Arial MT"/>
                <a:cs typeface="Arial MT"/>
              </a:rPr>
              <a:t>rank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018286" y="1222864"/>
            <a:ext cx="224726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-40" dirty="0">
                <a:latin typeface="Arial"/>
                <a:cs typeface="Arial"/>
              </a:rPr>
              <a:t>Via</a:t>
            </a:r>
            <a:r>
              <a:rPr sz="2450" b="1" spc="-70" dirty="0">
                <a:latin typeface="Arial"/>
                <a:cs typeface="Arial"/>
              </a:rPr>
              <a:t> </a:t>
            </a:r>
            <a:r>
              <a:rPr sz="2450" b="1" spc="-10" dirty="0">
                <a:latin typeface="Arial"/>
                <a:cs typeface="Arial"/>
              </a:rPr>
              <a:t>OptBinning</a:t>
            </a:r>
            <a:endParaRPr sz="2450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5140900" y="1753611"/>
          <a:ext cx="4532629" cy="20268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7144">
                <a:tc>
                  <a:txBody>
                    <a:bodyPr/>
                    <a:lstStyle/>
                    <a:p>
                      <a:pPr marL="62230">
                        <a:lnSpc>
                          <a:spcPts val="1720"/>
                        </a:lnSpc>
                      </a:pPr>
                      <a:r>
                        <a:rPr sz="1550" b="1" spc="-25" dirty="0">
                          <a:latin typeface="Arial"/>
                          <a:cs typeface="Arial"/>
                        </a:rPr>
                        <a:t>Bin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20"/>
                        </a:lnSpc>
                      </a:pPr>
                      <a:r>
                        <a:rPr sz="1550" b="1" spc="10" dirty="0">
                          <a:latin typeface="Arial"/>
                          <a:cs typeface="Arial"/>
                        </a:rPr>
                        <a:t>Count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1720"/>
                        </a:lnSpc>
                      </a:pPr>
                      <a:r>
                        <a:rPr sz="1550" b="1" spc="-5" dirty="0">
                          <a:latin typeface="Arial"/>
                          <a:cs typeface="Arial"/>
                        </a:rPr>
                        <a:t>Event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1720"/>
                        </a:lnSpc>
                      </a:pPr>
                      <a:r>
                        <a:rPr sz="1550" b="1" spc="-30" dirty="0">
                          <a:latin typeface="Arial"/>
                          <a:cs typeface="Arial"/>
                        </a:rPr>
                        <a:t>WoE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720"/>
                        </a:lnSpc>
                      </a:pPr>
                      <a:r>
                        <a:rPr sz="1550" b="1" spc="-10" dirty="0">
                          <a:latin typeface="Arial"/>
                          <a:cs typeface="Arial"/>
                        </a:rPr>
                        <a:t>IV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27">
                <a:tc>
                  <a:txBody>
                    <a:bodyPr/>
                    <a:lstStyle/>
                    <a:p>
                      <a:pPr marL="62230">
                        <a:lnSpc>
                          <a:spcPts val="1785"/>
                        </a:lnSpc>
                        <a:spcBef>
                          <a:spcPts val="465"/>
                        </a:spcBef>
                      </a:pPr>
                      <a:r>
                        <a:rPr sz="1550" dirty="0">
                          <a:latin typeface="Microsoft Sans Serif"/>
                          <a:cs typeface="Microsoft Sans Serif"/>
                        </a:rPr>
                        <a:t>(-inf,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05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85"/>
                        </a:lnSpc>
                        <a:spcBef>
                          <a:spcPts val="465"/>
                        </a:spcBef>
                      </a:pPr>
                      <a:r>
                        <a:rPr sz="1550" spc="5" dirty="0">
                          <a:latin typeface="Microsoft Sans Serif"/>
                          <a:cs typeface="Microsoft Sans Serif"/>
                        </a:rPr>
                        <a:t>12453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05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1785"/>
                        </a:lnSpc>
                        <a:spcBef>
                          <a:spcPts val="465"/>
                        </a:spcBef>
                      </a:pPr>
                      <a:r>
                        <a:rPr sz="1550" spc="5" dirty="0">
                          <a:latin typeface="Microsoft Sans Serif"/>
                          <a:cs typeface="Microsoft Sans Serif"/>
                        </a:rPr>
                        <a:t>17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05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1785"/>
                        </a:lnSpc>
                        <a:spcBef>
                          <a:spcPts val="465"/>
                        </a:spcBef>
                      </a:pPr>
                      <a:r>
                        <a:rPr sz="1550" spc="5" dirty="0">
                          <a:latin typeface="Microsoft Sans Serif"/>
                          <a:cs typeface="Microsoft Sans Serif"/>
                        </a:rPr>
                        <a:t>3.40648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05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785"/>
                        </a:lnSpc>
                        <a:spcBef>
                          <a:spcPts val="465"/>
                        </a:spcBef>
                      </a:pPr>
                      <a:r>
                        <a:rPr sz="1550" spc="5" dirty="0">
                          <a:latin typeface="Microsoft Sans Serif"/>
                          <a:cs typeface="Microsoft Sans Serif"/>
                        </a:rPr>
                        <a:t>0.9349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055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317">
                <a:tc>
                  <a:txBody>
                    <a:bodyPr/>
                    <a:lstStyle/>
                    <a:p>
                      <a:pPr marL="62230">
                        <a:lnSpc>
                          <a:spcPts val="1750"/>
                        </a:lnSpc>
                        <a:spcBef>
                          <a:spcPts val="505"/>
                        </a:spcBef>
                      </a:pPr>
                      <a:r>
                        <a:rPr sz="1550" dirty="0">
                          <a:latin typeface="Microsoft Sans Serif"/>
                          <a:cs typeface="Microsoft Sans Serif"/>
                        </a:rPr>
                        <a:t>[0.15,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50"/>
                        </a:lnSpc>
                        <a:spcBef>
                          <a:spcPts val="505"/>
                        </a:spcBef>
                      </a:pPr>
                      <a:r>
                        <a:rPr sz="1550" spc="5" dirty="0">
                          <a:latin typeface="Microsoft Sans Serif"/>
                          <a:cs typeface="Microsoft Sans Serif"/>
                        </a:rPr>
                        <a:t>9578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1750"/>
                        </a:lnSpc>
                        <a:spcBef>
                          <a:spcPts val="505"/>
                        </a:spcBef>
                      </a:pPr>
                      <a:r>
                        <a:rPr sz="1550" spc="5" dirty="0">
                          <a:latin typeface="Microsoft Sans Serif"/>
                          <a:cs typeface="Microsoft Sans Serif"/>
                        </a:rPr>
                        <a:t>78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1750"/>
                        </a:lnSpc>
                        <a:spcBef>
                          <a:spcPts val="505"/>
                        </a:spcBef>
                      </a:pPr>
                      <a:r>
                        <a:rPr sz="1550" spc="5" dirty="0">
                          <a:latin typeface="Microsoft Sans Serif"/>
                          <a:cs typeface="Microsoft Sans Serif"/>
                        </a:rPr>
                        <a:t>1.61368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750"/>
                        </a:lnSpc>
                        <a:spcBef>
                          <a:spcPts val="505"/>
                        </a:spcBef>
                      </a:pPr>
                      <a:r>
                        <a:rPr sz="1550" spc="5" dirty="0">
                          <a:latin typeface="Microsoft Sans Serif"/>
                          <a:cs typeface="Microsoft Sans Serif"/>
                        </a:rPr>
                        <a:t>0.2802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41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354">
                <a:tc>
                  <a:txBody>
                    <a:bodyPr/>
                    <a:lstStyle/>
                    <a:p>
                      <a:pPr marL="62230">
                        <a:lnSpc>
                          <a:spcPts val="1795"/>
                        </a:lnSpc>
                        <a:spcBef>
                          <a:spcPts val="459"/>
                        </a:spcBef>
                      </a:pPr>
                      <a:r>
                        <a:rPr sz="1550" dirty="0">
                          <a:latin typeface="Microsoft Sans Serif"/>
                          <a:cs typeface="Microsoft Sans Serif"/>
                        </a:rPr>
                        <a:t>[0.27,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8419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95"/>
                        </a:lnSpc>
                        <a:spcBef>
                          <a:spcPts val="459"/>
                        </a:spcBef>
                      </a:pPr>
                      <a:r>
                        <a:rPr sz="1550" spc="5" dirty="0">
                          <a:latin typeface="Microsoft Sans Serif"/>
                          <a:cs typeface="Microsoft Sans Serif"/>
                        </a:rPr>
                        <a:t>12944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8419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1795"/>
                        </a:lnSpc>
                        <a:spcBef>
                          <a:spcPts val="459"/>
                        </a:spcBef>
                      </a:pPr>
                      <a:r>
                        <a:rPr sz="1550" spc="5" dirty="0">
                          <a:latin typeface="Microsoft Sans Serif"/>
                          <a:cs typeface="Microsoft Sans Serif"/>
                        </a:rPr>
                        <a:t>348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8419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1795"/>
                        </a:lnSpc>
                        <a:spcBef>
                          <a:spcPts val="459"/>
                        </a:spcBef>
                      </a:pPr>
                      <a:r>
                        <a:rPr sz="1550" spc="5" dirty="0">
                          <a:latin typeface="Microsoft Sans Serif"/>
                          <a:cs typeface="Microsoft Sans Serif"/>
                        </a:rPr>
                        <a:t>0.40027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8419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795"/>
                        </a:lnSpc>
                        <a:spcBef>
                          <a:spcPts val="459"/>
                        </a:spcBef>
                      </a:pPr>
                      <a:r>
                        <a:rPr sz="1550" spc="5" dirty="0">
                          <a:latin typeface="Microsoft Sans Serif"/>
                          <a:cs typeface="Microsoft Sans Serif"/>
                        </a:rPr>
                        <a:t>0.0379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8419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86">
                <a:tc>
                  <a:txBody>
                    <a:bodyPr/>
                    <a:lstStyle/>
                    <a:p>
                      <a:pPr marL="62230">
                        <a:lnSpc>
                          <a:spcPts val="1755"/>
                        </a:lnSpc>
                        <a:spcBef>
                          <a:spcPts val="495"/>
                        </a:spcBef>
                      </a:pPr>
                      <a:r>
                        <a:rPr sz="1550" dirty="0">
                          <a:latin typeface="Microsoft Sans Serif"/>
                          <a:cs typeface="Microsoft Sans Serif"/>
                        </a:rPr>
                        <a:t>[0.49,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2865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55"/>
                        </a:lnSpc>
                        <a:spcBef>
                          <a:spcPts val="495"/>
                        </a:spcBef>
                      </a:pPr>
                      <a:r>
                        <a:rPr sz="1550" spc="5" dirty="0">
                          <a:latin typeface="Microsoft Sans Serif"/>
                          <a:cs typeface="Microsoft Sans Serif"/>
                        </a:rPr>
                        <a:t>4711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2865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1755"/>
                        </a:lnSpc>
                        <a:spcBef>
                          <a:spcPts val="495"/>
                        </a:spcBef>
                      </a:pPr>
                      <a:r>
                        <a:rPr sz="1550" spc="5" dirty="0">
                          <a:latin typeface="Microsoft Sans Serif"/>
                          <a:cs typeface="Microsoft Sans Serif"/>
                        </a:rPr>
                        <a:t>312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2865" marB="0"/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1755"/>
                        </a:lnSpc>
                        <a:spcBef>
                          <a:spcPts val="495"/>
                        </a:spcBef>
                      </a:pPr>
                      <a:r>
                        <a:rPr sz="1550" spc="20" dirty="0">
                          <a:latin typeface="Microsoft Sans Serif"/>
                          <a:cs typeface="Microsoft Sans Serif"/>
                        </a:rPr>
                        <a:t>-0.5425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286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755"/>
                        </a:lnSpc>
                        <a:spcBef>
                          <a:spcPts val="495"/>
                        </a:spcBef>
                      </a:pPr>
                      <a:r>
                        <a:rPr sz="1550" spc="5" dirty="0">
                          <a:latin typeface="Microsoft Sans Serif"/>
                          <a:cs typeface="Microsoft Sans Serif"/>
                        </a:rPr>
                        <a:t>0.0392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286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184">
                <a:tc>
                  <a:txBody>
                    <a:bodyPr/>
                    <a:lstStyle/>
                    <a:p>
                      <a:pPr marL="62230">
                        <a:lnSpc>
                          <a:spcPts val="1800"/>
                        </a:lnSpc>
                        <a:spcBef>
                          <a:spcPts val="450"/>
                        </a:spcBef>
                      </a:pPr>
                      <a:r>
                        <a:rPr sz="1550" dirty="0">
                          <a:latin typeface="Microsoft Sans Serif"/>
                          <a:cs typeface="Microsoft Sans Serif"/>
                        </a:rPr>
                        <a:t>[0.66,</a:t>
                      </a:r>
                      <a:r>
                        <a:rPr sz="1550" spc="-20" dirty="0">
                          <a:latin typeface="Microsoft Sans Serif"/>
                          <a:cs typeface="Microsoft Sans Serif"/>
                        </a:rPr>
                        <a:t> inf)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715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800"/>
                        </a:lnSpc>
                        <a:spcBef>
                          <a:spcPts val="450"/>
                        </a:spcBef>
                      </a:pPr>
                      <a:r>
                        <a:rPr sz="1550" spc="5" dirty="0">
                          <a:latin typeface="Microsoft Sans Serif"/>
                          <a:cs typeface="Microsoft Sans Serif"/>
                        </a:rPr>
                        <a:t>5926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715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1800"/>
                        </a:lnSpc>
                        <a:spcBef>
                          <a:spcPts val="450"/>
                        </a:spcBef>
                      </a:pPr>
                      <a:r>
                        <a:rPr sz="1550" spc="5" dirty="0">
                          <a:latin typeface="Microsoft Sans Serif"/>
                          <a:cs typeface="Microsoft Sans Serif"/>
                        </a:rPr>
                        <a:t>1051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715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1800"/>
                        </a:lnSpc>
                        <a:spcBef>
                          <a:spcPts val="450"/>
                        </a:spcBef>
                      </a:pPr>
                      <a:r>
                        <a:rPr sz="1550" spc="20" dirty="0">
                          <a:latin typeface="Microsoft Sans Serif"/>
                          <a:cs typeface="Microsoft Sans Serif"/>
                        </a:rPr>
                        <a:t>-1.6542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715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00"/>
                        </a:lnSpc>
                        <a:spcBef>
                          <a:spcPts val="450"/>
                        </a:spcBef>
                      </a:pPr>
                      <a:r>
                        <a:rPr sz="1550" spc="5" dirty="0">
                          <a:latin typeface="Microsoft Sans Serif"/>
                          <a:cs typeface="Microsoft Sans Serif"/>
                        </a:rPr>
                        <a:t>0.7786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7150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655">
                <a:tc>
                  <a:txBody>
                    <a:bodyPr/>
                    <a:lstStyle/>
                    <a:p>
                      <a:pPr marL="62230">
                        <a:lnSpc>
                          <a:spcPts val="1785"/>
                        </a:lnSpc>
                        <a:spcBef>
                          <a:spcPts val="490"/>
                        </a:spcBef>
                      </a:pPr>
                      <a:r>
                        <a:rPr sz="1550" spc="5" dirty="0">
                          <a:latin typeface="Microsoft Sans Serif"/>
                          <a:cs typeface="Microsoft Sans Serif"/>
                        </a:rPr>
                        <a:t>Special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85"/>
                        </a:lnSpc>
                        <a:spcBef>
                          <a:spcPts val="490"/>
                        </a:spcBef>
                      </a:pPr>
                      <a:r>
                        <a:rPr sz="15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1785"/>
                        </a:lnSpc>
                        <a:spcBef>
                          <a:spcPts val="490"/>
                        </a:spcBef>
                      </a:pPr>
                      <a:r>
                        <a:rPr sz="15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1785"/>
                        </a:lnSpc>
                        <a:spcBef>
                          <a:spcPts val="490"/>
                        </a:spcBef>
                      </a:pPr>
                      <a:r>
                        <a:rPr sz="1550" spc="5" dirty="0">
                          <a:latin typeface="Microsoft Sans Serif"/>
                          <a:cs typeface="Microsoft Sans Serif"/>
                        </a:rPr>
                        <a:t>0.0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785"/>
                        </a:lnSpc>
                        <a:spcBef>
                          <a:spcPts val="490"/>
                        </a:spcBef>
                      </a:pPr>
                      <a:r>
                        <a:rPr sz="1550" spc="5" dirty="0">
                          <a:latin typeface="Microsoft Sans Serif"/>
                          <a:cs typeface="Microsoft Sans Serif"/>
                        </a:rPr>
                        <a:t>0.0000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223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5140900" y="3777662"/>
          <a:ext cx="4533265" cy="597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marL="62230">
                        <a:lnSpc>
                          <a:spcPts val="1805"/>
                        </a:lnSpc>
                        <a:spcBef>
                          <a:spcPts val="445"/>
                        </a:spcBef>
                      </a:pPr>
                      <a:r>
                        <a:rPr sz="1550" spc="15" dirty="0">
                          <a:latin typeface="Microsoft Sans Serif"/>
                          <a:cs typeface="Microsoft Sans Serif"/>
                        </a:rPr>
                        <a:t>Missing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651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1805"/>
                        </a:lnSpc>
                        <a:spcBef>
                          <a:spcPts val="445"/>
                        </a:spcBef>
                      </a:pPr>
                      <a:r>
                        <a:rPr sz="15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651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1805"/>
                        </a:lnSpc>
                        <a:spcBef>
                          <a:spcPts val="445"/>
                        </a:spcBef>
                      </a:pPr>
                      <a:r>
                        <a:rPr sz="155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651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ts val="1805"/>
                        </a:lnSpc>
                        <a:spcBef>
                          <a:spcPts val="445"/>
                        </a:spcBef>
                      </a:pPr>
                      <a:r>
                        <a:rPr sz="1550" spc="5" dirty="0">
                          <a:latin typeface="Microsoft Sans Serif"/>
                          <a:cs typeface="Microsoft Sans Serif"/>
                        </a:rPr>
                        <a:t>0.0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6515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ts val="1805"/>
                        </a:lnSpc>
                        <a:spcBef>
                          <a:spcPts val="445"/>
                        </a:spcBef>
                      </a:pPr>
                      <a:r>
                        <a:rPr sz="1550" spc="5" dirty="0">
                          <a:latin typeface="Microsoft Sans Serif"/>
                          <a:cs typeface="Microsoft Sans Serif"/>
                        </a:rPr>
                        <a:t>0.0000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6515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834">
                <a:tc>
                  <a:txBody>
                    <a:bodyPr/>
                    <a:lstStyle/>
                    <a:p>
                      <a:pPr marL="62230">
                        <a:lnSpc>
                          <a:spcPts val="1770"/>
                        </a:lnSpc>
                        <a:spcBef>
                          <a:spcPts val="484"/>
                        </a:spcBef>
                      </a:pPr>
                      <a:r>
                        <a:rPr sz="1550" spc="-30" dirty="0">
                          <a:latin typeface="Microsoft Sans Serif"/>
                          <a:cs typeface="Microsoft Sans Serif"/>
                        </a:rPr>
                        <a:t>Total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1594" marB="0">
                    <a:solidFill>
                      <a:srgbClr val="D9EDFD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1770"/>
                        </a:lnSpc>
                        <a:spcBef>
                          <a:spcPts val="484"/>
                        </a:spcBef>
                      </a:pPr>
                      <a:r>
                        <a:rPr sz="1550" spc="5" dirty="0">
                          <a:latin typeface="Microsoft Sans Serif"/>
                          <a:cs typeface="Microsoft Sans Serif"/>
                        </a:rPr>
                        <a:t>45612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1594" marB="0">
                    <a:solidFill>
                      <a:srgbClr val="D9EDFD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1770"/>
                        </a:lnSpc>
                        <a:spcBef>
                          <a:spcPts val="484"/>
                        </a:spcBef>
                      </a:pPr>
                      <a:r>
                        <a:rPr sz="1550" spc="5" dirty="0">
                          <a:latin typeface="Microsoft Sans Serif"/>
                          <a:cs typeface="Microsoft Sans Serif"/>
                        </a:rPr>
                        <a:t>1806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1594" marB="0">
                    <a:solidFill>
                      <a:srgbClr val="D9EDF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4905">
                        <a:lnSpc>
                          <a:spcPts val="1770"/>
                        </a:lnSpc>
                        <a:spcBef>
                          <a:spcPts val="484"/>
                        </a:spcBef>
                      </a:pPr>
                      <a:r>
                        <a:rPr sz="1550" spc="5" dirty="0">
                          <a:latin typeface="Microsoft Sans Serif"/>
                          <a:cs typeface="Microsoft Sans Serif"/>
                        </a:rPr>
                        <a:t>2.0710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1594" marB="0">
                    <a:solidFill>
                      <a:srgbClr val="D9ED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9" name="object 19"/>
          <p:cNvGrpSpPr/>
          <p:nvPr/>
        </p:nvGrpSpPr>
        <p:grpSpPr>
          <a:xfrm>
            <a:off x="10227218" y="1744308"/>
            <a:ext cx="9300845" cy="6207125"/>
            <a:chOff x="10227218" y="1744308"/>
            <a:chExt cx="9300845" cy="6207125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27218" y="1744308"/>
              <a:ext cx="4609235" cy="2865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67072" y="5138923"/>
              <a:ext cx="8960945" cy="2811941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0154529" y="4563076"/>
            <a:ext cx="506603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6080" indent="-374015">
              <a:lnSpc>
                <a:spcPct val="100000"/>
              </a:lnSpc>
              <a:spcBef>
                <a:spcPts val="120"/>
              </a:spcBef>
              <a:buFont typeface="Tahoma"/>
              <a:buChar char="‣"/>
              <a:tabLst>
                <a:tab pos="386080" algn="l"/>
                <a:tab pos="386715" algn="l"/>
              </a:tabLst>
            </a:pPr>
            <a:r>
              <a:rPr sz="2450" spc="75" dirty="0">
                <a:latin typeface="Arial MT"/>
                <a:cs typeface="Arial MT"/>
              </a:rPr>
              <a:t>Distribuição</a:t>
            </a:r>
            <a:r>
              <a:rPr sz="2450" spc="-15" dirty="0">
                <a:latin typeface="Arial MT"/>
                <a:cs typeface="Arial MT"/>
              </a:rPr>
              <a:t> </a:t>
            </a:r>
            <a:r>
              <a:rPr sz="2450" spc="125" dirty="0">
                <a:latin typeface="Arial MT"/>
                <a:cs typeface="Arial MT"/>
              </a:rPr>
              <a:t>do</a:t>
            </a:r>
            <a:r>
              <a:rPr sz="2450" spc="-10" dirty="0">
                <a:latin typeface="Arial MT"/>
                <a:cs typeface="Arial MT"/>
              </a:rPr>
              <a:t> </a:t>
            </a:r>
            <a:r>
              <a:rPr sz="2450" spc="100" dirty="0">
                <a:latin typeface="Arial MT"/>
                <a:cs typeface="Arial MT"/>
              </a:rPr>
              <a:t>público</a:t>
            </a:r>
            <a:r>
              <a:rPr sz="2450" spc="-10" dirty="0">
                <a:latin typeface="Arial MT"/>
                <a:cs typeface="Arial MT"/>
              </a:rPr>
              <a:t> </a:t>
            </a:r>
            <a:r>
              <a:rPr sz="2450" spc="100" dirty="0">
                <a:latin typeface="Arial MT"/>
                <a:cs typeface="Arial MT"/>
              </a:rPr>
              <a:t>por</a:t>
            </a:r>
            <a:r>
              <a:rPr sz="2450" spc="-15" dirty="0">
                <a:latin typeface="Arial MT"/>
                <a:cs typeface="Arial MT"/>
              </a:rPr>
              <a:t> </a:t>
            </a:r>
            <a:r>
              <a:rPr sz="2450" spc="55" dirty="0">
                <a:latin typeface="Arial MT"/>
                <a:cs typeface="Arial MT"/>
              </a:rPr>
              <a:t>rank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35" dirty="0"/>
              <a:t>D</a:t>
            </a:r>
            <a:r>
              <a:rPr spc="80" dirty="0"/>
              <a:t>a</a:t>
            </a:r>
            <a:r>
              <a:rPr spc="-5" dirty="0"/>
              <a:t>ta</a:t>
            </a:r>
            <a:r>
              <a:rPr spc="-150" dirty="0"/>
              <a:t> </a:t>
            </a:r>
            <a:r>
              <a:rPr spc="60" dirty="0"/>
              <a:t>Masters</a:t>
            </a:r>
            <a:r>
              <a:rPr spc="-150" dirty="0"/>
              <a:t> </a:t>
            </a:r>
            <a:r>
              <a:rPr spc="-100" dirty="0"/>
              <a:t>-</a:t>
            </a:r>
            <a:r>
              <a:rPr spc="-150" dirty="0"/>
              <a:t> </a:t>
            </a:r>
            <a:r>
              <a:rPr spc="60" dirty="0"/>
              <a:t>Santander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0154529" y="7913760"/>
            <a:ext cx="404431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75285" indent="-363220">
              <a:lnSpc>
                <a:spcPct val="100000"/>
              </a:lnSpc>
              <a:spcBef>
                <a:spcPts val="120"/>
              </a:spcBef>
              <a:buFont typeface="Tahoma"/>
              <a:buChar char="‣"/>
              <a:tabLst>
                <a:tab pos="375285" algn="l"/>
                <a:tab pos="375920" algn="l"/>
              </a:tabLst>
            </a:pPr>
            <a:r>
              <a:rPr sz="2450" spc="75" dirty="0">
                <a:latin typeface="Arial MT"/>
                <a:cs typeface="Arial MT"/>
              </a:rPr>
              <a:t>Lucro</a:t>
            </a:r>
            <a:r>
              <a:rPr sz="2450" spc="-15" dirty="0">
                <a:latin typeface="Arial MT"/>
                <a:cs typeface="Arial MT"/>
              </a:rPr>
              <a:t> </a:t>
            </a:r>
            <a:r>
              <a:rPr sz="2450" spc="100" dirty="0">
                <a:latin typeface="Arial MT"/>
                <a:cs typeface="Arial MT"/>
              </a:rPr>
              <a:t>por</a:t>
            </a:r>
            <a:r>
              <a:rPr sz="2450" spc="-10" dirty="0">
                <a:latin typeface="Arial MT"/>
                <a:cs typeface="Arial MT"/>
              </a:rPr>
              <a:t> </a:t>
            </a:r>
            <a:r>
              <a:rPr sz="2450" spc="30" dirty="0">
                <a:latin typeface="Arial MT"/>
                <a:cs typeface="Arial MT"/>
              </a:rPr>
              <a:t>Faixa</a:t>
            </a:r>
            <a:r>
              <a:rPr sz="2450" spc="-10" dirty="0">
                <a:latin typeface="Arial MT"/>
                <a:cs typeface="Arial MT"/>
              </a:rPr>
              <a:t> </a:t>
            </a:r>
            <a:r>
              <a:rPr sz="2450" spc="80" dirty="0">
                <a:latin typeface="Arial MT"/>
                <a:cs typeface="Arial MT"/>
              </a:rPr>
              <a:t>de</a:t>
            </a:r>
            <a:r>
              <a:rPr sz="2450" spc="-10" dirty="0">
                <a:latin typeface="Arial MT"/>
                <a:cs typeface="Arial MT"/>
              </a:rPr>
              <a:t> </a:t>
            </a:r>
            <a:r>
              <a:rPr sz="2450" spc="45" dirty="0">
                <a:latin typeface="Arial MT"/>
                <a:cs typeface="Arial MT"/>
              </a:rPr>
              <a:t>Score</a:t>
            </a:r>
            <a:endParaRPr sz="2450">
              <a:latin typeface="Arial MT"/>
              <a:cs typeface="Arial MT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1711685" y="8350531"/>
          <a:ext cx="6841489" cy="21528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2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8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4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803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Bef>
                          <a:spcPts val="420"/>
                        </a:spcBef>
                      </a:pPr>
                      <a:r>
                        <a:rPr sz="20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Faixa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300"/>
                        </a:lnSpc>
                        <a:spcBef>
                          <a:spcPts val="420"/>
                        </a:spcBef>
                      </a:pPr>
                      <a:r>
                        <a:rPr sz="205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Treino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300"/>
                        </a:lnSpc>
                        <a:spcBef>
                          <a:spcPts val="420"/>
                        </a:spcBef>
                      </a:pPr>
                      <a:r>
                        <a:rPr sz="205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Teste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Bef>
                          <a:spcPts val="420"/>
                        </a:spcBef>
                      </a:pPr>
                      <a:r>
                        <a:rPr sz="20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Validação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803">
                <a:tc>
                  <a:txBody>
                    <a:bodyPr/>
                    <a:lstStyle/>
                    <a:p>
                      <a:pPr marR="635" algn="ctr">
                        <a:lnSpc>
                          <a:spcPts val="2240"/>
                        </a:lnSpc>
                        <a:spcBef>
                          <a:spcPts val="480"/>
                        </a:spcBef>
                      </a:pPr>
                      <a:r>
                        <a:rPr sz="205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0.00</a:t>
                      </a:r>
                      <a:r>
                        <a:rPr sz="2050" spc="-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50" spc="114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sz="2050" spc="-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5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0.15</a:t>
                      </a:r>
                      <a:endParaRPr sz="20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240"/>
                        </a:lnSpc>
                        <a:spcBef>
                          <a:spcPts val="480"/>
                        </a:spcBef>
                      </a:pPr>
                      <a:r>
                        <a:rPr sz="2050" spc="15" dirty="0">
                          <a:latin typeface="Microsoft Sans Serif"/>
                          <a:cs typeface="Microsoft Sans Serif"/>
                        </a:rPr>
                        <a:t>-123.260</a:t>
                      </a:r>
                      <a:endParaRPr sz="20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240"/>
                        </a:lnSpc>
                        <a:spcBef>
                          <a:spcPts val="480"/>
                        </a:spcBef>
                      </a:pPr>
                      <a:r>
                        <a:rPr sz="2050" spc="20" dirty="0">
                          <a:latin typeface="Microsoft Sans Serif"/>
                          <a:cs typeface="Microsoft Sans Serif"/>
                        </a:rPr>
                        <a:t>-40.830</a:t>
                      </a:r>
                      <a:endParaRPr sz="20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2240"/>
                        </a:lnSpc>
                        <a:spcBef>
                          <a:spcPts val="480"/>
                        </a:spcBef>
                      </a:pPr>
                      <a:r>
                        <a:rPr sz="2050" spc="20" dirty="0">
                          <a:latin typeface="Microsoft Sans Serif"/>
                          <a:cs typeface="Microsoft Sans Serif"/>
                        </a:rPr>
                        <a:t>-40.990</a:t>
                      </a:r>
                      <a:endParaRPr sz="20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803">
                <a:tc>
                  <a:txBody>
                    <a:bodyPr/>
                    <a:lstStyle/>
                    <a:p>
                      <a:pPr marR="635" algn="ctr">
                        <a:lnSpc>
                          <a:spcPts val="2265"/>
                        </a:lnSpc>
                        <a:spcBef>
                          <a:spcPts val="459"/>
                        </a:spcBef>
                      </a:pPr>
                      <a:r>
                        <a:rPr sz="205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0.15</a:t>
                      </a:r>
                      <a:r>
                        <a:rPr sz="2050" spc="-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50" spc="114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sz="2050" spc="-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5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0.27</a:t>
                      </a:r>
                      <a:endParaRPr sz="20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  <a:spcBef>
                          <a:spcPts val="459"/>
                        </a:spcBef>
                      </a:pPr>
                      <a:r>
                        <a:rPr sz="2050" spc="20" dirty="0">
                          <a:latin typeface="Microsoft Sans Serif"/>
                          <a:cs typeface="Microsoft Sans Serif"/>
                        </a:rPr>
                        <a:t>-82.640</a:t>
                      </a:r>
                      <a:endParaRPr sz="20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265"/>
                        </a:lnSpc>
                        <a:spcBef>
                          <a:spcPts val="459"/>
                        </a:spcBef>
                      </a:pPr>
                      <a:r>
                        <a:rPr sz="2050" spc="20" dirty="0">
                          <a:latin typeface="Microsoft Sans Serif"/>
                          <a:cs typeface="Microsoft Sans Serif"/>
                        </a:rPr>
                        <a:t>-26.260</a:t>
                      </a:r>
                      <a:endParaRPr sz="20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2265"/>
                        </a:lnSpc>
                        <a:spcBef>
                          <a:spcPts val="459"/>
                        </a:spcBef>
                      </a:pPr>
                      <a:r>
                        <a:rPr sz="2050" spc="20" dirty="0">
                          <a:latin typeface="Microsoft Sans Serif"/>
                          <a:cs typeface="Microsoft Sans Serif"/>
                        </a:rPr>
                        <a:t>-27.170</a:t>
                      </a:r>
                      <a:endParaRPr sz="20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803">
                <a:tc>
                  <a:txBody>
                    <a:bodyPr/>
                    <a:lstStyle/>
                    <a:p>
                      <a:pPr marR="635" algn="ctr">
                        <a:lnSpc>
                          <a:spcPts val="2285"/>
                        </a:lnSpc>
                        <a:spcBef>
                          <a:spcPts val="439"/>
                        </a:spcBef>
                      </a:pPr>
                      <a:r>
                        <a:rPr sz="205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0.27</a:t>
                      </a:r>
                      <a:r>
                        <a:rPr sz="2050" spc="-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50" spc="114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sz="2050" spc="-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5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0.49</a:t>
                      </a:r>
                      <a:endParaRPr sz="20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5"/>
                        </a:lnSpc>
                        <a:spcBef>
                          <a:spcPts val="439"/>
                        </a:spcBef>
                      </a:pPr>
                      <a:r>
                        <a:rPr sz="2050" spc="20" dirty="0">
                          <a:latin typeface="Microsoft Sans Serif"/>
                          <a:cs typeface="Microsoft Sans Serif"/>
                        </a:rPr>
                        <a:t>-99.260</a:t>
                      </a:r>
                      <a:endParaRPr sz="20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285"/>
                        </a:lnSpc>
                        <a:spcBef>
                          <a:spcPts val="439"/>
                        </a:spcBef>
                      </a:pPr>
                      <a:r>
                        <a:rPr sz="2050" spc="20" dirty="0">
                          <a:latin typeface="Microsoft Sans Serif"/>
                          <a:cs typeface="Microsoft Sans Serif"/>
                        </a:rPr>
                        <a:t>-33.540</a:t>
                      </a:r>
                      <a:endParaRPr sz="20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2285"/>
                        </a:lnSpc>
                        <a:spcBef>
                          <a:spcPts val="439"/>
                        </a:spcBef>
                      </a:pPr>
                      <a:r>
                        <a:rPr sz="2050" spc="20" dirty="0">
                          <a:latin typeface="Microsoft Sans Serif"/>
                          <a:cs typeface="Microsoft Sans Serif"/>
                        </a:rPr>
                        <a:t>-33.270</a:t>
                      </a:r>
                      <a:endParaRPr sz="20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802">
                <a:tc>
                  <a:txBody>
                    <a:bodyPr/>
                    <a:lstStyle/>
                    <a:p>
                      <a:pPr marR="635" algn="ctr">
                        <a:lnSpc>
                          <a:spcPts val="2225"/>
                        </a:lnSpc>
                        <a:spcBef>
                          <a:spcPts val="500"/>
                        </a:spcBef>
                      </a:pPr>
                      <a:r>
                        <a:rPr sz="205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0.49</a:t>
                      </a:r>
                      <a:r>
                        <a:rPr sz="2050" spc="-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50" spc="114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sz="2050" spc="-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5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0.66</a:t>
                      </a:r>
                      <a:endParaRPr sz="20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25"/>
                        </a:lnSpc>
                        <a:spcBef>
                          <a:spcPts val="500"/>
                        </a:spcBef>
                      </a:pPr>
                      <a:r>
                        <a:rPr sz="2050" spc="20" dirty="0">
                          <a:latin typeface="Microsoft Sans Serif"/>
                          <a:cs typeface="Microsoft Sans Serif"/>
                        </a:rPr>
                        <a:t>-14.670</a:t>
                      </a:r>
                      <a:endParaRPr sz="20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225"/>
                        </a:lnSpc>
                        <a:spcBef>
                          <a:spcPts val="500"/>
                        </a:spcBef>
                      </a:pPr>
                      <a:r>
                        <a:rPr sz="2050" spc="20" dirty="0">
                          <a:latin typeface="Microsoft Sans Serif"/>
                          <a:cs typeface="Microsoft Sans Serif"/>
                        </a:rPr>
                        <a:t>-3.670</a:t>
                      </a:r>
                      <a:endParaRPr sz="20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225"/>
                        </a:lnSpc>
                        <a:spcBef>
                          <a:spcPts val="500"/>
                        </a:spcBef>
                      </a:pPr>
                      <a:r>
                        <a:rPr sz="2050" spc="20" dirty="0">
                          <a:latin typeface="Microsoft Sans Serif"/>
                          <a:cs typeface="Microsoft Sans Serif"/>
                        </a:rPr>
                        <a:t>-5.190</a:t>
                      </a:r>
                      <a:endParaRPr sz="20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803">
                <a:tc>
                  <a:txBody>
                    <a:bodyPr/>
                    <a:lstStyle/>
                    <a:p>
                      <a:pPr algn="ctr">
                        <a:lnSpc>
                          <a:spcPts val="2245"/>
                        </a:lnSpc>
                        <a:spcBef>
                          <a:spcPts val="475"/>
                        </a:spcBef>
                      </a:pPr>
                      <a:r>
                        <a:rPr sz="20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0.66</a:t>
                      </a:r>
                      <a:r>
                        <a:rPr sz="205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b="1" spc="1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205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1.00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5"/>
                        </a:lnSpc>
                        <a:spcBef>
                          <a:spcPts val="475"/>
                        </a:spcBef>
                      </a:pPr>
                      <a:r>
                        <a:rPr sz="2050" b="1" spc="5" dirty="0">
                          <a:latin typeface="Arial"/>
                          <a:cs typeface="Arial"/>
                        </a:rPr>
                        <a:t>44.310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5"/>
                        </a:lnSpc>
                        <a:spcBef>
                          <a:spcPts val="475"/>
                        </a:spcBef>
                      </a:pPr>
                      <a:r>
                        <a:rPr sz="2050" b="1" spc="5" dirty="0">
                          <a:latin typeface="Arial"/>
                          <a:cs typeface="Arial"/>
                        </a:rPr>
                        <a:t>11.360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245"/>
                        </a:lnSpc>
                        <a:spcBef>
                          <a:spcPts val="475"/>
                        </a:spcBef>
                      </a:pPr>
                      <a:r>
                        <a:rPr sz="2050" b="1" spc="5" dirty="0">
                          <a:latin typeface="Arial"/>
                          <a:cs typeface="Arial"/>
                        </a:rPr>
                        <a:t>15.680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object 13">
            <a:extLst>
              <a:ext uri="{FF2B5EF4-FFF2-40B4-BE49-F238E27FC236}">
                <a16:creationId xmlns:a16="http://schemas.microsoft.com/office/drawing/2014/main" id="{B3D126E0-C314-E1DF-6895-E2163EB77551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856382" y="10751370"/>
            <a:ext cx="2642467" cy="39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pt-BR" spc="-70" dirty="0"/>
              <a:t>Leonardo Vargas</a:t>
            </a:r>
            <a:endParaRPr spc="8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0267" y="0"/>
            <a:ext cx="19524345" cy="11308715"/>
            <a:chOff x="580267" y="0"/>
            <a:chExt cx="19524345" cy="11308715"/>
          </a:xfrm>
        </p:grpSpPr>
        <p:sp>
          <p:nvSpPr>
            <p:cNvPr id="3" name="object 3"/>
            <p:cNvSpPr/>
            <p:nvPr/>
          </p:nvSpPr>
          <p:spPr>
            <a:xfrm>
              <a:off x="596142" y="973792"/>
              <a:ext cx="18912205" cy="0"/>
            </a:xfrm>
            <a:custGeom>
              <a:avLst/>
              <a:gdLst/>
              <a:ahLst/>
              <a:cxnLst/>
              <a:rect l="l" t="t" r="r" b="b"/>
              <a:pathLst>
                <a:path w="18912205">
                  <a:moveTo>
                    <a:pt x="0" y="0"/>
                  </a:moveTo>
                  <a:lnTo>
                    <a:pt x="18911811" y="0"/>
                  </a:lnTo>
                </a:path>
              </a:pathLst>
            </a:custGeom>
            <a:ln w="31412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64136" y="0"/>
              <a:ext cx="4639963" cy="99458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04603" y="938067"/>
              <a:ext cx="9999496" cy="3111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156957" y="969480"/>
              <a:ext cx="9947275" cy="207010"/>
            </a:xfrm>
            <a:custGeom>
              <a:avLst/>
              <a:gdLst/>
              <a:ahLst/>
              <a:cxnLst/>
              <a:rect l="l" t="t" r="r" b="b"/>
              <a:pathLst>
                <a:path w="9947275" h="207009">
                  <a:moveTo>
                    <a:pt x="0" y="0"/>
                  </a:moveTo>
                  <a:lnTo>
                    <a:pt x="9947142" y="0"/>
                  </a:lnTo>
                  <a:lnTo>
                    <a:pt x="9947142" y="206472"/>
                  </a:lnTo>
                  <a:lnTo>
                    <a:pt x="0" y="206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5082" y="311897"/>
            <a:ext cx="8131809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Problema</a:t>
            </a:r>
            <a:r>
              <a:rPr dirty="0"/>
              <a:t> </a:t>
            </a:r>
            <a:r>
              <a:rPr spc="10" dirty="0"/>
              <a:t>3</a:t>
            </a:r>
            <a:r>
              <a:rPr spc="5" dirty="0"/>
              <a:t> -</a:t>
            </a:r>
            <a:r>
              <a:rPr dirty="0"/>
              <a:t> </a:t>
            </a:r>
            <a:r>
              <a:rPr spc="10" dirty="0"/>
              <a:t>Agrupamentos</a:t>
            </a:r>
            <a:r>
              <a:rPr spc="5" dirty="0"/>
              <a:t> Naturais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66676" y="1047088"/>
            <a:ext cx="7548245" cy="9473565"/>
            <a:chOff x="266676" y="1047088"/>
            <a:chExt cx="7548245" cy="9473565"/>
          </a:xfrm>
        </p:grpSpPr>
        <p:sp>
          <p:nvSpPr>
            <p:cNvPr id="9" name="object 9"/>
            <p:cNvSpPr/>
            <p:nvPr/>
          </p:nvSpPr>
          <p:spPr>
            <a:xfrm>
              <a:off x="266676" y="1484493"/>
              <a:ext cx="7548245" cy="9036050"/>
            </a:xfrm>
            <a:custGeom>
              <a:avLst/>
              <a:gdLst/>
              <a:ahLst/>
              <a:cxnLst/>
              <a:rect l="l" t="t" r="r" b="b"/>
              <a:pathLst>
                <a:path w="7548245" h="9036050">
                  <a:moveTo>
                    <a:pt x="1768827" y="0"/>
                  </a:moveTo>
                  <a:lnTo>
                    <a:pt x="1385885" y="2012"/>
                  </a:lnTo>
                  <a:lnTo>
                    <a:pt x="1279512" y="4771"/>
                  </a:lnTo>
                  <a:lnTo>
                    <a:pt x="1229528" y="6793"/>
                  </a:lnTo>
                  <a:lnTo>
                    <a:pt x="1181445" y="9319"/>
                  </a:lnTo>
                  <a:lnTo>
                    <a:pt x="1135085" y="12404"/>
                  </a:lnTo>
                  <a:lnTo>
                    <a:pt x="1090273" y="16103"/>
                  </a:lnTo>
                  <a:lnTo>
                    <a:pt x="1046832" y="20474"/>
                  </a:lnTo>
                  <a:lnTo>
                    <a:pt x="1004585" y="25572"/>
                  </a:lnTo>
                  <a:lnTo>
                    <a:pt x="963356" y="31453"/>
                  </a:lnTo>
                  <a:lnTo>
                    <a:pt x="922969" y="38172"/>
                  </a:lnTo>
                  <a:lnTo>
                    <a:pt x="883247" y="45786"/>
                  </a:lnTo>
                  <a:lnTo>
                    <a:pt x="844014" y="54350"/>
                  </a:lnTo>
                  <a:lnTo>
                    <a:pt x="805093" y="63922"/>
                  </a:lnTo>
                  <a:lnTo>
                    <a:pt x="766308" y="74555"/>
                  </a:lnTo>
                  <a:lnTo>
                    <a:pt x="727482" y="86307"/>
                  </a:lnTo>
                  <a:lnTo>
                    <a:pt x="680961" y="104474"/>
                  </a:lnTo>
                  <a:lnTo>
                    <a:pt x="635547" y="124685"/>
                  </a:lnTo>
                  <a:lnTo>
                    <a:pt x="591294" y="146885"/>
                  </a:lnTo>
                  <a:lnTo>
                    <a:pt x="548259" y="171018"/>
                  </a:lnTo>
                  <a:lnTo>
                    <a:pt x="506495" y="197030"/>
                  </a:lnTo>
                  <a:lnTo>
                    <a:pt x="466058" y="224865"/>
                  </a:lnTo>
                  <a:lnTo>
                    <a:pt x="427003" y="254469"/>
                  </a:lnTo>
                  <a:lnTo>
                    <a:pt x="389386" y="285785"/>
                  </a:lnTo>
                  <a:lnTo>
                    <a:pt x="353262" y="318759"/>
                  </a:lnTo>
                  <a:lnTo>
                    <a:pt x="318684" y="353336"/>
                  </a:lnTo>
                  <a:lnTo>
                    <a:pt x="285710" y="389461"/>
                  </a:lnTo>
                  <a:lnTo>
                    <a:pt x="254394" y="427078"/>
                  </a:lnTo>
                  <a:lnTo>
                    <a:pt x="224790" y="466133"/>
                  </a:lnTo>
                  <a:lnTo>
                    <a:pt x="196955" y="506570"/>
                  </a:lnTo>
                  <a:lnTo>
                    <a:pt x="170943" y="548333"/>
                  </a:lnTo>
                  <a:lnTo>
                    <a:pt x="146810" y="591369"/>
                  </a:lnTo>
                  <a:lnTo>
                    <a:pt x="124610" y="635622"/>
                  </a:lnTo>
                  <a:lnTo>
                    <a:pt x="104399" y="681036"/>
                  </a:lnTo>
                  <a:lnTo>
                    <a:pt x="86232" y="727556"/>
                  </a:lnTo>
                  <a:lnTo>
                    <a:pt x="74480" y="766382"/>
                  </a:lnTo>
                  <a:lnTo>
                    <a:pt x="63845" y="805167"/>
                  </a:lnTo>
                  <a:lnTo>
                    <a:pt x="54271" y="844088"/>
                  </a:lnTo>
                  <a:lnTo>
                    <a:pt x="45701" y="883322"/>
                  </a:lnTo>
                  <a:lnTo>
                    <a:pt x="38080" y="923044"/>
                  </a:lnTo>
                  <a:lnTo>
                    <a:pt x="31352" y="963431"/>
                  </a:lnTo>
                  <a:lnTo>
                    <a:pt x="25462" y="1004660"/>
                  </a:lnTo>
                  <a:lnTo>
                    <a:pt x="20356" y="1046906"/>
                  </a:lnTo>
                  <a:lnTo>
                    <a:pt x="15978" y="1090348"/>
                  </a:lnTo>
                  <a:lnTo>
                    <a:pt x="12329" y="1134314"/>
                  </a:lnTo>
                  <a:lnTo>
                    <a:pt x="9244" y="1180394"/>
                  </a:lnTo>
                  <a:lnTo>
                    <a:pt x="6719" y="1228142"/>
                  </a:lnTo>
                  <a:lnTo>
                    <a:pt x="4696" y="1277729"/>
                  </a:lnTo>
                  <a:lnTo>
                    <a:pt x="3122" y="1329327"/>
                  </a:lnTo>
                  <a:lnTo>
                    <a:pt x="1938" y="1383107"/>
                  </a:lnTo>
                  <a:lnTo>
                    <a:pt x="1090" y="1439240"/>
                  </a:lnTo>
                  <a:lnTo>
                    <a:pt x="521" y="1497898"/>
                  </a:lnTo>
                  <a:lnTo>
                    <a:pt x="177" y="1559253"/>
                  </a:lnTo>
                  <a:lnTo>
                    <a:pt x="0" y="1623474"/>
                  </a:lnTo>
                  <a:lnTo>
                    <a:pt x="15" y="7412490"/>
                  </a:lnTo>
                  <a:lnTo>
                    <a:pt x="177" y="7471781"/>
                  </a:lnTo>
                  <a:lnTo>
                    <a:pt x="521" y="7533913"/>
                  </a:lnTo>
                  <a:lnTo>
                    <a:pt x="1090" y="7593262"/>
                  </a:lnTo>
                  <a:lnTo>
                    <a:pt x="1938" y="7650005"/>
                  </a:lnTo>
                  <a:lnTo>
                    <a:pt x="3122" y="7704318"/>
                  </a:lnTo>
                  <a:lnTo>
                    <a:pt x="4696" y="7756378"/>
                  </a:lnTo>
                  <a:lnTo>
                    <a:pt x="6719" y="7806362"/>
                  </a:lnTo>
                  <a:lnTo>
                    <a:pt x="9244" y="7854445"/>
                  </a:lnTo>
                  <a:lnTo>
                    <a:pt x="12329" y="7900805"/>
                  </a:lnTo>
                  <a:lnTo>
                    <a:pt x="16091" y="7946233"/>
                  </a:lnTo>
                  <a:lnTo>
                    <a:pt x="20452" y="7989491"/>
                  </a:lnTo>
                  <a:lnTo>
                    <a:pt x="25539" y="8031595"/>
                  </a:lnTo>
                  <a:lnTo>
                    <a:pt x="31408" y="8072717"/>
                  </a:lnTo>
                  <a:lnTo>
                    <a:pt x="38117" y="8113027"/>
                  </a:lnTo>
                  <a:lnTo>
                    <a:pt x="45723" y="8152697"/>
                  </a:lnTo>
                  <a:lnTo>
                    <a:pt x="54281" y="8191899"/>
                  </a:lnTo>
                  <a:lnTo>
                    <a:pt x="63849" y="8230804"/>
                  </a:lnTo>
                  <a:lnTo>
                    <a:pt x="74480" y="8269583"/>
                  </a:lnTo>
                  <a:lnTo>
                    <a:pt x="86232" y="8308408"/>
                  </a:lnTo>
                  <a:lnTo>
                    <a:pt x="104399" y="8354929"/>
                  </a:lnTo>
                  <a:lnTo>
                    <a:pt x="124610" y="8400343"/>
                  </a:lnTo>
                  <a:lnTo>
                    <a:pt x="146810" y="8444596"/>
                  </a:lnTo>
                  <a:lnTo>
                    <a:pt x="170943" y="8487631"/>
                  </a:lnTo>
                  <a:lnTo>
                    <a:pt x="196955" y="8529395"/>
                  </a:lnTo>
                  <a:lnTo>
                    <a:pt x="224790" y="8569832"/>
                  </a:lnTo>
                  <a:lnTo>
                    <a:pt x="254394" y="8608886"/>
                  </a:lnTo>
                  <a:lnTo>
                    <a:pt x="285710" y="8646504"/>
                  </a:lnTo>
                  <a:lnTo>
                    <a:pt x="318684" y="8682628"/>
                  </a:lnTo>
                  <a:lnTo>
                    <a:pt x="353262" y="8717205"/>
                  </a:lnTo>
                  <a:lnTo>
                    <a:pt x="389386" y="8750180"/>
                  </a:lnTo>
                  <a:lnTo>
                    <a:pt x="427003" y="8781496"/>
                  </a:lnTo>
                  <a:lnTo>
                    <a:pt x="466058" y="8811099"/>
                  </a:lnTo>
                  <a:lnTo>
                    <a:pt x="506495" y="8838935"/>
                  </a:lnTo>
                  <a:lnTo>
                    <a:pt x="548259" y="8864947"/>
                  </a:lnTo>
                  <a:lnTo>
                    <a:pt x="591294" y="8889080"/>
                  </a:lnTo>
                  <a:lnTo>
                    <a:pt x="635547" y="8911280"/>
                  </a:lnTo>
                  <a:lnTo>
                    <a:pt x="680961" y="8931491"/>
                  </a:lnTo>
                  <a:lnTo>
                    <a:pt x="727482" y="8949658"/>
                  </a:lnTo>
                  <a:lnTo>
                    <a:pt x="766307" y="8961410"/>
                  </a:lnTo>
                  <a:lnTo>
                    <a:pt x="805086" y="8972043"/>
                  </a:lnTo>
                  <a:lnTo>
                    <a:pt x="843991" y="8981614"/>
                  </a:lnTo>
                  <a:lnTo>
                    <a:pt x="883193" y="8990179"/>
                  </a:lnTo>
                  <a:lnTo>
                    <a:pt x="922863" y="8997793"/>
                  </a:lnTo>
                  <a:lnTo>
                    <a:pt x="963173" y="9004512"/>
                  </a:lnTo>
                  <a:lnTo>
                    <a:pt x="1004295" y="9010393"/>
                  </a:lnTo>
                  <a:lnTo>
                    <a:pt x="1046399" y="9015490"/>
                  </a:lnTo>
                  <a:lnTo>
                    <a:pt x="1089656" y="9019861"/>
                  </a:lnTo>
                  <a:lnTo>
                    <a:pt x="1134240" y="9023561"/>
                  </a:lnTo>
                  <a:lnTo>
                    <a:pt x="1180319" y="9026646"/>
                  </a:lnTo>
                  <a:lnTo>
                    <a:pt x="1228067" y="9029171"/>
                  </a:lnTo>
                  <a:lnTo>
                    <a:pt x="1277654" y="9031193"/>
                  </a:lnTo>
                  <a:lnTo>
                    <a:pt x="1383032" y="9033952"/>
                  </a:lnTo>
                  <a:lnTo>
                    <a:pt x="1559178" y="9035713"/>
                  </a:lnTo>
                  <a:lnTo>
                    <a:pt x="1623400" y="9035890"/>
                  </a:lnTo>
                  <a:lnTo>
                    <a:pt x="1690661" y="9035956"/>
                  </a:lnTo>
                  <a:lnTo>
                    <a:pt x="5850707" y="9035956"/>
                  </a:lnTo>
                  <a:lnTo>
                    <a:pt x="6105503" y="9034800"/>
                  </a:lnTo>
                  <a:lnTo>
                    <a:pt x="6216560" y="9032768"/>
                  </a:lnTo>
                  <a:lnTo>
                    <a:pt x="6268620" y="9031193"/>
                  </a:lnTo>
                  <a:lnTo>
                    <a:pt x="6318603" y="9029171"/>
                  </a:lnTo>
                  <a:lnTo>
                    <a:pt x="6366687" y="9026646"/>
                  </a:lnTo>
                  <a:lnTo>
                    <a:pt x="6413046" y="9023561"/>
                  </a:lnTo>
                  <a:lnTo>
                    <a:pt x="6457859" y="9019861"/>
                  </a:lnTo>
                  <a:lnTo>
                    <a:pt x="6501300" y="9015490"/>
                  </a:lnTo>
                  <a:lnTo>
                    <a:pt x="6543546" y="9010393"/>
                  </a:lnTo>
                  <a:lnTo>
                    <a:pt x="6584775" y="9004512"/>
                  </a:lnTo>
                  <a:lnTo>
                    <a:pt x="6625162" y="8997793"/>
                  </a:lnTo>
                  <a:lnTo>
                    <a:pt x="6664884" y="8990179"/>
                  </a:lnTo>
                  <a:lnTo>
                    <a:pt x="6704117" y="8981614"/>
                  </a:lnTo>
                  <a:lnTo>
                    <a:pt x="6743038" y="8972043"/>
                  </a:lnTo>
                  <a:lnTo>
                    <a:pt x="6781823" y="8961410"/>
                  </a:lnTo>
                  <a:lnTo>
                    <a:pt x="6820649" y="8949658"/>
                  </a:lnTo>
                  <a:lnTo>
                    <a:pt x="6867170" y="8931491"/>
                  </a:lnTo>
                  <a:lnTo>
                    <a:pt x="6912584" y="8911280"/>
                  </a:lnTo>
                  <a:lnTo>
                    <a:pt x="6956837" y="8889080"/>
                  </a:lnTo>
                  <a:lnTo>
                    <a:pt x="6999872" y="8864947"/>
                  </a:lnTo>
                  <a:lnTo>
                    <a:pt x="7041636" y="8838935"/>
                  </a:lnTo>
                  <a:lnTo>
                    <a:pt x="7082073" y="8811099"/>
                  </a:lnTo>
                  <a:lnTo>
                    <a:pt x="7121128" y="8781496"/>
                  </a:lnTo>
                  <a:lnTo>
                    <a:pt x="7158745" y="8750180"/>
                  </a:lnTo>
                  <a:lnTo>
                    <a:pt x="7194870" y="8717205"/>
                  </a:lnTo>
                  <a:lnTo>
                    <a:pt x="7229447" y="8682628"/>
                  </a:lnTo>
                  <a:lnTo>
                    <a:pt x="7262421" y="8646504"/>
                  </a:lnTo>
                  <a:lnTo>
                    <a:pt x="7293738" y="8608886"/>
                  </a:lnTo>
                  <a:lnTo>
                    <a:pt x="7323341" y="8569832"/>
                  </a:lnTo>
                  <a:lnTo>
                    <a:pt x="7351176" y="8529395"/>
                  </a:lnTo>
                  <a:lnTo>
                    <a:pt x="7377188" y="8487631"/>
                  </a:lnTo>
                  <a:lnTo>
                    <a:pt x="7401322" y="8444596"/>
                  </a:lnTo>
                  <a:lnTo>
                    <a:pt x="7423521" y="8400343"/>
                  </a:lnTo>
                  <a:lnTo>
                    <a:pt x="7443732" y="8354929"/>
                  </a:lnTo>
                  <a:lnTo>
                    <a:pt x="7461900" y="8308408"/>
                  </a:lnTo>
                  <a:lnTo>
                    <a:pt x="7473651" y="8269583"/>
                  </a:lnTo>
                  <a:lnTo>
                    <a:pt x="7484286" y="8230797"/>
                  </a:lnTo>
                  <a:lnTo>
                    <a:pt x="7493860" y="8191876"/>
                  </a:lnTo>
                  <a:lnTo>
                    <a:pt x="7502430" y="8152643"/>
                  </a:lnTo>
                  <a:lnTo>
                    <a:pt x="7510051" y="8112921"/>
                  </a:lnTo>
                  <a:lnTo>
                    <a:pt x="7516779" y="8072534"/>
                  </a:lnTo>
                  <a:lnTo>
                    <a:pt x="7522669" y="8031305"/>
                  </a:lnTo>
                  <a:lnTo>
                    <a:pt x="7527775" y="7989058"/>
                  </a:lnTo>
                  <a:lnTo>
                    <a:pt x="7532153" y="7945617"/>
                  </a:lnTo>
                  <a:lnTo>
                    <a:pt x="7535802" y="7901650"/>
                  </a:lnTo>
                  <a:lnTo>
                    <a:pt x="7538886" y="7855571"/>
                  </a:lnTo>
                  <a:lnTo>
                    <a:pt x="7541412" y="7807823"/>
                  </a:lnTo>
                  <a:lnTo>
                    <a:pt x="7543434" y="7758236"/>
                  </a:lnTo>
                  <a:lnTo>
                    <a:pt x="7545009" y="7706638"/>
                  </a:lnTo>
                  <a:lnTo>
                    <a:pt x="7546193" y="7652858"/>
                  </a:lnTo>
                  <a:lnTo>
                    <a:pt x="7547041" y="7596725"/>
                  </a:lnTo>
                  <a:lnTo>
                    <a:pt x="7547609" y="7538067"/>
                  </a:lnTo>
                  <a:lnTo>
                    <a:pt x="7547954" y="7476712"/>
                  </a:lnTo>
                  <a:lnTo>
                    <a:pt x="7548131" y="7412490"/>
                  </a:lnTo>
                  <a:lnTo>
                    <a:pt x="7548115" y="1623474"/>
                  </a:lnTo>
                  <a:lnTo>
                    <a:pt x="7547954" y="1564183"/>
                  </a:lnTo>
                  <a:lnTo>
                    <a:pt x="7547609" y="1502052"/>
                  </a:lnTo>
                  <a:lnTo>
                    <a:pt x="7547041" y="1442703"/>
                  </a:lnTo>
                  <a:lnTo>
                    <a:pt x="7546193" y="1385960"/>
                  </a:lnTo>
                  <a:lnTo>
                    <a:pt x="7545009" y="1331647"/>
                  </a:lnTo>
                  <a:lnTo>
                    <a:pt x="7543434" y="1279586"/>
                  </a:lnTo>
                  <a:lnTo>
                    <a:pt x="7541412" y="1229603"/>
                  </a:lnTo>
                  <a:lnTo>
                    <a:pt x="7538886" y="1181519"/>
                  </a:lnTo>
                  <a:lnTo>
                    <a:pt x="7535802" y="1135160"/>
                  </a:lnTo>
                  <a:lnTo>
                    <a:pt x="7532040" y="1089731"/>
                  </a:lnTo>
                  <a:lnTo>
                    <a:pt x="7527679" y="1046473"/>
                  </a:lnTo>
                  <a:lnTo>
                    <a:pt x="7522592" y="1004370"/>
                  </a:lnTo>
                  <a:lnTo>
                    <a:pt x="7516723" y="963248"/>
                  </a:lnTo>
                  <a:lnTo>
                    <a:pt x="7510014" y="922938"/>
                  </a:lnTo>
                  <a:lnTo>
                    <a:pt x="7502408" y="883267"/>
                  </a:lnTo>
                  <a:lnTo>
                    <a:pt x="7493850" y="844065"/>
                  </a:lnTo>
                  <a:lnTo>
                    <a:pt x="7484283" y="805161"/>
                  </a:lnTo>
                  <a:lnTo>
                    <a:pt x="7473651" y="766381"/>
                  </a:lnTo>
                  <a:lnTo>
                    <a:pt x="7461900" y="727556"/>
                  </a:lnTo>
                  <a:lnTo>
                    <a:pt x="7443732" y="681036"/>
                  </a:lnTo>
                  <a:lnTo>
                    <a:pt x="7423521" y="635622"/>
                  </a:lnTo>
                  <a:lnTo>
                    <a:pt x="7401322" y="591369"/>
                  </a:lnTo>
                  <a:lnTo>
                    <a:pt x="7377188" y="548333"/>
                  </a:lnTo>
                  <a:lnTo>
                    <a:pt x="7351176" y="506570"/>
                  </a:lnTo>
                  <a:lnTo>
                    <a:pt x="7323341" y="466133"/>
                  </a:lnTo>
                  <a:lnTo>
                    <a:pt x="7293738" y="427078"/>
                  </a:lnTo>
                  <a:lnTo>
                    <a:pt x="7262421" y="389461"/>
                  </a:lnTo>
                  <a:lnTo>
                    <a:pt x="7229447" y="353336"/>
                  </a:lnTo>
                  <a:lnTo>
                    <a:pt x="7194870" y="318759"/>
                  </a:lnTo>
                  <a:lnTo>
                    <a:pt x="7158745" y="285785"/>
                  </a:lnTo>
                  <a:lnTo>
                    <a:pt x="7121128" y="254469"/>
                  </a:lnTo>
                  <a:lnTo>
                    <a:pt x="7082073" y="224865"/>
                  </a:lnTo>
                  <a:lnTo>
                    <a:pt x="7041636" y="197030"/>
                  </a:lnTo>
                  <a:lnTo>
                    <a:pt x="6999872" y="171018"/>
                  </a:lnTo>
                  <a:lnTo>
                    <a:pt x="6956837" y="146885"/>
                  </a:lnTo>
                  <a:lnTo>
                    <a:pt x="6912584" y="124685"/>
                  </a:lnTo>
                  <a:lnTo>
                    <a:pt x="6867170" y="104474"/>
                  </a:lnTo>
                  <a:lnTo>
                    <a:pt x="6820649" y="86307"/>
                  </a:lnTo>
                  <a:lnTo>
                    <a:pt x="6781824" y="74555"/>
                  </a:lnTo>
                  <a:lnTo>
                    <a:pt x="6743045" y="63922"/>
                  </a:lnTo>
                  <a:lnTo>
                    <a:pt x="6704140" y="54350"/>
                  </a:lnTo>
                  <a:lnTo>
                    <a:pt x="6664938" y="45786"/>
                  </a:lnTo>
                  <a:lnTo>
                    <a:pt x="6625268" y="38172"/>
                  </a:lnTo>
                  <a:lnTo>
                    <a:pt x="6584958" y="31453"/>
                  </a:lnTo>
                  <a:lnTo>
                    <a:pt x="6543836" y="25572"/>
                  </a:lnTo>
                  <a:lnTo>
                    <a:pt x="6501733" y="20474"/>
                  </a:lnTo>
                  <a:lnTo>
                    <a:pt x="6458475" y="16103"/>
                  </a:lnTo>
                  <a:lnTo>
                    <a:pt x="6413892" y="12404"/>
                  </a:lnTo>
                  <a:lnTo>
                    <a:pt x="6367812" y="9319"/>
                  </a:lnTo>
                  <a:lnTo>
                    <a:pt x="6320064" y="6793"/>
                  </a:lnTo>
                  <a:lnTo>
                    <a:pt x="6270477" y="4771"/>
                  </a:lnTo>
                  <a:lnTo>
                    <a:pt x="6218880" y="3196"/>
                  </a:lnTo>
                  <a:lnTo>
                    <a:pt x="6165100" y="2012"/>
                  </a:lnTo>
                  <a:lnTo>
                    <a:pt x="6108966" y="1164"/>
                  </a:lnTo>
                  <a:lnTo>
                    <a:pt x="6050308" y="596"/>
                  </a:lnTo>
                  <a:lnTo>
                    <a:pt x="5988954" y="251"/>
                  </a:lnTo>
                  <a:lnTo>
                    <a:pt x="5924732" y="74"/>
                  </a:lnTo>
                  <a:lnTo>
                    <a:pt x="5857471" y="9"/>
                  </a:lnTo>
                  <a:lnTo>
                    <a:pt x="1768827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44982" y="1047088"/>
              <a:ext cx="5191760" cy="911860"/>
            </a:xfrm>
            <a:custGeom>
              <a:avLst/>
              <a:gdLst/>
              <a:ahLst/>
              <a:cxnLst/>
              <a:rect l="l" t="t" r="r" b="b"/>
              <a:pathLst>
                <a:path w="5191759" h="911860">
                  <a:moveTo>
                    <a:pt x="4951423" y="0"/>
                  </a:moveTo>
                  <a:lnTo>
                    <a:pt x="241164" y="0"/>
                  </a:lnTo>
                  <a:lnTo>
                    <a:pt x="194710" y="183"/>
                  </a:lnTo>
                  <a:lnTo>
                    <a:pt x="127201" y="4963"/>
                  </a:lnTo>
                  <a:lnTo>
                    <a:pt x="70465" y="25950"/>
                  </a:lnTo>
                  <a:lnTo>
                    <a:pt x="25950" y="70465"/>
                  </a:lnTo>
                  <a:lnTo>
                    <a:pt x="4961" y="127201"/>
                  </a:lnTo>
                  <a:lnTo>
                    <a:pt x="183" y="194260"/>
                  </a:lnTo>
                  <a:lnTo>
                    <a:pt x="0" y="240097"/>
                  </a:lnTo>
                  <a:lnTo>
                    <a:pt x="4" y="671317"/>
                  </a:lnTo>
                  <a:lnTo>
                    <a:pt x="183" y="716703"/>
                  </a:lnTo>
                  <a:lnTo>
                    <a:pt x="4967" y="784230"/>
                  </a:lnTo>
                  <a:lnTo>
                    <a:pt x="25950" y="840949"/>
                  </a:lnTo>
                  <a:lnTo>
                    <a:pt x="70465" y="885464"/>
                  </a:lnTo>
                  <a:lnTo>
                    <a:pt x="127184" y="906451"/>
                  </a:lnTo>
                  <a:lnTo>
                    <a:pt x="194260" y="911231"/>
                  </a:lnTo>
                  <a:lnTo>
                    <a:pt x="240097" y="911415"/>
                  </a:lnTo>
                  <a:lnTo>
                    <a:pt x="4950355" y="911415"/>
                  </a:lnTo>
                  <a:lnTo>
                    <a:pt x="4996809" y="911231"/>
                  </a:lnTo>
                  <a:lnTo>
                    <a:pt x="5064318" y="906451"/>
                  </a:lnTo>
                  <a:lnTo>
                    <a:pt x="5121055" y="885464"/>
                  </a:lnTo>
                  <a:lnTo>
                    <a:pt x="5165570" y="840949"/>
                  </a:lnTo>
                  <a:lnTo>
                    <a:pt x="5186558" y="784213"/>
                  </a:lnTo>
                  <a:lnTo>
                    <a:pt x="5191336" y="717154"/>
                  </a:lnTo>
                  <a:lnTo>
                    <a:pt x="5191520" y="671317"/>
                  </a:lnTo>
                  <a:lnTo>
                    <a:pt x="5191516" y="240097"/>
                  </a:lnTo>
                  <a:lnTo>
                    <a:pt x="5191336" y="194710"/>
                  </a:lnTo>
                  <a:lnTo>
                    <a:pt x="5186552" y="127184"/>
                  </a:lnTo>
                  <a:lnTo>
                    <a:pt x="5165570" y="70465"/>
                  </a:lnTo>
                  <a:lnTo>
                    <a:pt x="5121055" y="25950"/>
                  </a:lnTo>
                  <a:lnTo>
                    <a:pt x="5064335" y="4963"/>
                  </a:lnTo>
                  <a:lnTo>
                    <a:pt x="4997259" y="183"/>
                  </a:lnTo>
                  <a:lnTo>
                    <a:pt x="4951423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060535" y="1065801"/>
            <a:ext cx="3975100" cy="8591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r>
              <a:rPr sz="2700" spc="40" dirty="0">
                <a:solidFill>
                  <a:srgbClr val="FFFFFF"/>
                </a:solidFill>
                <a:latin typeface="Arial MT"/>
                <a:cs typeface="Arial MT"/>
              </a:rPr>
              <a:t>Tratamento</a:t>
            </a:r>
            <a:r>
              <a:rPr sz="27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700" spc="110" dirty="0">
                <a:solidFill>
                  <a:srgbClr val="FFFFFF"/>
                </a:solidFill>
                <a:latin typeface="Arial MT"/>
                <a:cs typeface="Arial MT"/>
              </a:rPr>
              <a:t>dos</a:t>
            </a:r>
            <a:r>
              <a:rPr sz="27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700" spc="70" dirty="0">
                <a:solidFill>
                  <a:srgbClr val="FFFFFF"/>
                </a:solidFill>
                <a:latin typeface="Arial MT"/>
                <a:cs typeface="Arial MT"/>
              </a:rPr>
              <a:t>Dados</a:t>
            </a:r>
            <a:r>
              <a:rPr sz="27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700" spc="-4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2700" spc="-7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700" spc="30" dirty="0">
                <a:solidFill>
                  <a:srgbClr val="FFFFFF"/>
                </a:solidFill>
                <a:latin typeface="Arial MT"/>
                <a:cs typeface="Arial MT"/>
              </a:rPr>
              <a:t>Feature</a:t>
            </a:r>
            <a:r>
              <a:rPr sz="27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700" spc="65" dirty="0">
                <a:solidFill>
                  <a:srgbClr val="FFFFFF"/>
                </a:solidFill>
                <a:latin typeface="Arial MT"/>
                <a:cs typeface="Arial MT"/>
              </a:rPr>
              <a:t>Selection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4140" y="2374662"/>
            <a:ext cx="6518275" cy="23628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6860" indent="-264160">
              <a:lnSpc>
                <a:spcPct val="100000"/>
              </a:lnSpc>
              <a:spcBef>
                <a:spcPts val="90"/>
              </a:spcBef>
              <a:buFont typeface="Microsoft Sans Serif"/>
              <a:buChar char="‣"/>
              <a:tabLst>
                <a:tab pos="276225" algn="l"/>
                <a:tab pos="276860" algn="l"/>
              </a:tabLst>
            </a:pPr>
            <a:r>
              <a:rPr sz="2150" spc="-55" dirty="0">
                <a:latin typeface="Arial MT"/>
                <a:cs typeface="Arial MT"/>
              </a:rPr>
              <a:t>Exclusão</a:t>
            </a:r>
            <a:r>
              <a:rPr sz="2150" spc="-15" dirty="0">
                <a:latin typeface="Arial MT"/>
                <a:cs typeface="Arial MT"/>
              </a:rPr>
              <a:t> </a:t>
            </a:r>
            <a:r>
              <a:rPr sz="2150" spc="-25" dirty="0">
                <a:latin typeface="Arial MT"/>
                <a:cs typeface="Arial MT"/>
              </a:rPr>
              <a:t>de</a:t>
            </a:r>
            <a:r>
              <a:rPr sz="2150" spc="-15" dirty="0">
                <a:latin typeface="Arial MT"/>
                <a:cs typeface="Arial MT"/>
              </a:rPr>
              <a:t> </a:t>
            </a:r>
            <a:r>
              <a:rPr sz="2150" spc="-75" dirty="0">
                <a:latin typeface="Arial MT"/>
                <a:cs typeface="Arial MT"/>
              </a:rPr>
              <a:t>variáveis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-25" dirty="0">
                <a:latin typeface="Arial MT"/>
                <a:cs typeface="Arial MT"/>
              </a:rPr>
              <a:t>constantes</a:t>
            </a:r>
            <a:r>
              <a:rPr sz="2150" spc="-15" dirty="0">
                <a:latin typeface="Arial MT"/>
                <a:cs typeface="Arial MT"/>
              </a:rPr>
              <a:t> </a:t>
            </a:r>
            <a:r>
              <a:rPr sz="2150" spc="-105" dirty="0">
                <a:latin typeface="Arial MT"/>
                <a:cs typeface="Arial MT"/>
              </a:rPr>
              <a:t>(34)</a:t>
            </a:r>
            <a:endParaRPr sz="2150">
              <a:latin typeface="Arial MT"/>
              <a:cs typeface="Arial MT"/>
            </a:endParaRPr>
          </a:p>
          <a:p>
            <a:pPr marL="200660" marR="60960" indent="-188595">
              <a:lnSpc>
                <a:spcPts val="2640"/>
              </a:lnSpc>
              <a:spcBef>
                <a:spcPts val="100"/>
              </a:spcBef>
              <a:buFont typeface="Microsoft Sans Serif"/>
              <a:buChar char="‣"/>
              <a:tabLst>
                <a:tab pos="276225" algn="l"/>
                <a:tab pos="276860" algn="l"/>
              </a:tabLst>
            </a:pPr>
            <a:r>
              <a:rPr dirty="0"/>
              <a:t>	</a:t>
            </a:r>
            <a:r>
              <a:rPr sz="2150" spc="-55" dirty="0">
                <a:latin typeface="Arial MT"/>
                <a:cs typeface="Arial MT"/>
              </a:rPr>
              <a:t>Exclusão</a:t>
            </a:r>
            <a:r>
              <a:rPr sz="2150" spc="-5" dirty="0">
                <a:latin typeface="Arial MT"/>
                <a:cs typeface="Arial MT"/>
              </a:rPr>
              <a:t> </a:t>
            </a:r>
            <a:r>
              <a:rPr sz="2150" spc="-25" dirty="0">
                <a:latin typeface="Arial MT"/>
                <a:cs typeface="Arial MT"/>
              </a:rPr>
              <a:t>de</a:t>
            </a:r>
            <a:r>
              <a:rPr sz="2150" dirty="0">
                <a:latin typeface="Arial MT"/>
                <a:cs typeface="Arial MT"/>
              </a:rPr>
              <a:t> </a:t>
            </a:r>
            <a:r>
              <a:rPr sz="2150" spc="-75" dirty="0">
                <a:latin typeface="Arial MT"/>
                <a:cs typeface="Arial MT"/>
              </a:rPr>
              <a:t>variáveis</a:t>
            </a:r>
            <a:r>
              <a:rPr sz="2150" dirty="0">
                <a:latin typeface="Arial MT"/>
                <a:cs typeface="Arial MT"/>
              </a:rPr>
              <a:t> </a:t>
            </a:r>
            <a:r>
              <a:rPr sz="2150" spc="-45" dirty="0">
                <a:latin typeface="Arial MT"/>
                <a:cs typeface="Arial MT"/>
              </a:rPr>
              <a:t>numéricas</a:t>
            </a:r>
            <a:r>
              <a:rPr sz="2150" spc="-5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com</a:t>
            </a:r>
            <a:r>
              <a:rPr sz="2150" dirty="0">
                <a:latin typeface="Arial MT"/>
                <a:cs typeface="Arial MT"/>
              </a:rPr>
              <a:t> </a:t>
            </a:r>
            <a:r>
              <a:rPr sz="2150" spc="-55" dirty="0">
                <a:latin typeface="Arial MT"/>
                <a:cs typeface="Arial MT"/>
              </a:rPr>
              <a:t>baixa</a:t>
            </a:r>
            <a:r>
              <a:rPr sz="2150" dirty="0">
                <a:latin typeface="Arial MT"/>
                <a:cs typeface="Arial MT"/>
              </a:rPr>
              <a:t> </a:t>
            </a:r>
            <a:r>
              <a:rPr sz="2150" spc="-65" dirty="0">
                <a:latin typeface="Arial MT"/>
                <a:cs typeface="Arial MT"/>
              </a:rPr>
              <a:t>variância </a:t>
            </a:r>
            <a:r>
              <a:rPr sz="2150" spc="-585" dirty="0">
                <a:latin typeface="Arial MT"/>
                <a:cs typeface="Arial MT"/>
              </a:rPr>
              <a:t> </a:t>
            </a:r>
            <a:r>
              <a:rPr sz="2150" spc="-105" dirty="0">
                <a:latin typeface="Arial MT"/>
                <a:cs typeface="Arial MT"/>
              </a:rPr>
              <a:t>(30)</a:t>
            </a:r>
            <a:endParaRPr sz="2150">
              <a:latin typeface="Arial MT"/>
              <a:cs typeface="Arial MT"/>
            </a:endParaRPr>
          </a:p>
          <a:p>
            <a:pPr marL="276860" indent="-264160">
              <a:lnSpc>
                <a:spcPts val="2540"/>
              </a:lnSpc>
              <a:buFont typeface="Microsoft Sans Serif"/>
              <a:buChar char="‣"/>
              <a:tabLst>
                <a:tab pos="276225" algn="l"/>
                <a:tab pos="276860" algn="l"/>
              </a:tabLst>
            </a:pPr>
            <a:r>
              <a:rPr sz="2150" spc="-60" dirty="0">
                <a:latin typeface="Arial MT"/>
                <a:cs typeface="Arial MT"/>
              </a:rPr>
              <a:t>Tratamento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-25" dirty="0">
                <a:latin typeface="Arial MT"/>
                <a:cs typeface="Arial MT"/>
              </a:rPr>
              <a:t>de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-45" dirty="0">
                <a:latin typeface="Arial MT"/>
                <a:cs typeface="Arial MT"/>
              </a:rPr>
              <a:t>outliers</a:t>
            </a:r>
            <a:r>
              <a:rPr sz="2150" spc="-5" dirty="0">
                <a:latin typeface="Arial MT"/>
                <a:cs typeface="Arial MT"/>
              </a:rPr>
              <a:t> </a:t>
            </a:r>
            <a:r>
              <a:rPr sz="2150" spc="-65" dirty="0">
                <a:latin typeface="Arial MT"/>
                <a:cs typeface="Arial MT"/>
              </a:rPr>
              <a:t>(flipagem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-5" dirty="0">
                <a:latin typeface="Arial MT"/>
                <a:cs typeface="Arial MT"/>
              </a:rPr>
              <a:t>dos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-45" dirty="0">
                <a:latin typeface="Arial MT"/>
                <a:cs typeface="Arial MT"/>
              </a:rPr>
              <a:t>dados)</a:t>
            </a:r>
            <a:endParaRPr sz="2150">
              <a:latin typeface="Arial MT"/>
              <a:cs typeface="Arial MT"/>
            </a:endParaRPr>
          </a:p>
          <a:p>
            <a:pPr marL="200660" indent="-188595">
              <a:lnSpc>
                <a:spcPct val="100000"/>
              </a:lnSpc>
              <a:spcBef>
                <a:spcPts val="55"/>
              </a:spcBef>
              <a:buFont typeface="Microsoft Sans Serif"/>
              <a:buChar char="‣"/>
              <a:tabLst>
                <a:tab pos="201295" algn="l"/>
              </a:tabLst>
            </a:pPr>
            <a:r>
              <a:rPr sz="2150" spc="-50" dirty="0">
                <a:latin typeface="Arial MT"/>
                <a:cs typeface="Arial MT"/>
              </a:rPr>
              <a:t>Normalização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-5" dirty="0">
                <a:latin typeface="Arial MT"/>
                <a:cs typeface="Arial MT"/>
              </a:rPr>
              <a:t>dos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-15" dirty="0">
                <a:latin typeface="Arial MT"/>
                <a:cs typeface="Arial MT"/>
              </a:rPr>
              <a:t>dados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com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-75" dirty="0">
                <a:latin typeface="Arial MT"/>
                <a:cs typeface="Arial MT"/>
              </a:rPr>
              <a:t>MinMaxScaler()</a:t>
            </a:r>
            <a:endParaRPr sz="2150">
              <a:latin typeface="Arial MT"/>
              <a:cs typeface="Arial MT"/>
            </a:endParaRPr>
          </a:p>
          <a:p>
            <a:pPr marL="200660" marR="5080" indent="-188595">
              <a:lnSpc>
                <a:spcPts val="2640"/>
              </a:lnSpc>
              <a:spcBef>
                <a:spcPts val="100"/>
              </a:spcBef>
              <a:buFont typeface="Microsoft Sans Serif"/>
              <a:buChar char="‣"/>
              <a:tabLst>
                <a:tab pos="201295" algn="l"/>
              </a:tabLst>
            </a:pPr>
            <a:r>
              <a:rPr sz="2150" spc="-35" dirty="0">
                <a:latin typeface="Arial MT"/>
                <a:cs typeface="Arial MT"/>
              </a:rPr>
              <a:t>Aplicação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-25" dirty="0">
                <a:latin typeface="Arial MT"/>
                <a:cs typeface="Arial MT"/>
              </a:rPr>
              <a:t>de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-75" dirty="0">
                <a:latin typeface="Arial MT"/>
                <a:cs typeface="Arial MT"/>
              </a:rPr>
              <a:t>PCA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-45" dirty="0">
                <a:latin typeface="Arial MT"/>
                <a:cs typeface="Arial MT"/>
              </a:rPr>
              <a:t>para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-55" dirty="0">
                <a:latin typeface="Arial MT"/>
                <a:cs typeface="Arial MT"/>
              </a:rPr>
              <a:t>reduzir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-85" dirty="0">
                <a:latin typeface="Arial MT"/>
                <a:cs typeface="Arial MT"/>
              </a:rPr>
              <a:t>a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-45" dirty="0">
                <a:latin typeface="Arial MT"/>
                <a:cs typeface="Arial MT"/>
              </a:rPr>
              <a:t>dimensionalidade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15" dirty="0">
                <a:latin typeface="Arial MT"/>
                <a:cs typeface="Arial MT"/>
              </a:rPr>
              <a:t>do </a:t>
            </a:r>
            <a:r>
              <a:rPr sz="2150" spc="-580" dirty="0">
                <a:latin typeface="Arial MT"/>
                <a:cs typeface="Arial MT"/>
              </a:rPr>
              <a:t> </a:t>
            </a:r>
            <a:r>
              <a:rPr sz="2150" spc="-35" dirty="0">
                <a:latin typeface="Arial MT"/>
                <a:cs typeface="Arial MT"/>
              </a:rPr>
              <a:t>problema</a:t>
            </a:r>
            <a:endParaRPr sz="215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62828" y="1443699"/>
            <a:ext cx="19015710" cy="7434580"/>
            <a:chOff x="862828" y="1443699"/>
            <a:chExt cx="19015710" cy="743458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2828" y="4857343"/>
              <a:ext cx="6355827" cy="40208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43333" y="1443699"/>
              <a:ext cx="5204058" cy="312581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70565" y="4326936"/>
              <a:ext cx="5107917" cy="281404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207127" y="8938253"/>
            <a:ext cx="3674110" cy="12147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z="2450" spc="75" dirty="0">
                <a:latin typeface="Arial MT"/>
                <a:cs typeface="Arial MT"/>
              </a:rPr>
              <a:t>Componentes</a:t>
            </a:r>
            <a:r>
              <a:rPr sz="2450" spc="-75" dirty="0">
                <a:latin typeface="Arial MT"/>
                <a:cs typeface="Arial MT"/>
              </a:rPr>
              <a:t> </a:t>
            </a:r>
            <a:r>
              <a:rPr sz="2450" spc="60" dirty="0">
                <a:latin typeface="Arial MT"/>
                <a:cs typeface="Arial MT"/>
              </a:rPr>
              <a:t>Principais:</a:t>
            </a:r>
            <a:endParaRPr sz="2450">
              <a:latin typeface="Arial MT"/>
              <a:cs typeface="Arial MT"/>
            </a:endParaRPr>
          </a:p>
          <a:p>
            <a:pPr marR="3175" algn="ctr">
              <a:lnSpc>
                <a:spcPct val="100000"/>
              </a:lnSpc>
              <a:spcBef>
                <a:spcPts val="500"/>
              </a:spcBef>
            </a:pPr>
            <a:r>
              <a:rPr sz="4700" b="1" spc="-5" dirty="0">
                <a:latin typeface="Arial"/>
                <a:cs typeface="Arial"/>
              </a:rPr>
              <a:t>13</a:t>
            </a:r>
            <a:endParaRPr sz="4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97527" y="1105590"/>
            <a:ext cx="4276725" cy="85471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2450" b="1" spc="65" dirty="0">
                <a:latin typeface="Arial"/>
                <a:cs typeface="Arial"/>
              </a:rPr>
              <a:t>K-Means</a:t>
            </a:r>
            <a:endParaRPr sz="2450">
              <a:latin typeface="Arial"/>
              <a:cs typeface="Arial"/>
            </a:endParaRPr>
          </a:p>
          <a:p>
            <a:pPr marL="388620" indent="-261620">
              <a:lnSpc>
                <a:spcPct val="100000"/>
              </a:lnSpc>
              <a:spcBef>
                <a:spcPts val="509"/>
              </a:spcBef>
              <a:buFont typeface="Microsoft Sans Serif"/>
              <a:buChar char="‣"/>
              <a:tabLst>
                <a:tab pos="388620" algn="l"/>
                <a:tab pos="389255" algn="l"/>
              </a:tabLst>
            </a:pPr>
            <a:r>
              <a:rPr sz="2050" spc="-45" dirty="0">
                <a:latin typeface="Arial MT"/>
                <a:cs typeface="Arial MT"/>
              </a:rPr>
              <a:t>Seleção</a:t>
            </a:r>
            <a:r>
              <a:rPr sz="2050" spc="-10" dirty="0">
                <a:latin typeface="Arial MT"/>
                <a:cs typeface="Arial MT"/>
              </a:rPr>
              <a:t> </a:t>
            </a:r>
            <a:r>
              <a:rPr sz="2050" spc="20" dirty="0">
                <a:latin typeface="Arial MT"/>
                <a:cs typeface="Arial MT"/>
              </a:rPr>
              <a:t>do</a:t>
            </a:r>
            <a:r>
              <a:rPr sz="2050" spc="-10" dirty="0">
                <a:latin typeface="Arial MT"/>
                <a:cs typeface="Arial MT"/>
              </a:rPr>
              <a:t> </a:t>
            </a:r>
            <a:r>
              <a:rPr sz="2050" spc="-35" dirty="0">
                <a:latin typeface="Arial MT"/>
                <a:cs typeface="Arial MT"/>
              </a:rPr>
              <a:t>número</a:t>
            </a:r>
            <a:r>
              <a:rPr sz="2050" spc="-10" dirty="0">
                <a:latin typeface="Arial MT"/>
                <a:cs typeface="Arial MT"/>
              </a:rPr>
              <a:t> </a:t>
            </a:r>
            <a:r>
              <a:rPr sz="2050" spc="20" dirty="0">
                <a:latin typeface="Arial MT"/>
                <a:cs typeface="Arial MT"/>
              </a:rPr>
              <a:t>do</a:t>
            </a:r>
            <a:r>
              <a:rPr sz="2050" spc="-10" dirty="0">
                <a:latin typeface="Arial MT"/>
                <a:cs typeface="Arial MT"/>
              </a:rPr>
              <a:t> </a:t>
            </a:r>
            <a:r>
              <a:rPr sz="2050" spc="-45" dirty="0">
                <a:latin typeface="Arial MT"/>
                <a:cs typeface="Arial MT"/>
              </a:rPr>
              <a:t>ilustres</a:t>
            </a:r>
            <a:r>
              <a:rPr sz="2050" spc="-5" dirty="0">
                <a:latin typeface="Arial MT"/>
                <a:cs typeface="Arial MT"/>
              </a:rPr>
              <a:t> </a:t>
            </a:r>
            <a:r>
              <a:rPr sz="2050" spc="5" dirty="0">
                <a:latin typeface="Arial MT"/>
                <a:cs typeface="Arial MT"/>
              </a:rPr>
              <a:t>por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49343" y="1934884"/>
            <a:ext cx="2954655" cy="6540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00050" indent="-387985">
              <a:lnSpc>
                <a:spcPct val="100000"/>
              </a:lnSpc>
              <a:spcBef>
                <a:spcPts val="110"/>
              </a:spcBef>
              <a:buChar char="-"/>
              <a:tabLst>
                <a:tab pos="400050" algn="l"/>
                <a:tab pos="400685" algn="l"/>
              </a:tabLst>
            </a:pPr>
            <a:r>
              <a:rPr sz="2050" spc="-35" dirty="0">
                <a:latin typeface="Arial MT"/>
                <a:cs typeface="Arial MT"/>
              </a:rPr>
              <a:t>Coeficiente </a:t>
            </a:r>
            <a:r>
              <a:rPr sz="2050" spc="-15" dirty="0">
                <a:latin typeface="Arial MT"/>
                <a:cs typeface="Arial MT"/>
              </a:rPr>
              <a:t>de</a:t>
            </a:r>
            <a:r>
              <a:rPr sz="2050" spc="-30" dirty="0">
                <a:latin typeface="Arial MT"/>
                <a:cs typeface="Arial MT"/>
              </a:rPr>
              <a:t> </a:t>
            </a:r>
            <a:r>
              <a:rPr sz="2050" spc="-45" dirty="0">
                <a:latin typeface="Arial MT"/>
                <a:cs typeface="Arial MT"/>
              </a:rPr>
              <a:t>silhueta</a:t>
            </a:r>
            <a:endParaRPr sz="2050">
              <a:latin typeface="Arial MT"/>
              <a:cs typeface="Arial MT"/>
            </a:endParaRPr>
          </a:p>
          <a:p>
            <a:pPr marL="400050" indent="-387985">
              <a:lnSpc>
                <a:spcPct val="100000"/>
              </a:lnSpc>
              <a:spcBef>
                <a:spcPts val="15"/>
              </a:spcBef>
              <a:buChar char="-"/>
              <a:tabLst>
                <a:tab pos="400050" algn="l"/>
                <a:tab pos="400685" algn="l"/>
              </a:tabLst>
            </a:pPr>
            <a:r>
              <a:rPr sz="2050" dirty="0">
                <a:latin typeface="Arial MT"/>
                <a:cs typeface="Arial MT"/>
              </a:rPr>
              <a:t>Método</a:t>
            </a:r>
            <a:r>
              <a:rPr sz="2050" spc="-25" dirty="0">
                <a:latin typeface="Arial MT"/>
                <a:cs typeface="Arial MT"/>
              </a:rPr>
              <a:t> </a:t>
            </a:r>
            <a:r>
              <a:rPr sz="2050" spc="20" dirty="0">
                <a:latin typeface="Arial MT"/>
                <a:cs typeface="Arial MT"/>
              </a:rPr>
              <a:t>do</a:t>
            </a:r>
            <a:r>
              <a:rPr sz="2050" spc="-20" dirty="0">
                <a:latin typeface="Arial MT"/>
                <a:cs typeface="Arial MT"/>
              </a:rPr>
              <a:t> </a:t>
            </a:r>
            <a:r>
              <a:rPr sz="2050" spc="-25" dirty="0">
                <a:latin typeface="Arial MT"/>
                <a:cs typeface="Arial MT"/>
              </a:rPr>
              <a:t>Cotovelo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49881" y="2877264"/>
            <a:ext cx="6454140" cy="2381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930" marR="27940">
              <a:lnSpc>
                <a:spcPct val="100499"/>
              </a:lnSpc>
              <a:spcBef>
                <a:spcPts val="95"/>
              </a:spcBef>
            </a:pPr>
            <a:r>
              <a:rPr sz="2050" spc="-40" dirty="0">
                <a:latin typeface="Arial MT"/>
                <a:cs typeface="Arial MT"/>
              </a:rPr>
              <a:t>Apenas</a:t>
            </a:r>
            <a:r>
              <a:rPr sz="2050" spc="-5" dirty="0">
                <a:latin typeface="Arial MT"/>
                <a:cs typeface="Arial MT"/>
              </a:rPr>
              <a:t> </a:t>
            </a:r>
            <a:r>
              <a:rPr sz="2050" spc="-35" dirty="0">
                <a:latin typeface="Arial MT"/>
                <a:cs typeface="Arial MT"/>
              </a:rPr>
              <a:t>para</a:t>
            </a:r>
            <a:r>
              <a:rPr sz="2050" spc="-5" dirty="0">
                <a:latin typeface="Arial MT"/>
                <a:cs typeface="Arial MT"/>
              </a:rPr>
              <a:t> </a:t>
            </a:r>
            <a:r>
              <a:rPr sz="2050" spc="5" dirty="0">
                <a:latin typeface="Arial MT"/>
                <a:cs typeface="Arial MT"/>
              </a:rPr>
              <a:t>o</a:t>
            </a:r>
            <a:r>
              <a:rPr sz="2050" dirty="0">
                <a:latin typeface="Arial MT"/>
                <a:cs typeface="Arial MT"/>
              </a:rPr>
              <a:t> </a:t>
            </a:r>
            <a:r>
              <a:rPr sz="2050" spc="-35" dirty="0">
                <a:latin typeface="Arial MT"/>
                <a:cs typeface="Arial MT"/>
              </a:rPr>
              <a:t>primeiro</a:t>
            </a:r>
            <a:r>
              <a:rPr sz="2050" spc="-5" dirty="0">
                <a:latin typeface="Arial MT"/>
                <a:cs typeface="Arial MT"/>
              </a:rPr>
              <a:t> </a:t>
            </a:r>
            <a:r>
              <a:rPr sz="2050" spc="5" dirty="0">
                <a:latin typeface="Arial MT"/>
                <a:cs typeface="Arial MT"/>
              </a:rPr>
              <a:t>método</a:t>
            </a:r>
            <a:r>
              <a:rPr sz="2050" spc="-5" dirty="0">
                <a:latin typeface="Arial MT"/>
                <a:cs typeface="Arial MT"/>
              </a:rPr>
              <a:t> </a:t>
            </a:r>
            <a:r>
              <a:rPr sz="2050" spc="-45" dirty="0">
                <a:latin typeface="Arial MT"/>
                <a:cs typeface="Arial MT"/>
              </a:rPr>
              <a:t>houve</a:t>
            </a:r>
            <a:r>
              <a:rPr sz="2050" dirty="0">
                <a:latin typeface="Arial MT"/>
                <a:cs typeface="Arial MT"/>
              </a:rPr>
              <a:t> </a:t>
            </a:r>
            <a:r>
              <a:rPr sz="2050" spc="-15" dirty="0">
                <a:latin typeface="Arial MT"/>
                <a:cs typeface="Arial MT"/>
              </a:rPr>
              <a:t>um</a:t>
            </a:r>
            <a:r>
              <a:rPr sz="2050" spc="-5" dirty="0">
                <a:latin typeface="Arial MT"/>
                <a:cs typeface="Arial MT"/>
              </a:rPr>
              <a:t> </a:t>
            </a:r>
            <a:r>
              <a:rPr sz="2050" spc="-20" dirty="0">
                <a:latin typeface="Arial MT"/>
                <a:cs typeface="Arial MT"/>
              </a:rPr>
              <a:t>agrupamento </a:t>
            </a:r>
            <a:r>
              <a:rPr sz="2050" spc="-555" dirty="0">
                <a:latin typeface="Arial MT"/>
                <a:cs typeface="Arial MT"/>
              </a:rPr>
              <a:t> </a:t>
            </a:r>
            <a:r>
              <a:rPr sz="2050" spc="-35" dirty="0">
                <a:latin typeface="Arial MT"/>
                <a:cs typeface="Arial MT"/>
              </a:rPr>
              <a:t>natural,</a:t>
            </a:r>
            <a:r>
              <a:rPr sz="2050" spc="-5" dirty="0">
                <a:latin typeface="Arial MT"/>
                <a:cs typeface="Arial MT"/>
              </a:rPr>
              <a:t> </a:t>
            </a:r>
            <a:r>
              <a:rPr sz="2050" spc="20" dirty="0">
                <a:latin typeface="Arial MT"/>
                <a:cs typeface="Arial MT"/>
              </a:rPr>
              <a:t>com</a:t>
            </a:r>
            <a:r>
              <a:rPr sz="2050" dirty="0">
                <a:latin typeface="Arial MT"/>
                <a:cs typeface="Arial MT"/>
              </a:rPr>
              <a:t> </a:t>
            </a:r>
            <a:r>
              <a:rPr sz="2050" spc="-15" dirty="0">
                <a:latin typeface="Arial MT"/>
                <a:cs typeface="Arial MT"/>
              </a:rPr>
              <a:t>um</a:t>
            </a:r>
            <a:r>
              <a:rPr sz="2050" spc="-5" dirty="0">
                <a:latin typeface="Arial MT"/>
                <a:cs typeface="Arial MT"/>
              </a:rPr>
              <a:t> </a:t>
            </a:r>
            <a:r>
              <a:rPr sz="2050" spc="-30" dirty="0">
                <a:latin typeface="Arial MT"/>
                <a:cs typeface="Arial MT"/>
              </a:rPr>
              <a:t>lucro</a:t>
            </a:r>
            <a:r>
              <a:rPr sz="2050" dirty="0">
                <a:latin typeface="Arial MT"/>
                <a:cs typeface="Arial MT"/>
              </a:rPr>
              <a:t> bruto </a:t>
            </a:r>
            <a:r>
              <a:rPr sz="2050" spc="-15" dirty="0">
                <a:latin typeface="Arial MT"/>
                <a:cs typeface="Arial MT"/>
              </a:rPr>
              <a:t>de</a:t>
            </a:r>
            <a:r>
              <a:rPr sz="2050" spc="-5" dirty="0">
                <a:latin typeface="Arial MT"/>
                <a:cs typeface="Arial MT"/>
              </a:rPr>
              <a:t> </a:t>
            </a:r>
            <a:r>
              <a:rPr sz="2050" spc="-50" dirty="0">
                <a:latin typeface="Arial MT"/>
                <a:cs typeface="Arial MT"/>
              </a:rPr>
              <a:t>R$</a:t>
            </a:r>
            <a:r>
              <a:rPr sz="2050" dirty="0">
                <a:latin typeface="Arial MT"/>
                <a:cs typeface="Arial MT"/>
              </a:rPr>
              <a:t> </a:t>
            </a:r>
            <a:r>
              <a:rPr sz="2050" spc="5" dirty="0">
                <a:latin typeface="Arial MT"/>
                <a:cs typeface="Arial MT"/>
              </a:rPr>
              <a:t>118.800,00</a:t>
            </a:r>
            <a:r>
              <a:rPr sz="2050" spc="-5" dirty="0">
                <a:latin typeface="Arial MT"/>
                <a:cs typeface="Arial MT"/>
              </a:rPr>
              <a:t> </a:t>
            </a:r>
            <a:r>
              <a:rPr sz="2050" spc="-75" dirty="0">
                <a:latin typeface="Arial MT"/>
                <a:cs typeface="Arial MT"/>
              </a:rPr>
              <a:t>e</a:t>
            </a:r>
            <a:r>
              <a:rPr sz="2050" dirty="0">
                <a:latin typeface="Arial MT"/>
                <a:cs typeface="Arial MT"/>
              </a:rPr>
              <a:t> </a:t>
            </a:r>
            <a:r>
              <a:rPr sz="2050" spc="5" dirty="0">
                <a:latin typeface="Arial MT"/>
                <a:cs typeface="Arial MT"/>
              </a:rPr>
              <a:t>por </a:t>
            </a:r>
            <a:r>
              <a:rPr sz="2050" spc="10" dirty="0">
                <a:latin typeface="Arial MT"/>
                <a:cs typeface="Arial MT"/>
              </a:rPr>
              <a:t> </a:t>
            </a:r>
            <a:r>
              <a:rPr sz="2050" spc="-35" dirty="0">
                <a:latin typeface="Arial MT"/>
                <a:cs typeface="Arial MT"/>
              </a:rPr>
              <a:t>cliente</a:t>
            </a:r>
            <a:r>
              <a:rPr sz="2050" spc="-5" dirty="0">
                <a:latin typeface="Arial MT"/>
                <a:cs typeface="Arial MT"/>
              </a:rPr>
              <a:t> </a:t>
            </a:r>
            <a:r>
              <a:rPr sz="2050" spc="-15" dirty="0">
                <a:latin typeface="Arial MT"/>
                <a:cs typeface="Arial MT"/>
              </a:rPr>
              <a:t>de</a:t>
            </a:r>
            <a:r>
              <a:rPr sz="2050" dirty="0">
                <a:latin typeface="Arial MT"/>
                <a:cs typeface="Arial MT"/>
              </a:rPr>
              <a:t> </a:t>
            </a:r>
            <a:r>
              <a:rPr sz="2050" spc="-50" dirty="0">
                <a:latin typeface="Arial MT"/>
                <a:cs typeface="Arial MT"/>
              </a:rPr>
              <a:t>R$</a:t>
            </a:r>
            <a:r>
              <a:rPr sz="2050" dirty="0">
                <a:latin typeface="Arial MT"/>
                <a:cs typeface="Arial MT"/>
              </a:rPr>
              <a:t> </a:t>
            </a:r>
            <a:r>
              <a:rPr sz="2050" spc="5" dirty="0">
                <a:latin typeface="Arial MT"/>
                <a:cs typeface="Arial MT"/>
              </a:rPr>
              <a:t>90,00</a:t>
            </a:r>
            <a:endParaRPr sz="2050">
              <a:latin typeface="Arial MT"/>
              <a:cs typeface="Arial MT"/>
            </a:endParaRPr>
          </a:p>
          <a:p>
            <a:pPr marL="33020">
              <a:lnSpc>
                <a:spcPct val="100000"/>
              </a:lnSpc>
              <a:spcBef>
                <a:spcPts val="440"/>
              </a:spcBef>
            </a:pPr>
            <a:r>
              <a:rPr sz="2450" b="1" spc="15" dirty="0">
                <a:latin typeface="Arial"/>
                <a:cs typeface="Arial"/>
              </a:rPr>
              <a:t>DBScan</a:t>
            </a:r>
            <a:endParaRPr sz="2450">
              <a:latin typeface="Arial"/>
              <a:cs typeface="Arial"/>
            </a:endParaRPr>
          </a:p>
          <a:p>
            <a:pPr marL="200660" marR="5080" indent="-188595">
              <a:lnSpc>
                <a:spcPct val="100499"/>
              </a:lnSpc>
              <a:spcBef>
                <a:spcPts val="335"/>
              </a:spcBef>
              <a:buFont typeface="Microsoft Sans Serif"/>
              <a:buChar char="‣"/>
              <a:tabLst>
                <a:tab pos="273685" algn="l"/>
                <a:tab pos="274320" algn="l"/>
              </a:tabLst>
            </a:pPr>
            <a:r>
              <a:rPr dirty="0"/>
              <a:t>	</a:t>
            </a:r>
            <a:r>
              <a:rPr sz="2050" spc="-5" dirty="0">
                <a:latin typeface="Arial MT"/>
                <a:cs typeface="Arial MT"/>
              </a:rPr>
              <a:t>Métodos</a:t>
            </a:r>
            <a:r>
              <a:rPr sz="2050" dirty="0">
                <a:latin typeface="Arial MT"/>
                <a:cs typeface="Arial MT"/>
              </a:rPr>
              <a:t> </a:t>
            </a:r>
            <a:r>
              <a:rPr sz="2050" spc="-35" dirty="0">
                <a:latin typeface="Arial MT"/>
                <a:cs typeface="Arial MT"/>
              </a:rPr>
              <a:t>para</a:t>
            </a:r>
            <a:r>
              <a:rPr sz="2050" dirty="0">
                <a:latin typeface="Arial MT"/>
                <a:cs typeface="Arial MT"/>
              </a:rPr>
              <a:t> </a:t>
            </a:r>
            <a:r>
              <a:rPr sz="2050" spc="-45" dirty="0">
                <a:latin typeface="Arial MT"/>
                <a:cs typeface="Arial MT"/>
              </a:rPr>
              <a:t>selecionar</a:t>
            </a:r>
            <a:r>
              <a:rPr sz="2050" dirty="0">
                <a:latin typeface="Arial MT"/>
                <a:cs typeface="Arial MT"/>
              </a:rPr>
              <a:t> </a:t>
            </a:r>
            <a:r>
              <a:rPr sz="2050" spc="-15" dirty="0">
                <a:latin typeface="Arial MT"/>
                <a:cs typeface="Arial MT"/>
              </a:rPr>
              <a:t>os</a:t>
            </a:r>
            <a:r>
              <a:rPr sz="2050" spc="5" dirty="0">
                <a:latin typeface="Arial MT"/>
                <a:cs typeface="Arial MT"/>
              </a:rPr>
              <a:t> </a:t>
            </a:r>
            <a:r>
              <a:rPr sz="2050" spc="-45" dirty="0">
                <a:latin typeface="Arial MT"/>
                <a:cs typeface="Arial MT"/>
              </a:rPr>
              <a:t>melhores</a:t>
            </a:r>
            <a:r>
              <a:rPr sz="2050" dirty="0">
                <a:latin typeface="Arial MT"/>
                <a:cs typeface="Arial MT"/>
              </a:rPr>
              <a:t> </a:t>
            </a:r>
            <a:r>
              <a:rPr sz="2050" spc="-60" dirty="0">
                <a:latin typeface="Arial MT"/>
                <a:cs typeface="Arial MT"/>
              </a:rPr>
              <a:t>valores</a:t>
            </a:r>
            <a:r>
              <a:rPr sz="2050" dirty="0">
                <a:latin typeface="Arial MT"/>
                <a:cs typeface="Arial MT"/>
              </a:rPr>
              <a:t> </a:t>
            </a:r>
            <a:r>
              <a:rPr sz="2050" spc="20" dirty="0">
                <a:latin typeface="Arial MT"/>
                <a:cs typeface="Arial MT"/>
              </a:rPr>
              <a:t>do </a:t>
            </a:r>
            <a:r>
              <a:rPr sz="2050" spc="25" dirty="0">
                <a:latin typeface="Arial MT"/>
                <a:cs typeface="Arial MT"/>
              </a:rPr>
              <a:t> </a:t>
            </a:r>
            <a:r>
              <a:rPr sz="2050" spc="-35" dirty="0">
                <a:latin typeface="Arial MT"/>
                <a:cs typeface="Arial MT"/>
              </a:rPr>
              <a:t>epsilon</a:t>
            </a:r>
            <a:r>
              <a:rPr sz="2050" dirty="0">
                <a:latin typeface="Arial MT"/>
                <a:cs typeface="Arial MT"/>
              </a:rPr>
              <a:t> </a:t>
            </a:r>
            <a:r>
              <a:rPr sz="2050" spc="-75" dirty="0">
                <a:latin typeface="Arial MT"/>
                <a:cs typeface="Arial MT"/>
              </a:rPr>
              <a:t>(raio</a:t>
            </a:r>
            <a:r>
              <a:rPr sz="2050" spc="5" dirty="0">
                <a:latin typeface="Arial MT"/>
                <a:cs typeface="Arial MT"/>
              </a:rPr>
              <a:t> dos </a:t>
            </a:r>
            <a:r>
              <a:rPr sz="2050" dirty="0">
                <a:latin typeface="Arial MT"/>
                <a:cs typeface="Arial MT"/>
              </a:rPr>
              <a:t>pontos</a:t>
            </a:r>
            <a:r>
              <a:rPr sz="2050" spc="5" dirty="0">
                <a:latin typeface="Arial MT"/>
                <a:cs typeface="Arial MT"/>
              </a:rPr>
              <a:t> </a:t>
            </a:r>
            <a:r>
              <a:rPr sz="2050" spc="-50" dirty="0">
                <a:latin typeface="Arial MT"/>
                <a:cs typeface="Arial MT"/>
              </a:rPr>
              <a:t>núcleos)</a:t>
            </a:r>
            <a:r>
              <a:rPr sz="2050" spc="5" dirty="0">
                <a:latin typeface="Arial MT"/>
                <a:cs typeface="Arial MT"/>
              </a:rPr>
              <a:t> </a:t>
            </a:r>
            <a:r>
              <a:rPr sz="2050" spc="-75" dirty="0">
                <a:latin typeface="Arial MT"/>
                <a:cs typeface="Arial MT"/>
              </a:rPr>
              <a:t>e</a:t>
            </a:r>
            <a:r>
              <a:rPr sz="2050" spc="5" dirty="0">
                <a:latin typeface="Arial MT"/>
                <a:cs typeface="Arial MT"/>
              </a:rPr>
              <a:t> o </a:t>
            </a:r>
            <a:r>
              <a:rPr sz="2050" spc="-50" dirty="0">
                <a:latin typeface="Arial MT"/>
                <a:cs typeface="Arial MT"/>
              </a:rPr>
              <a:t>mínimo</a:t>
            </a:r>
            <a:r>
              <a:rPr sz="2050" spc="5" dirty="0">
                <a:latin typeface="Arial MT"/>
                <a:cs typeface="Arial MT"/>
              </a:rPr>
              <a:t> </a:t>
            </a:r>
            <a:r>
              <a:rPr sz="2050" spc="-15" dirty="0">
                <a:latin typeface="Arial MT"/>
                <a:cs typeface="Arial MT"/>
              </a:rPr>
              <a:t>de</a:t>
            </a:r>
            <a:r>
              <a:rPr sz="2050" spc="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pontos </a:t>
            </a:r>
            <a:r>
              <a:rPr sz="2050" spc="-555" dirty="0">
                <a:latin typeface="Arial MT"/>
                <a:cs typeface="Arial MT"/>
              </a:rPr>
              <a:t> </a:t>
            </a:r>
            <a:r>
              <a:rPr sz="2050" spc="5" dirty="0">
                <a:latin typeface="Arial MT"/>
                <a:cs typeface="Arial MT"/>
              </a:rPr>
              <a:t>por</a:t>
            </a:r>
            <a:r>
              <a:rPr sz="2050" spc="-5" dirty="0">
                <a:latin typeface="Arial MT"/>
                <a:cs typeface="Arial MT"/>
              </a:rPr>
              <a:t> </a:t>
            </a:r>
            <a:r>
              <a:rPr sz="2050" spc="-30" dirty="0">
                <a:latin typeface="Arial MT"/>
                <a:cs typeface="Arial MT"/>
              </a:rPr>
              <a:t>núcleo</a:t>
            </a:r>
            <a:r>
              <a:rPr sz="2050" dirty="0">
                <a:latin typeface="Arial MT"/>
                <a:cs typeface="Arial MT"/>
              </a:rPr>
              <a:t> </a:t>
            </a:r>
            <a:r>
              <a:rPr sz="2050" spc="-65" dirty="0">
                <a:latin typeface="Arial MT"/>
                <a:cs typeface="Arial MT"/>
              </a:rPr>
              <a:t>(MinPts):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49881" y="5233213"/>
            <a:ext cx="6052820" cy="15963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36930" indent="-388620">
              <a:lnSpc>
                <a:spcPct val="100000"/>
              </a:lnSpc>
              <a:spcBef>
                <a:spcPts val="110"/>
              </a:spcBef>
              <a:buChar char="-"/>
              <a:tabLst>
                <a:tab pos="836930" algn="l"/>
                <a:tab pos="837565" algn="l"/>
              </a:tabLst>
            </a:pPr>
            <a:r>
              <a:rPr sz="2050" spc="-35" dirty="0">
                <a:latin typeface="Arial MT"/>
                <a:cs typeface="Arial MT"/>
              </a:rPr>
              <a:t>Gráficos</a:t>
            </a:r>
            <a:r>
              <a:rPr sz="2050" spc="-15" dirty="0">
                <a:latin typeface="Arial MT"/>
                <a:cs typeface="Arial MT"/>
              </a:rPr>
              <a:t> de </a:t>
            </a:r>
            <a:r>
              <a:rPr sz="2050" spc="-30" dirty="0">
                <a:latin typeface="Arial MT"/>
                <a:cs typeface="Arial MT"/>
              </a:rPr>
              <a:t>K-Distâncias</a:t>
            </a:r>
            <a:endParaRPr sz="2050">
              <a:latin typeface="Arial MT"/>
              <a:cs typeface="Arial MT"/>
            </a:endParaRPr>
          </a:p>
          <a:p>
            <a:pPr marL="885825" marR="154305" indent="-436880">
              <a:lnSpc>
                <a:spcPct val="100499"/>
              </a:lnSpc>
              <a:buChar char="-"/>
              <a:tabLst>
                <a:tab pos="836930" algn="l"/>
                <a:tab pos="837565" algn="l"/>
              </a:tabLst>
            </a:pPr>
            <a:r>
              <a:rPr sz="2050" spc="-30" dirty="0">
                <a:latin typeface="Arial MT"/>
                <a:cs typeface="Arial MT"/>
              </a:rPr>
              <a:t>Implementação</a:t>
            </a:r>
            <a:r>
              <a:rPr sz="2050" spc="-5" dirty="0">
                <a:latin typeface="Arial MT"/>
                <a:cs typeface="Arial MT"/>
              </a:rPr>
              <a:t> </a:t>
            </a:r>
            <a:r>
              <a:rPr sz="2050" spc="-15" dirty="0">
                <a:latin typeface="Arial MT"/>
                <a:cs typeface="Arial MT"/>
              </a:rPr>
              <a:t>de</a:t>
            </a:r>
            <a:r>
              <a:rPr sz="2050" dirty="0">
                <a:latin typeface="Arial MT"/>
                <a:cs typeface="Arial MT"/>
              </a:rPr>
              <a:t> </a:t>
            </a:r>
            <a:r>
              <a:rPr sz="2050" spc="-15" dirty="0">
                <a:latin typeface="Arial MT"/>
                <a:cs typeface="Arial MT"/>
              </a:rPr>
              <a:t>um</a:t>
            </a:r>
            <a:r>
              <a:rPr sz="2050" spc="-5" dirty="0">
                <a:latin typeface="Arial MT"/>
                <a:cs typeface="Arial MT"/>
              </a:rPr>
              <a:t> </a:t>
            </a:r>
            <a:r>
              <a:rPr sz="2050" spc="-10" dirty="0">
                <a:latin typeface="Arial MT"/>
                <a:cs typeface="Arial MT"/>
              </a:rPr>
              <a:t>‘GridSearch'</a:t>
            </a:r>
            <a:r>
              <a:rPr sz="2050" dirty="0">
                <a:latin typeface="Arial MT"/>
                <a:cs typeface="Arial MT"/>
              </a:rPr>
              <a:t> </a:t>
            </a:r>
            <a:r>
              <a:rPr sz="2050" spc="-25" dirty="0">
                <a:latin typeface="Arial MT"/>
                <a:cs typeface="Arial MT"/>
              </a:rPr>
              <a:t>que</a:t>
            </a:r>
            <a:r>
              <a:rPr sz="2050" spc="-5" dirty="0">
                <a:latin typeface="Arial MT"/>
                <a:cs typeface="Arial MT"/>
              </a:rPr>
              <a:t> </a:t>
            </a:r>
            <a:r>
              <a:rPr sz="2050" spc="-45" dirty="0">
                <a:latin typeface="Arial MT"/>
                <a:cs typeface="Arial MT"/>
              </a:rPr>
              <a:t>olha </a:t>
            </a:r>
            <a:r>
              <a:rPr sz="2050" spc="-550" dirty="0">
                <a:latin typeface="Arial MT"/>
                <a:cs typeface="Arial MT"/>
              </a:rPr>
              <a:t> </a:t>
            </a:r>
            <a:r>
              <a:rPr sz="2050" spc="-10" dirty="0">
                <a:latin typeface="Arial MT"/>
                <a:cs typeface="Arial MT"/>
              </a:rPr>
              <a:t>pro</a:t>
            </a:r>
            <a:r>
              <a:rPr sz="2050" spc="-5" dirty="0">
                <a:latin typeface="Arial MT"/>
                <a:cs typeface="Arial MT"/>
              </a:rPr>
              <a:t> </a:t>
            </a:r>
            <a:r>
              <a:rPr sz="2050" spc="-30" dirty="0">
                <a:latin typeface="Arial MT"/>
                <a:cs typeface="Arial MT"/>
              </a:rPr>
              <a:t>coeficiente</a:t>
            </a:r>
            <a:r>
              <a:rPr sz="2050" dirty="0">
                <a:latin typeface="Arial MT"/>
                <a:cs typeface="Arial MT"/>
              </a:rPr>
              <a:t> </a:t>
            </a:r>
            <a:r>
              <a:rPr sz="2050" spc="-15" dirty="0">
                <a:latin typeface="Arial MT"/>
                <a:cs typeface="Arial MT"/>
              </a:rPr>
              <a:t>de</a:t>
            </a:r>
            <a:r>
              <a:rPr sz="2050" dirty="0">
                <a:latin typeface="Arial MT"/>
                <a:cs typeface="Arial MT"/>
              </a:rPr>
              <a:t> </a:t>
            </a:r>
            <a:r>
              <a:rPr sz="2050" spc="-45" dirty="0">
                <a:latin typeface="Arial MT"/>
                <a:cs typeface="Arial MT"/>
              </a:rPr>
              <a:t>silhueta</a:t>
            </a:r>
            <a:endParaRPr sz="2050">
              <a:latin typeface="Arial MT"/>
              <a:cs typeface="Arial MT"/>
            </a:endParaRPr>
          </a:p>
          <a:p>
            <a:pPr marL="12700" marR="5080">
              <a:lnSpc>
                <a:spcPct val="100499"/>
              </a:lnSpc>
            </a:pPr>
            <a:r>
              <a:rPr sz="2050" spc="-20" dirty="0">
                <a:latin typeface="Arial MT"/>
                <a:cs typeface="Arial MT"/>
              </a:rPr>
              <a:t>Agrupamentos</a:t>
            </a:r>
            <a:r>
              <a:rPr sz="2050" spc="-5" dirty="0">
                <a:latin typeface="Arial MT"/>
                <a:cs typeface="Arial MT"/>
              </a:rPr>
              <a:t> </a:t>
            </a:r>
            <a:r>
              <a:rPr sz="2050" spc="-40" dirty="0">
                <a:latin typeface="Arial MT"/>
                <a:cs typeface="Arial MT"/>
              </a:rPr>
              <a:t>Naturais</a:t>
            </a:r>
            <a:r>
              <a:rPr sz="2050" dirty="0">
                <a:latin typeface="Arial MT"/>
                <a:cs typeface="Arial MT"/>
              </a:rPr>
              <a:t> </a:t>
            </a:r>
            <a:r>
              <a:rPr sz="2050" spc="-75" dirty="0">
                <a:latin typeface="Arial MT"/>
                <a:cs typeface="Arial MT"/>
              </a:rPr>
              <a:t>e</a:t>
            </a:r>
            <a:r>
              <a:rPr sz="2050" spc="-5" dirty="0">
                <a:latin typeface="Arial MT"/>
                <a:cs typeface="Arial MT"/>
              </a:rPr>
              <a:t> </a:t>
            </a:r>
            <a:r>
              <a:rPr sz="2050" spc="-45" dirty="0">
                <a:latin typeface="Arial MT"/>
                <a:cs typeface="Arial MT"/>
              </a:rPr>
              <a:t>seus</a:t>
            </a:r>
            <a:r>
              <a:rPr sz="2050" dirty="0">
                <a:latin typeface="Arial MT"/>
                <a:cs typeface="Arial MT"/>
              </a:rPr>
              <a:t> </a:t>
            </a:r>
            <a:r>
              <a:rPr sz="2050" spc="-30" dirty="0">
                <a:latin typeface="Arial MT"/>
                <a:cs typeface="Arial MT"/>
              </a:rPr>
              <a:t>respectivos</a:t>
            </a:r>
            <a:r>
              <a:rPr sz="2050" spc="-5" dirty="0">
                <a:latin typeface="Arial MT"/>
                <a:cs typeface="Arial MT"/>
              </a:rPr>
              <a:t> </a:t>
            </a:r>
            <a:r>
              <a:rPr sz="2050" spc="-30" dirty="0">
                <a:latin typeface="Arial MT"/>
                <a:cs typeface="Arial MT"/>
              </a:rPr>
              <a:t>lucros</a:t>
            </a:r>
            <a:r>
              <a:rPr sz="2050" dirty="0">
                <a:latin typeface="Arial MT"/>
                <a:cs typeface="Arial MT"/>
              </a:rPr>
              <a:t> </a:t>
            </a:r>
            <a:r>
              <a:rPr sz="2050" spc="5" dirty="0">
                <a:latin typeface="Arial MT"/>
                <a:cs typeface="Arial MT"/>
              </a:rPr>
              <a:t>por </a:t>
            </a:r>
            <a:r>
              <a:rPr sz="2050" spc="-555" dirty="0">
                <a:latin typeface="Arial MT"/>
                <a:cs typeface="Arial MT"/>
              </a:rPr>
              <a:t> </a:t>
            </a:r>
            <a:r>
              <a:rPr sz="2050" spc="-30" dirty="0">
                <a:latin typeface="Arial MT"/>
                <a:cs typeface="Arial MT"/>
              </a:rPr>
              <a:t>clientes:</a:t>
            </a:r>
            <a:endParaRPr sz="2050">
              <a:latin typeface="Arial MT"/>
              <a:cs typeface="Arial MT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9073022" y="6863665"/>
          <a:ext cx="4817743" cy="13522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4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7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Grupo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Lucro</a:t>
                      </a:r>
                      <a:r>
                        <a:rPr sz="17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bruto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7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Lucro</a:t>
                      </a:r>
                      <a:r>
                        <a:rPr sz="17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por</a:t>
                      </a:r>
                      <a:r>
                        <a:rPr sz="17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cliente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7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Grupo</a:t>
                      </a:r>
                      <a:r>
                        <a:rPr sz="17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700" spc="15" dirty="0">
                          <a:latin typeface="Microsoft Sans Serif"/>
                          <a:cs typeface="Microsoft Sans Serif"/>
                        </a:rPr>
                        <a:t>17.690,00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700" spc="15" dirty="0">
                          <a:latin typeface="Microsoft Sans Serif"/>
                          <a:cs typeface="Microsoft Sans Serif"/>
                        </a:rPr>
                        <a:t>5,68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70">
                <a:tc>
                  <a:txBody>
                    <a:bodyPr/>
                    <a:lstStyle/>
                    <a:p>
                      <a:pPr marL="10160" algn="ctr">
                        <a:lnSpc>
                          <a:spcPts val="1920"/>
                        </a:lnSpc>
                        <a:spcBef>
                          <a:spcPts val="360"/>
                        </a:spcBef>
                      </a:pPr>
                      <a:r>
                        <a:rPr sz="17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Grupo</a:t>
                      </a:r>
                      <a:r>
                        <a:rPr sz="17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280"/>
                        </a:spcBef>
                      </a:pPr>
                      <a:r>
                        <a:rPr sz="1700" spc="15" dirty="0">
                          <a:latin typeface="Microsoft Sans Serif"/>
                          <a:cs typeface="Microsoft Sans Serif"/>
                        </a:rPr>
                        <a:t>170,00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000"/>
                        </a:lnSpc>
                        <a:spcBef>
                          <a:spcPts val="280"/>
                        </a:spcBef>
                      </a:pPr>
                      <a:r>
                        <a:rPr sz="1700" spc="15" dirty="0">
                          <a:latin typeface="Microsoft Sans Serif"/>
                          <a:cs typeface="Microsoft Sans Serif"/>
                        </a:rPr>
                        <a:t>0,04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051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Grupo</a:t>
                      </a:r>
                      <a:r>
                        <a:rPr sz="17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700" spc="15" dirty="0">
                          <a:latin typeface="Microsoft Sans Serif"/>
                          <a:cs typeface="Microsoft Sans Serif"/>
                        </a:rPr>
                        <a:t>3.960,00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700" spc="15" dirty="0">
                          <a:latin typeface="Microsoft Sans Serif"/>
                          <a:cs typeface="Microsoft Sans Serif"/>
                        </a:rPr>
                        <a:t>90,00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8015462" y="9062551"/>
          <a:ext cx="4817743" cy="13522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4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7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Grupo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Lucro</a:t>
                      </a:r>
                      <a:r>
                        <a:rPr sz="17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bruto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7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Lucro</a:t>
                      </a:r>
                      <a:r>
                        <a:rPr sz="17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por</a:t>
                      </a:r>
                      <a:r>
                        <a:rPr sz="17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cliente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7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Grupo</a:t>
                      </a:r>
                      <a:r>
                        <a:rPr sz="17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700" spc="15" dirty="0">
                          <a:latin typeface="Microsoft Sans Serif"/>
                          <a:cs typeface="Microsoft Sans Serif"/>
                        </a:rPr>
                        <a:t>93.420,00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700" spc="15" dirty="0">
                          <a:latin typeface="Microsoft Sans Serif"/>
                          <a:cs typeface="Microsoft Sans Serif"/>
                        </a:rPr>
                        <a:t>90,00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70">
                <a:tc>
                  <a:txBody>
                    <a:bodyPr/>
                    <a:lstStyle/>
                    <a:p>
                      <a:pPr marL="6350" algn="ctr">
                        <a:lnSpc>
                          <a:spcPts val="1920"/>
                        </a:lnSpc>
                        <a:spcBef>
                          <a:spcPts val="360"/>
                        </a:spcBef>
                      </a:pPr>
                      <a:r>
                        <a:rPr sz="17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Grupo</a:t>
                      </a:r>
                      <a:r>
                        <a:rPr sz="17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000"/>
                        </a:lnSpc>
                        <a:spcBef>
                          <a:spcPts val="280"/>
                        </a:spcBef>
                      </a:pPr>
                      <a:r>
                        <a:rPr sz="1700" spc="15" dirty="0">
                          <a:latin typeface="Microsoft Sans Serif"/>
                          <a:cs typeface="Microsoft Sans Serif"/>
                        </a:rPr>
                        <a:t>14.830,00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000"/>
                        </a:lnSpc>
                        <a:spcBef>
                          <a:spcPts val="280"/>
                        </a:spcBef>
                      </a:pPr>
                      <a:r>
                        <a:rPr sz="1700" spc="15" dirty="0">
                          <a:latin typeface="Microsoft Sans Serif"/>
                          <a:cs typeface="Microsoft Sans Serif"/>
                        </a:rPr>
                        <a:t>6,29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051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Grupo</a:t>
                      </a:r>
                      <a:r>
                        <a:rPr sz="17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700" spc="15" dirty="0">
                          <a:latin typeface="Microsoft Sans Serif"/>
                          <a:cs typeface="Microsoft Sans Serif"/>
                        </a:rPr>
                        <a:t>1890,00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700" spc="15" dirty="0">
                          <a:latin typeface="Microsoft Sans Serif"/>
                          <a:cs typeface="Microsoft Sans Serif"/>
                        </a:rPr>
                        <a:t>17,00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3983867" y="9062551"/>
          <a:ext cx="4817743" cy="13522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4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7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Grupo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Lucro</a:t>
                      </a:r>
                      <a:r>
                        <a:rPr sz="17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bruto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7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Lucro</a:t>
                      </a:r>
                      <a:r>
                        <a:rPr sz="17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por</a:t>
                      </a:r>
                      <a:r>
                        <a:rPr sz="17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cliente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7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Grupo</a:t>
                      </a:r>
                      <a:r>
                        <a:rPr sz="17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700" spc="15" dirty="0">
                          <a:latin typeface="Microsoft Sans Serif"/>
                          <a:cs typeface="Microsoft Sans Serif"/>
                        </a:rPr>
                        <a:t>46.650,00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700" spc="15" dirty="0">
                          <a:latin typeface="Microsoft Sans Serif"/>
                          <a:cs typeface="Microsoft Sans Serif"/>
                        </a:rPr>
                        <a:t>8,35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5E5E5E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70">
                <a:tc>
                  <a:txBody>
                    <a:bodyPr/>
                    <a:lstStyle/>
                    <a:p>
                      <a:pPr marL="10160" algn="ctr">
                        <a:lnSpc>
                          <a:spcPts val="1920"/>
                        </a:lnSpc>
                        <a:spcBef>
                          <a:spcPts val="360"/>
                        </a:spcBef>
                      </a:pPr>
                      <a:r>
                        <a:rPr sz="17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Grupo</a:t>
                      </a:r>
                      <a:r>
                        <a:rPr sz="17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000"/>
                        </a:lnSpc>
                        <a:spcBef>
                          <a:spcPts val="280"/>
                        </a:spcBef>
                      </a:pPr>
                      <a:r>
                        <a:rPr sz="1700" spc="15" dirty="0">
                          <a:latin typeface="Microsoft Sans Serif"/>
                          <a:cs typeface="Microsoft Sans Serif"/>
                        </a:rPr>
                        <a:t>14.950,00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000"/>
                        </a:lnSpc>
                        <a:spcBef>
                          <a:spcPts val="280"/>
                        </a:spcBef>
                      </a:pPr>
                      <a:r>
                        <a:rPr sz="1700" spc="15" dirty="0">
                          <a:latin typeface="Microsoft Sans Serif"/>
                          <a:cs typeface="Microsoft Sans Serif"/>
                        </a:rPr>
                        <a:t>6,38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051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Grupo</a:t>
                      </a:r>
                      <a:r>
                        <a:rPr sz="17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5E5E5E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5E5E5E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700" spc="15" dirty="0">
                          <a:latin typeface="Microsoft Sans Serif"/>
                          <a:cs typeface="Microsoft Sans Serif"/>
                        </a:rPr>
                        <a:t>1.330,00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5E5E5E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700" spc="15" dirty="0">
                          <a:latin typeface="Microsoft Sans Serif"/>
                          <a:cs typeface="Microsoft Sans Serif"/>
                        </a:rPr>
                        <a:t>1,45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16880675" y="9779475"/>
            <a:ext cx="1927225" cy="640715"/>
          </a:xfrm>
          <a:custGeom>
            <a:avLst/>
            <a:gdLst/>
            <a:ahLst/>
            <a:cxnLst/>
            <a:rect l="l" t="t" r="r" b="b"/>
            <a:pathLst>
              <a:path w="1927225" h="640715">
                <a:moveTo>
                  <a:pt x="1926780" y="0"/>
                </a:moveTo>
                <a:lnTo>
                  <a:pt x="0" y="0"/>
                </a:lnTo>
                <a:lnTo>
                  <a:pt x="0" y="302475"/>
                </a:lnTo>
                <a:lnTo>
                  <a:pt x="0" y="640524"/>
                </a:lnTo>
                <a:lnTo>
                  <a:pt x="1926780" y="640524"/>
                </a:lnTo>
                <a:lnTo>
                  <a:pt x="1926780" y="302475"/>
                </a:lnTo>
                <a:lnTo>
                  <a:pt x="19267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060352" y="8150850"/>
            <a:ext cx="4465320" cy="86296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2450" b="1" spc="20" dirty="0">
                <a:latin typeface="Arial"/>
                <a:cs typeface="Arial"/>
              </a:rPr>
              <a:t>Clusterização</a:t>
            </a:r>
            <a:r>
              <a:rPr sz="2450" b="1" spc="-20" dirty="0">
                <a:latin typeface="Arial"/>
                <a:cs typeface="Arial"/>
              </a:rPr>
              <a:t> </a:t>
            </a:r>
            <a:r>
              <a:rPr sz="2450" b="1" spc="50" dirty="0">
                <a:latin typeface="Arial"/>
                <a:cs typeface="Arial"/>
              </a:rPr>
              <a:t>+</a:t>
            </a:r>
            <a:r>
              <a:rPr sz="2450" b="1" spc="-15" dirty="0">
                <a:latin typeface="Arial"/>
                <a:cs typeface="Arial"/>
              </a:rPr>
              <a:t> </a:t>
            </a:r>
            <a:r>
              <a:rPr sz="2450" b="1" spc="15" dirty="0">
                <a:latin typeface="Arial"/>
                <a:cs typeface="Arial"/>
              </a:rPr>
              <a:t>Classificação</a:t>
            </a:r>
            <a:endParaRPr sz="2450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425"/>
              </a:spcBef>
            </a:pPr>
            <a:r>
              <a:rPr sz="2300" spc="55" dirty="0">
                <a:latin typeface="Arial MT"/>
                <a:cs typeface="Arial MT"/>
              </a:rPr>
              <a:t>K-Means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35" dirty="0"/>
              <a:t>D</a:t>
            </a:r>
            <a:r>
              <a:rPr spc="80" dirty="0"/>
              <a:t>a</a:t>
            </a:r>
            <a:r>
              <a:rPr spc="-5" dirty="0"/>
              <a:t>ta</a:t>
            </a:r>
            <a:r>
              <a:rPr spc="-150" dirty="0"/>
              <a:t> </a:t>
            </a:r>
            <a:r>
              <a:rPr spc="60" dirty="0"/>
              <a:t>Masters</a:t>
            </a:r>
            <a:r>
              <a:rPr spc="-150" dirty="0"/>
              <a:t> </a:t>
            </a:r>
            <a:r>
              <a:rPr spc="-100" dirty="0"/>
              <a:t>-</a:t>
            </a:r>
            <a:r>
              <a:rPr spc="-150" dirty="0"/>
              <a:t> </a:t>
            </a:r>
            <a:r>
              <a:rPr spc="60" dirty="0"/>
              <a:t>Santander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5819279" y="8636251"/>
            <a:ext cx="114998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5" dirty="0">
                <a:latin typeface="Arial"/>
                <a:cs typeface="Arial"/>
              </a:rPr>
              <a:t>DBScan</a:t>
            </a:r>
            <a:endParaRPr sz="2300">
              <a:latin typeface="Arial"/>
              <a:cs typeface="Arial"/>
            </a:endParaRPr>
          </a:p>
        </p:txBody>
      </p:sp>
      <p:sp>
        <p:nvSpPr>
          <p:cNvPr id="31" name="object 13">
            <a:extLst>
              <a:ext uri="{FF2B5EF4-FFF2-40B4-BE49-F238E27FC236}">
                <a16:creationId xmlns:a16="http://schemas.microsoft.com/office/drawing/2014/main" id="{58AC0CBF-626A-EC83-10DA-D12E49B36FEA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856382" y="10751370"/>
            <a:ext cx="2642467" cy="39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pt-BR" spc="-70" dirty="0"/>
              <a:t>Leonardo Vargas</a:t>
            </a:r>
            <a:endParaRPr spc="8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1234</Words>
  <Application>Microsoft Office PowerPoint</Application>
  <PresentationFormat>Personalizar</PresentationFormat>
  <Paragraphs>411</Paragraphs>
  <Slides>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7" baseType="lpstr">
      <vt:lpstr>MS Gothic</vt:lpstr>
      <vt:lpstr>MS UI Gothic</vt:lpstr>
      <vt:lpstr>Arial</vt:lpstr>
      <vt:lpstr>Arial MT</vt:lpstr>
      <vt:lpstr>Calibri</vt:lpstr>
      <vt:lpstr>Microsoft Sans Serif</vt:lpstr>
      <vt:lpstr>Segoe UI</vt:lpstr>
      <vt:lpstr>Tahoma</vt:lpstr>
      <vt:lpstr>Times New Roman</vt:lpstr>
      <vt:lpstr>Office Theme</vt:lpstr>
      <vt:lpstr>Case: Santander Data Masters</vt:lpstr>
      <vt:lpstr>Case: Santander Data Masters</vt:lpstr>
      <vt:lpstr>Case: Santander Data Masters</vt:lpstr>
      <vt:lpstr>Problema 1 - Classificação Binária </vt:lpstr>
      <vt:lpstr>Problema 1 - Resultados </vt:lpstr>
      <vt:lpstr>Problema 2 - Faixas de Rank </vt:lpstr>
      <vt:lpstr>Problema 3 - Agrupamentos Naturais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Leonardo Vargas</cp:lastModifiedBy>
  <cp:revision>5</cp:revision>
  <dcterms:created xsi:type="dcterms:W3CDTF">2024-08-11T22:36:57Z</dcterms:created>
  <dcterms:modified xsi:type="dcterms:W3CDTF">2024-08-12T01:09:09Z</dcterms:modified>
</cp:coreProperties>
</file>