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2" r:id="rId5"/>
    <p:sldId id="260" r:id="rId6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Vargas" initials="LV" lastIdx="1" clrIdx="0">
    <p:extLst>
      <p:ext uri="{19B8F6BF-5375-455C-9EA6-DF929625EA0E}">
        <p15:presenceInfo xmlns:p15="http://schemas.microsoft.com/office/powerpoint/2012/main" userId="1655d6f92fcfa2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3T21:44:53.61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E2DD-0288-41E4-B8D8-399C206F8E50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9E3E-6976-4732-AEE7-22CDAE968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8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0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9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9E3E-6976-4732-AEE7-22CDAE9689C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62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6142" y="10659361"/>
            <a:ext cx="18213705" cy="0"/>
          </a:xfrm>
          <a:custGeom>
            <a:avLst/>
            <a:gdLst/>
            <a:ahLst/>
            <a:cxnLst/>
            <a:rect l="l" t="t" r="r" b="b"/>
            <a:pathLst>
              <a:path w="18213705">
                <a:moveTo>
                  <a:pt x="0" y="0"/>
                </a:moveTo>
                <a:lnTo>
                  <a:pt x="18213644" y="0"/>
                </a:lnTo>
              </a:path>
            </a:pathLst>
          </a:custGeom>
          <a:ln w="2094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71368" y="9956265"/>
            <a:ext cx="1432731" cy="13522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5082" y="311897"/>
            <a:ext cx="18893935" cy="61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38357" y="10751370"/>
            <a:ext cx="3618865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6383" y="10751370"/>
            <a:ext cx="2104390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R</a:t>
            </a:r>
            <a:r>
              <a:rPr spc="40" dirty="0"/>
              <a:t>afaela</a:t>
            </a:r>
            <a:r>
              <a:rPr spc="-150" dirty="0"/>
              <a:t> </a:t>
            </a:r>
            <a:r>
              <a:rPr spc="-70" dirty="0"/>
              <a:t>R</a:t>
            </a:r>
            <a:r>
              <a:rPr spc="85" dirty="0"/>
              <a:t>amos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275478" y="10751370"/>
            <a:ext cx="258444" cy="454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5E5E5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Case:</a:t>
            </a:r>
            <a:r>
              <a:rPr dirty="0"/>
              <a:t> </a:t>
            </a:r>
            <a:r>
              <a:rPr spc="10" dirty="0"/>
              <a:t>Santander</a:t>
            </a:r>
            <a:r>
              <a:rPr spc="-5" dirty="0"/>
              <a:t> </a:t>
            </a:r>
            <a:r>
              <a:rPr lang="pt-BR" spc="10" dirty="0"/>
              <a:t>Data Masters</a:t>
            </a:r>
            <a:endParaRPr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1</a:t>
            </a:fld>
            <a:endParaRPr spc="95" dirty="0"/>
          </a:p>
        </p:txBody>
      </p:sp>
      <p:sp>
        <p:nvSpPr>
          <p:cNvPr id="11" name="object 11"/>
          <p:cNvSpPr txBox="1"/>
          <p:nvPr/>
        </p:nvSpPr>
        <p:spPr>
          <a:xfrm>
            <a:off x="434474" y="1407496"/>
            <a:ext cx="19523576" cy="1217898"/>
          </a:xfrm>
          <a:prstGeom prst="rect">
            <a:avLst/>
          </a:prstGeom>
          <a:ln w="10470">
            <a:solidFill>
              <a:srgbClr val="5E5E5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6990" marR="742950">
              <a:lnSpc>
                <a:spcPct val="102800"/>
              </a:lnSpc>
              <a:spcBef>
                <a:spcPts val="315"/>
              </a:spcBef>
            </a:pPr>
            <a:r>
              <a:rPr sz="2450" b="1" spc="15" dirty="0">
                <a:solidFill>
                  <a:srgbClr val="B51700"/>
                </a:solidFill>
                <a:latin typeface="Arial"/>
                <a:cs typeface="Arial"/>
              </a:rPr>
              <a:t>Problema</a:t>
            </a:r>
            <a:r>
              <a:rPr sz="2450" b="1" spc="1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B51700"/>
                </a:solidFill>
                <a:latin typeface="Arial"/>
                <a:cs typeface="Arial"/>
              </a:rPr>
              <a:t>1</a:t>
            </a:r>
            <a:r>
              <a:rPr sz="2450" spc="5" dirty="0">
                <a:latin typeface="Microsoft Sans Serif"/>
                <a:cs typeface="Microsoft Sans Serif"/>
              </a:rPr>
              <a:t>:</a:t>
            </a:r>
            <a:r>
              <a:rPr sz="2450" spc="40" dirty="0">
                <a:latin typeface="Microsoft Sans Serif"/>
                <a:cs typeface="Microsoft Sans Serif"/>
              </a:rPr>
              <a:t> </a:t>
            </a:r>
            <a:r>
              <a:rPr lang="pt-BR" sz="2450" spc="-10" dirty="0">
                <a:latin typeface="Microsoft Sans Serif"/>
                <a:cs typeface="Microsoft Sans Serif"/>
              </a:rPr>
              <a:t>Desenvolver um modelo supervisionado para prever clientes que serão CHURN 3 meses no Futuro e analisar sua performance dado que 50% dos Verdadeiros Positivos continuariam ativos</a:t>
            </a:r>
          </a:p>
          <a:p>
            <a:pPr marL="46990" marR="742950">
              <a:lnSpc>
                <a:spcPct val="102800"/>
              </a:lnSpc>
              <a:spcBef>
                <a:spcPts val="315"/>
              </a:spcBef>
            </a:pPr>
            <a:r>
              <a:rPr sz="2450" b="1" spc="15" dirty="0" err="1">
                <a:solidFill>
                  <a:srgbClr val="B51700"/>
                </a:solidFill>
                <a:latin typeface="Arial"/>
                <a:cs typeface="Arial"/>
              </a:rPr>
              <a:t>Problema</a:t>
            </a:r>
            <a:r>
              <a:rPr sz="2450" b="1" spc="1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B51700"/>
                </a:solidFill>
                <a:latin typeface="Arial"/>
                <a:cs typeface="Arial"/>
              </a:rPr>
              <a:t>2:</a:t>
            </a:r>
            <a:r>
              <a:rPr sz="2450" b="1" spc="1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lang="pt-BR" sz="2450" spc="40" dirty="0">
                <a:latin typeface="Microsoft Sans Serif"/>
                <a:cs typeface="Microsoft Sans Serif"/>
              </a:rPr>
              <a:t>Desenvolver um modelo não-supervisionado que seja capaz de compreender as características dos clientes</a:t>
            </a:r>
            <a:endParaRPr sz="2450" dirty="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2"/>
              <p:cNvSpPr txBox="1"/>
              <p:nvPr/>
            </p:nvSpPr>
            <p:spPr>
              <a:xfrm>
                <a:off x="208643" y="3521075"/>
                <a:ext cx="11277600" cy="6021520"/>
              </a:xfrm>
              <a:prstGeom prst="rect">
                <a:avLst/>
              </a:prstGeom>
            </p:spPr>
            <p:txBody>
              <a:bodyPr vert="horz" wrap="square" lIns="0" tIns="169545" rIns="0" bIns="0" rtlCol="0">
                <a:spAutoFit/>
              </a:bodyPr>
              <a:lstStyle/>
              <a:p>
                <a:pPr marL="22860">
                  <a:lnSpc>
                    <a:spcPct val="100000"/>
                  </a:lnSpc>
                  <a:spcBef>
                    <a:spcPts val="1335"/>
                  </a:spcBef>
                </a:pPr>
                <a:r>
                  <a:rPr lang="pt-BR" sz="2600" spc="85" dirty="0">
                    <a:latin typeface="Arial MT"/>
                    <a:cs typeface="Arial MT"/>
                  </a:rPr>
                  <a:t>Lucro</a:t>
                </a:r>
                <a:r>
                  <a:rPr lang="pt-BR" sz="2600" spc="10" dirty="0">
                    <a:latin typeface="Arial MT"/>
                    <a:cs typeface="Arial MT"/>
                  </a:rPr>
                  <a:t> </a:t>
                </a:r>
                <a:r>
                  <a:rPr lang="pt-BR" sz="2600" spc="20" dirty="0">
                    <a:latin typeface="Arial MT"/>
                    <a:cs typeface="Arial MT"/>
                  </a:rPr>
                  <a:t>de cada situação</a:t>
                </a:r>
                <a:endParaRPr lang="pt-BR" sz="2600" dirty="0">
                  <a:latin typeface="Arial MT"/>
                  <a:cs typeface="Arial MT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5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20" dirty="0">
                    <a:latin typeface="Arial MT"/>
                    <a:cs typeface="Arial MT"/>
                  </a:rPr>
                  <a:t>Verdadeiro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70" dirty="0">
                    <a:latin typeface="Arial MT"/>
                    <a:cs typeface="Arial MT"/>
                  </a:rPr>
                  <a:t>Positivo</a:t>
                </a:r>
                <a:r>
                  <a:rPr lang="pt-BR" sz="2450" spc="10" dirty="0">
                    <a:latin typeface="Arial MT"/>
                    <a:cs typeface="Arial MT"/>
                  </a:rPr>
                  <a:t> </a:t>
                </a:r>
                <a:r>
                  <a:rPr lang="pt-BR" sz="2450" spc="-75" dirty="0">
                    <a:latin typeface="Arial MT"/>
                    <a:cs typeface="Arial MT"/>
                  </a:rPr>
                  <a:t>(VP): </a:t>
                </a:r>
                <a14:m>
                  <m:oMath xmlns:m="http://schemas.openxmlformats.org/officeDocument/2006/math"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  <a:cs typeface="Arial MT"/>
                      </a:rPr>
                      <m:t>0.5∗(</m:t>
                    </m:r>
                    <m:sSub>
                      <m:sSubPr>
                        <m:ctrlPr>
                          <a:rPr lang="pt-BR" sz="245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𝑀𝑒𝑠𝑒𝑠</m:t>
                        </m:r>
                      </m:sub>
                    </m:sSub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𝐴𝑠𝑠𝑖𝑛𝑎𝑡𝑢𝑟𝑎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sz="245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b>
                        <m:r>
                          <a:rPr lang="pt-BR" sz="2450" b="0" i="1" spc="-75" smtClean="0">
                            <a:solidFill>
                              <a:srgbClr val="00863D"/>
                            </a:solidFill>
                            <a:latin typeface="Cambria Math" panose="02040503050406030204" pitchFamily="18" charset="0"/>
                          </a:rPr>
                          <m:t>𝑀𝑒𝑠𝑒𝑠</m:t>
                        </m:r>
                      </m:sub>
                    </m:sSub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𝐴𝑠𝑠𝑖𝑛𝑎𝑡𝑢𝑟𝑎</m:t>
                    </m:r>
                    <m:r>
                      <a:rPr lang="pt-BR" sz="2450" b="0" i="1" spc="-75" smtClean="0">
                        <a:solidFill>
                          <a:srgbClr val="00863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450" spc="15" dirty="0">
                  <a:solidFill>
                    <a:srgbClr val="017100"/>
                  </a:solidFill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35" dirty="0">
                    <a:latin typeface="Arial MT"/>
                    <a:cs typeface="Arial MT"/>
                  </a:rPr>
                  <a:t>Falso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70" dirty="0">
                    <a:latin typeface="Arial MT"/>
                    <a:cs typeface="Arial MT"/>
                  </a:rPr>
                  <a:t>Positivo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-55" dirty="0">
                    <a:latin typeface="Arial MT"/>
                    <a:cs typeface="Arial MT"/>
                  </a:rPr>
                  <a:t>(FP):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−3 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𝑀𝑒𝑠𝑒𝑠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 ∗</m:t>
                    </m:r>
                    <m:r>
                      <a:rPr lang="pt-BR" sz="2450" spc="30">
                        <a:solidFill>
                          <a:srgbClr val="B51700"/>
                        </a:solidFill>
                        <a:latin typeface="Cambria Math" panose="02040503050406030204" pitchFamily="18" charset="0"/>
                        <a:cs typeface="Microsoft Sans Serif"/>
                      </a:rPr>
                      <m:t>𝐴𝑠𝑠𝑖𝑛𝑎𝑡𝑢𝑟𝑎</m:t>
                    </m:r>
                  </m:oMath>
                </a14:m>
                <a:endParaRPr lang="pt-BR" sz="2450" spc="30" dirty="0">
                  <a:solidFill>
                    <a:srgbClr val="B51700"/>
                  </a:solidFill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20" dirty="0">
                    <a:latin typeface="Arial MT"/>
                    <a:cs typeface="Arial MT"/>
                  </a:rPr>
                  <a:t>Verdadeiro</a:t>
                </a:r>
                <a:r>
                  <a:rPr lang="pt-BR" sz="2450" dirty="0">
                    <a:latin typeface="Arial MT"/>
                    <a:cs typeface="Arial MT"/>
                  </a:rPr>
                  <a:t> </a:t>
                </a:r>
                <a:r>
                  <a:rPr lang="pt-BR" sz="2450" spc="60" dirty="0">
                    <a:latin typeface="Arial MT"/>
                    <a:cs typeface="Arial MT"/>
                  </a:rPr>
                  <a:t>Negativo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-75" dirty="0">
                    <a:latin typeface="Arial MT"/>
                    <a:cs typeface="Arial MT"/>
                  </a:rPr>
                  <a:t>(VN):</a:t>
                </a:r>
                <a:r>
                  <a:rPr lang="pt-BR" sz="2450" spc="5" dirty="0">
                    <a:latin typeface="Arial MT"/>
                    <a:cs typeface="Arial MT"/>
                  </a:rPr>
                  <a:t> </a:t>
                </a:r>
                <a:r>
                  <a:rPr lang="pt-BR" sz="2450" spc="10" dirty="0">
                    <a:latin typeface="Arial MT"/>
                    <a:cs typeface="Microsoft Sans Serif"/>
                  </a:rPr>
                  <a:t>0,00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867410" indent="-363220">
                  <a:lnSpc>
                    <a:spcPct val="100000"/>
                  </a:lnSpc>
                  <a:spcBef>
                    <a:spcPts val="110"/>
                  </a:spcBef>
                  <a:buFont typeface="MS Gothic"/>
                  <a:buChar char="‣"/>
                  <a:tabLst>
                    <a:tab pos="867410" algn="l"/>
                    <a:tab pos="868044" algn="l"/>
                  </a:tabLst>
                </a:pPr>
                <a:r>
                  <a:rPr lang="pt-BR" sz="2450" spc="35" dirty="0">
                    <a:latin typeface="Arial MT"/>
                    <a:cs typeface="Arial MT"/>
                  </a:rPr>
                  <a:t>Falso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60" dirty="0">
                    <a:latin typeface="Arial MT"/>
                    <a:cs typeface="Arial MT"/>
                  </a:rPr>
                  <a:t>Negativo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-55" dirty="0">
                    <a:latin typeface="Arial MT"/>
                    <a:cs typeface="Arial MT"/>
                  </a:rPr>
                  <a:t>(FN):</a:t>
                </a:r>
                <a:r>
                  <a:rPr lang="pt-BR" sz="2450" spc="-5" dirty="0">
                    <a:latin typeface="Arial MT"/>
                    <a:cs typeface="Arial MT"/>
                  </a:rPr>
                  <a:t> </a:t>
                </a:r>
                <a:r>
                  <a:rPr lang="pt-BR" sz="2450" spc="10" dirty="0">
                    <a:latin typeface="Arial MT"/>
                    <a:cs typeface="Microsoft Sans Serif"/>
                  </a:rPr>
                  <a:t>0,00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>
                  <a:lnSpc>
                    <a:spcPct val="100000"/>
                  </a:lnSpc>
                </a:pPr>
                <a:endParaRPr lang="pt-BR" sz="2900" dirty="0">
                  <a:latin typeface="Arial MT"/>
                  <a:cs typeface="Microsoft Sans Serif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955"/>
                  </a:spcBef>
                </a:pPr>
                <a:r>
                  <a:rPr lang="pt-BR" sz="2600" spc="55" dirty="0">
                    <a:latin typeface="Arial MT"/>
                    <a:cs typeface="Arial MT"/>
                  </a:rPr>
                  <a:t>Data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50" dirty="0">
                    <a:latin typeface="Arial MT"/>
                    <a:cs typeface="Arial MT"/>
                  </a:rPr>
                  <a:t>Set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50" dirty="0">
                    <a:latin typeface="Arial MT"/>
                    <a:cs typeface="Arial MT"/>
                  </a:rPr>
                  <a:t>(Características</a:t>
                </a:r>
                <a:r>
                  <a:rPr lang="pt-BR" sz="2600" spc="5" dirty="0">
                    <a:latin typeface="Arial MT"/>
                    <a:cs typeface="Arial MT"/>
                  </a:rPr>
                  <a:t> </a:t>
                </a:r>
                <a:r>
                  <a:rPr lang="pt-BR" sz="2600" spc="10" dirty="0">
                    <a:latin typeface="Arial MT"/>
                    <a:cs typeface="Arial MT"/>
                  </a:rPr>
                  <a:t>Gerais):</a:t>
                </a:r>
                <a:endParaRPr lang="pt-BR" sz="2600" dirty="0">
                  <a:latin typeface="Arial MT"/>
                  <a:cs typeface="Arial MT"/>
                </a:endParaRPr>
              </a:p>
              <a:p>
                <a:pPr marL="700405" indent="-363855">
                  <a:lnSpc>
                    <a:spcPct val="100000"/>
                  </a:lnSpc>
                  <a:spcBef>
                    <a:spcPts val="1485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-25" dirty="0">
                    <a:latin typeface="Arial MT"/>
                    <a:cs typeface="Microsoft Sans Serif"/>
                  </a:rPr>
                  <a:t>Considerou-se CHURN os clientes que em M0 eram ativos e em M3 inativos</a:t>
                </a:r>
              </a:p>
              <a:p>
                <a:pPr marL="700405" indent="-363855">
                  <a:lnSpc>
                    <a:spcPct val="100000"/>
                  </a:lnSpc>
                  <a:spcBef>
                    <a:spcPts val="1485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-25" dirty="0">
                    <a:latin typeface="Arial MT"/>
                    <a:cs typeface="Microsoft Sans Serif"/>
                  </a:rPr>
                  <a:t>O Modelo foi desenvolvido com uma amostra aleatória de 30%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700405" indent="-363855">
                  <a:lnSpc>
                    <a:spcPct val="100000"/>
                  </a:lnSpc>
                  <a:spcBef>
                    <a:spcPts val="30"/>
                  </a:spcBef>
                  <a:buFont typeface="MS Gothic"/>
                  <a:buChar char="‣"/>
                  <a:tabLst>
                    <a:tab pos="699770" algn="l"/>
                    <a:tab pos="701040" algn="l"/>
                  </a:tabLst>
                </a:pPr>
                <a:r>
                  <a:rPr lang="pt-BR" sz="2450" spc="10" dirty="0">
                    <a:latin typeface="Arial MT"/>
                    <a:cs typeface="Microsoft Sans Serif"/>
                  </a:rPr>
                  <a:t>Problema </a:t>
                </a:r>
                <a:r>
                  <a:rPr lang="pt-BR" sz="2450" spc="20" dirty="0">
                    <a:latin typeface="Arial MT"/>
                    <a:cs typeface="Microsoft Sans Serif"/>
                  </a:rPr>
                  <a:t>desbalanceado: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1224280">
                  <a:lnSpc>
                    <a:spcPct val="100000"/>
                  </a:lnSpc>
                  <a:spcBef>
                    <a:spcPts val="25"/>
                  </a:spcBef>
                  <a:tabLst>
                    <a:tab pos="1520825" algn="l"/>
                  </a:tabLst>
                </a:pPr>
                <a:r>
                  <a:rPr lang="pt-BR" sz="2450" spc="145" dirty="0">
                    <a:latin typeface="Arial MT"/>
                    <a:cs typeface="Microsoft Sans Serif"/>
                  </a:rPr>
                  <a:t>-	</a:t>
                </a:r>
                <a:r>
                  <a:rPr lang="pt-BR" sz="2450" spc="150" dirty="0">
                    <a:latin typeface="Arial MT"/>
                    <a:cs typeface="Microsoft Sans Serif"/>
                  </a:rPr>
                  <a:t>14%</a:t>
                </a:r>
                <a:r>
                  <a:rPr lang="pt-BR" sz="2450" spc="15" dirty="0">
                    <a:latin typeface="Arial MT"/>
                    <a:cs typeface="Microsoft Sans Serif"/>
                  </a:rPr>
                  <a:t> </a:t>
                </a:r>
                <a:r>
                  <a:rPr lang="pt-BR" sz="2450" dirty="0">
                    <a:latin typeface="Arial MT"/>
                    <a:cs typeface="Microsoft Sans Serif"/>
                  </a:rPr>
                  <a:t>[CHURN - 1</a:t>
                </a:r>
                <a:r>
                  <a:rPr lang="pt-BR" sz="2450" spc="-15" dirty="0">
                    <a:latin typeface="Arial MT"/>
                    <a:cs typeface="Microsoft Sans Serif"/>
                  </a:rPr>
                  <a:t>]</a:t>
                </a:r>
                <a:endParaRPr lang="pt-BR" sz="2450" dirty="0">
                  <a:latin typeface="Arial MT"/>
                  <a:cs typeface="Microsoft Sans Serif"/>
                </a:endParaRPr>
              </a:p>
              <a:p>
                <a:pPr marL="1567180" indent="-342900">
                  <a:lnSpc>
                    <a:spcPct val="100000"/>
                  </a:lnSpc>
                  <a:spcBef>
                    <a:spcPts val="30"/>
                  </a:spcBef>
                  <a:buFontTx/>
                  <a:buChar char="-"/>
                  <a:tabLst>
                    <a:tab pos="1520825" algn="l"/>
                  </a:tabLst>
                </a:pPr>
                <a:r>
                  <a:rPr lang="pt-BR" sz="2450" spc="105" dirty="0">
                    <a:latin typeface="Arial MT"/>
                    <a:cs typeface="Microsoft Sans Serif"/>
                  </a:rPr>
                  <a:t>86%</a:t>
                </a:r>
                <a:r>
                  <a:rPr lang="pt-BR" sz="2450" spc="15" dirty="0">
                    <a:latin typeface="Arial MT"/>
                    <a:cs typeface="Microsoft Sans Serif"/>
                  </a:rPr>
                  <a:t> </a:t>
                </a:r>
                <a:r>
                  <a:rPr lang="pt-BR" sz="2450" dirty="0">
                    <a:latin typeface="Arial MT"/>
                    <a:cs typeface="Microsoft Sans Serif"/>
                  </a:rPr>
                  <a:t>[NÃO CHURN -</a:t>
                </a:r>
                <a:r>
                  <a:rPr lang="pt-BR" sz="2450" spc="20" dirty="0">
                    <a:latin typeface="Arial MT"/>
                    <a:cs typeface="Microsoft Sans Serif"/>
                  </a:rPr>
                  <a:t> </a:t>
                </a:r>
                <a:r>
                  <a:rPr lang="pt-BR" sz="2450" spc="-15" dirty="0">
                    <a:latin typeface="Arial MT"/>
                    <a:cs typeface="Microsoft Sans Serif"/>
                  </a:rPr>
                  <a:t>0]</a:t>
                </a:r>
              </a:p>
              <a:p>
                <a:pPr marL="1567180" indent="-342900">
                  <a:lnSpc>
                    <a:spcPct val="100000"/>
                  </a:lnSpc>
                  <a:spcBef>
                    <a:spcPts val="30"/>
                  </a:spcBef>
                  <a:buFontTx/>
                  <a:buChar char="-"/>
                  <a:tabLst>
                    <a:tab pos="1520825" algn="l"/>
                  </a:tabLst>
                </a:pPr>
                <a:r>
                  <a:rPr lang="pt-BR" sz="2450" spc="-15" dirty="0">
                    <a:latin typeface="Arial MT"/>
                    <a:cs typeface="Microsoft Sans Serif"/>
                  </a:rPr>
                  <a:t>Instabilidade ao longo do Tempo</a:t>
                </a:r>
                <a:endParaRPr sz="2450" dirty="0">
                  <a:latin typeface="Arial MT"/>
                  <a:cs typeface="Microsoft Sans Serif"/>
                </a:endParaRPr>
              </a:p>
            </p:txBody>
          </p:sp>
        </mc:Choice>
        <mc:Fallback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3" y="3521075"/>
                <a:ext cx="11277600" cy="6021520"/>
              </a:xfrm>
              <a:prstGeom prst="rect">
                <a:avLst/>
              </a:prstGeom>
              <a:blipFill>
                <a:blip r:embed="rId5"/>
                <a:stretch>
                  <a:fillRect l="-1676" b="-2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2CFF7151-A03F-95A7-730D-991DD2C5F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9850" y="6808793"/>
            <a:ext cx="8335538" cy="37226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D575B8-1A70-C89C-2530-AAE539F6E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6242" y="2783641"/>
            <a:ext cx="8335537" cy="39378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pc="10" dirty="0"/>
              <a:t>Problema 1: Previsão de CHURN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2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9988624E-D24B-A0B6-04F1-32CACC81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74850"/>
              </p:ext>
            </p:extLst>
          </p:nvPr>
        </p:nvGraphicFramePr>
        <p:xfrm>
          <a:off x="184167" y="1683790"/>
          <a:ext cx="4688113" cy="37704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1759">
                  <a:extLst>
                    <a:ext uri="{9D8B030D-6E8A-4147-A177-3AD203B41FA5}">
                      <a16:colId xmlns:a16="http://schemas.microsoft.com/office/drawing/2014/main" val="2611244879"/>
                    </a:ext>
                  </a:extLst>
                </a:gridCol>
                <a:gridCol w="3366354">
                  <a:extLst>
                    <a:ext uri="{9D8B030D-6E8A-4147-A177-3AD203B41FA5}">
                      <a16:colId xmlns:a16="http://schemas.microsoft.com/office/drawing/2014/main" val="4046254364"/>
                    </a:ext>
                  </a:extLst>
                </a:gridCol>
              </a:tblGrid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Safra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Tipo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16759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201601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D0D0D"/>
                          </a:highlight>
                        </a:rPr>
                        <a:t>Desconsiderado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D0D0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06430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201602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03534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201603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97602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201604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99714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201605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180181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201606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54596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201607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76594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201608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Treino (80%)/Teste(20%)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772331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201609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OOT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313842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201610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D0D0D"/>
                          </a:highlight>
                        </a:rPr>
                        <a:t>Desconsiderado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D0D0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4514348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201611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05789"/>
                  </a:ext>
                </a:extLst>
              </a:tr>
              <a:tr h="2900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201612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61444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B5ABD243-A7E0-F253-CA68-BD7A9E0D145D}"/>
              </a:ext>
            </a:extLst>
          </p:cNvPr>
          <p:cNvSpPr txBox="1"/>
          <p:nvPr/>
        </p:nvSpPr>
        <p:spPr>
          <a:xfrm>
            <a:off x="4308038" y="3320327"/>
            <a:ext cx="32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 Validação com 10% do Treino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588EBD0-FAFD-512E-ACF2-9CC9C267BE9C}"/>
              </a:ext>
            </a:extLst>
          </p:cNvPr>
          <p:cNvSpPr txBox="1"/>
          <p:nvPr/>
        </p:nvSpPr>
        <p:spPr>
          <a:xfrm>
            <a:off x="4292617" y="175519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*Safras com CHURN atípicos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334315-C569-DD40-5719-4732338A9FDC}"/>
              </a:ext>
            </a:extLst>
          </p:cNvPr>
          <p:cNvSpPr txBox="1"/>
          <p:nvPr/>
        </p:nvSpPr>
        <p:spPr>
          <a:xfrm>
            <a:off x="4292617" y="4743295"/>
            <a:ext cx="328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 MT"/>
              </a:rPr>
              <a:t>*Safras com CHURN incompleto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A304687-0765-8C92-A28F-53B319347E29}"/>
              </a:ext>
            </a:extLst>
          </p:cNvPr>
          <p:cNvCxnSpPr>
            <a:cxnSpLocks/>
          </p:cNvCxnSpPr>
          <p:nvPr/>
        </p:nvCxnSpPr>
        <p:spPr>
          <a:xfrm>
            <a:off x="228616" y="4542631"/>
            <a:ext cx="7569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3AE4BAD-35C3-0546-688D-CC22F57DC241}"/>
              </a:ext>
            </a:extLst>
          </p:cNvPr>
          <p:cNvCxnSpPr>
            <a:cxnSpLocks/>
          </p:cNvCxnSpPr>
          <p:nvPr/>
        </p:nvCxnSpPr>
        <p:spPr>
          <a:xfrm>
            <a:off x="184167" y="2558641"/>
            <a:ext cx="7569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ject 12">
            <a:extLst>
              <a:ext uri="{FF2B5EF4-FFF2-40B4-BE49-F238E27FC236}">
                <a16:creationId xmlns:a16="http://schemas.microsoft.com/office/drawing/2014/main" id="{9EA51206-78F6-D31C-124E-796A37B0FB5C}"/>
              </a:ext>
            </a:extLst>
          </p:cNvPr>
          <p:cNvSpPr txBox="1"/>
          <p:nvPr/>
        </p:nvSpPr>
        <p:spPr>
          <a:xfrm>
            <a:off x="540673" y="1249248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Divisão de Amostra</a:t>
            </a:r>
            <a:endParaRPr sz="2700" b="1" dirty="0">
              <a:latin typeface="Arial MT"/>
              <a:cs typeface="Arial M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CA40EA3-E664-C4D3-335F-77A99AF43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42" y="8031896"/>
            <a:ext cx="5986314" cy="2385952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66E8A440-25E1-FD10-44B5-89449AB55DDB}"/>
              </a:ext>
            </a:extLst>
          </p:cNvPr>
          <p:cNvSpPr txBox="1"/>
          <p:nvPr/>
        </p:nvSpPr>
        <p:spPr>
          <a:xfrm>
            <a:off x="450850" y="5898253"/>
            <a:ext cx="6647544" cy="110504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Análise de Tipagem e Nulos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  <a:endParaRPr lang="pt-BR" sz="2800" b="1" spc="-4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322AF62-DCFE-EF32-0F94-793809C7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358" y="1911628"/>
            <a:ext cx="11414893" cy="3941313"/>
          </a:xfrm>
          <a:prstGeom prst="rect">
            <a:avLst/>
          </a:prstGeom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5EE4B360-7787-08DA-2A67-156EAA5DA729}"/>
              </a:ext>
            </a:extLst>
          </p:cNvPr>
          <p:cNvSpPr txBox="1"/>
          <p:nvPr/>
        </p:nvSpPr>
        <p:spPr>
          <a:xfrm>
            <a:off x="8273664" y="1199651"/>
            <a:ext cx="11845606" cy="110504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Análise de Outliers Extremos ou Inconsistências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  <a:endParaRPr lang="pt-BR" sz="2800" b="1" spc="-45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B7489E42-B5F5-6724-FFA0-340CF7F01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358" y="6539526"/>
            <a:ext cx="5094717" cy="379603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444BED6-587D-6DEC-C97E-F55243F1D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1075" y="6649507"/>
            <a:ext cx="6512175" cy="3576070"/>
          </a:xfrm>
          <a:prstGeom prst="rect">
            <a:avLst/>
          </a:prstGeom>
        </p:spPr>
      </p:pic>
      <p:sp>
        <p:nvSpPr>
          <p:cNvPr id="26" name="object 12">
            <a:extLst>
              <a:ext uri="{FF2B5EF4-FFF2-40B4-BE49-F238E27FC236}">
                <a16:creationId xmlns:a16="http://schemas.microsoft.com/office/drawing/2014/main" id="{BF2FF659-A7EE-E4DB-DEB9-360BB38AE4C2}"/>
              </a:ext>
            </a:extLst>
          </p:cNvPr>
          <p:cNvSpPr txBox="1"/>
          <p:nvPr/>
        </p:nvSpPr>
        <p:spPr>
          <a:xfrm>
            <a:off x="8093530" y="5898253"/>
            <a:ext cx="12033249" cy="110504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Análise de Associação com a Target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8F1E3C80-67FD-4BA5-7662-DA1F8E26CC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673" y="6629448"/>
            <a:ext cx="4913507" cy="54519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106CCBA-7A57-4BD9-0F4A-C0D28C6B7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470" y="7255487"/>
            <a:ext cx="4852710" cy="560018"/>
          </a:xfrm>
          <a:prstGeom prst="rect">
            <a:avLst/>
          </a:prstGeom>
        </p:spPr>
      </p:pic>
      <p:sp>
        <p:nvSpPr>
          <p:cNvPr id="33" name="object 13">
            <a:extLst>
              <a:ext uri="{FF2B5EF4-FFF2-40B4-BE49-F238E27FC236}">
                <a16:creationId xmlns:a16="http://schemas.microsoft.com/office/drawing/2014/main" id="{A70AF79E-5002-ED7A-2892-7C9703572C1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49313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pc="10" dirty="0"/>
              <a:t>Problema 1: Previsão de CHURN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3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3">
            <a:extLst>
              <a:ext uri="{FF2B5EF4-FFF2-40B4-BE49-F238E27FC236}">
                <a16:creationId xmlns:a16="http://schemas.microsoft.com/office/drawing/2014/main" id="{1E6FFC19-A89A-F2E4-FC6E-B62845B6033C}"/>
              </a:ext>
            </a:extLst>
          </p:cNvPr>
          <p:cNvSpPr txBox="1"/>
          <p:nvPr/>
        </p:nvSpPr>
        <p:spPr>
          <a:xfrm>
            <a:off x="328883" y="1586919"/>
            <a:ext cx="7051129" cy="3397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90"/>
              </a:spcBef>
              <a:tabLst>
                <a:tab pos="352425" algn="l"/>
                <a:tab pos="353060" algn="l"/>
              </a:tabLst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Variáveis Contínuas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de Nulos ou Outliers extremos (&lt;p1 ou p99 &gt;) pela mediana referente a cidade do cliente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Variáveis Categóricas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Criação de uma categoria nova chamada “Nulo” para categóricas nulas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da categoria pelo WOE (</a:t>
            </a:r>
            <a:r>
              <a:rPr lang="pt-BR" sz="2150" spc="-45" dirty="0" err="1">
                <a:latin typeface="Arial MT"/>
                <a:cs typeface="Arial MT"/>
              </a:rPr>
              <a:t>Weight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of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Evidence</a:t>
            </a:r>
            <a:r>
              <a:rPr lang="pt-BR" sz="2150" spc="-45" dirty="0">
                <a:latin typeface="Arial MT"/>
                <a:cs typeface="Arial MT"/>
              </a:rPr>
              <a:t>)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57" name="object 12">
            <a:extLst>
              <a:ext uri="{FF2B5EF4-FFF2-40B4-BE49-F238E27FC236}">
                <a16:creationId xmlns:a16="http://schemas.microsoft.com/office/drawing/2014/main" id="{F4192E23-A636-F210-A10C-35F3C28E39E7}"/>
              </a:ext>
            </a:extLst>
          </p:cNvPr>
          <p:cNvSpPr txBox="1"/>
          <p:nvPr/>
        </p:nvSpPr>
        <p:spPr>
          <a:xfrm>
            <a:off x="328883" y="1065288"/>
            <a:ext cx="7051128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 algn="just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Tratamento de Dados</a:t>
            </a:r>
            <a:endParaRPr sz="2700" b="1" dirty="0">
              <a:latin typeface="Arial MT"/>
              <a:cs typeface="Arial MT"/>
            </a:endParaRP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A925F348-6448-41F5-CBD7-80607392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472" y="6982339"/>
            <a:ext cx="7491273" cy="3645447"/>
          </a:xfrm>
          <a:prstGeom prst="rect">
            <a:avLst/>
          </a:prstGeom>
        </p:spPr>
      </p:pic>
      <p:sp>
        <p:nvSpPr>
          <p:cNvPr id="82" name="object 12">
            <a:extLst>
              <a:ext uri="{FF2B5EF4-FFF2-40B4-BE49-F238E27FC236}">
                <a16:creationId xmlns:a16="http://schemas.microsoft.com/office/drawing/2014/main" id="{5238C320-E6AC-C4AA-DA09-978FA44816F3}"/>
              </a:ext>
            </a:extLst>
          </p:cNvPr>
          <p:cNvSpPr txBox="1"/>
          <p:nvPr/>
        </p:nvSpPr>
        <p:spPr>
          <a:xfrm>
            <a:off x="8685780" y="1328769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Feature </a:t>
            </a:r>
            <a:r>
              <a:rPr lang="pt-BR" sz="2700" b="1" spc="40" dirty="0" err="1">
                <a:latin typeface="Arial MT"/>
                <a:cs typeface="Arial MT"/>
              </a:rPr>
              <a:t>Engineering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83162A0F-8A67-8BB7-5492-905312E0959A}"/>
              </a:ext>
            </a:extLst>
          </p:cNvPr>
          <p:cNvSpPr txBox="1"/>
          <p:nvPr/>
        </p:nvSpPr>
        <p:spPr>
          <a:xfrm>
            <a:off x="8543472" y="1825522"/>
            <a:ext cx="11038908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 err="1">
                <a:latin typeface="Arial MT"/>
                <a:cs typeface="Arial MT"/>
              </a:rPr>
              <a:t>Months_as_a_registered</a:t>
            </a:r>
            <a:r>
              <a:rPr lang="pt-BR" sz="2150" b="1" dirty="0">
                <a:latin typeface="Arial MT"/>
                <a:cs typeface="Arial MT"/>
              </a:rPr>
              <a:t>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Meses desde a data de registro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Num_more_than_50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Proporção de músicas com ao menos 50% do tempo escutado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Feature_avg_m6, Feature_max_m6, Feature_min_m6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 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Média|Máximo|Mínimo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da variável nos últimos 6 meses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Agrupamento de Categorias 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As variáveis “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city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” e “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payment_method_id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” possuíam muitas categorias, portanto, agrupou-se as categorias baseando-se na similaridade de WOE</a:t>
            </a:r>
            <a:endParaRPr sz="2150" dirty="0">
              <a:latin typeface="Arial MT"/>
              <a:cs typeface="Arial MT"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CF95A612-2874-80E1-B7CA-301D6052E3AE}"/>
              </a:ext>
            </a:extLst>
          </p:cNvPr>
          <p:cNvSpPr txBox="1"/>
          <p:nvPr/>
        </p:nvSpPr>
        <p:spPr>
          <a:xfrm>
            <a:off x="8656777" y="4305635"/>
            <a:ext cx="3975100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Feature </a:t>
            </a:r>
            <a:r>
              <a:rPr lang="pt-BR" sz="2700" b="1" spc="40" dirty="0" err="1">
                <a:latin typeface="Arial MT"/>
                <a:cs typeface="Arial MT"/>
              </a:rPr>
              <a:t>Selection</a:t>
            </a:r>
            <a:endParaRPr sz="2700" b="1" dirty="0">
              <a:latin typeface="Arial MT"/>
              <a:cs typeface="Arial MT"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FAB95A62-418E-3D8E-3C16-6F26FA319508}"/>
              </a:ext>
            </a:extLst>
          </p:cNvPr>
          <p:cNvSpPr txBox="1"/>
          <p:nvPr/>
        </p:nvSpPr>
        <p:spPr>
          <a:xfrm>
            <a:off x="8533493" y="4828604"/>
            <a:ext cx="11038908" cy="195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algn="just">
              <a:spcBef>
                <a:spcPts val="90"/>
              </a:spcBef>
              <a:tabLst>
                <a:tab pos="352425" algn="l"/>
                <a:tab pos="353060" algn="l"/>
              </a:tabLst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</a:t>
            </a:r>
            <a:endParaRPr lang="pt-BR" sz="1600" b="1" dirty="0">
              <a:latin typeface="Arial MT"/>
              <a:cs typeface="Arial MT"/>
              <a:sym typeface="Wingdings" panose="05000000000000000000" pitchFamily="2" charset="2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Random Forest Feature </a:t>
            </a:r>
            <a:r>
              <a:rPr lang="pt-BR" sz="2150" b="1" dirty="0" err="1">
                <a:latin typeface="Arial MT"/>
                <a:cs typeface="Arial MT"/>
                <a:sym typeface="Wingdings" panose="05000000000000000000" pitchFamily="2" charset="2"/>
              </a:rPr>
              <a:t>Importance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  Variáveis com Importância &gt; 0 mantidas</a:t>
            </a: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Análise de Correlação de </a:t>
            </a:r>
            <a:r>
              <a:rPr lang="pt-BR" sz="2150" b="1" dirty="0" err="1">
                <a:latin typeface="Arial MT"/>
                <a:cs typeface="Arial MT"/>
                <a:sym typeface="Wingdings" panose="05000000000000000000" pitchFamily="2" charset="2"/>
              </a:rPr>
              <a:t>Spearman</a:t>
            </a: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 Variáveis com Correlação &gt; 0.9 eliminadas, mantendo a com maior Feature 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Importance</a:t>
            </a:r>
            <a:endParaRPr lang="pt-BR" sz="2150" dirty="0">
              <a:latin typeface="Arial MT"/>
              <a:cs typeface="Arial MT"/>
              <a:sym typeface="Wingdings" panose="05000000000000000000" pitchFamily="2" charset="2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dirty="0">
                <a:latin typeface="Arial MT"/>
                <a:cs typeface="Arial MT"/>
                <a:sym typeface="Wingdings" panose="05000000000000000000" pitchFamily="2" charset="2"/>
              </a:rPr>
              <a:t>Features Eliminadas por falta de informação  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A variável “</a:t>
            </a:r>
            <a:r>
              <a:rPr lang="pt-BR" sz="2150" dirty="0" err="1">
                <a:latin typeface="Arial MT"/>
                <a:cs typeface="Arial MT"/>
                <a:sym typeface="Wingdings" panose="05000000000000000000" pitchFamily="2" charset="2"/>
              </a:rPr>
              <a:t>gender</a:t>
            </a:r>
            <a:r>
              <a:rPr lang="pt-BR" sz="2150" dirty="0">
                <a:latin typeface="Arial MT"/>
                <a:cs typeface="Arial MT"/>
                <a:sym typeface="Wingdings" panose="05000000000000000000" pitchFamily="2" charset="2"/>
              </a:rPr>
              <a:t>” foi eliminada pois possuía quase 50% dos valores nulos, tornando-se arriscada para uma imputação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7157E1-FA95-234E-9919-9EA7814FF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21" y="5162409"/>
            <a:ext cx="6753989" cy="20659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11A6A8-A9DC-AA87-DB2D-9532807EC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21" y="7506711"/>
            <a:ext cx="6753989" cy="2137837"/>
          </a:xfrm>
          <a:prstGeom prst="rect">
            <a:avLst/>
          </a:prstGeom>
        </p:spPr>
      </p:pic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8BE8003B-8BB1-9D5C-BF8D-E7FFDFDA12A2}"/>
              </a:ext>
            </a:extLst>
          </p:cNvPr>
          <p:cNvSpPr/>
          <p:nvPr/>
        </p:nvSpPr>
        <p:spPr>
          <a:xfrm rot="16200000">
            <a:off x="2704429" y="7478463"/>
            <a:ext cx="392414" cy="4549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DD6D75-6361-A944-15C1-DDFDC1B0CCF7}"/>
              </a:ext>
            </a:extLst>
          </p:cNvPr>
          <p:cNvSpPr txBox="1"/>
          <p:nvPr/>
        </p:nvSpPr>
        <p:spPr>
          <a:xfrm>
            <a:off x="2562724" y="10066510"/>
            <a:ext cx="6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WOE</a:t>
            </a:r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476458EF-F46E-1589-F1F0-05B601242525}"/>
              </a:ext>
            </a:extLst>
          </p:cNvPr>
          <p:cNvSpPr/>
          <p:nvPr/>
        </p:nvSpPr>
        <p:spPr>
          <a:xfrm rot="16200000">
            <a:off x="6081424" y="8648604"/>
            <a:ext cx="392414" cy="2204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8490015-E982-6F4E-5805-5E2E8364DA7B}"/>
              </a:ext>
            </a:extLst>
          </p:cNvPr>
          <p:cNvSpPr txBox="1"/>
          <p:nvPr/>
        </p:nvSpPr>
        <p:spPr>
          <a:xfrm>
            <a:off x="5668032" y="10045591"/>
            <a:ext cx="121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CONTÍNUA</a:t>
            </a:r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6C959E40-235A-E372-9E25-C1387661FAE5}"/>
              </a:ext>
            </a:extLst>
          </p:cNvPr>
          <p:cNvSpPr txBox="1"/>
          <p:nvPr/>
        </p:nvSpPr>
        <p:spPr>
          <a:xfrm>
            <a:off x="15995650" y="7771242"/>
            <a:ext cx="3847779" cy="16087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2450" spc="15" dirty="0">
                <a:latin typeface="Microsoft Sans Serif"/>
                <a:cs typeface="Microsoft Sans Serif"/>
              </a:rPr>
              <a:t>Quantidade</a:t>
            </a:r>
            <a:r>
              <a:rPr sz="2450" spc="30" dirty="0">
                <a:latin typeface="Microsoft Sans Serif"/>
                <a:cs typeface="Microsoft Sans Serif"/>
              </a:rPr>
              <a:t> de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variáveis</a:t>
            </a:r>
            <a:r>
              <a:rPr sz="2450" spc="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finais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para</a:t>
            </a:r>
            <a:r>
              <a:rPr sz="2450" spc="35" dirty="0">
                <a:latin typeface="Microsoft Sans Serif"/>
                <a:cs typeface="Microsoft Sans Serif"/>
              </a:rPr>
              <a:t> </a:t>
            </a:r>
            <a:r>
              <a:rPr sz="2450" spc="25" dirty="0">
                <a:latin typeface="Microsoft Sans Serif"/>
                <a:cs typeface="Microsoft Sans Serif"/>
              </a:rPr>
              <a:t>modelagem:</a:t>
            </a:r>
            <a:endParaRPr sz="2450" dirty="0">
              <a:latin typeface="Microsoft Sans Serif"/>
              <a:cs typeface="Microsoft Sans Serif"/>
            </a:endParaRPr>
          </a:p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lang="pt-BR" sz="4700" b="1" spc="-5" dirty="0">
                <a:latin typeface="Arial"/>
                <a:cs typeface="Arial"/>
              </a:rPr>
              <a:t>23</a:t>
            </a:r>
            <a:endParaRPr sz="4700" dirty="0">
              <a:latin typeface="Arial"/>
              <a:cs typeface="Arial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127BBF15-1344-6A54-0BBC-A3AE6F24649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238744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596142" y="0"/>
            <a:ext cx="19508470" cy="1249680"/>
            <a:chOff x="596142" y="0"/>
            <a:chExt cx="19508470" cy="1249680"/>
          </a:xfrm>
        </p:grpSpPr>
        <p:sp>
          <p:nvSpPr>
            <p:cNvPr id="6" name="object 6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6023" y="311897"/>
            <a:ext cx="865759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pc="10" dirty="0"/>
              <a:t>Problema 1: Previsão de CHURN</a:t>
            </a:r>
            <a:endParaRPr spc="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95" dirty="0"/>
              <a:t>4</a:t>
            </a:fld>
            <a:endParaRPr spc="95"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ADB4C3B-B2D2-C5E1-CBAB-CA4E71FD3D67}"/>
              </a:ext>
            </a:extLst>
          </p:cNvPr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073556DA-624F-61F4-3D36-E9AE2C84CBE2}"/>
                </a:ext>
              </a:extLst>
            </p:cNvPr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4">
              <a:extLst>
                <a:ext uri="{FF2B5EF4-FFF2-40B4-BE49-F238E27FC236}">
                  <a16:creationId xmlns:a16="http://schemas.microsoft.com/office/drawing/2014/main" id="{C5744ABE-A8DA-E41E-6DD3-ACE2B97953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CE1F4298-0FBD-FBF6-73EF-31A49929364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9497DDB3-4E6B-2BE1-7901-5EEA898C5B41}"/>
                </a:ext>
              </a:extLst>
            </p:cNvPr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25">
            <a:extLst>
              <a:ext uri="{FF2B5EF4-FFF2-40B4-BE49-F238E27FC236}">
                <a16:creationId xmlns:a16="http://schemas.microsoft.com/office/drawing/2014/main" id="{0870ADD6-7487-D9AE-CF1E-574FFE7C8454}"/>
              </a:ext>
            </a:extLst>
          </p:cNvPr>
          <p:cNvSpPr txBox="1"/>
          <p:nvPr/>
        </p:nvSpPr>
        <p:spPr>
          <a:xfrm>
            <a:off x="4260850" y="7826245"/>
            <a:ext cx="2512453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dirty="0" err="1">
                <a:latin typeface="Microsoft Sans Serif"/>
                <a:cs typeface="Microsoft Sans Serif"/>
              </a:rPr>
              <a:t>learning_rate</a:t>
            </a:r>
            <a:r>
              <a:rPr sz="1600" dirty="0">
                <a:latin typeface="Microsoft Sans Serif"/>
                <a:cs typeface="Microsoft Sans Serif"/>
              </a:rPr>
              <a:t>=0.</a:t>
            </a:r>
            <a:r>
              <a:rPr lang="pt-BR" sz="1600" dirty="0">
                <a:latin typeface="Microsoft Sans Serif"/>
                <a:cs typeface="Microsoft Sans Serif"/>
              </a:rPr>
              <a:t>01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5" dirty="0">
                <a:latin typeface="Microsoft Sans Serif"/>
                <a:cs typeface="Microsoft Sans Serif"/>
              </a:rPr>
              <a:t>reg_</a:t>
            </a:r>
            <a:r>
              <a:rPr lang="pt-BR" sz="1600" spc="5" dirty="0">
                <a:latin typeface="Microsoft Sans Serif"/>
                <a:cs typeface="Microsoft Sans Serif"/>
              </a:rPr>
              <a:t>alpha</a:t>
            </a:r>
            <a:r>
              <a:rPr sz="1600" spc="5" dirty="0">
                <a:latin typeface="Microsoft Sans Serif"/>
                <a:cs typeface="Microsoft Sans Serif"/>
              </a:rPr>
              <a:t>=</a:t>
            </a:r>
            <a:r>
              <a:rPr lang="pt-BR" sz="1600" spc="5" dirty="0">
                <a:latin typeface="Microsoft Sans Serif"/>
                <a:cs typeface="Microsoft Sans Serif"/>
              </a:rPr>
              <a:t>0.86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dirty="0">
                <a:latin typeface="Microsoft Sans Serif"/>
                <a:cs typeface="Microsoft Sans Serif"/>
              </a:rPr>
              <a:t>reg_</a:t>
            </a:r>
            <a:r>
              <a:rPr lang="pt-BR" sz="1600" dirty="0">
                <a:latin typeface="Microsoft Sans Serif"/>
                <a:cs typeface="Microsoft Sans Serif"/>
              </a:rPr>
              <a:t>lambda</a:t>
            </a:r>
            <a:r>
              <a:rPr sz="1600" dirty="0">
                <a:latin typeface="Microsoft Sans Serif"/>
                <a:cs typeface="Microsoft Sans Serif"/>
              </a:rPr>
              <a:t>=0</a:t>
            </a:r>
            <a:r>
              <a:rPr lang="pt-BR" sz="1600" dirty="0">
                <a:latin typeface="Microsoft Sans Serif"/>
                <a:cs typeface="Microsoft Sans Serif"/>
              </a:rPr>
              <a:t>.71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25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10" dirty="0" err="1">
                <a:latin typeface="Microsoft Sans Serif"/>
                <a:cs typeface="Microsoft Sans Serif"/>
              </a:rPr>
              <a:t>scale_pos_weight</a:t>
            </a:r>
            <a:r>
              <a:rPr sz="1600" spc="10" dirty="0">
                <a:latin typeface="Microsoft Sans Serif"/>
                <a:cs typeface="Microsoft Sans Serif"/>
              </a:rPr>
              <a:t>=</a:t>
            </a:r>
            <a:r>
              <a:rPr lang="pt-BR" sz="1600" spc="10" dirty="0">
                <a:latin typeface="Microsoft Sans Serif"/>
                <a:cs typeface="Microsoft Sans Serif"/>
              </a:rPr>
              <a:t>10</a:t>
            </a:r>
            <a:endParaRPr sz="1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EBA0020A-A146-0E12-7F39-EE98C2713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53076"/>
              </p:ext>
            </p:extLst>
          </p:nvPr>
        </p:nvGraphicFramePr>
        <p:xfrm>
          <a:off x="220121" y="3249299"/>
          <a:ext cx="8026400" cy="2076450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3176620158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328297988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311119500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3761990421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1194032772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1172226505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1634519861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502612041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147237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008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4472C4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Regressão Logística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994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475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339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548235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578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412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669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C0000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925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709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12659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FA47B6BD-ACED-5BD2-DF97-2E21EFA7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50238"/>
              </p:ext>
            </p:extLst>
          </p:nvPr>
        </p:nvGraphicFramePr>
        <p:xfrm>
          <a:off x="220121" y="9272946"/>
          <a:ext cx="8026400" cy="1080644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1355711141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484581032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29901603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222174729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935190637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563241606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736603610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2327442386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1722885756"/>
                    </a:ext>
                  </a:extLst>
                </a:gridCol>
              </a:tblGrid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152263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treino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Bayes</a:t>
                      </a:r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 Search + </a:t>
                      </a:r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1616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Bayes</a:t>
                      </a:r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 Search + </a:t>
                      </a:r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2311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validacao_cruzada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Bayes</a:t>
                      </a:r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 Search + </a:t>
                      </a:r>
                      <a:r>
                        <a:rPr lang="pt-BR" sz="1000" b="1" i="0" u="none" strike="noStrike" dirty="0" err="1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XGBoost</a:t>
                      </a:r>
                      <a:endParaRPr lang="pt-BR" sz="1000" b="1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42497"/>
                  </a:ext>
                </a:extLst>
              </a:tr>
            </a:tbl>
          </a:graphicData>
        </a:graphic>
      </p:graphicFrame>
      <p:sp>
        <p:nvSpPr>
          <p:cNvPr id="20" name="object 13">
            <a:extLst>
              <a:ext uri="{FF2B5EF4-FFF2-40B4-BE49-F238E27FC236}">
                <a16:creationId xmlns:a16="http://schemas.microsoft.com/office/drawing/2014/main" id="{6233FAB3-A4AE-30A7-1970-70CBE8C8B6D1}"/>
              </a:ext>
            </a:extLst>
          </p:cNvPr>
          <p:cNvSpPr txBox="1"/>
          <p:nvPr/>
        </p:nvSpPr>
        <p:spPr>
          <a:xfrm>
            <a:off x="220121" y="1655037"/>
            <a:ext cx="8223250" cy="68339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Comparação Inicial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Comparou-se uma Regressão Logística, Random Forest e </a:t>
            </a:r>
            <a:r>
              <a:rPr lang="pt-BR" sz="2150" spc="-45" dirty="0" err="1">
                <a:latin typeface="Arial MT"/>
                <a:cs typeface="Arial MT"/>
              </a:rPr>
              <a:t>XGBoost</a:t>
            </a:r>
            <a:r>
              <a:rPr lang="pt-BR" sz="2150" spc="-45" dirty="0">
                <a:latin typeface="Arial MT"/>
                <a:cs typeface="Arial MT"/>
              </a:rPr>
              <a:t> para definir qual modelo seria otimizado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b="1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b="1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b="1" spc="-45" dirty="0">
              <a:latin typeface="Arial MT"/>
              <a:cs typeface="Arial MT"/>
            </a:endParaRPr>
          </a:p>
          <a:p>
            <a:pPr marL="352425" indent="-340360" algn="just">
              <a:lnSpc>
                <a:spcPct val="100000"/>
              </a:lnSpc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b="1" spc="-45" dirty="0">
                <a:latin typeface="Arial MT"/>
                <a:cs typeface="Arial MT"/>
              </a:rPr>
              <a:t>Otimização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Otimização do </a:t>
            </a:r>
            <a:r>
              <a:rPr lang="pt-BR" sz="2150" spc="-45" dirty="0" err="1">
                <a:latin typeface="Arial MT"/>
                <a:cs typeface="Arial MT"/>
              </a:rPr>
              <a:t>XGBoost</a:t>
            </a:r>
            <a:r>
              <a:rPr lang="pt-BR" sz="2150" spc="-45" dirty="0">
                <a:latin typeface="Arial MT"/>
                <a:cs typeface="Arial MT"/>
              </a:rPr>
              <a:t> pois foi o modelo que teve melhor desempenho no Baseline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Utilizou-se o </a:t>
            </a:r>
            <a:r>
              <a:rPr lang="pt-BR" sz="2150" spc="-45" dirty="0" err="1">
                <a:latin typeface="Arial MT"/>
                <a:cs typeface="Arial MT"/>
              </a:rPr>
              <a:t>Bayes</a:t>
            </a:r>
            <a:r>
              <a:rPr lang="pt-BR" sz="2150" spc="-45" dirty="0">
                <a:latin typeface="Arial MT"/>
                <a:cs typeface="Arial MT"/>
              </a:rPr>
              <a:t> Search e a função de custo da Otimização foi a “AUC”, pois maximizava os VP e minimizava os FP</a:t>
            </a: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Os hiperparâmetros finais foram:</a:t>
            </a:r>
          </a:p>
          <a:p>
            <a:pPr marL="469265" lvl="1" algn="just">
              <a:spcBef>
                <a:spcPts val="90"/>
              </a:spcBef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  <a:p>
            <a:pPr marL="809625" lvl="1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150" spc="-45" dirty="0">
              <a:latin typeface="Arial MT"/>
              <a:cs typeface="Arial MT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FC00F957-73B4-16D2-7F68-71370BDD3EB9}"/>
              </a:ext>
            </a:extLst>
          </p:cNvPr>
          <p:cNvSpPr txBox="1"/>
          <p:nvPr/>
        </p:nvSpPr>
        <p:spPr>
          <a:xfrm>
            <a:off x="220121" y="1133406"/>
            <a:ext cx="7051128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Modelagem</a:t>
            </a:r>
            <a:endParaRPr lang="pt-BR" sz="2700" b="1" dirty="0">
              <a:latin typeface="Arial MT"/>
              <a:cs typeface="Arial MT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09104A3E-3965-AB20-BEA5-19E39B62C0A4}"/>
              </a:ext>
            </a:extLst>
          </p:cNvPr>
          <p:cNvSpPr txBox="1"/>
          <p:nvPr/>
        </p:nvSpPr>
        <p:spPr>
          <a:xfrm>
            <a:off x="1166678" y="7826245"/>
            <a:ext cx="2480980" cy="10002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2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15" dirty="0" err="1">
                <a:latin typeface="Microsoft Sans Serif"/>
                <a:cs typeface="Microsoft Sans Serif"/>
              </a:rPr>
              <a:t>n_estimators</a:t>
            </a:r>
            <a:r>
              <a:rPr sz="1600" spc="15" dirty="0">
                <a:latin typeface="Microsoft Sans Serif"/>
                <a:cs typeface="Microsoft Sans Serif"/>
              </a:rPr>
              <a:t>=</a:t>
            </a:r>
            <a:r>
              <a:rPr lang="pt-BR" sz="1600" spc="15" dirty="0">
                <a:latin typeface="Microsoft Sans Serif"/>
                <a:cs typeface="Microsoft Sans Serif"/>
              </a:rPr>
              <a:t>100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sz="1600" spc="25" dirty="0" err="1">
                <a:latin typeface="Microsoft Sans Serif"/>
                <a:cs typeface="Microsoft Sans Serif"/>
              </a:rPr>
              <a:t>max_depth</a:t>
            </a:r>
            <a:r>
              <a:rPr lang="pt-BR" sz="1600" spc="25" dirty="0">
                <a:latin typeface="Microsoft Sans Serif"/>
                <a:cs typeface="Microsoft Sans Serif"/>
              </a:rPr>
              <a:t>=6</a:t>
            </a:r>
            <a:endParaRPr sz="1600" dirty="0">
              <a:latin typeface="Microsoft Sans Serif"/>
              <a:cs typeface="Microsoft Sans Serif"/>
            </a:endParaRP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lang="pt-BR" sz="1600" spc="15" dirty="0" err="1">
                <a:latin typeface="Microsoft Sans Serif"/>
                <a:cs typeface="Microsoft Sans Serif"/>
              </a:rPr>
              <a:t>colsample_bytree</a:t>
            </a:r>
            <a:r>
              <a:rPr sz="1600" spc="15" dirty="0">
                <a:latin typeface="Microsoft Sans Serif"/>
                <a:cs typeface="Microsoft Sans Serif"/>
              </a:rPr>
              <a:t>=</a:t>
            </a:r>
            <a:r>
              <a:rPr lang="pt-BR" sz="1600" spc="15" dirty="0">
                <a:latin typeface="Microsoft Sans Serif"/>
                <a:cs typeface="Microsoft Sans Serif"/>
              </a:rPr>
              <a:t>0.9</a:t>
            </a:r>
          </a:p>
          <a:p>
            <a:pPr marL="288290" indent="-276225">
              <a:lnSpc>
                <a:spcPct val="100000"/>
              </a:lnSpc>
              <a:spcBef>
                <a:spcPts val="30"/>
              </a:spcBef>
              <a:buFont typeface="MS Gothic"/>
              <a:buChar char="‣"/>
              <a:tabLst>
                <a:tab pos="288925" algn="l"/>
              </a:tabLst>
            </a:pPr>
            <a:r>
              <a:rPr lang="pt-BR" sz="1600" spc="15" dirty="0" err="1">
                <a:latin typeface="Microsoft Sans Serif"/>
                <a:cs typeface="Microsoft Sans Serif"/>
              </a:rPr>
              <a:t>Subsample</a:t>
            </a:r>
            <a:r>
              <a:rPr lang="pt-BR" sz="1600" spc="15" dirty="0">
                <a:latin typeface="Microsoft Sans Serif"/>
                <a:cs typeface="Microsoft Sans Serif"/>
              </a:rPr>
              <a:t> = 0.68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154E971C-C028-7C42-70FC-8EB73A3DB74C}"/>
              </a:ext>
            </a:extLst>
          </p:cNvPr>
          <p:cNvSpPr txBox="1"/>
          <p:nvPr/>
        </p:nvSpPr>
        <p:spPr>
          <a:xfrm>
            <a:off x="8952224" y="1250631"/>
            <a:ext cx="7051128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Ponto de Corte</a:t>
            </a:r>
            <a:endParaRPr lang="pt-BR" sz="2700" b="1" dirty="0">
              <a:latin typeface="Arial MT"/>
              <a:cs typeface="Arial MT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E522597-3B74-3B32-333D-6A19F7321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224" y="1719145"/>
            <a:ext cx="5544101" cy="351528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48B12B1-899D-B839-05E7-C9CD3285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6325" y="1719146"/>
            <a:ext cx="5359533" cy="3515281"/>
          </a:xfrm>
          <a:prstGeom prst="rect">
            <a:avLst/>
          </a:prstGeom>
        </p:spPr>
      </p:pic>
      <p:sp>
        <p:nvSpPr>
          <p:cNvPr id="28" name="object 12">
            <a:extLst>
              <a:ext uri="{FF2B5EF4-FFF2-40B4-BE49-F238E27FC236}">
                <a16:creationId xmlns:a16="http://schemas.microsoft.com/office/drawing/2014/main" id="{40ADC325-7E3E-5FC8-4A2A-8597F67BDBD6}"/>
              </a:ext>
            </a:extLst>
          </p:cNvPr>
          <p:cNvSpPr txBox="1"/>
          <p:nvPr/>
        </p:nvSpPr>
        <p:spPr>
          <a:xfrm>
            <a:off x="8952224" y="5670518"/>
            <a:ext cx="7858947" cy="40440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Resultados Finais – Amostra de Teste e OOT</a:t>
            </a:r>
            <a:endParaRPr lang="pt-BR" sz="2700" b="1" dirty="0">
              <a:latin typeface="Arial MT"/>
              <a:cs typeface="Arial MT"/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C9F792C5-3C48-CEC7-A7DE-621D18C0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89230"/>
              </p:ext>
            </p:extLst>
          </p:nvPr>
        </p:nvGraphicFramePr>
        <p:xfrm>
          <a:off x="8952224" y="6229895"/>
          <a:ext cx="8026400" cy="571500"/>
        </p:xfrm>
        <a:graphic>
          <a:graphicData uri="http://schemas.openxmlformats.org/drawingml/2006/table">
            <a:tbl>
              <a:tblPr/>
              <a:tblGrid>
                <a:gridCol w="1091337">
                  <a:extLst>
                    <a:ext uri="{9D8B030D-6E8A-4147-A177-3AD203B41FA5}">
                      <a16:colId xmlns:a16="http://schemas.microsoft.com/office/drawing/2014/main" val="3876524355"/>
                    </a:ext>
                  </a:extLst>
                </a:gridCol>
                <a:gridCol w="558358">
                  <a:extLst>
                    <a:ext uri="{9D8B030D-6E8A-4147-A177-3AD203B41FA5}">
                      <a16:colId xmlns:a16="http://schemas.microsoft.com/office/drawing/2014/main" val="1278706204"/>
                    </a:ext>
                  </a:extLst>
                </a:gridCol>
                <a:gridCol w="828020">
                  <a:extLst>
                    <a:ext uri="{9D8B030D-6E8A-4147-A177-3AD203B41FA5}">
                      <a16:colId xmlns:a16="http://schemas.microsoft.com/office/drawing/2014/main" val="2551845958"/>
                    </a:ext>
                  </a:extLst>
                </a:gridCol>
                <a:gridCol w="710638">
                  <a:extLst>
                    <a:ext uri="{9D8B030D-6E8A-4147-A177-3AD203B41FA5}">
                      <a16:colId xmlns:a16="http://schemas.microsoft.com/office/drawing/2014/main" val="1793637324"/>
                    </a:ext>
                  </a:extLst>
                </a:gridCol>
                <a:gridCol w="812157">
                  <a:extLst>
                    <a:ext uri="{9D8B030D-6E8A-4147-A177-3AD203B41FA5}">
                      <a16:colId xmlns:a16="http://schemas.microsoft.com/office/drawing/2014/main" val="1611726143"/>
                    </a:ext>
                  </a:extLst>
                </a:gridCol>
                <a:gridCol w="634498">
                  <a:extLst>
                    <a:ext uri="{9D8B030D-6E8A-4147-A177-3AD203B41FA5}">
                      <a16:colId xmlns:a16="http://schemas.microsoft.com/office/drawing/2014/main" val="238648495"/>
                    </a:ext>
                  </a:extLst>
                </a:gridCol>
                <a:gridCol w="748708">
                  <a:extLst>
                    <a:ext uri="{9D8B030D-6E8A-4147-A177-3AD203B41FA5}">
                      <a16:colId xmlns:a16="http://schemas.microsoft.com/office/drawing/2014/main" val="287246722"/>
                    </a:ext>
                  </a:extLst>
                </a:gridCol>
                <a:gridCol w="1129406">
                  <a:extLst>
                    <a:ext uri="{9D8B030D-6E8A-4147-A177-3AD203B41FA5}">
                      <a16:colId xmlns:a16="http://schemas.microsoft.com/office/drawing/2014/main" val="607425019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34562061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Acuracia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Precisao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LogLoss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Etapa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BFBFBF"/>
                          </a:highlight>
                          <a:latin typeface="Segoe UI" panose="020B0502040204020203" pitchFamily="34" charset="0"/>
                        </a:rPr>
                        <a:t>Classificador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20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Teste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Modelo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6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OOT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Modelo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85457"/>
                  </a:ext>
                </a:extLst>
              </a:tr>
            </a:tbl>
          </a:graphicData>
        </a:graphic>
      </p:graphicFrame>
      <p:pic>
        <p:nvPicPr>
          <p:cNvPr id="32" name="Imagem 31">
            <a:extLst>
              <a:ext uri="{FF2B5EF4-FFF2-40B4-BE49-F238E27FC236}">
                <a16:creationId xmlns:a16="http://schemas.microsoft.com/office/drawing/2014/main" id="{701AFFFC-5808-8A1E-0521-77BA0A72E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2224" y="6956366"/>
            <a:ext cx="5822865" cy="356703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2233A14-8E45-9F48-D646-03B91BE20D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7916" y="9013882"/>
            <a:ext cx="4124901" cy="62873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D3B069F4-3E52-9827-6D70-87AC07A96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4867" y="7877880"/>
            <a:ext cx="4597092" cy="918657"/>
          </a:xfrm>
          <a:prstGeom prst="rect">
            <a:avLst/>
          </a:prstGeom>
        </p:spPr>
      </p:pic>
      <p:sp>
        <p:nvSpPr>
          <p:cNvPr id="38" name="object 25">
            <a:extLst>
              <a:ext uri="{FF2B5EF4-FFF2-40B4-BE49-F238E27FC236}">
                <a16:creationId xmlns:a16="http://schemas.microsoft.com/office/drawing/2014/main" id="{A074A1FB-C87F-17A0-36A0-2584F948D6F1}"/>
              </a:ext>
            </a:extLst>
          </p:cNvPr>
          <p:cNvSpPr txBox="1"/>
          <p:nvPr/>
        </p:nvSpPr>
        <p:spPr>
          <a:xfrm>
            <a:off x="10156957" y="5272931"/>
            <a:ext cx="8223250" cy="3424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Arial MT"/>
                <a:cs typeface="Arial MT"/>
              </a:rPr>
              <a:t>Threshold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que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35" dirty="0">
                <a:latin typeface="Arial MT"/>
                <a:cs typeface="Arial MT"/>
              </a:rPr>
              <a:t>maximiza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75" dirty="0">
                <a:latin typeface="Arial MT"/>
                <a:cs typeface="Arial MT"/>
              </a:rPr>
              <a:t>o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0" dirty="0">
                <a:latin typeface="Arial MT"/>
                <a:cs typeface="Arial MT"/>
              </a:rPr>
              <a:t>lucro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(base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55" dirty="0">
                <a:latin typeface="Arial MT"/>
                <a:cs typeface="Arial MT"/>
              </a:rPr>
              <a:t>de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 err="1">
                <a:latin typeface="Arial MT"/>
                <a:cs typeface="Arial MT"/>
              </a:rPr>
              <a:t>treino</a:t>
            </a:r>
            <a:r>
              <a:rPr lang="pt-BR" sz="2150" spc="20" dirty="0">
                <a:latin typeface="Arial MT"/>
                <a:cs typeface="Arial MT"/>
              </a:rPr>
              <a:t>+validação</a:t>
            </a:r>
            <a:r>
              <a:rPr sz="2150" spc="20" dirty="0">
                <a:latin typeface="Arial MT"/>
                <a:cs typeface="Arial MT"/>
              </a:rPr>
              <a:t>)</a:t>
            </a:r>
            <a:r>
              <a:rPr sz="2150" spc="-5" dirty="0">
                <a:latin typeface="Arial MT"/>
                <a:cs typeface="Arial MT"/>
              </a:rPr>
              <a:t> :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lang="pt-BR" sz="2150" spc="-10" dirty="0">
                <a:solidFill>
                  <a:srgbClr val="C00000"/>
                </a:solidFill>
                <a:latin typeface="Arial MT"/>
                <a:cs typeface="Arial MT"/>
              </a:rPr>
              <a:t>0.7</a:t>
            </a:r>
            <a:endParaRPr sz="21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415C6632-AF16-4039-945C-88C708476E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  <p:extLst>
      <p:ext uri="{BB962C8B-B14F-4D97-AF65-F5344CB8AC3E}">
        <p14:creationId xmlns:p14="http://schemas.microsoft.com/office/powerpoint/2010/main" val="177348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0267" y="0"/>
            <a:ext cx="19524345" cy="11308715"/>
            <a:chOff x="580267" y="0"/>
            <a:chExt cx="19524345" cy="11308715"/>
          </a:xfrm>
        </p:grpSpPr>
        <p:sp>
          <p:nvSpPr>
            <p:cNvPr id="3" name="object 3"/>
            <p:cNvSpPr/>
            <p:nvPr/>
          </p:nvSpPr>
          <p:spPr>
            <a:xfrm>
              <a:off x="596142" y="973792"/>
              <a:ext cx="18912205" cy="0"/>
            </a:xfrm>
            <a:custGeom>
              <a:avLst/>
              <a:gdLst/>
              <a:ahLst/>
              <a:cxnLst/>
              <a:rect l="l" t="t" r="r" b="b"/>
              <a:pathLst>
                <a:path w="18912205">
                  <a:moveTo>
                    <a:pt x="0" y="0"/>
                  </a:moveTo>
                  <a:lnTo>
                    <a:pt x="18911811" y="0"/>
                  </a:lnTo>
                </a:path>
              </a:pathLst>
            </a:custGeom>
            <a:ln w="3141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4136" y="0"/>
              <a:ext cx="4639963" cy="994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4603" y="938067"/>
              <a:ext cx="9999496" cy="3111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56957" y="969480"/>
              <a:ext cx="9947275" cy="207010"/>
            </a:xfrm>
            <a:custGeom>
              <a:avLst/>
              <a:gdLst/>
              <a:ahLst/>
              <a:cxnLst/>
              <a:rect l="l" t="t" r="r" b="b"/>
              <a:pathLst>
                <a:path w="9947275" h="207009">
                  <a:moveTo>
                    <a:pt x="0" y="0"/>
                  </a:moveTo>
                  <a:lnTo>
                    <a:pt x="9947142" y="0"/>
                  </a:lnTo>
                  <a:lnTo>
                    <a:pt x="9947142" y="206472"/>
                  </a:lnTo>
                  <a:lnTo>
                    <a:pt x="0" y="206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082" y="311897"/>
            <a:ext cx="8131809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 err="1"/>
              <a:t>Problema</a:t>
            </a:r>
            <a:r>
              <a:rPr dirty="0"/>
              <a:t> </a:t>
            </a:r>
            <a:r>
              <a:rPr lang="pt-BR" spc="10" dirty="0"/>
              <a:t>2</a:t>
            </a:r>
            <a:r>
              <a:rPr spc="5" dirty="0"/>
              <a:t> </a:t>
            </a:r>
            <a:r>
              <a:rPr lang="pt-BR" spc="5" dirty="0"/>
              <a:t>–</a:t>
            </a:r>
            <a:r>
              <a:rPr dirty="0"/>
              <a:t> </a:t>
            </a:r>
            <a:r>
              <a:rPr lang="pt-BR" spc="10" dirty="0"/>
              <a:t>Análise de Perfil</a:t>
            </a:r>
            <a:endParaRPr spc="5" dirty="0"/>
          </a:p>
        </p:txBody>
      </p:sp>
      <p:sp>
        <p:nvSpPr>
          <p:cNvPr id="11" name="object 11"/>
          <p:cNvSpPr txBox="1"/>
          <p:nvPr/>
        </p:nvSpPr>
        <p:spPr>
          <a:xfrm>
            <a:off x="335838" y="1069101"/>
            <a:ext cx="7262193" cy="154170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sz="2700" b="1" spc="40" dirty="0">
                <a:latin typeface="Arial MT"/>
                <a:cs typeface="Arial MT"/>
              </a:rPr>
              <a:t>Tratamento</a:t>
            </a:r>
            <a:r>
              <a:rPr sz="2700" b="1" spc="-25" dirty="0">
                <a:latin typeface="Arial MT"/>
                <a:cs typeface="Arial MT"/>
              </a:rPr>
              <a:t> </a:t>
            </a:r>
            <a:r>
              <a:rPr sz="2700" b="1" spc="110" dirty="0">
                <a:latin typeface="Arial MT"/>
                <a:cs typeface="Arial MT"/>
              </a:rPr>
              <a:t>dos</a:t>
            </a:r>
            <a:r>
              <a:rPr sz="2700" b="1" spc="-20" dirty="0">
                <a:latin typeface="Arial MT"/>
                <a:cs typeface="Arial MT"/>
              </a:rPr>
              <a:t> </a:t>
            </a:r>
            <a:r>
              <a:rPr sz="2700" b="1" spc="70" dirty="0">
                <a:latin typeface="Arial MT"/>
                <a:cs typeface="Arial MT"/>
              </a:rPr>
              <a:t>Dados</a:t>
            </a:r>
            <a:r>
              <a:rPr sz="2700" b="1" spc="-20" dirty="0">
                <a:latin typeface="Arial MT"/>
                <a:cs typeface="Arial MT"/>
              </a:rPr>
              <a:t> </a:t>
            </a:r>
            <a:r>
              <a:rPr sz="2700" b="1" spc="-40" dirty="0">
                <a:latin typeface="Arial MT"/>
                <a:cs typeface="Arial MT"/>
              </a:rPr>
              <a:t>&amp; </a:t>
            </a:r>
            <a:r>
              <a:rPr sz="2700" b="1" spc="-735" dirty="0">
                <a:latin typeface="Arial MT"/>
                <a:cs typeface="Arial MT"/>
              </a:rPr>
              <a:t> </a:t>
            </a:r>
            <a:r>
              <a:rPr lang="pt-BR" sz="2700" b="1" spc="30" dirty="0">
                <a:latin typeface="Arial MT"/>
                <a:cs typeface="Arial MT"/>
              </a:rPr>
              <a:t>Clusterização</a:t>
            </a: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Treino e Validação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81" y="1752366"/>
            <a:ext cx="6518275" cy="47846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de Nulos ou Outliers extremos (&lt;p1 ou p99 &gt;) pela mediana referente a cidade do cliente</a:t>
            </a: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Criação de uma categoria nova chamada “Nulo” para categóricas nulas</a:t>
            </a: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Substituição da categoria pelo WOE (</a:t>
            </a:r>
            <a:r>
              <a:rPr lang="pt-BR" sz="2150" spc="-45" dirty="0" err="1">
                <a:latin typeface="Arial MT"/>
                <a:cs typeface="Arial MT"/>
              </a:rPr>
              <a:t>Weight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of</a:t>
            </a:r>
            <a:r>
              <a:rPr lang="pt-BR" sz="2150" spc="-45" dirty="0">
                <a:latin typeface="Arial MT"/>
                <a:cs typeface="Arial MT"/>
              </a:rPr>
              <a:t> </a:t>
            </a:r>
            <a:r>
              <a:rPr lang="pt-BR" sz="2150" spc="-45" dirty="0" err="1">
                <a:latin typeface="Arial MT"/>
                <a:cs typeface="Arial MT"/>
              </a:rPr>
              <a:t>Evidence</a:t>
            </a:r>
            <a:r>
              <a:rPr lang="pt-BR" sz="2150" spc="-45" dirty="0">
                <a:latin typeface="Arial MT"/>
                <a:cs typeface="Arial MT"/>
              </a:rPr>
              <a:t>)</a:t>
            </a:r>
            <a:endParaRPr lang="pt-BR" sz="2150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50" dirty="0" err="1">
                <a:latin typeface="Arial MT"/>
                <a:cs typeface="Arial MT"/>
              </a:rPr>
              <a:t>Normalização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" dirty="0">
                <a:latin typeface="Arial MT"/>
                <a:cs typeface="Arial MT"/>
              </a:rPr>
              <a:t>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15" dirty="0">
                <a:latin typeface="Arial MT"/>
                <a:cs typeface="Arial MT"/>
              </a:rPr>
              <a:t>dados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 err="1">
                <a:latin typeface="Arial MT"/>
                <a:cs typeface="Arial MT"/>
              </a:rPr>
              <a:t>MinMaxScaler</a:t>
            </a:r>
            <a:r>
              <a:rPr sz="2150" spc="-75" dirty="0">
                <a:latin typeface="Arial MT"/>
                <a:cs typeface="Arial MT"/>
              </a:rPr>
              <a:t>()</a:t>
            </a:r>
            <a:endParaRPr lang="pt-BR" sz="2150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sz="2150" spc="-35" dirty="0" err="1">
                <a:latin typeface="Arial MT"/>
                <a:cs typeface="Arial MT"/>
              </a:rPr>
              <a:t>Aplicação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75" dirty="0">
                <a:latin typeface="Arial MT"/>
                <a:cs typeface="Arial MT"/>
              </a:rPr>
              <a:t>PCA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para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55" dirty="0">
                <a:latin typeface="Arial MT"/>
                <a:cs typeface="Arial MT"/>
              </a:rPr>
              <a:t>reduzir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85" dirty="0">
                <a:latin typeface="Arial MT"/>
                <a:cs typeface="Arial MT"/>
              </a:rPr>
              <a:t>a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-45" dirty="0">
                <a:latin typeface="Arial MT"/>
                <a:cs typeface="Arial MT"/>
              </a:rPr>
              <a:t>dimensionalidade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spc="15" dirty="0">
                <a:latin typeface="Arial MT"/>
                <a:cs typeface="Arial MT"/>
              </a:rPr>
              <a:t>do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-35" dirty="0" err="1">
                <a:latin typeface="Arial MT"/>
                <a:cs typeface="Arial MT"/>
              </a:rPr>
              <a:t>problema</a:t>
            </a:r>
            <a:endParaRPr lang="pt-BR" sz="2150" spc="-35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r>
              <a:rPr lang="pt-BR" sz="2150" spc="-45" dirty="0">
                <a:latin typeface="Arial MT"/>
                <a:cs typeface="Arial MT"/>
              </a:rPr>
              <a:t>Uso do </a:t>
            </a:r>
            <a:r>
              <a:rPr lang="pt-BR" sz="2150" spc="-45" dirty="0" err="1">
                <a:latin typeface="Arial MT"/>
                <a:cs typeface="Arial MT"/>
              </a:rPr>
              <a:t>Kmeans</a:t>
            </a:r>
            <a:r>
              <a:rPr lang="pt-BR" sz="2150" spc="-45" dirty="0">
                <a:latin typeface="Arial MT"/>
                <a:cs typeface="Arial MT"/>
              </a:rPr>
              <a:t> com Seleção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20" dirty="0">
                <a:latin typeface="Arial MT"/>
                <a:cs typeface="Arial MT"/>
              </a:rPr>
              <a:t>do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-35" dirty="0">
                <a:latin typeface="Arial MT"/>
                <a:cs typeface="Arial MT"/>
              </a:rPr>
              <a:t>número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20" dirty="0">
                <a:latin typeface="Arial MT"/>
                <a:cs typeface="Arial MT"/>
              </a:rPr>
              <a:t>do</a:t>
            </a:r>
            <a:r>
              <a:rPr lang="pt-BR" sz="2150" spc="-10" dirty="0">
                <a:latin typeface="Arial MT"/>
                <a:cs typeface="Arial MT"/>
              </a:rPr>
              <a:t> </a:t>
            </a:r>
            <a:r>
              <a:rPr lang="pt-BR" sz="2150" spc="-45" dirty="0">
                <a:latin typeface="Arial MT"/>
                <a:cs typeface="Arial MT"/>
              </a:rPr>
              <a:t>Clusters</a:t>
            </a:r>
            <a:r>
              <a:rPr lang="pt-BR" sz="2150" spc="-5" dirty="0">
                <a:latin typeface="Arial MT"/>
                <a:cs typeface="Arial MT"/>
              </a:rPr>
              <a:t> </a:t>
            </a:r>
            <a:r>
              <a:rPr lang="pt-BR" sz="2150" spc="5" dirty="0">
                <a:latin typeface="Arial MT"/>
                <a:cs typeface="Arial MT"/>
              </a:rPr>
              <a:t>por</a:t>
            </a:r>
          </a:p>
          <a:p>
            <a:pPr marL="857250" lvl="1" indent="-387985">
              <a:spcBef>
                <a:spcPts val="110"/>
              </a:spcBef>
              <a:buChar char="-"/>
              <a:tabLst>
                <a:tab pos="400050" algn="l"/>
                <a:tab pos="400685" algn="l"/>
              </a:tabLst>
            </a:pPr>
            <a:r>
              <a:rPr lang="pt-BR" sz="2150" spc="-35" dirty="0">
                <a:latin typeface="Arial MT"/>
                <a:cs typeface="Arial MT"/>
              </a:rPr>
              <a:t>Distância </a:t>
            </a:r>
            <a:r>
              <a:rPr lang="pt-BR" sz="2150" spc="-35" dirty="0" err="1">
                <a:latin typeface="Arial MT"/>
                <a:cs typeface="Arial MT"/>
              </a:rPr>
              <a:t>Intra-Cluster</a:t>
            </a:r>
            <a:r>
              <a:rPr lang="pt-BR" sz="2150" spc="-35" dirty="0">
                <a:latin typeface="Arial MT"/>
                <a:cs typeface="Arial MT"/>
              </a:rPr>
              <a:t> &amp; </a:t>
            </a:r>
            <a:r>
              <a:rPr lang="pt-BR" sz="2150" dirty="0" err="1">
                <a:latin typeface="Arial MT"/>
                <a:cs typeface="Arial MT"/>
              </a:rPr>
              <a:t>Silhouette</a:t>
            </a:r>
            <a:r>
              <a:rPr lang="pt-BR" sz="2150" dirty="0">
                <a:latin typeface="Arial MT"/>
                <a:cs typeface="Arial MT"/>
              </a:rPr>
              <a:t> Score</a:t>
            </a: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lang="pt-BR" sz="2400" dirty="0">
              <a:latin typeface="Arial MT"/>
              <a:cs typeface="Arial MT"/>
            </a:endParaRPr>
          </a:p>
          <a:p>
            <a:pPr marL="352425" indent="-340360" algn="just">
              <a:spcBef>
                <a:spcPts val="90"/>
              </a:spcBef>
              <a:buFont typeface="Microsoft Sans Serif"/>
              <a:buChar char="‣"/>
              <a:tabLst>
                <a:tab pos="352425" algn="l"/>
                <a:tab pos="353060" algn="l"/>
              </a:tabLst>
            </a:pPr>
            <a:endParaRPr sz="21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380" y="9554716"/>
            <a:ext cx="3053248" cy="10361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2000" spc="75" dirty="0">
                <a:latin typeface="Arial MT"/>
                <a:cs typeface="Arial MT"/>
              </a:rPr>
              <a:t>Componentes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Principais:</a:t>
            </a:r>
            <a:endParaRPr sz="2000" dirty="0">
              <a:latin typeface="Arial MT"/>
              <a:cs typeface="Arial MT"/>
            </a:endParaRPr>
          </a:p>
          <a:p>
            <a:pPr marR="3175" algn="ctr">
              <a:lnSpc>
                <a:spcPct val="100000"/>
              </a:lnSpc>
              <a:spcBef>
                <a:spcPts val="500"/>
              </a:spcBef>
            </a:pPr>
            <a:r>
              <a:rPr lang="pt-BR" sz="4000" b="1" spc="-5" dirty="0">
                <a:latin typeface="Arial"/>
                <a:cs typeface="Arial"/>
              </a:rPr>
              <a:t>8</a:t>
            </a:r>
            <a:endParaRPr sz="47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35" dirty="0"/>
              <a:t>D</a:t>
            </a:r>
            <a:r>
              <a:rPr spc="80" dirty="0"/>
              <a:t>a</a:t>
            </a:r>
            <a:r>
              <a:rPr spc="-5" dirty="0"/>
              <a:t>ta</a:t>
            </a:r>
            <a:r>
              <a:rPr spc="-150" dirty="0"/>
              <a:t> </a:t>
            </a:r>
            <a:r>
              <a:rPr spc="60" dirty="0"/>
              <a:t>Masters</a:t>
            </a:r>
            <a:r>
              <a:rPr spc="-150" dirty="0"/>
              <a:t> </a:t>
            </a:r>
            <a:r>
              <a:rPr spc="-100" dirty="0"/>
              <a:t>-</a:t>
            </a:r>
            <a:r>
              <a:rPr spc="-150" dirty="0"/>
              <a:t> </a:t>
            </a:r>
            <a:r>
              <a:rPr spc="60" dirty="0"/>
              <a:t>Santander</a:t>
            </a:r>
          </a:p>
        </p:txBody>
      </p:sp>
      <p:sp>
        <p:nvSpPr>
          <p:cNvPr id="34" name="object 17">
            <a:extLst>
              <a:ext uri="{FF2B5EF4-FFF2-40B4-BE49-F238E27FC236}">
                <a16:creationId xmlns:a16="http://schemas.microsoft.com/office/drawing/2014/main" id="{BF8A153C-D066-CF50-861E-0E37BCDAB598}"/>
              </a:ext>
            </a:extLst>
          </p:cNvPr>
          <p:cNvSpPr txBox="1"/>
          <p:nvPr/>
        </p:nvSpPr>
        <p:spPr>
          <a:xfrm>
            <a:off x="3532413" y="9554715"/>
            <a:ext cx="3674110" cy="103618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lang="pt-BR" sz="2000" spc="75" dirty="0">
                <a:latin typeface="Arial MT"/>
                <a:cs typeface="Arial MT"/>
              </a:rPr>
              <a:t>Clusters</a:t>
            </a:r>
            <a:endParaRPr lang="pt-BR" sz="2450" dirty="0">
              <a:latin typeface="Arial MT"/>
              <a:cs typeface="Arial MT"/>
            </a:endParaRPr>
          </a:p>
          <a:p>
            <a:pPr marR="3175" algn="ctr">
              <a:lnSpc>
                <a:spcPct val="100000"/>
              </a:lnSpc>
              <a:spcBef>
                <a:spcPts val="500"/>
              </a:spcBef>
            </a:pPr>
            <a:r>
              <a:rPr lang="pt-BR" sz="4000" b="1" spc="-5" dirty="0">
                <a:latin typeface="Arial"/>
                <a:cs typeface="Arial"/>
              </a:rPr>
              <a:t>3</a:t>
            </a:r>
            <a:endParaRPr lang="pt-BR" sz="4700" dirty="0">
              <a:latin typeface="Arial"/>
              <a:cs typeface="Arial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9269EF3A-5B31-E8F9-7A07-C1CA98373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49" y="5884718"/>
            <a:ext cx="6996931" cy="3509523"/>
          </a:xfrm>
          <a:prstGeom prst="rect">
            <a:avLst/>
          </a:prstGeom>
        </p:spPr>
      </p:pic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56074553-3DBB-C06E-A1DE-FA36B097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54262"/>
              </p:ext>
            </p:extLst>
          </p:nvPr>
        </p:nvGraphicFramePr>
        <p:xfrm>
          <a:off x="8278841" y="2555199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517940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84938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21547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56588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466101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1053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22,9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12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28,3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75714"/>
                  </a:ext>
                </a:extLst>
              </a:tr>
            </a:tbl>
          </a:graphicData>
        </a:graphic>
      </p:graphicFrame>
      <p:graphicFrame>
        <p:nvGraphicFramePr>
          <p:cNvPr id="57" name="Tabela 56">
            <a:extLst>
              <a:ext uri="{FF2B5EF4-FFF2-40B4-BE49-F238E27FC236}">
                <a16:creationId xmlns:a16="http://schemas.microsoft.com/office/drawing/2014/main" id="{5DAE5FC8-DE44-A45F-7FA5-B986A7F3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61883"/>
              </p:ext>
            </p:extLst>
          </p:nvPr>
        </p:nvGraphicFramePr>
        <p:xfrm>
          <a:off x="8278841" y="4574000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10766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0594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1453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45893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414507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24,5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755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40,8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094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51,4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041626"/>
                  </a:ext>
                </a:extLst>
              </a:tr>
            </a:tbl>
          </a:graphicData>
        </a:graphic>
      </p:graphicFrame>
      <p:graphicFrame>
        <p:nvGraphicFramePr>
          <p:cNvPr id="59" name="Tabela 58">
            <a:extLst>
              <a:ext uri="{FF2B5EF4-FFF2-40B4-BE49-F238E27FC236}">
                <a16:creationId xmlns:a16="http://schemas.microsoft.com/office/drawing/2014/main" id="{253B43DE-56FB-AE85-C346-83DD5545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05200"/>
              </p:ext>
            </p:extLst>
          </p:nvPr>
        </p:nvGraphicFramePr>
        <p:xfrm>
          <a:off x="12227065" y="2561657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64664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3066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5221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033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227983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731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1552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75199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675234"/>
                  </a:ext>
                </a:extLst>
              </a:tr>
            </a:tbl>
          </a:graphicData>
        </a:graphic>
      </p:graphicFrame>
      <p:graphicFrame>
        <p:nvGraphicFramePr>
          <p:cNvPr id="61" name="Tabela 60">
            <a:extLst>
              <a:ext uri="{FF2B5EF4-FFF2-40B4-BE49-F238E27FC236}">
                <a16:creationId xmlns:a16="http://schemas.microsoft.com/office/drawing/2014/main" id="{B1CFB287-568E-72E9-BAD7-B0D56B4D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80816"/>
              </p:ext>
            </p:extLst>
          </p:nvPr>
        </p:nvGraphicFramePr>
        <p:xfrm>
          <a:off x="12303932" y="4646243"/>
          <a:ext cx="3048000" cy="714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465630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6520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40647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0816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13217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121,5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977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2D050"/>
                          </a:highlight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2279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548235"/>
                          </a:highlight>
                          <a:latin typeface="Calibri" panose="020F0502020204030204" pitchFamily="34" charset="0"/>
                        </a:rPr>
                        <a:t>140,6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646895"/>
                  </a:ext>
                </a:extLst>
              </a:tr>
            </a:tbl>
          </a:graphicData>
        </a:graphic>
      </p:graphicFrame>
      <p:sp>
        <p:nvSpPr>
          <p:cNvPr id="62" name="CaixaDeTexto 61">
            <a:extLst>
              <a:ext uri="{FF2B5EF4-FFF2-40B4-BE49-F238E27FC236}">
                <a16:creationId xmlns:a16="http://schemas.microsoft.com/office/drawing/2014/main" id="{BAF950DC-CA3B-9083-EACA-77A47BFFCA5F}"/>
              </a:ext>
            </a:extLst>
          </p:cNvPr>
          <p:cNvSpPr txBox="1"/>
          <p:nvPr/>
        </p:nvSpPr>
        <p:spPr>
          <a:xfrm>
            <a:off x="7378617" y="2723468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0A32885-EB9E-617A-59BE-D0BA44F1D499}"/>
              </a:ext>
            </a:extLst>
          </p:cNvPr>
          <p:cNvSpPr txBox="1"/>
          <p:nvPr/>
        </p:nvSpPr>
        <p:spPr>
          <a:xfrm>
            <a:off x="8583641" y="407143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Meses como Registrado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D2EAD96-7854-C802-974E-9B982A777BA0}"/>
              </a:ext>
            </a:extLst>
          </p:cNvPr>
          <p:cNvSpPr txBox="1"/>
          <p:nvPr/>
        </p:nvSpPr>
        <p:spPr>
          <a:xfrm>
            <a:off x="7378617" y="4740067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161C56F-04B3-0BB4-2D3D-93F09BC1783D}"/>
              </a:ext>
            </a:extLst>
          </p:cNvPr>
          <p:cNvSpPr txBox="1"/>
          <p:nvPr/>
        </p:nvSpPr>
        <p:spPr>
          <a:xfrm>
            <a:off x="11403708" y="2741415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CE0179C-76CB-0642-56BB-E5EF31549C37}"/>
              </a:ext>
            </a:extLst>
          </p:cNvPr>
          <p:cNvSpPr txBox="1"/>
          <p:nvPr/>
        </p:nvSpPr>
        <p:spPr>
          <a:xfrm>
            <a:off x="11438435" y="4818764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E93BC20-CE3A-C437-A43E-2F79D36D2865}"/>
              </a:ext>
            </a:extLst>
          </p:cNvPr>
          <p:cNvSpPr txBox="1"/>
          <p:nvPr/>
        </p:nvSpPr>
        <p:spPr>
          <a:xfrm>
            <a:off x="8975180" y="2150836"/>
            <a:ext cx="16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Idade Média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087D294-3AD4-C5D6-6212-E3F3C8683D61}"/>
              </a:ext>
            </a:extLst>
          </p:cNvPr>
          <p:cNvSpPr txBox="1"/>
          <p:nvPr/>
        </p:nvSpPr>
        <p:spPr>
          <a:xfrm>
            <a:off x="12191686" y="216570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Média N. Músicas Distintas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16668EF-BB42-1E66-D785-98EA53FE0E8A}"/>
              </a:ext>
            </a:extLst>
          </p:cNvPr>
          <p:cNvSpPr txBox="1"/>
          <p:nvPr/>
        </p:nvSpPr>
        <p:spPr>
          <a:xfrm>
            <a:off x="12227066" y="4054075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Mensalidade Média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07D7004-0D57-1538-8A9D-979F8B943BA9}"/>
              </a:ext>
            </a:extLst>
          </p:cNvPr>
          <p:cNvSpPr txBox="1"/>
          <p:nvPr/>
        </p:nvSpPr>
        <p:spPr>
          <a:xfrm>
            <a:off x="15849766" y="2865592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8C63165-ED77-1DC0-3ED5-BCF03C1A9B2F}"/>
              </a:ext>
            </a:extLst>
          </p:cNvPr>
          <p:cNvSpPr txBox="1"/>
          <p:nvPr/>
        </p:nvSpPr>
        <p:spPr>
          <a:xfrm>
            <a:off x="15808356" y="4638810"/>
            <a:ext cx="11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BAF4579-F847-E2BA-4308-01DF65F7B944}"/>
              </a:ext>
            </a:extLst>
          </p:cNvPr>
          <p:cNvSpPr txBox="1"/>
          <p:nvPr/>
        </p:nvSpPr>
        <p:spPr>
          <a:xfrm>
            <a:off x="16703935" y="2171404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Propensão ao </a:t>
            </a:r>
            <a:r>
              <a:rPr lang="pt-BR" b="1" dirty="0" err="1"/>
              <a:t>Churn</a:t>
            </a:r>
            <a:endParaRPr lang="pt-BR" b="1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10F2414-132D-8D55-EA0C-4B5383B0A0D2}"/>
              </a:ext>
            </a:extLst>
          </p:cNvPr>
          <p:cNvSpPr txBox="1"/>
          <p:nvPr/>
        </p:nvSpPr>
        <p:spPr>
          <a:xfrm>
            <a:off x="16712099" y="4036858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Retorno Financeiro Médio</a:t>
            </a:r>
          </a:p>
        </p:txBody>
      </p:sp>
      <p:graphicFrame>
        <p:nvGraphicFramePr>
          <p:cNvPr id="80" name="Tabela 79">
            <a:extLst>
              <a:ext uri="{FF2B5EF4-FFF2-40B4-BE49-F238E27FC236}">
                <a16:creationId xmlns:a16="http://schemas.microsoft.com/office/drawing/2014/main" id="{8F45CF03-4BE3-B9F4-3DA0-71FDBEDB9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14435"/>
              </p:ext>
            </p:extLst>
          </p:nvPr>
        </p:nvGraphicFramePr>
        <p:xfrm>
          <a:off x="16662525" y="2616549"/>
          <a:ext cx="2730501" cy="1214836"/>
        </p:xfrm>
        <a:graphic>
          <a:graphicData uri="http://schemas.openxmlformats.org/drawingml/2006/table">
            <a:tbl>
              <a:tblPr/>
              <a:tblGrid>
                <a:gridCol w="468810">
                  <a:extLst>
                    <a:ext uri="{9D8B030D-6E8A-4147-A177-3AD203B41FA5}">
                      <a16:colId xmlns:a16="http://schemas.microsoft.com/office/drawing/2014/main" val="2966719394"/>
                    </a:ext>
                  </a:extLst>
                </a:gridCol>
                <a:gridCol w="750729">
                  <a:extLst>
                    <a:ext uri="{9D8B030D-6E8A-4147-A177-3AD203B41FA5}">
                      <a16:colId xmlns:a16="http://schemas.microsoft.com/office/drawing/2014/main" val="2549622512"/>
                    </a:ext>
                  </a:extLst>
                </a:gridCol>
                <a:gridCol w="798244">
                  <a:extLst>
                    <a:ext uri="{9D8B030D-6E8A-4147-A177-3AD203B41FA5}">
                      <a16:colId xmlns:a16="http://schemas.microsoft.com/office/drawing/2014/main" val="457469186"/>
                    </a:ext>
                  </a:extLst>
                </a:gridCol>
                <a:gridCol w="712718">
                  <a:extLst>
                    <a:ext uri="{9D8B030D-6E8A-4147-A177-3AD203B41FA5}">
                      <a16:colId xmlns:a16="http://schemas.microsoft.com/office/drawing/2014/main" val="2578023298"/>
                    </a:ext>
                  </a:extLst>
                </a:gridCol>
              </a:tblGrid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63BE7B"/>
                          </a:highlight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DC87D"/>
                          </a:highlight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98B71"/>
                          </a:highlight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17227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C17C"/>
                          </a:highlight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EB84"/>
                          </a:highlight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ED480"/>
                          </a:highlight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878542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1DA81"/>
                          </a:highlight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CCF7F"/>
                          </a:highlight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80219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BAIXO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 MÉDIO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ALTO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181939"/>
                  </a:ext>
                </a:extLst>
              </a:tr>
            </a:tbl>
          </a:graphicData>
        </a:graphic>
      </p:graphicFrame>
      <p:graphicFrame>
        <p:nvGraphicFramePr>
          <p:cNvPr id="82" name="Tabela 81">
            <a:extLst>
              <a:ext uri="{FF2B5EF4-FFF2-40B4-BE49-F238E27FC236}">
                <a16:creationId xmlns:a16="http://schemas.microsoft.com/office/drawing/2014/main" id="{B859A771-839F-D07B-B3DD-5EA99F805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53918"/>
              </p:ext>
            </p:extLst>
          </p:nvPr>
        </p:nvGraphicFramePr>
        <p:xfrm>
          <a:off x="16662524" y="4441818"/>
          <a:ext cx="2730500" cy="1214836"/>
        </p:xfrm>
        <a:graphic>
          <a:graphicData uri="http://schemas.openxmlformats.org/drawingml/2006/table">
            <a:tbl>
              <a:tblPr/>
              <a:tblGrid>
                <a:gridCol w="697149">
                  <a:extLst>
                    <a:ext uri="{9D8B030D-6E8A-4147-A177-3AD203B41FA5}">
                      <a16:colId xmlns:a16="http://schemas.microsoft.com/office/drawing/2014/main" val="747048819"/>
                    </a:ext>
                  </a:extLst>
                </a:gridCol>
                <a:gridCol w="1132867">
                  <a:extLst>
                    <a:ext uri="{9D8B030D-6E8A-4147-A177-3AD203B41FA5}">
                      <a16:colId xmlns:a16="http://schemas.microsoft.com/office/drawing/2014/main" val="2334955681"/>
                    </a:ext>
                  </a:extLst>
                </a:gridCol>
                <a:gridCol w="900484">
                  <a:extLst>
                    <a:ext uri="{9D8B030D-6E8A-4147-A177-3AD203B41FA5}">
                      <a16:colId xmlns:a16="http://schemas.microsoft.com/office/drawing/2014/main" val="2655519291"/>
                    </a:ext>
                  </a:extLst>
                </a:gridCol>
              </a:tblGrid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-21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A9DB"/>
                          </a:highlight>
                          <a:latin typeface="Calibri" panose="020F0502020204030204" pitchFamily="34" charset="0"/>
                        </a:rPr>
                        <a:t>1207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26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8EA9DB"/>
                          </a:highlight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18554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E699"/>
                          </a:highlight>
                          <a:latin typeface="Calibri" panose="020F0502020204030204" pitchFamily="34" charset="0"/>
                        </a:rPr>
                        <a:t>-32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8EA9DB"/>
                          </a:highlight>
                          <a:latin typeface="Calibri" panose="020F0502020204030204" pitchFamily="34" charset="0"/>
                        </a:rPr>
                        <a:t>1214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42619"/>
                  </a:ext>
                </a:extLst>
              </a:tr>
              <a:tr h="303709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PREJUÍZO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LUCRO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86701"/>
                  </a:ext>
                </a:extLst>
              </a:tr>
            </a:tbl>
          </a:graphicData>
        </a:graphic>
      </p:graphicFrame>
      <p:sp>
        <p:nvSpPr>
          <p:cNvPr id="83" name="object 11">
            <a:extLst>
              <a:ext uri="{FF2B5EF4-FFF2-40B4-BE49-F238E27FC236}">
                <a16:creationId xmlns:a16="http://schemas.microsoft.com/office/drawing/2014/main" id="{FB39F501-DA11-6CD8-39DB-6C419EC8D741}"/>
              </a:ext>
            </a:extLst>
          </p:cNvPr>
          <p:cNvSpPr txBox="1"/>
          <p:nvPr/>
        </p:nvSpPr>
        <p:spPr>
          <a:xfrm>
            <a:off x="8147046" y="1290276"/>
            <a:ext cx="7262193" cy="154170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2700" b="1" spc="40" dirty="0">
                <a:latin typeface="Arial MT"/>
                <a:cs typeface="Arial MT"/>
              </a:rPr>
              <a:t>Definição do Perfil</a:t>
            </a: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r>
              <a:rPr lang="pt-BR" sz="1600" b="1" spc="-45" dirty="0">
                <a:solidFill>
                  <a:srgbClr val="FF0000"/>
                </a:solidFill>
                <a:latin typeface="Arial MT"/>
                <a:cs typeface="Arial MT"/>
              </a:rPr>
              <a:t>*Cálculos usando Amostra de Teste e OOT</a:t>
            </a: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lang="pt-BR" sz="2700" b="1" spc="65" dirty="0">
              <a:latin typeface="Arial MT"/>
              <a:cs typeface="Arial MT"/>
            </a:endParaRPr>
          </a:p>
          <a:p>
            <a:pPr marL="598805" marR="5080" indent="-586740">
              <a:lnSpc>
                <a:spcPct val="101800"/>
              </a:lnSpc>
              <a:spcBef>
                <a:spcPts val="60"/>
              </a:spcBef>
            </a:pPr>
            <a:endParaRPr sz="2700" b="1" dirty="0">
              <a:latin typeface="Arial MT"/>
              <a:cs typeface="Arial MT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162DDC3-C675-E012-62B5-AAA5ACD97979}"/>
              </a:ext>
            </a:extLst>
          </p:cNvPr>
          <p:cNvSpPr txBox="1"/>
          <p:nvPr/>
        </p:nvSpPr>
        <p:spPr>
          <a:xfrm>
            <a:off x="7459351" y="6237655"/>
            <a:ext cx="419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MÉDIA RENTABILIDADE </a:t>
            </a:r>
            <a:r>
              <a:rPr lang="pt-BR" b="1" dirty="0">
                <a:highlight>
                  <a:srgbClr val="FFFFFF"/>
                </a:highlight>
              </a:rPr>
              <a:t>E</a:t>
            </a:r>
            <a:r>
              <a:rPr lang="pt-BR" b="1" i="0" dirty="0">
                <a:effectLst/>
                <a:highlight>
                  <a:srgbClr val="FFFFFF"/>
                </a:highlight>
              </a:rPr>
              <a:t> MENOR PROPENSÃO AO CHURN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Adolescentes,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Relativamente recentes na plataforma,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Ainda não ouviram tantas músicas 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highlight>
                  <a:srgbClr val="FFFFFF"/>
                </a:highlight>
              </a:rPr>
              <a:t>Provavelmente optam pelo plano mais baixo (mensalidade menor)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3C5BD50-AFEA-FBE1-FAC7-CF8EB94CA517}"/>
              </a:ext>
            </a:extLst>
          </p:cNvPr>
          <p:cNvSpPr txBox="1"/>
          <p:nvPr/>
        </p:nvSpPr>
        <p:spPr>
          <a:xfrm>
            <a:off x="11666824" y="6212173"/>
            <a:ext cx="4064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ALTA RENTABILIDADE E MÉDIA PROPENSÃO AO CHURN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Jovens Universitários ou que começaram a carreira agora,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Estão relativamente há um bom tempo na plataforma,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Consomem muito dela,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highlight>
                  <a:srgbClr val="FFFFFF"/>
                </a:highlight>
              </a:rPr>
              <a:t>I</a:t>
            </a:r>
            <a:r>
              <a:rPr lang="pt-BR" b="0" i="0" dirty="0">
                <a:effectLst/>
                <a:highlight>
                  <a:srgbClr val="FFFFFF"/>
                </a:highlight>
              </a:rPr>
              <a:t>nclusive aceitando um plano intermediário (mensalidade média)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8CD1D9BC-3B34-1E37-F04E-75B4ABA44F4B}"/>
              </a:ext>
            </a:extLst>
          </p:cNvPr>
          <p:cNvSpPr txBox="1"/>
          <p:nvPr/>
        </p:nvSpPr>
        <p:spPr>
          <a:xfrm>
            <a:off x="15776089" y="6172164"/>
            <a:ext cx="4239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effectLst/>
                <a:highlight>
                  <a:srgbClr val="FFFFFF"/>
                </a:highlight>
              </a:rPr>
              <a:t>O DE MENOR RENTABILIDADE E ALTA PROPENSÃO A CHURN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Jovens mais avançados na carreira e pessoas mais velhas provavelmente,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Estão há bastante tempo na plataforma,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Aparentemente não a utilizam tanto dado o número de músicas,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highlight>
                  <a:srgbClr val="FFFFFF"/>
                </a:highlight>
              </a:rPr>
              <a:t>Como estão em um patamar maior na carreira optam pelo plano mais caro (as vezes pagam esse valor pois pode ser um plano família ou algo do tipo)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95" name="object 25">
            <a:extLst>
              <a:ext uri="{FF2B5EF4-FFF2-40B4-BE49-F238E27FC236}">
                <a16:creationId xmlns:a16="http://schemas.microsoft.com/office/drawing/2014/main" id="{3551499C-E669-BB04-E9C5-F36098C343AB}"/>
              </a:ext>
            </a:extLst>
          </p:cNvPr>
          <p:cNvSpPr txBox="1"/>
          <p:nvPr/>
        </p:nvSpPr>
        <p:spPr>
          <a:xfrm>
            <a:off x="7766895" y="9612192"/>
            <a:ext cx="12042234" cy="10041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2150" b="1" spc="20" dirty="0">
                <a:latin typeface="Arial MT"/>
                <a:cs typeface="Arial MT"/>
              </a:rPr>
              <a:t>Solução ideal</a:t>
            </a:r>
            <a:r>
              <a:rPr sz="2150" b="1" spc="-5" dirty="0">
                <a:latin typeface="Arial MT"/>
                <a:cs typeface="Arial MT"/>
              </a:rPr>
              <a:t> :</a:t>
            </a:r>
            <a:r>
              <a:rPr lang="pt-BR" sz="2150" b="1" spc="-5" dirty="0">
                <a:latin typeface="Arial MT"/>
                <a:cs typeface="Arial MT"/>
              </a:rPr>
              <a:t> Se possível,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usar os resultados do Classificador </a:t>
            </a:r>
            <a:r>
              <a:rPr lang="pt-BR" sz="2150" b="1" spc="-5" dirty="0">
                <a:latin typeface="Arial MT"/>
                <a:cs typeface="Arial MT"/>
              </a:rPr>
              <a:t>para irmos atrás do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Cluster 1, </a:t>
            </a:r>
            <a:r>
              <a:rPr lang="pt-BR" sz="2150" b="1" spc="-5" dirty="0">
                <a:latin typeface="Arial MT"/>
                <a:cs typeface="Arial MT"/>
              </a:rPr>
              <a:t>pois ele oferece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a maior rentabilidade </a:t>
            </a:r>
            <a:r>
              <a:rPr lang="pt-BR" sz="2150" b="1" spc="-5" dirty="0">
                <a:latin typeface="Arial MT"/>
                <a:cs typeface="Arial MT"/>
              </a:rPr>
              <a:t>e possui 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um </a:t>
            </a:r>
            <a:r>
              <a:rPr lang="pt-BR" sz="2150" b="1" spc="-5" dirty="0" err="1">
                <a:solidFill>
                  <a:srgbClr val="FF0000"/>
                </a:solidFill>
                <a:latin typeface="Arial MT"/>
                <a:cs typeface="Arial MT"/>
              </a:rPr>
              <a:t>Churn</a:t>
            </a:r>
            <a:r>
              <a:rPr lang="pt-BR" sz="2150" b="1" spc="-5" dirty="0">
                <a:solidFill>
                  <a:srgbClr val="FF0000"/>
                </a:solidFill>
                <a:latin typeface="Arial MT"/>
                <a:cs typeface="Arial MT"/>
              </a:rPr>
              <a:t> considerável, </a:t>
            </a:r>
            <a:r>
              <a:rPr lang="pt-BR" sz="2150" b="1" spc="-5" dirty="0">
                <a:latin typeface="Arial MT"/>
                <a:cs typeface="Arial MT"/>
              </a:rPr>
              <a:t>portanto, sua retenção traria ganhos</a:t>
            </a:r>
            <a:endParaRPr sz="2150" b="1" dirty="0">
              <a:latin typeface="Arial"/>
              <a:cs typeface="Arial"/>
            </a:endParaRP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641010A8-92A4-1953-0484-87A6056A3853}"/>
              </a:ext>
            </a:extLst>
          </p:cNvPr>
          <p:cNvSpPr/>
          <p:nvPr/>
        </p:nvSpPr>
        <p:spPr>
          <a:xfrm>
            <a:off x="7296289" y="6172164"/>
            <a:ext cx="4370535" cy="325310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0CD2269C-2A93-A614-AC48-C3BFE4A8807B}"/>
              </a:ext>
            </a:extLst>
          </p:cNvPr>
          <p:cNvSpPr/>
          <p:nvPr/>
        </p:nvSpPr>
        <p:spPr>
          <a:xfrm>
            <a:off x="11666824" y="6163049"/>
            <a:ext cx="4109265" cy="32622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6D4FB15-987B-7184-548E-EFC0DD835771}"/>
              </a:ext>
            </a:extLst>
          </p:cNvPr>
          <p:cNvSpPr/>
          <p:nvPr/>
        </p:nvSpPr>
        <p:spPr>
          <a:xfrm>
            <a:off x="15776089" y="6163049"/>
            <a:ext cx="4239249" cy="326222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403C270-50A9-B574-A27D-9DB3E8D3F45A}"/>
              </a:ext>
            </a:extLst>
          </p:cNvPr>
          <p:cNvSpPr txBox="1"/>
          <p:nvPr/>
        </p:nvSpPr>
        <p:spPr>
          <a:xfrm>
            <a:off x="16562411" y="5815172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 2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BFC429F-EA0A-B960-2362-AAE022D5427F}"/>
              </a:ext>
            </a:extLst>
          </p:cNvPr>
          <p:cNvSpPr txBox="1"/>
          <p:nvPr/>
        </p:nvSpPr>
        <p:spPr>
          <a:xfrm>
            <a:off x="12175251" y="5797123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 1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7E84B0FB-BBC3-6200-8D29-38B8441849D0}"/>
              </a:ext>
            </a:extLst>
          </p:cNvPr>
          <p:cNvSpPr txBox="1"/>
          <p:nvPr/>
        </p:nvSpPr>
        <p:spPr>
          <a:xfrm>
            <a:off x="8065986" y="5852441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Cluster 0</a:t>
            </a:r>
          </a:p>
        </p:txBody>
      </p:sp>
      <p:sp>
        <p:nvSpPr>
          <p:cNvPr id="103" name="object 13">
            <a:extLst>
              <a:ext uri="{FF2B5EF4-FFF2-40B4-BE49-F238E27FC236}">
                <a16:creationId xmlns:a16="http://schemas.microsoft.com/office/drawing/2014/main" id="{C33F86EE-505F-6FEF-3C52-07769673190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56382" y="10751370"/>
            <a:ext cx="3937868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pc="-70" dirty="0"/>
              <a:t>Leonardo Vargas – T789785</a:t>
            </a:r>
            <a:endParaRPr spc="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1246</Words>
  <Application>Microsoft Office PowerPoint</Application>
  <PresentationFormat>Personalizar</PresentationFormat>
  <Paragraphs>375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MS Gothic</vt:lpstr>
      <vt:lpstr>-apple-system</vt:lpstr>
      <vt:lpstr>Arial</vt:lpstr>
      <vt:lpstr>Arial MT</vt:lpstr>
      <vt:lpstr>Calibri</vt:lpstr>
      <vt:lpstr>Cambria Math</vt:lpstr>
      <vt:lpstr>Microsoft Sans Serif</vt:lpstr>
      <vt:lpstr>Segoe UI</vt:lpstr>
      <vt:lpstr>Tahoma</vt:lpstr>
      <vt:lpstr>Office Theme</vt:lpstr>
      <vt:lpstr>Case: Santander Data Masters</vt:lpstr>
      <vt:lpstr>Problema 1: Previsão de CHURN</vt:lpstr>
      <vt:lpstr>Problema 1: Previsão de CHURN</vt:lpstr>
      <vt:lpstr>Problema 1: Previsão de CHURN</vt:lpstr>
      <vt:lpstr>Problema 2 – Análise de Perfil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Leonardo Vargas</cp:lastModifiedBy>
  <cp:revision>38</cp:revision>
  <dcterms:created xsi:type="dcterms:W3CDTF">2024-08-11T22:36:57Z</dcterms:created>
  <dcterms:modified xsi:type="dcterms:W3CDTF">2024-08-14T01:42:58Z</dcterms:modified>
</cp:coreProperties>
</file>