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5" d="100"/>
          <a:sy n="105" d="100"/>
        </p:scale>
        <p:origin x="79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9D2D8-E4C8-B49C-E7D6-EEAC5393F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5C1C7-C611-F4BD-5795-9A879EE03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8166C8-07C1-2265-FCA8-13334F9A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A7ED47-5785-4F8C-E3A1-603F6559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9CD81D-804B-76CD-9CF3-301415E1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0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A8FB9-5892-0BA5-66DA-E942EAF2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F9C2AA-8F29-222B-9F63-E96A97CBF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B7751B-7D38-29F5-709F-C61EB870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82934D-2D9D-D0F9-BBFA-BC76CD50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B98626-C058-771B-3346-B6E901C2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31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97D384-80DD-1A62-5D42-D09252B1A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AB6E437-46BF-75FE-88E1-3C160AB9D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DBFB66-9A31-B6D8-B770-7BF43E531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2B9907-3DE3-A458-62FD-E056AB227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1C2EA7-C072-2684-D809-E2B1AD6B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03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BC998-00C3-9A85-34B9-0695AE5C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8748DF-40E8-EDC7-E654-29B5B203E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F5E018-A9B8-701A-39D7-B0372981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C26880-163A-68C1-C850-4256F090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BC0D8D-EE58-7287-3428-16A99D96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15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18C22-7673-E414-E1F4-BEA9420F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B4491F-225B-E300-A6F4-20BC6E96B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A0F34F-B931-3009-3289-67E832DE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2C34BE-6C82-6FF7-C2B2-71006DED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8AA20-1A98-5842-29F8-F69ACB77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13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E7094-6BF6-18FB-AF07-46921557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D57CD6-0568-151B-9FDF-515C8D933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574F4D-7E5D-F090-7099-725200555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D78F14-37AA-D8FB-93F4-06EB3296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FE04EF-C1DC-ADBA-6757-F9628B23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726B0A-D338-A4ED-7246-5310364C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0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6E1AC-D281-FDD1-E23F-BC31D889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BEAC8B-2FE7-3315-AB8D-A139AB09A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461A84-CF23-A8DA-9681-AED895727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9D3BCFA-C726-2B62-9012-D7F165904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9C3618-3E6F-9E58-A894-B5877164F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125D3ED-3BEC-6EC1-77F9-BB4CD447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DE03D79-E06F-FDC8-5D76-958D1D55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2456782-8E1A-DB7C-E357-FFCED72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0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7D19E-B5B2-D6B0-4AE2-C98F16C1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54B723-A0DA-2EF7-AA9D-D68075E5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C669DF-BABA-CB25-9CA2-628D9C19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DC9150-CDDE-674F-3180-DCA99F10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48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4C91C3-3533-ED05-4E65-C3DE05B9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14C646-1C99-FE0B-C506-F6B0082B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BFAF1F-8184-9EE4-A794-B778DEAA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51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5B76F-AE9F-9416-AED2-08AAEF38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D2EAF8-1CB2-CFB2-CBEF-19B335727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BD6FB7-5157-81EB-DA97-B94A2253B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430D09-7816-C1B6-5B9B-A155D836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35EC13-93DE-E6A6-B401-4A7F31E9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1B9913-89F4-AA78-4B5C-0BC1625D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62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24762-6922-304D-5E1C-0AC7740B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32D3D00-BE85-518F-3158-569F64FDA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FDBD05-A222-F0AC-63C9-4C530AEA2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04A596-474B-C749-7E70-30233B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00FAC6-B5FB-C064-BB86-51547BE1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D012B3-2497-A531-E4C1-4D1DD5D6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98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C4E640E-091B-52C7-F7BE-9CC99351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22B5C4-5420-FEC1-01AE-5C2789EF1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128AF7-EF84-5525-BB4B-0056FFD1C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F3A04-A449-4461-BE57-D0A4985AEFEF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BBB326-4791-79B1-C265-3A6A86BDA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4E8B97-B14C-33A8-F3C3-803530AD4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62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C28B52D-AFD2-8852-DAE9-A76E1543C003}"/>
              </a:ext>
            </a:extLst>
          </p:cNvPr>
          <p:cNvSpPr txBox="1"/>
          <p:nvPr/>
        </p:nvSpPr>
        <p:spPr>
          <a:xfrm>
            <a:off x="387658" y="230820"/>
            <a:ext cx="11416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Pontos na Apresentação</a:t>
            </a:r>
          </a:p>
          <a:p>
            <a:endParaRPr lang="pt-BR" dirty="0"/>
          </a:p>
          <a:p>
            <a:r>
              <a:rPr lang="pt-BR" dirty="0"/>
              <a:t>- Explicar o porquê modelos de </a:t>
            </a:r>
            <a:r>
              <a:rPr lang="pt-BR" dirty="0" err="1"/>
              <a:t>credit</a:t>
            </a:r>
            <a:r>
              <a:rPr lang="pt-BR" dirty="0"/>
              <a:t> score são bons: Consultar no livro página 4 (consistência nas decisões proporcionando padronização, agilidade, confiabilidade, facilidade geográfica, monitoramento de indicadores de performance a fim de melhorar a gestão de riscos</a:t>
            </a:r>
          </a:p>
        </p:txBody>
      </p:sp>
    </p:spTree>
    <p:extLst>
      <p:ext uri="{BB962C8B-B14F-4D97-AF65-F5344CB8AC3E}">
        <p14:creationId xmlns:p14="http://schemas.microsoft.com/office/powerpoint/2010/main" val="386567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9D2E8-49EA-141E-03A5-60E3FE50D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7545" y="123558"/>
            <a:ext cx="5636455" cy="333422"/>
          </a:xfrm>
        </p:spPr>
        <p:txBody>
          <a:bodyPr>
            <a:normAutofit fontScale="90000"/>
          </a:bodyPr>
          <a:lstStyle/>
          <a:p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Ciclo de Crédito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C268067-3A12-D500-E4B6-BE78DF6C98FE}"/>
              </a:ext>
            </a:extLst>
          </p:cNvPr>
          <p:cNvSpPr/>
          <p:nvPr/>
        </p:nvSpPr>
        <p:spPr>
          <a:xfrm>
            <a:off x="1756662" y="1557348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Captação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1946176-A0D6-E626-0F36-DF82547CD96E}"/>
              </a:ext>
            </a:extLst>
          </p:cNvPr>
          <p:cNvSpPr/>
          <p:nvPr/>
        </p:nvSpPr>
        <p:spPr>
          <a:xfrm>
            <a:off x="5005753" y="530407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Segmentação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A20793B-0663-2C79-A9B8-E4834D080B16}"/>
              </a:ext>
            </a:extLst>
          </p:cNvPr>
          <p:cNvSpPr/>
          <p:nvPr/>
        </p:nvSpPr>
        <p:spPr>
          <a:xfrm>
            <a:off x="8154596" y="1557348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Valoração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B44CAC2-894D-208A-F18C-1906D5821EC5}"/>
              </a:ext>
            </a:extLst>
          </p:cNvPr>
          <p:cNvSpPr/>
          <p:nvPr/>
        </p:nvSpPr>
        <p:spPr>
          <a:xfrm>
            <a:off x="8154596" y="4243662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Manutenção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5CD6366-2CC0-CC1B-4847-9A877C4FFDE7}"/>
              </a:ext>
            </a:extLst>
          </p:cNvPr>
          <p:cNvSpPr/>
          <p:nvPr/>
        </p:nvSpPr>
        <p:spPr>
          <a:xfrm>
            <a:off x="1756662" y="4270944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 Recuperação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B925D99B-1CF7-F679-E480-9A94715216CF}"/>
              </a:ext>
            </a:extLst>
          </p:cNvPr>
          <p:cNvSpPr/>
          <p:nvPr/>
        </p:nvSpPr>
        <p:spPr>
          <a:xfrm>
            <a:off x="5038578" y="2915529"/>
            <a:ext cx="2574388" cy="102694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Gestão de Riscos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94D2C39-40B8-288C-9ACF-D1984CD2BBC2}"/>
              </a:ext>
            </a:extLst>
          </p:cNvPr>
          <p:cNvSpPr/>
          <p:nvPr/>
        </p:nvSpPr>
        <p:spPr>
          <a:xfrm>
            <a:off x="4955629" y="5200230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Cobrança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22" name="Seta: para Baixo 21">
            <a:extLst>
              <a:ext uri="{FF2B5EF4-FFF2-40B4-BE49-F238E27FC236}">
                <a16:creationId xmlns:a16="http://schemas.microsoft.com/office/drawing/2014/main" id="{D5ED0A32-4382-9E5F-3C47-C0B79E509ADC}"/>
              </a:ext>
            </a:extLst>
          </p:cNvPr>
          <p:cNvSpPr/>
          <p:nvPr/>
        </p:nvSpPr>
        <p:spPr>
          <a:xfrm>
            <a:off x="9441790" y="2915529"/>
            <a:ext cx="323647" cy="1026941"/>
          </a:xfrm>
          <a:prstGeom prst="downArrow">
            <a:avLst/>
          </a:prstGeom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para Baixo 22">
            <a:extLst>
              <a:ext uri="{FF2B5EF4-FFF2-40B4-BE49-F238E27FC236}">
                <a16:creationId xmlns:a16="http://schemas.microsoft.com/office/drawing/2014/main" id="{C84A582A-2AF7-9885-37E3-99EB36ED96B5}"/>
              </a:ext>
            </a:extLst>
          </p:cNvPr>
          <p:cNvSpPr/>
          <p:nvPr/>
        </p:nvSpPr>
        <p:spPr>
          <a:xfrm flipV="1">
            <a:off x="2776063" y="2915527"/>
            <a:ext cx="339999" cy="1026941"/>
          </a:xfrm>
          <a:prstGeom prst="downArrow">
            <a:avLst/>
          </a:prstGeom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: Dobrada 23">
            <a:extLst>
              <a:ext uri="{FF2B5EF4-FFF2-40B4-BE49-F238E27FC236}">
                <a16:creationId xmlns:a16="http://schemas.microsoft.com/office/drawing/2014/main" id="{6AE69DD7-EF3A-2C33-AE49-77224DCD9848}"/>
              </a:ext>
            </a:extLst>
          </p:cNvPr>
          <p:cNvSpPr/>
          <p:nvPr/>
        </p:nvSpPr>
        <p:spPr>
          <a:xfrm>
            <a:off x="2961931" y="858881"/>
            <a:ext cx="1537416" cy="469082"/>
          </a:xfrm>
          <a:prstGeom prst="bentArrow">
            <a:avLst>
              <a:gd name="adj1" fmla="val 25000"/>
              <a:gd name="adj2" fmla="val 23437"/>
              <a:gd name="adj3" fmla="val 25000"/>
              <a:gd name="adj4" fmla="val 4375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Seta: Dobrada 27">
            <a:extLst>
              <a:ext uri="{FF2B5EF4-FFF2-40B4-BE49-F238E27FC236}">
                <a16:creationId xmlns:a16="http://schemas.microsoft.com/office/drawing/2014/main" id="{949559AE-2141-1728-566A-2830DA4E3482}"/>
              </a:ext>
            </a:extLst>
          </p:cNvPr>
          <p:cNvSpPr/>
          <p:nvPr/>
        </p:nvSpPr>
        <p:spPr>
          <a:xfrm rot="5400000">
            <a:off x="8672264" y="387535"/>
            <a:ext cx="486525" cy="1521862"/>
          </a:xfrm>
          <a:prstGeom prst="bentArrow">
            <a:avLst>
              <a:gd name="adj1" fmla="val 25000"/>
              <a:gd name="adj2" fmla="val 23437"/>
              <a:gd name="adj3" fmla="val 25000"/>
              <a:gd name="adj4" fmla="val 5130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Seta: Dobrada 28">
            <a:extLst>
              <a:ext uri="{FF2B5EF4-FFF2-40B4-BE49-F238E27FC236}">
                <a16:creationId xmlns:a16="http://schemas.microsoft.com/office/drawing/2014/main" id="{E4E10592-37BA-59B6-72EA-2C2A3F6383B3}"/>
              </a:ext>
            </a:extLst>
          </p:cNvPr>
          <p:cNvSpPr/>
          <p:nvPr/>
        </p:nvSpPr>
        <p:spPr>
          <a:xfrm rot="10800000">
            <a:off x="8083777" y="5424440"/>
            <a:ext cx="1521862" cy="578519"/>
          </a:xfrm>
          <a:prstGeom prst="bentArrow">
            <a:avLst>
              <a:gd name="adj1" fmla="val 25000"/>
              <a:gd name="adj2" fmla="val 23437"/>
              <a:gd name="adj3" fmla="val 25000"/>
              <a:gd name="adj4" fmla="val 5130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CBF58254-4AA3-74D1-A1DF-69251CC151B8}"/>
              </a:ext>
            </a:extLst>
          </p:cNvPr>
          <p:cNvSpPr/>
          <p:nvPr/>
        </p:nvSpPr>
        <p:spPr>
          <a:xfrm rot="16200000">
            <a:off x="3314090" y="4773513"/>
            <a:ext cx="645966" cy="1724549"/>
          </a:xfrm>
          <a:prstGeom prst="bentArrow">
            <a:avLst>
              <a:gd name="adj1" fmla="val 25000"/>
              <a:gd name="adj2" fmla="val 23437"/>
              <a:gd name="adj3" fmla="val 25000"/>
              <a:gd name="adj4" fmla="val 5130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88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E007C4E4-7E6E-4A63-A907-E4F8D4628E27}"/>
              </a:ext>
            </a:extLst>
          </p:cNvPr>
          <p:cNvSpPr/>
          <p:nvPr/>
        </p:nvSpPr>
        <p:spPr>
          <a:xfrm>
            <a:off x="5263905" y="2944478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65E08EC6-451C-3BCE-2C14-590C9271A538}"/>
              </a:ext>
            </a:extLst>
          </p:cNvPr>
          <p:cNvSpPr/>
          <p:nvPr/>
        </p:nvSpPr>
        <p:spPr>
          <a:xfrm>
            <a:off x="5263905" y="2326000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0F6E4B0-33A8-4CE9-E142-589FD87725C6}"/>
              </a:ext>
            </a:extLst>
          </p:cNvPr>
          <p:cNvSpPr/>
          <p:nvPr/>
        </p:nvSpPr>
        <p:spPr>
          <a:xfrm>
            <a:off x="5263905" y="1780380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AF65A36-E1C0-8B96-461A-6A50C450225C}"/>
              </a:ext>
            </a:extLst>
          </p:cNvPr>
          <p:cNvSpPr/>
          <p:nvPr/>
        </p:nvSpPr>
        <p:spPr>
          <a:xfrm>
            <a:off x="5263905" y="1132917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187868C-AB35-524B-5264-DFA8509632FD}"/>
              </a:ext>
            </a:extLst>
          </p:cNvPr>
          <p:cNvSpPr/>
          <p:nvPr/>
        </p:nvSpPr>
        <p:spPr>
          <a:xfrm>
            <a:off x="1929264" y="2689835"/>
            <a:ext cx="1384663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6C05E66-3736-BDD6-4E82-52DC1CECB361}"/>
              </a:ext>
            </a:extLst>
          </p:cNvPr>
          <p:cNvSpPr/>
          <p:nvPr/>
        </p:nvSpPr>
        <p:spPr>
          <a:xfrm>
            <a:off x="1916198" y="1516436"/>
            <a:ext cx="1384663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Fluxograma: Conector 1">
            <a:extLst>
              <a:ext uri="{FF2B5EF4-FFF2-40B4-BE49-F238E27FC236}">
                <a16:creationId xmlns:a16="http://schemas.microsoft.com/office/drawing/2014/main" id="{D14A5DA1-A975-F22A-4D3A-735B54BA73BC}"/>
              </a:ext>
            </a:extLst>
          </p:cNvPr>
          <p:cNvSpPr/>
          <p:nvPr/>
        </p:nvSpPr>
        <p:spPr>
          <a:xfrm>
            <a:off x="571130" y="2279363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2675201D-D04E-B285-95F4-26EA4827B5A9}"/>
              </a:ext>
            </a:extLst>
          </p:cNvPr>
          <p:cNvSpPr/>
          <p:nvPr/>
        </p:nvSpPr>
        <p:spPr>
          <a:xfrm>
            <a:off x="1728186" y="1607619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B65DE420-AE6A-53F4-847A-6B10077FF578}"/>
              </a:ext>
            </a:extLst>
          </p:cNvPr>
          <p:cNvSpPr/>
          <p:nvPr/>
        </p:nvSpPr>
        <p:spPr>
          <a:xfrm>
            <a:off x="1728186" y="2742481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8C415A0-2703-59A6-2267-497895DC8E27}"/>
              </a:ext>
            </a:extLst>
          </p:cNvPr>
          <p:cNvCxnSpPr>
            <a:cxnSpLocks/>
          </p:cNvCxnSpPr>
          <p:nvPr/>
        </p:nvCxnSpPr>
        <p:spPr>
          <a:xfrm flipV="1">
            <a:off x="759040" y="1731907"/>
            <a:ext cx="878890" cy="54893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DB10EB2-0A74-F8FB-0564-27AC074B241A}"/>
              </a:ext>
            </a:extLst>
          </p:cNvPr>
          <p:cNvCxnSpPr/>
          <p:nvPr/>
        </p:nvCxnSpPr>
        <p:spPr>
          <a:xfrm>
            <a:off x="759040" y="2403651"/>
            <a:ext cx="878890" cy="400974"/>
          </a:xfrm>
          <a:prstGeom prst="straightConnector1">
            <a:avLst/>
          </a:prstGeom>
          <a:ln w="25400">
            <a:solidFill>
              <a:srgbClr val="E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843DC38-A94A-73E6-431E-D7904D452291}"/>
              </a:ext>
            </a:extLst>
          </p:cNvPr>
          <p:cNvCxnSpPr/>
          <p:nvPr/>
        </p:nvCxnSpPr>
        <p:spPr>
          <a:xfrm flipV="1">
            <a:off x="3417351" y="1286348"/>
            <a:ext cx="1544714" cy="328474"/>
          </a:xfrm>
          <a:prstGeom prst="straightConnector1">
            <a:avLst/>
          </a:prstGeom>
          <a:ln w="25400">
            <a:solidFill>
              <a:srgbClr val="E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xograma: Conector 24">
            <a:extLst>
              <a:ext uri="{FF2B5EF4-FFF2-40B4-BE49-F238E27FC236}">
                <a16:creationId xmlns:a16="http://schemas.microsoft.com/office/drawing/2014/main" id="{98841046-1B22-027C-A7FF-18D922CB1B95}"/>
              </a:ext>
            </a:extLst>
          </p:cNvPr>
          <p:cNvSpPr/>
          <p:nvPr/>
        </p:nvSpPr>
        <p:spPr>
          <a:xfrm>
            <a:off x="5064158" y="1224204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173F9C0B-9F57-F8F9-C371-850E3919CF32}"/>
              </a:ext>
            </a:extLst>
          </p:cNvPr>
          <p:cNvCxnSpPr/>
          <p:nvPr/>
        </p:nvCxnSpPr>
        <p:spPr>
          <a:xfrm>
            <a:off x="3417351" y="1813090"/>
            <a:ext cx="1544714" cy="112451"/>
          </a:xfrm>
          <a:prstGeom prst="straightConnector1">
            <a:avLst/>
          </a:prstGeom>
          <a:ln w="25400">
            <a:solidFill>
              <a:srgbClr val="E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uxograma: Conector 27">
            <a:extLst>
              <a:ext uri="{FF2B5EF4-FFF2-40B4-BE49-F238E27FC236}">
                <a16:creationId xmlns:a16="http://schemas.microsoft.com/office/drawing/2014/main" id="{6A3B4971-7EAD-E1FF-C643-D8CC9A449466}"/>
              </a:ext>
            </a:extLst>
          </p:cNvPr>
          <p:cNvSpPr/>
          <p:nvPr/>
        </p:nvSpPr>
        <p:spPr>
          <a:xfrm>
            <a:off x="5064158" y="1842682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AC2323C8-DC1A-4D6C-9A51-F676EB743BC9}"/>
              </a:ext>
            </a:extLst>
          </p:cNvPr>
          <p:cNvCxnSpPr/>
          <p:nvPr/>
        </p:nvCxnSpPr>
        <p:spPr>
          <a:xfrm flipV="1">
            <a:off x="3417351" y="2422690"/>
            <a:ext cx="1544714" cy="328474"/>
          </a:xfrm>
          <a:prstGeom prst="straightConnector1">
            <a:avLst/>
          </a:prstGeom>
          <a:ln w="25400">
            <a:solidFill>
              <a:srgbClr val="E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uxograma: Conector 29">
            <a:extLst>
              <a:ext uri="{FF2B5EF4-FFF2-40B4-BE49-F238E27FC236}">
                <a16:creationId xmlns:a16="http://schemas.microsoft.com/office/drawing/2014/main" id="{5F51317A-FA79-AD31-157D-6609481679EA}"/>
              </a:ext>
            </a:extLst>
          </p:cNvPr>
          <p:cNvSpPr/>
          <p:nvPr/>
        </p:nvSpPr>
        <p:spPr>
          <a:xfrm>
            <a:off x="5064158" y="2360546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1AC4E4DE-3149-EC5C-AA53-929396476E87}"/>
              </a:ext>
            </a:extLst>
          </p:cNvPr>
          <p:cNvCxnSpPr/>
          <p:nvPr/>
        </p:nvCxnSpPr>
        <p:spPr>
          <a:xfrm>
            <a:off x="3417351" y="2949432"/>
            <a:ext cx="1544714" cy="112451"/>
          </a:xfrm>
          <a:prstGeom prst="straightConnector1">
            <a:avLst/>
          </a:prstGeom>
          <a:ln w="25400">
            <a:solidFill>
              <a:srgbClr val="E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uxograma: Conector 31">
            <a:extLst>
              <a:ext uri="{FF2B5EF4-FFF2-40B4-BE49-F238E27FC236}">
                <a16:creationId xmlns:a16="http://schemas.microsoft.com/office/drawing/2014/main" id="{768018DF-E0E5-4782-2FF3-6AC9DBD965E6}"/>
              </a:ext>
            </a:extLst>
          </p:cNvPr>
          <p:cNvSpPr/>
          <p:nvPr/>
        </p:nvSpPr>
        <p:spPr>
          <a:xfrm>
            <a:off x="5064158" y="2979024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636F1D3-2CE5-7494-9EAA-F2B6201DAB03}"/>
              </a:ext>
            </a:extLst>
          </p:cNvPr>
          <p:cNvSpPr txBox="1"/>
          <p:nvPr/>
        </p:nvSpPr>
        <p:spPr>
          <a:xfrm>
            <a:off x="82856" y="2203241"/>
            <a:ext cx="488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E60A582-09D6-5EB4-627D-1EE0C77A01DA}"/>
                  </a:ext>
                </a:extLst>
              </p:cNvPr>
              <p:cNvSpPr txBox="1"/>
              <p:nvPr/>
            </p:nvSpPr>
            <p:spPr>
              <a:xfrm>
                <a:off x="1620106" y="1547428"/>
                <a:ext cx="19768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𝑰𝒅𝒂𝒅𝒆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E60A582-09D6-5EB4-627D-1EE0C77A0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106" y="1547428"/>
                <a:ext cx="1976846" cy="276999"/>
              </a:xfrm>
              <a:prstGeom prst="rect">
                <a:avLst/>
              </a:prstGeom>
              <a:blipFill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4E8EE24-733A-A507-CCC3-23E43BF6A35A}"/>
                  </a:ext>
                </a:extLst>
              </p:cNvPr>
              <p:cNvSpPr txBox="1"/>
              <p:nvPr/>
            </p:nvSpPr>
            <p:spPr>
              <a:xfrm>
                <a:off x="1613751" y="2719847"/>
                <a:ext cx="1959022" cy="28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𝑰𝒅𝒂𝒅𝒆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4E8EE24-733A-A507-CCC3-23E43BF6A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751" y="2719847"/>
                <a:ext cx="1959022" cy="287656"/>
              </a:xfrm>
              <a:prstGeom prst="rect">
                <a:avLst/>
              </a:prstGeom>
              <a:blipFill>
                <a:blip r:embed="rId3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F3E34DD-08C4-CE30-C6E4-FCC4806EEE2F}"/>
                  </a:ext>
                </a:extLst>
              </p:cNvPr>
              <p:cNvSpPr txBox="1"/>
              <p:nvPr/>
            </p:nvSpPr>
            <p:spPr>
              <a:xfrm>
                <a:off x="5181173" y="1149063"/>
                <a:ext cx="25858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𝑰𝒅𝒂𝒅𝒆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𝟑𝟎</m:t>
                          </m:r>
                        </m:e>
                      </m:d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á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𝑫𝒆𝒖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𝑨𝒕𝒓𝒂𝒔𝒐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F3E34DD-08C4-CE30-C6E4-FCC4806EE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173" y="1149063"/>
                <a:ext cx="2585815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EB42C02-73D4-C4E8-D843-8CC145843897}"/>
                  </a:ext>
                </a:extLst>
              </p:cNvPr>
              <p:cNvSpPr txBox="1"/>
              <p:nvPr/>
            </p:nvSpPr>
            <p:spPr>
              <a:xfrm>
                <a:off x="5162107" y="1821049"/>
                <a:ext cx="29951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𝑰𝒅𝒂𝒅𝒆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𝟑𝟎</m:t>
                          </m:r>
                        </m:e>
                      </m:d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𝑵𝒖𝒏𝒄𝒂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𝑫𝒆𝒖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𝑨𝒕𝒓𝒂𝒔𝒐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EB42C02-73D4-C4E8-D843-8CC145843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107" y="1821049"/>
                <a:ext cx="2995118" cy="276999"/>
              </a:xfrm>
              <a:prstGeom prst="rect">
                <a:avLst/>
              </a:prstGeom>
              <a:blipFill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5A33377-F994-A39A-161D-07444ADF2DE7}"/>
                  </a:ext>
                </a:extLst>
              </p:cNvPr>
              <p:cNvSpPr txBox="1"/>
              <p:nvPr/>
            </p:nvSpPr>
            <p:spPr>
              <a:xfrm>
                <a:off x="5112985" y="2371922"/>
                <a:ext cx="28155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𝑰𝒅𝒂𝒅𝒆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𝟑𝟎</m:t>
                          </m:r>
                        </m:e>
                      </m:d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á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𝑫𝒆𝒖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𝑨𝑻𝒓𝒂𝒔𝒐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5A33377-F994-A39A-161D-07444ADF2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985" y="2371922"/>
                <a:ext cx="2815537" cy="276999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F461818F-146E-A20C-172D-2F059050163E}"/>
                  </a:ext>
                </a:extLst>
              </p:cNvPr>
              <p:cNvSpPr txBox="1"/>
              <p:nvPr/>
            </p:nvSpPr>
            <p:spPr>
              <a:xfrm>
                <a:off x="5180155" y="2949432"/>
                <a:ext cx="29770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𝑰𝒅𝒂𝒅𝒆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𝟑𝟎</m:t>
                          </m:r>
                        </m:e>
                      </m:d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𝑵𝒖𝒏𝒄𝒂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𝑫𝒆𝒖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𝑨𝒕𝒓𝒂𝒔𝒐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F461818F-146E-A20C-172D-2F0590501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155" y="2949432"/>
                <a:ext cx="2977070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A249EA1-20C6-34FE-86F7-B31061BD4A66}"/>
              </a:ext>
            </a:extLst>
          </p:cNvPr>
          <p:cNvCxnSpPr/>
          <p:nvPr/>
        </p:nvCxnSpPr>
        <p:spPr>
          <a:xfrm>
            <a:off x="8229600" y="1286348"/>
            <a:ext cx="609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DC61559C-F14B-2CDF-4B87-F4866AB49C4F}"/>
              </a:ext>
            </a:extLst>
          </p:cNvPr>
          <p:cNvCxnSpPr/>
          <p:nvPr/>
        </p:nvCxnSpPr>
        <p:spPr>
          <a:xfrm>
            <a:off x="8229600" y="1929343"/>
            <a:ext cx="609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1D08788-3528-1A18-26B0-A72A8F3A5CEB}"/>
              </a:ext>
            </a:extLst>
          </p:cNvPr>
          <p:cNvCxnSpPr/>
          <p:nvPr/>
        </p:nvCxnSpPr>
        <p:spPr>
          <a:xfrm>
            <a:off x="8229600" y="2464851"/>
            <a:ext cx="609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D0B6D74-0EE5-4B0A-64B8-DB07492EE0E9}"/>
              </a:ext>
            </a:extLst>
          </p:cNvPr>
          <p:cNvCxnSpPr/>
          <p:nvPr/>
        </p:nvCxnSpPr>
        <p:spPr>
          <a:xfrm>
            <a:off x="8229600" y="3084735"/>
            <a:ext cx="609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7F896B6A-86AB-C025-A199-12B9B1BB096F}"/>
              </a:ext>
            </a:extLst>
          </p:cNvPr>
          <p:cNvSpPr/>
          <p:nvPr/>
        </p:nvSpPr>
        <p:spPr>
          <a:xfrm>
            <a:off x="9111322" y="2940376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901BAF1A-0F6D-C2F1-D305-B8AAC1F6BF8C}"/>
              </a:ext>
            </a:extLst>
          </p:cNvPr>
          <p:cNvSpPr/>
          <p:nvPr/>
        </p:nvSpPr>
        <p:spPr>
          <a:xfrm>
            <a:off x="9111322" y="2321898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537A5243-86A8-B364-6F33-A939A5DE4500}"/>
              </a:ext>
            </a:extLst>
          </p:cNvPr>
          <p:cNvSpPr/>
          <p:nvPr/>
        </p:nvSpPr>
        <p:spPr>
          <a:xfrm>
            <a:off x="9111322" y="1776278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1109D608-86A8-AAAF-7DF9-3B13ECFC02D7}"/>
              </a:ext>
            </a:extLst>
          </p:cNvPr>
          <p:cNvSpPr/>
          <p:nvPr/>
        </p:nvSpPr>
        <p:spPr>
          <a:xfrm>
            <a:off x="9111322" y="1128815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Fluxograma: Conector 42">
            <a:extLst>
              <a:ext uri="{FF2B5EF4-FFF2-40B4-BE49-F238E27FC236}">
                <a16:creationId xmlns:a16="http://schemas.microsoft.com/office/drawing/2014/main" id="{8EBE0BA2-3327-2272-3F4D-9C9241B0B285}"/>
              </a:ext>
            </a:extLst>
          </p:cNvPr>
          <p:cNvSpPr/>
          <p:nvPr/>
        </p:nvSpPr>
        <p:spPr>
          <a:xfrm>
            <a:off x="8911575" y="1220102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luxograma: Conector 43">
            <a:extLst>
              <a:ext uri="{FF2B5EF4-FFF2-40B4-BE49-F238E27FC236}">
                <a16:creationId xmlns:a16="http://schemas.microsoft.com/office/drawing/2014/main" id="{02D2D150-611B-8586-E532-507AC347E794}"/>
              </a:ext>
            </a:extLst>
          </p:cNvPr>
          <p:cNvSpPr/>
          <p:nvPr/>
        </p:nvSpPr>
        <p:spPr>
          <a:xfrm>
            <a:off x="8911575" y="1838580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Fluxograma: Conector 44">
            <a:extLst>
              <a:ext uri="{FF2B5EF4-FFF2-40B4-BE49-F238E27FC236}">
                <a16:creationId xmlns:a16="http://schemas.microsoft.com/office/drawing/2014/main" id="{5F34518E-2C7A-FE55-A6CD-0378C5DF5699}"/>
              </a:ext>
            </a:extLst>
          </p:cNvPr>
          <p:cNvSpPr/>
          <p:nvPr/>
        </p:nvSpPr>
        <p:spPr>
          <a:xfrm>
            <a:off x="8911575" y="2356444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Fluxograma: Conector 45">
            <a:extLst>
              <a:ext uri="{FF2B5EF4-FFF2-40B4-BE49-F238E27FC236}">
                <a16:creationId xmlns:a16="http://schemas.microsoft.com/office/drawing/2014/main" id="{CD0B2A57-2EF0-BCF1-064B-815561FAF9D6}"/>
              </a:ext>
            </a:extLst>
          </p:cNvPr>
          <p:cNvSpPr/>
          <p:nvPr/>
        </p:nvSpPr>
        <p:spPr>
          <a:xfrm>
            <a:off x="8911575" y="2974922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9468933B-78DC-9829-2531-38D8CC082585}"/>
              </a:ext>
            </a:extLst>
          </p:cNvPr>
          <p:cNvSpPr txBox="1"/>
          <p:nvPr/>
        </p:nvSpPr>
        <p:spPr>
          <a:xfrm>
            <a:off x="9214176" y="1173586"/>
            <a:ext cx="2585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Mau Pagador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6BB7652D-1A48-59DF-F20A-5CBBE01703FA}"/>
                  </a:ext>
                </a:extLst>
              </p:cNvPr>
              <p:cNvSpPr txBox="1"/>
              <p:nvPr/>
            </p:nvSpPr>
            <p:spPr>
              <a:xfrm>
                <a:off x="9009524" y="1816947"/>
                <a:ext cx="29951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𝑩𝒐𝒎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𝑷𝒂𝒈𝒂𝒅𝒐𝒓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6BB7652D-1A48-59DF-F20A-5CBBE0170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524" y="1816947"/>
                <a:ext cx="2995118" cy="276999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CBDAECC0-56B0-0266-40FB-0CC8260D8470}"/>
                  </a:ext>
                </a:extLst>
              </p:cNvPr>
              <p:cNvSpPr txBox="1"/>
              <p:nvPr/>
            </p:nvSpPr>
            <p:spPr>
              <a:xfrm>
                <a:off x="9099314" y="2356444"/>
                <a:ext cx="28155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𝑴𝒂𝒖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𝑷𝒂𝒈𝒂𝒅𝒐𝒓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CBDAECC0-56B0-0266-40FB-0CC8260D8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314" y="2356444"/>
                <a:ext cx="2815537" cy="276999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1E8860A3-B6C8-4213-D75E-6D7004CBFA23}"/>
                  </a:ext>
                </a:extLst>
              </p:cNvPr>
              <p:cNvSpPr txBox="1"/>
              <p:nvPr/>
            </p:nvSpPr>
            <p:spPr>
              <a:xfrm>
                <a:off x="9027572" y="2945330"/>
                <a:ext cx="29770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𝑩𝒐𝒎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𝑷𝒂𝒈𝒂𝒅𝒐𝒓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1E8860A3-B6C8-4213-D75E-6D7004CBF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572" y="2945330"/>
                <a:ext cx="2977070" cy="276999"/>
              </a:xfrm>
              <a:prstGeom prst="rect">
                <a:avLst/>
              </a:prstGeom>
              <a:blipFill>
                <a:blip r:embed="rId1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231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132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Tema do Office</vt:lpstr>
      <vt:lpstr>Apresentação do PowerPoint</vt:lpstr>
      <vt:lpstr>Ciclo de Crédito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Ciclo de Crédito</dc:title>
  <dc:creator>Leonardo Vargas</dc:creator>
  <cp:lastModifiedBy>Leonardo Vargas</cp:lastModifiedBy>
  <cp:revision>18</cp:revision>
  <dcterms:created xsi:type="dcterms:W3CDTF">2023-03-22T15:15:24Z</dcterms:created>
  <dcterms:modified xsi:type="dcterms:W3CDTF">2023-09-08T01:25:09Z</dcterms:modified>
</cp:coreProperties>
</file>