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260" r:id="rId3"/>
    <p:sldId id="264" r:id="rId4"/>
    <p:sldId id="269" r:id="rId5"/>
    <p:sldId id="266" r:id="rId6"/>
    <p:sldId id="270" r:id="rId7"/>
    <p:sldId id="271" r:id="rId8"/>
    <p:sldId id="278" r:id="rId9"/>
    <p:sldId id="279" r:id="rId10"/>
    <p:sldId id="280" r:id="rId11"/>
    <p:sldId id="281" r:id="rId12"/>
    <p:sldId id="282" r:id="rId13"/>
    <p:sldId id="287" r:id="rId14"/>
    <p:sldId id="285" r:id="rId15"/>
    <p:sldId id="286" r:id="rId16"/>
    <p:sldId id="277" r:id="rId17"/>
    <p:sldId id="265" r:id="rId18"/>
    <p:sldId id="261" r:id="rId19"/>
    <p:sldId id="256" r:id="rId20"/>
    <p:sldId id="259" r:id="rId21"/>
    <p:sldId id="25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96E"/>
    <a:srgbClr val="993300"/>
    <a:srgbClr val="1B7B56"/>
    <a:srgbClr val="31579B"/>
    <a:srgbClr val="35D397"/>
    <a:srgbClr val="20E8DE"/>
    <a:srgbClr val="255971"/>
    <a:srgbClr val="E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0A46B42-B3DA-321B-629E-FECF9C8D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AA4C2-A975-19ED-BDF0-C28F8E6F1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1AE1C-141D-4753-8486-1EC71561FCC8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C4B6-5C1D-5718-3AAC-F9285D75E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DF120C-E3A8-FE1D-4391-AE5AB47441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39DC-3B21-4B5A-B76D-61E9311CA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08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C5BD6-938E-4BE3-B656-F207E3F7ECB7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66B2-F1BD-4275-A55B-3341E8CC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6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F24177-AB18-22FD-602B-432A39AB1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1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4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0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9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24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45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9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71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881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F24177-AB18-22FD-602B-432A39AB1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0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9D2D8-E4C8-B49C-E7D6-EEAC5393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5C1C7-C611-F4BD-5795-9A879EE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166C8-07C1-2265-FCA8-13334F9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7ED47-5785-4F8C-E3A1-603F655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CD81D-804B-76CD-9CF3-301415E1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8FB9-5892-0BA5-66DA-E942EAF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9C2AA-8F29-222B-9F63-E96A97CB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7751B-7D38-29F5-709F-C61EB870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2934D-2D9D-D0F9-BBFA-BC76CD50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98626-C058-771B-3346-B6E901C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97D384-80DD-1A62-5D42-D09252B1A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B6E437-46BF-75FE-88E1-3C160AB9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BFB66-9A31-B6D8-B770-7BF43E53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B9907-3DE3-A458-62FD-E056AB2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2EA7-C072-2684-D809-E2B1AD6B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C998-00C3-9A85-34B9-0695AE5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748DF-40E8-EDC7-E654-29B5B203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5E018-A9B8-701A-39D7-B0372981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26880-163A-68C1-C850-4256F09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C0D8D-EE58-7287-3428-16A99D96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18C22-7673-E414-E1F4-BEA9420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4491F-225B-E300-A6F4-20BC6E96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0F34F-B931-3009-3289-67E832D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C34BE-6C82-6FF7-C2B2-71006DE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AA20-1A98-5842-29F8-F69ACB7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7094-6BF6-18FB-AF07-46921557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57CD6-0568-151B-9FDF-515C8D93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574F4D-7E5D-F090-7099-72520055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78F14-37AA-D8FB-93F4-06EB329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E04EF-C1DC-ADBA-6757-F9628B23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26B0A-D338-A4ED-7246-5310364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E1AC-D281-FDD1-E23F-BC31D88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EAC8B-2FE7-3315-AB8D-A139AB0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61A84-CF23-A8DA-9681-AED89572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3BCFA-C726-2B62-9012-D7F165904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9C3618-3E6F-9E58-A894-B5877164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25D3ED-3BEC-6EC1-77F9-BB4CD44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E03D79-E06F-FDC8-5D76-958D1D5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6782-8E1A-DB7C-E357-FFCED72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D19E-B5B2-D6B0-4AE2-C98F16C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4B723-A0DA-2EF7-AA9D-D68075E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669DF-BABA-CB25-9CA2-628D9C19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C9150-CDDE-674F-3180-DCA99F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C91C3-3533-ED05-4E65-C3DE05B9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4C646-1C99-FE0B-C506-F6B008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FAF1F-8184-9EE4-A794-B778DEA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5B76F-AE9F-9416-AED2-08AAEF3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2EAF8-1CB2-CFB2-CBEF-19B33572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BD6FB7-5157-81EB-DA97-B94A2253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30D09-7816-C1B6-5B9B-A155D836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5EC13-93DE-E6A6-B401-4A7F31E9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B9913-89F4-AA78-4B5C-0BC1625D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4762-6922-304D-5E1C-0AC7740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2D3D00-BE85-518F-3158-569F64FD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DBD05-A222-F0AC-63C9-4C530AEA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4A596-474B-C749-7E70-30233B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0FAC6-B5FB-C064-BB86-51547BE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012B3-2497-A531-E4C1-4D1DD5D6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640E-091B-52C7-F7BE-9CC9935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2B5C4-5420-FEC1-01AE-5C2789E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28AF7-EF84-5525-BB4B-0056FFD1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3A04-A449-4461-BE57-D0A4985AEFEF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BB326-4791-79B1-C265-3A6A86BD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E8B97-B14C-33A8-F3C3-803530A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90.png"/><Relationship Id="rId4" Type="http://schemas.openxmlformats.org/officeDocument/2006/relationships/image" Target="../media/image37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25803EA-18D0-16CE-25E9-17C4A65400D3}"/>
              </a:ext>
            </a:extLst>
          </p:cNvPr>
          <p:cNvSpPr/>
          <p:nvPr/>
        </p:nvSpPr>
        <p:spPr>
          <a:xfrm rot="5400000" flipH="1">
            <a:off x="3703739" y="-325074"/>
            <a:ext cx="50334" cy="7457813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53C422-B6AB-06A2-6F92-0DE72FCCB37F}"/>
              </a:ext>
            </a:extLst>
          </p:cNvPr>
          <p:cNvSpPr txBox="1"/>
          <p:nvPr/>
        </p:nvSpPr>
        <p:spPr>
          <a:xfrm>
            <a:off x="796140" y="4776504"/>
            <a:ext cx="66616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Leopoldo André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 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Galdenoro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DC2468-2AFB-53D5-76BB-534D2DAC6E7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CB7FE8E-5BE8-35F2-DFB5-4EF98B06650E}"/>
              </a:ext>
            </a:extLst>
          </p:cNvPr>
          <p:cNvSpPr/>
          <p:nvPr/>
        </p:nvSpPr>
        <p:spPr>
          <a:xfrm>
            <a:off x="6096000" y="801727"/>
            <a:ext cx="6046629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7"/>
            <a:ext cx="590823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-49372" y="-28942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20B8FC8-6FC2-9651-C78F-E17196A3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05372"/>
              </p:ext>
            </p:extLst>
          </p:nvPr>
        </p:nvGraphicFramePr>
        <p:xfrm>
          <a:off x="6541991" y="850811"/>
          <a:ext cx="5272210" cy="3571116"/>
        </p:xfrm>
        <a:graphic>
          <a:graphicData uri="http://schemas.openxmlformats.org/drawingml/2006/table">
            <a:tbl>
              <a:tblPr firstRow="1" firstCol="1" bandRow="1"/>
              <a:tblGrid>
                <a:gridCol w="652782">
                  <a:extLst>
                    <a:ext uri="{9D8B030D-6E8A-4147-A177-3AD203B41FA5}">
                      <a16:colId xmlns:a16="http://schemas.microsoft.com/office/drawing/2014/main" val="4151726305"/>
                    </a:ext>
                  </a:extLst>
                </a:gridCol>
                <a:gridCol w="660162">
                  <a:extLst>
                    <a:ext uri="{9D8B030D-6E8A-4147-A177-3AD203B41FA5}">
                      <a16:colId xmlns:a16="http://schemas.microsoft.com/office/drawing/2014/main" val="1786775086"/>
                    </a:ext>
                  </a:extLst>
                </a:gridCol>
                <a:gridCol w="705572">
                  <a:extLst>
                    <a:ext uri="{9D8B030D-6E8A-4147-A177-3AD203B41FA5}">
                      <a16:colId xmlns:a16="http://schemas.microsoft.com/office/drawing/2014/main" val="1967189809"/>
                    </a:ext>
                  </a:extLst>
                </a:gridCol>
                <a:gridCol w="922977">
                  <a:extLst>
                    <a:ext uri="{9D8B030D-6E8A-4147-A177-3AD203B41FA5}">
                      <a16:colId xmlns:a16="http://schemas.microsoft.com/office/drawing/2014/main" val="235809142"/>
                    </a:ext>
                  </a:extLst>
                </a:gridCol>
                <a:gridCol w="469436">
                  <a:extLst>
                    <a:ext uri="{9D8B030D-6E8A-4147-A177-3AD203B41FA5}">
                      <a16:colId xmlns:a16="http://schemas.microsoft.com/office/drawing/2014/main" val="4024050565"/>
                    </a:ext>
                  </a:extLst>
                </a:gridCol>
                <a:gridCol w="434810">
                  <a:extLst>
                    <a:ext uri="{9D8B030D-6E8A-4147-A177-3AD203B41FA5}">
                      <a16:colId xmlns:a16="http://schemas.microsoft.com/office/drawing/2014/main" val="3680448491"/>
                    </a:ext>
                  </a:extLst>
                </a:gridCol>
                <a:gridCol w="539255">
                  <a:extLst>
                    <a:ext uri="{9D8B030D-6E8A-4147-A177-3AD203B41FA5}">
                      <a16:colId xmlns:a16="http://schemas.microsoft.com/office/drawing/2014/main" val="622909897"/>
                    </a:ext>
                  </a:extLst>
                </a:gridCol>
                <a:gridCol w="887216">
                  <a:extLst>
                    <a:ext uri="{9D8B030D-6E8A-4147-A177-3AD203B41FA5}">
                      <a16:colId xmlns:a16="http://schemas.microsoft.com/office/drawing/2014/main" val="1693099071"/>
                    </a:ext>
                  </a:extLst>
                </a:gridCol>
              </a:tblGrid>
              <a:tr h="142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Acuracia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Classificador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121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Reg. Logística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054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Naive</a:t>
                      </a: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86251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6650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9099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640323"/>
                  </a:ext>
                </a:extLst>
              </a:tr>
            </a:tbl>
          </a:graphicData>
        </a:graphic>
      </p:graphicFrame>
      <p:pic>
        <p:nvPicPr>
          <p:cNvPr id="41" name="Imagem 40">
            <a:extLst>
              <a:ext uri="{FF2B5EF4-FFF2-40B4-BE49-F238E27FC236}">
                <a16:creationId xmlns:a16="http://schemas.microsoft.com/office/drawing/2014/main" id="{2E241367-4EF5-3AC9-D5F6-3CC0D4C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96" y="5465282"/>
            <a:ext cx="4244401" cy="1219200"/>
          </a:xfrm>
          <a:prstGeom prst="rect">
            <a:avLst/>
          </a:prstGeom>
        </p:spPr>
      </p:pic>
      <p:sp>
        <p:nvSpPr>
          <p:cNvPr id="42" name="Rectangle 2">
            <a:extLst>
              <a:ext uri="{FF2B5EF4-FFF2-40B4-BE49-F238E27FC236}">
                <a16:creationId xmlns:a16="http://schemas.microsoft.com/office/drawing/2014/main" id="{41D6DA33-CF4B-D9AF-B6BB-990CFEE1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434" y="5200905"/>
            <a:ext cx="2203213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10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Bayes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Search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9708C0A-F811-BC11-D029-E61E2DEF1308}"/>
              </a:ext>
            </a:extLst>
          </p:cNvPr>
          <p:cNvSpPr/>
          <p:nvPr/>
        </p:nvSpPr>
        <p:spPr>
          <a:xfrm>
            <a:off x="6270178" y="4549909"/>
            <a:ext cx="5734049" cy="6851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Como o </a:t>
            </a:r>
            <a:r>
              <a:rPr lang="pt-BR" sz="1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foi o vencedor, decidiu-se que ele seria modelo sujeito a otimização de via </a:t>
            </a:r>
            <a:r>
              <a:rPr lang="pt-BR" sz="11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r>
              <a:rPr lang="pt-BR" sz="11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Search.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otimização possui o intuito de melhorar ainda mais os resultados obtidos através da melhor configuração possível de hiperparâmetros</a:t>
            </a:r>
            <a:endParaRPr lang="pt-BR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A807B5E-4A03-9EEB-7BD3-FD9CE7F6E8B4}"/>
              </a:ext>
            </a:extLst>
          </p:cNvPr>
          <p:cNvSpPr/>
          <p:nvPr/>
        </p:nvSpPr>
        <p:spPr>
          <a:xfrm>
            <a:off x="6541991" y="3736791"/>
            <a:ext cx="5272210" cy="685135"/>
          </a:xfrm>
          <a:prstGeom prst="rect">
            <a:avLst/>
          </a:prstGeom>
          <a:noFill/>
          <a:ln w="19050">
            <a:solidFill>
              <a:srgbClr val="1B7B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43E5A64B-09F1-FCBF-C278-B9439FA1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86" y="1603532"/>
            <a:ext cx="2533660" cy="1627808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6E1BB595-34B2-2BEC-374C-5E7B7EAFF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26" y="1603532"/>
            <a:ext cx="2533661" cy="1636817"/>
          </a:xfrm>
          <a:prstGeom prst="rect">
            <a:avLst/>
          </a:prstGeom>
        </p:spPr>
      </p:pic>
      <p:sp>
        <p:nvSpPr>
          <p:cNvPr id="47" name="Rectangle 2">
            <a:extLst>
              <a:ext uri="{FF2B5EF4-FFF2-40B4-BE49-F238E27FC236}">
                <a16:creationId xmlns:a16="http://schemas.microsoft.com/office/drawing/2014/main" id="{53F2A709-AA06-2927-3442-3E5F432E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84" y="1276519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8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Holdout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2E2E8783-8E8C-0342-0BCA-F7B6390F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276519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9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Validation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FE03A82-A26D-0481-4126-AA41FC65A8CD}"/>
              </a:ext>
            </a:extLst>
          </p:cNvPr>
          <p:cNvCxnSpPr>
            <a:cxnSpLocks/>
          </p:cNvCxnSpPr>
          <p:nvPr/>
        </p:nvCxnSpPr>
        <p:spPr>
          <a:xfrm>
            <a:off x="4611021" y="5651280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0C575BE-9FA1-BA5A-EC84-011B7FD3247E}"/>
              </a:ext>
            </a:extLst>
          </p:cNvPr>
          <p:cNvCxnSpPr>
            <a:cxnSpLocks/>
          </p:cNvCxnSpPr>
          <p:nvPr/>
        </p:nvCxnSpPr>
        <p:spPr>
          <a:xfrm>
            <a:off x="3800277" y="6129161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21E919A9-8B49-3D09-DDAC-2CDF214DC56C}"/>
              </a:ext>
            </a:extLst>
          </p:cNvPr>
          <p:cNvCxnSpPr>
            <a:cxnSpLocks/>
          </p:cNvCxnSpPr>
          <p:nvPr/>
        </p:nvCxnSpPr>
        <p:spPr>
          <a:xfrm>
            <a:off x="2179611" y="6140032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0DDBAF6-8ED3-10E1-DD13-3210F08E2B1A}"/>
              </a:ext>
            </a:extLst>
          </p:cNvPr>
          <p:cNvCxnSpPr>
            <a:cxnSpLocks/>
          </p:cNvCxnSpPr>
          <p:nvPr/>
        </p:nvCxnSpPr>
        <p:spPr>
          <a:xfrm>
            <a:off x="1459801" y="563678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575619D-C5E0-5E04-9FAA-B8560B39087E}"/>
              </a:ext>
            </a:extLst>
          </p:cNvPr>
          <p:cNvCxnSpPr>
            <a:cxnSpLocks/>
          </p:cNvCxnSpPr>
          <p:nvPr/>
        </p:nvCxnSpPr>
        <p:spPr>
          <a:xfrm>
            <a:off x="2890646" y="562315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2450;p52">
            <a:extLst>
              <a:ext uri="{FF2B5EF4-FFF2-40B4-BE49-F238E27FC236}">
                <a16:creationId xmlns:a16="http://schemas.microsoft.com/office/drawing/2014/main" id="{C5F2AEE9-3F2E-CD9D-F7FB-B64960DFEDE7}"/>
              </a:ext>
            </a:extLst>
          </p:cNvPr>
          <p:cNvSpPr/>
          <p:nvPr/>
        </p:nvSpPr>
        <p:spPr>
          <a:xfrm>
            <a:off x="1023533" y="5934747"/>
            <a:ext cx="4204160" cy="203420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485;p52">
            <a:extLst>
              <a:ext uri="{FF2B5EF4-FFF2-40B4-BE49-F238E27FC236}">
                <a16:creationId xmlns:a16="http://schemas.microsoft.com/office/drawing/2014/main" id="{2CA06857-7162-EB1A-EEFB-8758DBCA5385}"/>
              </a:ext>
            </a:extLst>
          </p:cNvPr>
          <p:cNvSpPr/>
          <p:nvPr/>
        </p:nvSpPr>
        <p:spPr>
          <a:xfrm>
            <a:off x="1355401" y="5916682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62" name="Google Shape;2486;p52">
            <a:extLst>
              <a:ext uri="{FF2B5EF4-FFF2-40B4-BE49-F238E27FC236}">
                <a16:creationId xmlns:a16="http://schemas.microsoft.com/office/drawing/2014/main" id="{99AA74B0-642F-96A8-A48E-12B1FDE98684}"/>
              </a:ext>
            </a:extLst>
          </p:cNvPr>
          <p:cNvSpPr/>
          <p:nvPr/>
        </p:nvSpPr>
        <p:spPr>
          <a:xfrm>
            <a:off x="2075211" y="5929516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63" name="Google Shape;2487;p52">
            <a:extLst>
              <a:ext uri="{FF2B5EF4-FFF2-40B4-BE49-F238E27FC236}">
                <a16:creationId xmlns:a16="http://schemas.microsoft.com/office/drawing/2014/main" id="{1134F232-60D6-F2C9-46D9-8C190A3A30AA}"/>
              </a:ext>
            </a:extLst>
          </p:cNvPr>
          <p:cNvSpPr/>
          <p:nvPr/>
        </p:nvSpPr>
        <p:spPr>
          <a:xfrm>
            <a:off x="2786246" y="590305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024" name="Google Shape;2488;p52">
            <a:extLst>
              <a:ext uri="{FF2B5EF4-FFF2-40B4-BE49-F238E27FC236}">
                <a16:creationId xmlns:a16="http://schemas.microsoft.com/office/drawing/2014/main" id="{241999FF-103A-0BD5-AA16-F2993F15BF88}"/>
              </a:ext>
            </a:extLst>
          </p:cNvPr>
          <p:cNvSpPr/>
          <p:nvPr/>
        </p:nvSpPr>
        <p:spPr>
          <a:xfrm>
            <a:off x="3695877" y="590305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025" name="Google Shape;6658;p77">
            <a:extLst>
              <a:ext uri="{FF2B5EF4-FFF2-40B4-BE49-F238E27FC236}">
                <a16:creationId xmlns:a16="http://schemas.microsoft.com/office/drawing/2014/main" id="{25964309-B022-62E9-D507-5EFF41EFA28C}"/>
              </a:ext>
            </a:extLst>
          </p:cNvPr>
          <p:cNvSpPr/>
          <p:nvPr/>
        </p:nvSpPr>
        <p:spPr>
          <a:xfrm>
            <a:off x="843129" y="5349690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Google Shape;6658;p77">
            <a:extLst>
              <a:ext uri="{FF2B5EF4-FFF2-40B4-BE49-F238E27FC236}">
                <a16:creationId xmlns:a16="http://schemas.microsoft.com/office/drawing/2014/main" id="{381879DB-8CD7-E625-B98A-BF2695FE65F4}"/>
              </a:ext>
            </a:extLst>
          </p:cNvPr>
          <p:cNvSpPr/>
          <p:nvPr/>
        </p:nvSpPr>
        <p:spPr>
          <a:xfrm>
            <a:off x="1584328" y="643551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Google Shape;6658;p77">
            <a:extLst>
              <a:ext uri="{FF2B5EF4-FFF2-40B4-BE49-F238E27FC236}">
                <a16:creationId xmlns:a16="http://schemas.microsoft.com/office/drawing/2014/main" id="{40A30BBF-F9EA-3387-4CB4-823D9A009820}"/>
              </a:ext>
            </a:extLst>
          </p:cNvPr>
          <p:cNvSpPr/>
          <p:nvPr/>
        </p:nvSpPr>
        <p:spPr>
          <a:xfrm>
            <a:off x="2273974" y="533223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Google Shape;6658;p77">
            <a:extLst>
              <a:ext uri="{FF2B5EF4-FFF2-40B4-BE49-F238E27FC236}">
                <a16:creationId xmlns:a16="http://schemas.microsoft.com/office/drawing/2014/main" id="{6EED920A-EFAD-7661-D74D-D7087317A31D}"/>
              </a:ext>
            </a:extLst>
          </p:cNvPr>
          <p:cNvSpPr/>
          <p:nvPr/>
        </p:nvSpPr>
        <p:spPr>
          <a:xfrm>
            <a:off x="3183605" y="6421739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Google Shape;2488;p52">
            <a:extLst>
              <a:ext uri="{FF2B5EF4-FFF2-40B4-BE49-F238E27FC236}">
                <a16:creationId xmlns:a16="http://schemas.microsoft.com/office/drawing/2014/main" id="{3583698C-0496-3F1B-FD69-7DE4956387ED}"/>
              </a:ext>
            </a:extLst>
          </p:cNvPr>
          <p:cNvSpPr/>
          <p:nvPr/>
        </p:nvSpPr>
        <p:spPr>
          <a:xfrm>
            <a:off x="4512010" y="5903436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033" name="Google Shape;6658;p77">
            <a:extLst>
              <a:ext uri="{FF2B5EF4-FFF2-40B4-BE49-F238E27FC236}">
                <a16:creationId xmlns:a16="http://schemas.microsoft.com/office/drawing/2014/main" id="{5C1CE710-1278-5A99-6F50-4BE0CB113FB6}"/>
              </a:ext>
            </a:extLst>
          </p:cNvPr>
          <p:cNvSpPr/>
          <p:nvPr/>
        </p:nvSpPr>
        <p:spPr>
          <a:xfrm>
            <a:off x="3994349" y="536035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Retângulo 1033">
            <a:extLst>
              <a:ext uri="{FF2B5EF4-FFF2-40B4-BE49-F238E27FC236}">
                <a16:creationId xmlns:a16="http://schemas.microsoft.com/office/drawing/2014/main" id="{101AC74E-8B50-4E49-3CEF-9642E5D851FE}"/>
              </a:ext>
            </a:extLst>
          </p:cNvPr>
          <p:cNvSpPr/>
          <p:nvPr/>
        </p:nvSpPr>
        <p:spPr>
          <a:xfrm>
            <a:off x="187773" y="850811"/>
            <a:ext cx="5734049" cy="3990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fim de garantir resultados confiáveis, utilizou-se as técnicas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Holdout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Validação Cruzada como métodos de validação</a:t>
            </a:r>
          </a:p>
        </p:txBody>
      </p:sp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7A4328A0-C18C-DF8D-27C9-EAECF23410B5}"/>
              </a:ext>
            </a:extLst>
          </p:cNvPr>
          <p:cNvSpPr/>
          <p:nvPr/>
        </p:nvSpPr>
        <p:spPr>
          <a:xfrm>
            <a:off x="187773" y="3341714"/>
            <a:ext cx="5734049" cy="18672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Linear Generalizado de fácil compreensão e bons resultados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Bayesiano de fácil compreensão mas com falhas de suposições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baseado em distâncias com relativa tendência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robusto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 bom poder preditivo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com excelente poder preditivo e bom controle de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40953" y="787680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Gerais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977CA6D7-238F-F7E9-E9CE-88628D8A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65" y="1318237"/>
            <a:ext cx="5467972" cy="1703632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53D00E3-DC5D-197F-9001-F8E96F02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62" y="3136814"/>
            <a:ext cx="5467971" cy="1847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6658;p77">
                <a:extLst>
                  <a:ext uri="{FF2B5EF4-FFF2-40B4-BE49-F238E27FC236}">
                    <a16:creationId xmlns:a16="http://schemas.microsoft.com/office/drawing/2014/main" id="{1127BE78-D42B-C2B0-EFFB-1C1EC3416001}"/>
                  </a:ext>
                </a:extLst>
              </p:cNvPr>
              <p:cNvSpPr/>
              <p:nvPr/>
            </p:nvSpPr>
            <p:spPr>
              <a:xfrm>
                <a:off x="3919959" y="1590531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1B7B56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Aprovado</a:t>
                </a:r>
              </a:p>
            </p:txBody>
          </p:sp>
        </mc:Choice>
        <mc:Fallback xmlns="">
          <p:sp>
            <p:nvSpPr>
              <p:cNvPr id="56" name="Google Shape;6658;p77">
                <a:extLst>
                  <a:ext uri="{FF2B5EF4-FFF2-40B4-BE49-F238E27FC236}">
                    <a16:creationId xmlns:a16="http://schemas.microsoft.com/office/drawing/2014/main" id="{1127BE78-D42B-C2B0-EFFB-1C1EC3416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59" y="1590531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Google Shape;6658;p77">
                <a:extLst>
                  <a:ext uri="{FF2B5EF4-FFF2-40B4-BE49-F238E27FC236}">
                    <a16:creationId xmlns:a16="http://schemas.microsoft.com/office/drawing/2014/main" id="{3C84C864-96C5-FCA4-FED1-E9DC137FB4C1}"/>
                  </a:ext>
                </a:extLst>
              </p:cNvPr>
              <p:cNvSpPr/>
              <p:nvPr/>
            </p:nvSpPr>
            <p:spPr>
              <a:xfrm>
                <a:off x="3919959" y="1886797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pt-BR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Negado</a:t>
                </a:r>
              </a:p>
            </p:txBody>
          </p:sp>
        </mc:Choice>
        <mc:Fallback xmlns="">
          <p:sp>
            <p:nvSpPr>
              <p:cNvPr id="57" name="Google Shape;6658;p77">
                <a:extLst>
                  <a:ext uri="{FF2B5EF4-FFF2-40B4-BE49-F238E27FC236}">
                    <a16:creationId xmlns:a16="http://schemas.microsoft.com/office/drawing/2014/main" id="{3C84C864-96C5-FCA4-FED1-E9DC137F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59" y="1886797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Imagem 62">
            <a:extLst>
              <a:ext uri="{FF2B5EF4-FFF2-40B4-BE49-F238E27FC236}">
                <a16:creationId xmlns:a16="http://schemas.microsoft.com/office/drawing/2014/main" id="{18CF389E-F2B4-3A37-A688-5D7BA7F62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321" y="867018"/>
            <a:ext cx="5755749" cy="1797246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7355D100-CCF5-EB9F-1506-6E2E5C3C3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322" y="2664264"/>
            <a:ext cx="5755748" cy="2121511"/>
          </a:xfrm>
          <a:prstGeom prst="rect">
            <a:avLst/>
          </a:prstGeom>
        </p:spPr>
      </p:pic>
      <p:graphicFrame>
        <p:nvGraphicFramePr>
          <p:cNvPr id="65" name="Tabela 64">
            <a:extLst>
              <a:ext uri="{FF2B5EF4-FFF2-40B4-BE49-F238E27FC236}">
                <a16:creationId xmlns:a16="http://schemas.microsoft.com/office/drawing/2014/main" id="{EAE122B3-1E2A-9B35-D6CC-FCF4D79EA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6879"/>
              </p:ext>
            </p:extLst>
          </p:nvPr>
        </p:nvGraphicFramePr>
        <p:xfrm>
          <a:off x="203822" y="5561708"/>
          <a:ext cx="5755749" cy="1038798"/>
        </p:xfrm>
        <a:graphic>
          <a:graphicData uri="http://schemas.openxmlformats.org/drawingml/2006/table">
            <a:tbl>
              <a:tblPr firstRow="1" firstCol="1" bandRow="1"/>
              <a:tblGrid>
                <a:gridCol w="595529">
                  <a:extLst>
                    <a:ext uri="{9D8B030D-6E8A-4147-A177-3AD203B41FA5}">
                      <a16:colId xmlns:a16="http://schemas.microsoft.com/office/drawing/2014/main" val="385706245"/>
                    </a:ext>
                  </a:extLst>
                </a:gridCol>
                <a:gridCol w="559586">
                  <a:extLst>
                    <a:ext uri="{9D8B030D-6E8A-4147-A177-3AD203B41FA5}">
                      <a16:colId xmlns:a16="http://schemas.microsoft.com/office/drawing/2014/main" val="3410172597"/>
                    </a:ext>
                  </a:extLst>
                </a:gridCol>
                <a:gridCol w="671133">
                  <a:extLst>
                    <a:ext uri="{9D8B030D-6E8A-4147-A177-3AD203B41FA5}">
                      <a16:colId xmlns:a16="http://schemas.microsoft.com/office/drawing/2014/main" val="4226112561"/>
                    </a:ext>
                  </a:extLst>
                </a:gridCol>
                <a:gridCol w="705835">
                  <a:extLst>
                    <a:ext uri="{9D8B030D-6E8A-4147-A177-3AD203B41FA5}">
                      <a16:colId xmlns:a16="http://schemas.microsoft.com/office/drawing/2014/main" val="3842513292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1136256449"/>
                    </a:ext>
                  </a:extLst>
                </a:gridCol>
                <a:gridCol w="622796">
                  <a:extLst>
                    <a:ext uri="{9D8B030D-6E8A-4147-A177-3AD203B41FA5}">
                      <a16:colId xmlns:a16="http://schemas.microsoft.com/office/drawing/2014/main" val="1789180826"/>
                    </a:ext>
                  </a:extLst>
                </a:gridCol>
                <a:gridCol w="531701">
                  <a:extLst>
                    <a:ext uri="{9D8B030D-6E8A-4147-A177-3AD203B41FA5}">
                      <a16:colId xmlns:a16="http://schemas.microsoft.com/office/drawing/2014/main" val="2078305931"/>
                    </a:ext>
                  </a:extLst>
                </a:gridCol>
                <a:gridCol w="518686">
                  <a:extLst>
                    <a:ext uri="{9D8B030D-6E8A-4147-A177-3AD203B41FA5}">
                      <a16:colId xmlns:a16="http://schemas.microsoft.com/office/drawing/2014/main" val="3293918352"/>
                    </a:ext>
                  </a:extLst>
                </a:gridCol>
                <a:gridCol w="509391">
                  <a:extLst>
                    <a:ext uri="{9D8B030D-6E8A-4147-A177-3AD203B41FA5}">
                      <a16:colId xmlns:a16="http://schemas.microsoft.com/office/drawing/2014/main" val="511044869"/>
                    </a:ext>
                  </a:extLst>
                </a:gridCol>
                <a:gridCol w="490181">
                  <a:extLst>
                    <a:ext uri="{9D8B030D-6E8A-4147-A177-3AD203B41FA5}">
                      <a16:colId xmlns:a16="http://schemas.microsoft.com/office/drawing/2014/main" val="309230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Método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Exposição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Retorno Financeiro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821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Amostra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Política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R$1.335 B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R$ 118MM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8.87%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76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Amostra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R$1.335 B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R$ 210MM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15.75%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738827"/>
                  </a:ext>
                </a:extLst>
              </a:tr>
            </a:tbl>
          </a:graphicData>
        </a:graphic>
      </p:graphicFrame>
      <p:graphicFrame>
        <p:nvGraphicFramePr>
          <p:cNvPr id="66" name="Tabela 65">
            <a:extLst>
              <a:ext uri="{FF2B5EF4-FFF2-40B4-BE49-F238E27FC236}">
                <a16:creationId xmlns:a16="http://schemas.microsoft.com/office/drawing/2014/main" id="{92007AE9-2E91-23E9-7180-2B86A8D1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93376"/>
              </p:ext>
            </p:extLst>
          </p:nvPr>
        </p:nvGraphicFramePr>
        <p:xfrm>
          <a:off x="6254129" y="4858786"/>
          <a:ext cx="5734049" cy="1797246"/>
        </p:xfrm>
        <a:graphic>
          <a:graphicData uri="http://schemas.openxmlformats.org/drawingml/2006/table">
            <a:tbl>
              <a:tblPr firstRow="1" firstCol="1" bandRow="1"/>
              <a:tblGrid>
                <a:gridCol w="2024944">
                  <a:extLst>
                    <a:ext uri="{9D8B030D-6E8A-4147-A177-3AD203B41FA5}">
                      <a16:colId xmlns:a16="http://schemas.microsoft.com/office/drawing/2014/main" val="320086811"/>
                    </a:ext>
                  </a:extLst>
                </a:gridCol>
                <a:gridCol w="2018771">
                  <a:extLst>
                    <a:ext uri="{9D8B030D-6E8A-4147-A177-3AD203B41FA5}">
                      <a16:colId xmlns:a16="http://schemas.microsoft.com/office/drawing/2014/main" val="2581306591"/>
                    </a:ext>
                  </a:extLst>
                </a:gridCol>
                <a:gridCol w="1690334">
                  <a:extLst>
                    <a:ext uri="{9D8B030D-6E8A-4147-A177-3AD203B41FA5}">
                      <a16:colId xmlns:a16="http://schemas.microsoft.com/office/drawing/2014/main" val="3756179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 Política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 Modelo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2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22.69%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29.10%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1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17.53%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14.92%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14.79%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13.73%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12.65%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1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02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10.05%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78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8.28%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6.80%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6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98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56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1.87%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479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6658;p77">
                <a:extLst>
                  <a:ext uri="{FF2B5EF4-FFF2-40B4-BE49-F238E27FC236}">
                    <a16:creationId xmlns:a16="http://schemas.microsoft.com/office/drawing/2014/main" id="{155624A4-E101-48F6-9111-0B3451F4EBA8}"/>
                  </a:ext>
                </a:extLst>
              </p:cNvPr>
              <p:cNvSpPr/>
              <p:nvPr/>
            </p:nvSpPr>
            <p:spPr>
              <a:xfrm>
                <a:off x="3935604" y="3472505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1B7B56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Aprovado</a:t>
                </a:r>
              </a:p>
            </p:txBody>
          </p:sp>
        </mc:Choice>
        <mc:Fallback xmlns="">
          <p:sp>
            <p:nvSpPr>
              <p:cNvPr id="68" name="Google Shape;6658;p77">
                <a:extLst>
                  <a:ext uri="{FF2B5EF4-FFF2-40B4-BE49-F238E27FC236}">
                    <a16:creationId xmlns:a16="http://schemas.microsoft.com/office/drawing/2014/main" id="{155624A4-E101-48F6-9111-0B3451F4E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04" y="3472505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Google Shape;6658;p77">
                <a:extLst>
                  <a:ext uri="{FF2B5EF4-FFF2-40B4-BE49-F238E27FC236}">
                    <a16:creationId xmlns:a16="http://schemas.microsoft.com/office/drawing/2014/main" id="{CFE9D46F-BB9F-7537-6B5D-48E077C17995}"/>
                  </a:ext>
                </a:extLst>
              </p:cNvPr>
              <p:cNvSpPr/>
              <p:nvPr/>
            </p:nvSpPr>
            <p:spPr>
              <a:xfrm>
                <a:off x="3935604" y="3768771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pt-BR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Negado</a:t>
                </a:r>
              </a:p>
            </p:txBody>
          </p:sp>
        </mc:Choice>
        <mc:Fallback xmlns="">
          <p:sp>
            <p:nvSpPr>
              <p:cNvPr id="69" name="Google Shape;6658;p77">
                <a:extLst>
                  <a:ext uri="{FF2B5EF4-FFF2-40B4-BE49-F238E27FC236}">
                    <a16:creationId xmlns:a16="http://schemas.microsoft.com/office/drawing/2014/main" id="{CFE9D46F-BB9F-7537-6B5D-48E077C17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04" y="3768771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69B75BE-3FAA-7F0B-FB64-A8E956347DFE}"/>
              </a:ext>
            </a:extLst>
          </p:cNvPr>
          <p:cNvSpPr/>
          <p:nvPr/>
        </p:nvSpPr>
        <p:spPr>
          <a:xfrm rot="16200000" flipH="1">
            <a:off x="2955566" y="5225178"/>
            <a:ext cx="316718" cy="134224"/>
          </a:xfrm>
          <a:prstGeom prst="rightArrow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4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B54ABDE2-DC07-44E3-2E44-1095C7E1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21" y="2177308"/>
            <a:ext cx="5585791" cy="2722529"/>
          </a:xfrm>
          <a:prstGeom prst="rect">
            <a:avLst/>
          </a:prstGeom>
        </p:spPr>
      </p:pic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69A45E02-A5BB-A5D0-4BB5-11097BFB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70780"/>
              </p:ext>
            </p:extLst>
          </p:nvPr>
        </p:nvGraphicFramePr>
        <p:xfrm>
          <a:off x="211821" y="5008144"/>
          <a:ext cx="5585792" cy="837059"/>
        </p:xfrm>
        <a:graphic>
          <a:graphicData uri="http://schemas.openxmlformats.org/drawingml/2006/table">
            <a:tbl>
              <a:tblPr firstRow="1" firstCol="1" bandRow="1"/>
              <a:tblGrid>
                <a:gridCol w="1972588">
                  <a:extLst>
                    <a:ext uri="{9D8B030D-6E8A-4147-A177-3AD203B41FA5}">
                      <a16:colId xmlns:a16="http://schemas.microsoft.com/office/drawing/2014/main" val="980792465"/>
                    </a:ext>
                  </a:extLst>
                </a:gridCol>
                <a:gridCol w="1966574">
                  <a:extLst>
                    <a:ext uri="{9D8B030D-6E8A-4147-A177-3AD203B41FA5}">
                      <a16:colId xmlns:a16="http://schemas.microsoft.com/office/drawing/2014/main" val="1437946901"/>
                    </a:ext>
                  </a:extLst>
                </a:gridCol>
                <a:gridCol w="1646630">
                  <a:extLst>
                    <a:ext uri="{9D8B030D-6E8A-4147-A177-3AD203B41FA5}">
                      <a16:colId xmlns:a16="http://schemas.microsoft.com/office/drawing/2014/main" val="828130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683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23.46%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76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28.02%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41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35.61%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7.59%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187733"/>
                  </a:ext>
                </a:extLst>
              </a:tr>
            </a:tbl>
          </a:graphicData>
        </a:graphic>
      </p:graphicFrame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7393390D-5506-7BB5-BC29-1C05C5F43575}"/>
              </a:ext>
            </a:extLst>
          </p:cNvPr>
          <p:cNvSpPr/>
          <p:nvPr/>
        </p:nvSpPr>
        <p:spPr>
          <a:xfrm>
            <a:off x="5350704" y="5692604"/>
            <a:ext cx="70845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8294EA2A-69CE-FEAF-C0B1-50B52F204791}"/>
              </a:ext>
            </a:extLst>
          </p:cNvPr>
          <p:cNvSpPr/>
          <p:nvPr/>
        </p:nvSpPr>
        <p:spPr>
          <a:xfrm>
            <a:off x="5350703" y="5490617"/>
            <a:ext cx="70845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9877DB96-B24E-6BEE-F57B-2673D13945A8}"/>
              </a:ext>
            </a:extLst>
          </p:cNvPr>
          <p:cNvSpPr/>
          <p:nvPr/>
        </p:nvSpPr>
        <p:spPr>
          <a:xfrm>
            <a:off x="5350702" y="5274655"/>
            <a:ext cx="70845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8659692B-563C-3DAB-835A-2668B010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6834"/>
              </p:ext>
            </p:extLst>
          </p:nvPr>
        </p:nvGraphicFramePr>
        <p:xfrm>
          <a:off x="7768359" y="841180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70" name="Retângulo 69">
            <a:extLst>
              <a:ext uri="{FF2B5EF4-FFF2-40B4-BE49-F238E27FC236}">
                <a16:creationId xmlns:a16="http://schemas.microsoft.com/office/drawing/2014/main" id="{0C503CC7-C088-D478-C715-6D0E2EA241B4}"/>
              </a:ext>
            </a:extLst>
          </p:cNvPr>
          <p:cNvSpPr/>
          <p:nvPr/>
        </p:nvSpPr>
        <p:spPr>
          <a:xfrm>
            <a:off x="231336" y="5903270"/>
            <a:ext cx="5585791" cy="7298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Upgrade de Rating para clientes com alta rentabilidade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Downgrade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Rating para clientes com baixa rentabilidade  </a:t>
            </a:r>
          </a:p>
        </p:txBody>
      </p:sp>
      <p:graphicFrame>
        <p:nvGraphicFramePr>
          <p:cNvPr id="76" name="Tabela 75">
            <a:extLst>
              <a:ext uri="{FF2B5EF4-FFF2-40B4-BE49-F238E27FC236}">
                <a16:creationId xmlns:a16="http://schemas.microsoft.com/office/drawing/2014/main" id="{B320BAA6-4B42-4013-2304-A8276D5EA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54701"/>
              </p:ext>
            </p:extLst>
          </p:nvPr>
        </p:nvGraphicFramePr>
        <p:xfrm>
          <a:off x="6253911" y="108821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099532154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7442496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40424542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473829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49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55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495"/>
                  </a:ext>
                </a:extLst>
              </a:tr>
            </a:tbl>
          </a:graphicData>
        </a:graphic>
      </p:graphicFrame>
      <p:sp>
        <p:nvSpPr>
          <p:cNvPr id="77" name="Fluxograma: Conector 76">
            <a:extLst>
              <a:ext uri="{FF2B5EF4-FFF2-40B4-BE49-F238E27FC236}">
                <a16:creationId xmlns:a16="http://schemas.microsoft.com/office/drawing/2014/main" id="{06EF02AB-115B-0A19-1D92-4F9BE05FB698}"/>
              </a:ext>
            </a:extLst>
          </p:cNvPr>
          <p:cNvSpPr/>
          <p:nvPr/>
        </p:nvSpPr>
        <p:spPr>
          <a:xfrm>
            <a:off x="11665306" y="111527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8" name="Fluxograma: Conector 77">
            <a:extLst>
              <a:ext uri="{FF2B5EF4-FFF2-40B4-BE49-F238E27FC236}">
                <a16:creationId xmlns:a16="http://schemas.microsoft.com/office/drawing/2014/main" id="{358C279D-9D42-3745-276F-7A15DE30EA9B}"/>
              </a:ext>
            </a:extLst>
          </p:cNvPr>
          <p:cNvSpPr/>
          <p:nvPr/>
        </p:nvSpPr>
        <p:spPr>
          <a:xfrm>
            <a:off x="11654598" y="1483098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9" name="Fluxograma: Conector 78">
            <a:extLst>
              <a:ext uri="{FF2B5EF4-FFF2-40B4-BE49-F238E27FC236}">
                <a16:creationId xmlns:a16="http://schemas.microsoft.com/office/drawing/2014/main" id="{117BD4CD-2CA0-15A6-0D27-2B42C0B7B9FC}"/>
              </a:ext>
            </a:extLst>
          </p:cNvPr>
          <p:cNvSpPr/>
          <p:nvPr/>
        </p:nvSpPr>
        <p:spPr>
          <a:xfrm>
            <a:off x="11660452" y="131179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80" name="Tabela 79">
            <a:extLst>
              <a:ext uri="{FF2B5EF4-FFF2-40B4-BE49-F238E27FC236}">
                <a16:creationId xmlns:a16="http://schemas.microsoft.com/office/drawing/2014/main" id="{7C30567E-6C2D-98FC-C6D9-04A0F3B8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18638"/>
              </p:ext>
            </p:extLst>
          </p:nvPr>
        </p:nvGraphicFramePr>
        <p:xfrm>
          <a:off x="6270346" y="1699311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134515690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83069416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05664618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229863084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30.66%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26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28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46.01%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70096"/>
                  </a:ext>
                </a:extLst>
              </a:tr>
            </a:tbl>
          </a:graphicData>
        </a:graphic>
      </p:graphicFrame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C8253DD0-77A1-9B4A-054A-E89AC4DB9823}"/>
              </a:ext>
            </a:extLst>
          </p:cNvPr>
          <p:cNvSpPr/>
          <p:nvPr/>
        </p:nvSpPr>
        <p:spPr>
          <a:xfrm>
            <a:off x="11594116" y="172029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2" name="Fluxograma: Conector 81">
            <a:extLst>
              <a:ext uri="{FF2B5EF4-FFF2-40B4-BE49-F238E27FC236}">
                <a16:creationId xmlns:a16="http://schemas.microsoft.com/office/drawing/2014/main" id="{95D6AAC9-D021-5927-8503-7EC83759F509}"/>
              </a:ext>
            </a:extLst>
          </p:cNvPr>
          <p:cNvSpPr/>
          <p:nvPr/>
        </p:nvSpPr>
        <p:spPr>
          <a:xfrm>
            <a:off x="11598966" y="209543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3" name="Fluxograma: Conector 82">
            <a:extLst>
              <a:ext uri="{FF2B5EF4-FFF2-40B4-BE49-F238E27FC236}">
                <a16:creationId xmlns:a16="http://schemas.microsoft.com/office/drawing/2014/main" id="{99481C24-EC10-0C22-ED4C-0D4F9BBC79C5}"/>
              </a:ext>
            </a:extLst>
          </p:cNvPr>
          <p:cNvSpPr/>
          <p:nvPr/>
        </p:nvSpPr>
        <p:spPr>
          <a:xfrm>
            <a:off x="11598961" y="188614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2752AAF5-2697-5EF7-CB45-06C2920D81EE}"/>
              </a:ext>
            </a:extLst>
          </p:cNvPr>
          <p:cNvSpPr/>
          <p:nvPr/>
        </p:nvSpPr>
        <p:spPr>
          <a:xfrm>
            <a:off x="6286781" y="2847286"/>
            <a:ext cx="5693398" cy="7727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caso de produtos que por construção geralmente estão atrelados a clientes bons, o modelo conquistou grandes patamares de rentabilidade</a:t>
            </a:r>
          </a:p>
        </p:txBody>
      </p:sp>
      <p:graphicFrame>
        <p:nvGraphicFramePr>
          <p:cNvPr id="85" name="Tabela 84">
            <a:extLst>
              <a:ext uri="{FF2B5EF4-FFF2-40B4-BE49-F238E27FC236}">
                <a16:creationId xmlns:a16="http://schemas.microsoft.com/office/drawing/2014/main" id="{19E2B176-C1BA-3CE8-4300-1E3249715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55305"/>
              </p:ext>
            </p:extLst>
          </p:nvPr>
        </p:nvGraphicFramePr>
        <p:xfrm>
          <a:off x="6286781" y="2313818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406664472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6973988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53755119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177722514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Cartão de Crédito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798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68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33.15%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46256"/>
                  </a:ext>
                </a:extLst>
              </a:tr>
            </a:tbl>
          </a:graphicData>
        </a:graphic>
      </p:graphicFrame>
      <p:sp>
        <p:nvSpPr>
          <p:cNvPr id="86" name="Fluxograma: Conector 85">
            <a:extLst>
              <a:ext uri="{FF2B5EF4-FFF2-40B4-BE49-F238E27FC236}">
                <a16:creationId xmlns:a16="http://schemas.microsoft.com/office/drawing/2014/main" id="{43C40DE1-11C4-D41D-6E53-437518B7726A}"/>
              </a:ext>
            </a:extLst>
          </p:cNvPr>
          <p:cNvSpPr/>
          <p:nvPr/>
        </p:nvSpPr>
        <p:spPr>
          <a:xfrm>
            <a:off x="11615402" y="2315659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7" name="Fluxograma: Conector 86">
            <a:extLst>
              <a:ext uri="{FF2B5EF4-FFF2-40B4-BE49-F238E27FC236}">
                <a16:creationId xmlns:a16="http://schemas.microsoft.com/office/drawing/2014/main" id="{172D7732-E3E4-AF6D-FD5B-F456595CAE70}"/>
              </a:ext>
            </a:extLst>
          </p:cNvPr>
          <p:cNvSpPr/>
          <p:nvPr/>
        </p:nvSpPr>
        <p:spPr>
          <a:xfrm>
            <a:off x="11615401" y="2505061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38BD8E80-9AAE-C74A-5B23-B1D7DBC3E4E7}"/>
              </a:ext>
            </a:extLst>
          </p:cNvPr>
          <p:cNvSpPr/>
          <p:nvPr/>
        </p:nvSpPr>
        <p:spPr>
          <a:xfrm>
            <a:off x="11615401" y="272004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89" name="Tabela 88">
            <a:extLst>
              <a:ext uri="{FF2B5EF4-FFF2-40B4-BE49-F238E27FC236}">
                <a16:creationId xmlns:a16="http://schemas.microsoft.com/office/drawing/2014/main" id="{04224EA8-1695-D990-4613-7B31C2D46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37830"/>
              </p:ext>
            </p:extLst>
          </p:nvPr>
        </p:nvGraphicFramePr>
        <p:xfrm>
          <a:off x="6270346" y="394078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8832715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99575162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04114629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75405212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Pequeno Negócio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26.62%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51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885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51247"/>
                  </a:ext>
                </a:extLst>
              </a:tr>
            </a:tbl>
          </a:graphicData>
        </a:graphic>
      </p:graphicFrame>
      <p:sp>
        <p:nvSpPr>
          <p:cNvPr id="90" name="Fluxograma: Conector 89">
            <a:extLst>
              <a:ext uri="{FF2B5EF4-FFF2-40B4-BE49-F238E27FC236}">
                <a16:creationId xmlns:a16="http://schemas.microsoft.com/office/drawing/2014/main" id="{214CB3D6-C36C-90C8-D5A1-089D29AE8B61}"/>
              </a:ext>
            </a:extLst>
          </p:cNvPr>
          <p:cNvSpPr/>
          <p:nvPr/>
        </p:nvSpPr>
        <p:spPr>
          <a:xfrm>
            <a:off x="11681741" y="3958954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1" name="Fluxograma: Conector 90">
            <a:extLst>
              <a:ext uri="{FF2B5EF4-FFF2-40B4-BE49-F238E27FC236}">
                <a16:creationId xmlns:a16="http://schemas.microsoft.com/office/drawing/2014/main" id="{C4686D8A-6730-3FE9-2BDC-FACE6B5123FD}"/>
              </a:ext>
            </a:extLst>
          </p:cNvPr>
          <p:cNvSpPr/>
          <p:nvPr/>
        </p:nvSpPr>
        <p:spPr>
          <a:xfrm>
            <a:off x="11681740" y="4343531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2" name="Fluxograma: Conector 91">
            <a:extLst>
              <a:ext uri="{FF2B5EF4-FFF2-40B4-BE49-F238E27FC236}">
                <a16:creationId xmlns:a16="http://schemas.microsoft.com/office/drawing/2014/main" id="{59C62A49-4987-BA08-A97B-86816FA3C85E}"/>
              </a:ext>
            </a:extLst>
          </p:cNvPr>
          <p:cNvSpPr/>
          <p:nvPr/>
        </p:nvSpPr>
        <p:spPr>
          <a:xfrm>
            <a:off x="11676887" y="412401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93" name="Tabela 92">
            <a:extLst>
              <a:ext uri="{FF2B5EF4-FFF2-40B4-BE49-F238E27FC236}">
                <a16:creationId xmlns:a16="http://schemas.microsoft.com/office/drawing/2014/main" id="{1D38D519-FA7E-C083-9990-E1F88AC68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12023"/>
              </p:ext>
            </p:extLst>
          </p:nvPr>
        </p:nvGraphicFramePr>
        <p:xfrm>
          <a:off x="6270346" y="4563050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487228591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60178218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373489159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198590995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29.93%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31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-63.09%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02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92.13%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07790"/>
                  </a:ext>
                </a:extLst>
              </a:tr>
            </a:tbl>
          </a:graphicData>
        </a:graphic>
      </p:graphicFrame>
      <p:sp>
        <p:nvSpPr>
          <p:cNvPr id="94" name="Fluxograma: Conector 93">
            <a:extLst>
              <a:ext uri="{FF2B5EF4-FFF2-40B4-BE49-F238E27FC236}">
                <a16:creationId xmlns:a16="http://schemas.microsoft.com/office/drawing/2014/main" id="{C8048EDF-28AD-4EC0-10B7-4ACF549E9AA9}"/>
              </a:ext>
            </a:extLst>
          </p:cNvPr>
          <p:cNvSpPr/>
          <p:nvPr/>
        </p:nvSpPr>
        <p:spPr>
          <a:xfrm>
            <a:off x="11681741" y="456472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5" name="Fluxograma: Conector 94">
            <a:extLst>
              <a:ext uri="{FF2B5EF4-FFF2-40B4-BE49-F238E27FC236}">
                <a16:creationId xmlns:a16="http://schemas.microsoft.com/office/drawing/2014/main" id="{04A1335D-8347-CBE7-FAF2-C8473A84DC4C}"/>
              </a:ext>
            </a:extLst>
          </p:cNvPr>
          <p:cNvSpPr/>
          <p:nvPr/>
        </p:nvSpPr>
        <p:spPr>
          <a:xfrm>
            <a:off x="11681736" y="495519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6" name="Fluxograma: Conector 95">
            <a:extLst>
              <a:ext uri="{FF2B5EF4-FFF2-40B4-BE49-F238E27FC236}">
                <a16:creationId xmlns:a16="http://schemas.microsoft.com/office/drawing/2014/main" id="{6BD95DA5-4A91-FC3A-B99D-075F9C639219}"/>
              </a:ext>
            </a:extLst>
          </p:cNvPr>
          <p:cNvSpPr/>
          <p:nvPr/>
        </p:nvSpPr>
        <p:spPr>
          <a:xfrm>
            <a:off x="11676887" y="475463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97" name="Tabela 96">
            <a:extLst>
              <a:ext uri="{FF2B5EF4-FFF2-40B4-BE49-F238E27FC236}">
                <a16:creationId xmlns:a16="http://schemas.microsoft.com/office/drawing/2014/main" id="{B7A564F6-DF91-274A-434D-35D52852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041"/>
              </p:ext>
            </p:extLst>
          </p:nvPr>
        </p:nvGraphicFramePr>
        <p:xfrm>
          <a:off x="6270346" y="5204632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224702592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3066262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579149200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204041679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 Renovável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474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12.86%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-8.55%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63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-3.65%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72684"/>
                  </a:ext>
                </a:extLst>
              </a:tr>
            </a:tbl>
          </a:graphicData>
        </a:graphic>
      </p:graphicFrame>
      <p:sp>
        <p:nvSpPr>
          <p:cNvPr id="98" name="Fluxograma: Conector 97">
            <a:extLst>
              <a:ext uri="{FF2B5EF4-FFF2-40B4-BE49-F238E27FC236}">
                <a16:creationId xmlns:a16="http://schemas.microsoft.com/office/drawing/2014/main" id="{8DE649E1-4079-348C-D901-60E16701EC2A}"/>
              </a:ext>
            </a:extLst>
          </p:cNvPr>
          <p:cNvSpPr/>
          <p:nvPr/>
        </p:nvSpPr>
        <p:spPr>
          <a:xfrm>
            <a:off x="11676887" y="5190404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9" name="Fluxograma: Conector 98">
            <a:extLst>
              <a:ext uri="{FF2B5EF4-FFF2-40B4-BE49-F238E27FC236}">
                <a16:creationId xmlns:a16="http://schemas.microsoft.com/office/drawing/2014/main" id="{00FA7889-2672-6EE0-AB1F-70192254F24B}"/>
              </a:ext>
            </a:extLst>
          </p:cNvPr>
          <p:cNvSpPr/>
          <p:nvPr/>
        </p:nvSpPr>
        <p:spPr>
          <a:xfrm>
            <a:off x="11681736" y="559959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0" name="Fluxograma: Conector 99">
            <a:extLst>
              <a:ext uri="{FF2B5EF4-FFF2-40B4-BE49-F238E27FC236}">
                <a16:creationId xmlns:a16="http://schemas.microsoft.com/office/drawing/2014/main" id="{4468D171-5880-3E8A-349A-D7F06D7BB265}"/>
              </a:ext>
            </a:extLst>
          </p:cNvPr>
          <p:cNvSpPr/>
          <p:nvPr/>
        </p:nvSpPr>
        <p:spPr>
          <a:xfrm>
            <a:off x="11685096" y="5384131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D5F2111A-3579-EF7C-1BC3-407F28C9CD08}"/>
              </a:ext>
            </a:extLst>
          </p:cNvPr>
          <p:cNvSpPr/>
          <p:nvPr/>
        </p:nvSpPr>
        <p:spPr>
          <a:xfrm>
            <a:off x="6270346" y="5763696"/>
            <a:ext cx="5693398" cy="871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produtos mais arriscados, o modelo consegue obter rentabilidade para uma parcela de clientes ao passo que também penaliza clientes que dão prejuízo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258B6FC-96CB-4E23-4C18-08F4792BC723}"/>
              </a:ext>
            </a:extLst>
          </p:cNvPr>
          <p:cNvSpPr/>
          <p:nvPr/>
        </p:nvSpPr>
        <p:spPr>
          <a:xfrm>
            <a:off x="295264" y="673228"/>
            <a:ext cx="297644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Segmentados</a:t>
            </a:r>
          </a:p>
        </p:txBody>
      </p:sp>
      <p:sp>
        <p:nvSpPr>
          <p:cNvPr id="103" name="Fluxograma: Conector 102">
            <a:extLst>
              <a:ext uri="{FF2B5EF4-FFF2-40B4-BE49-F238E27FC236}">
                <a16:creationId xmlns:a16="http://schemas.microsoft.com/office/drawing/2014/main" id="{E285BF74-7657-37BB-8730-375A5443EBD6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ela 103">
            <a:extLst>
              <a:ext uri="{FF2B5EF4-FFF2-40B4-BE49-F238E27FC236}">
                <a16:creationId xmlns:a16="http://schemas.microsoft.com/office/drawing/2014/main" id="{1D331AD9-295A-D43C-26EC-0B8242D16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14022"/>
              </p:ext>
            </p:extLst>
          </p:nvPr>
        </p:nvGraphicFramePr>
        <p:xfrm>
          <a:off x="7751924" y="3709545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CA461C3-15AD-4C8F-69BB-706D1CA8F4BE}"/>
              </a:ext>
            </a:extLst>
          </p:cNvPr>
          <p:cNvSpPr txBox="1"/>
          <p:nvPr/>
        </p:nvSpPr>
        <p:spPr>
          <a:xfrm>
            <a:off x="295265" y="1273975"/>
            <a:ext cx="5638810" cy="78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Além dos resultados gerais, também pode-se entender os resultados em relação aos produtos a fim de avaliar se a metodologia performa bem nos mais variados tipos de público</a:t>
            </a:r>
          </a:p>
        </p:txBody>
      </p:sp>
    </p:spTree>
    <p:extLst>
      <p:ext uri="{BB962C8B-B14F-4D97-AF65-F5344CB8AC3E}">
        <p14:creationId xmlns:p14="http://schemas.microsoft.com/office/powerpoint/2010/main" val="402011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tângulo 95">
            <a:extLst>
              <a:ext uri="{FF2B5EF4-FFF2-40B4-BE49-F238E27FC236}">
                <a16:creationId xmlns:a16="http://schemas.microsoft.com/office/drawing/2014/main" id="{22406196-38E1-7CEA-769E-AE206E6AB727}"/>
              </a:ext>
            </a:extLst>
          </p:cNvPr>
          <p:cNvSpPr/>
          <p:nvPr/>
        </p:nvSpPr>
        <p:spPr>
          <a:xfrm>
            <a:off x="6128656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07F3D4AF-F778-1300-AC0B-7965448A305A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258B6FC-96CB-4E23-4C18-08F4792BC723}"/>
              </a:ext>
            </a:extLst>
          </p:cNvPr>
          <p:cNvSpPr/>
          <p:nvPr/>
        </p:nvSpPr>
        <p:spPr>
          <a:xfrm>
            <a:off x="295264" y="673228"/>
            <a:ext cx="179359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03" name="Fluxograma: Conector 102">
            <a:extLst>
              <a:ext uri="{FF2B5EF4-FFF2-40B4-BE49-F238E27FC236}">
                <a16:creationId xmlns:a16="http://schemas.microsoft.com/office/drawing/2014/main" id="{E285BF74-7657-37BB-8730-375A5443EBD6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Homem">
            <a:extLst>
              <a:ext uri="{FF2B5EF4-FFF2-40B4-BE49-F238E27FC236}">
                <a16:creationId xmlns:a16="http://schemas.microsoft.com/office/drawing/2014/main" id="{F8D4F6ED-EDA0-159F-63A8-75C51FDA2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891" y="4933288"/>
            <a:ext cx="499760" cy="54457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A8765C-B32C-60F8-705B-A75B5C69CA28}"/>
              </a:ext>
            </a:extLst>
          </p:cNvPr>
          <p:cNvSpPr txBox="1"/>
          <p:nvPr/>
        </p:nvSpPr>
        <p:spPr>
          <a:xfrm>
            <a:off x="278391" y="5120699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pic>
        <p:nvPicPr>
          <p:cNvPr id="21" name="Gráfico 20" descr="Homem">
            <a:extLst>
              <a:ext uri="{FF2B5EF4-FFF2-40B4-BE49-F238E27FC236}">
                <a16:creationId xmlns:a16="http://schemas.microsoft.com/office/drawing/2014/main" id="{1DCF2510-A4F9-8B34-FEE5-3A3AC3FEA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891" y="6027004"/>
            <a:ext cx="499760" cy="54457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C305F57-7C95-BDCB-88E5-1ECFA0AA3524}"/>
              </a:ext>
            </a:extLst>
          </p:cNvPr>
          <p:cNvSpPr txBox="1"/>
          <p:nvPr/>
        </p:nvSpPr>
        <p:spPr>
          <a:xfrm>
            <a:off x="278391" y="6176180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24" name="Seta: de Cima para Baixo 23">
            <a:extLst>
              <a:ext uri="{FF2B5EF4-FFF2-40B4-BE49-F238E27FC236}">
                <a16:creationId xmlns:a16="http://schemas.microsoft.com/office/drawing/2014/main" id="{6EFBD66D-3DEC-5BC2-7790-37A6FF5E4F31}"/>
              </a:ext>
            </a:extLst>
          </p:cNvPr>
          <p:cNvSpPr/>
          <p:nvPr/>
        </p:nvSpPr>
        <p:spPr>
          <a:xfrm>
            <a:off x="347744" y="5499815"/>
            <a:ext cx="104053" cy="510446"/>
          </a:xfrm>
          <a:prstGeom prst="upDownArrow">
            <a:avLst/>
          </a:prstGeom>
          <a:solidFill>
            <a:srgbClr val="3157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23297B-1726-E9C2-316B-DF86CA3046F2}"/>
                  </a:ext>
                </a:extLst>
              </p:cNvPr>
              <p:cNvSpPr txBox="1"/>
              <p:nvPr/>
            </p:nvSpPr>
            <p:spPr>
              <a:xfrm>
                <a:off x="420995" y="5627040"/>
                <a:ext cx="1756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á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𝒃𝒐𝒏𝒔</m:t>
                          </m:r>
                        </m:sub>
                      </m:sSub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𝒎𝒂𝒖𝒔</m:t>
                          </m:r>
                        </m:sub>
                      </m:sSub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23297B-1726-E9C2-316B-DF86CA304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5" y="5627040"/>
                <a:ext cx="1756376" cy="246221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D70652-96FD-23F7-62E3-177E13425192}"/>
              </a:ext>
            </a:extLst>
          </p:cNvPr>
          <p:cNvSpPr txBox="1"/>
          <p:nvPr/>
        </p:nvSpPr>
        <p:spPr>
          <a:xfrm>
            <a:off x="2850209" y="5472551"/>
            <a:ext cx="515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Lucro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51D4ACC-B8C3-C9A2-21BB-05B9DDBEB81B}"/>
              </a:ext>
            </a:extLst>
          </p:cNvPr>
          <p:cNvSpPr txBox="1"/>
          <p:nvPr/>
        </p:nvSpPr>
        <p:spPr>
          <a:xfrm>
            <a:off x="2772643" y="5892921"/>
            <a:ext cx="682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Perdas</a:t>
            </a:r>
          </a:p>
        </p:txBody>
      </p:sp>
      <p:sp>
        <p:nvSpPr>
          <p:cNvPr id="31" name="Sinal de Adição 30">
            <a:extLst>
              <a:ext uri="{FF2B5EF4-FFF2-40B4-BE49-F238E27FC236}">
                <a16:creationId xmlns:a16="http://schemas.microsoft.com/office/drawing/2014/main" id="{19CDAB32-A3CE-A1EC-4289-0148070B1919}"/>
              </a:ext>
            </a:extLst>
          </p:cNvPr>
          <p:cNvSpPr/>
          <p:nvPr/>
        </p:nvSpPr>
        <p:spPr>
          <a:xfrm>
            <a:off x="2590151" y="5472551"/>
            <a:ext cx="260058" cy="246221"/>
          </a:xfrm>
          <a:prstGeom prst="mathPlus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B7B56"/>
              </a:solidFill>
            </a:endParaRPr>
          </a:p>
        </p:txBody>
      </p:sp>
      <p:sp>
        <p:nvSpPr>
          <p:cNvPr id="33" name="Sinal de Subtração 32">
            <a:extLst>
              <a:ext uri="{FF2B5EF4-FFF2-40B4-BE49-F238E27FC236}">
                <a16:creationId xmlns:a16="http://schemas.microsoft.com/office/drawing/2014/main" id="{62F72B9C-4A20-4779-0565-F125A624F12E}"/>
              </a:ext>
            </a:extLst>
          </p:cNvPr>
          <p:cNvSpPr/>
          <p:nvPr/>
        </p:nvSpPr>
        <p:spPr>
          <a:xfrm>
            <a:off x="2590151" y="5913645"/>
            <a:ext cx="260058" cy="204774"/>
          </a:xfrm>
          <a:prstGeom prst="mathMinus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17BB5E9-977E-4C23-D666-ACE86C31EEAB}"/>
              </a:ext>
            </a:extLst>
          </p:cNvPr>
          <p:cNvSpPr txBox="1"/>
          <p:nvPr/>
        </p:nvSpPr>
        <p:spPr>
          <a:xfrm>
            <a:off x="295265" y="1273975"/>
            <a:ext cx="5638810" cy="140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Dado que o principal objetivo de uma análise de risco de crédito é separar os bons e maus pagadores de modo a maximizar o retorno financeiro, concluiu-se que esta pesquisa representou um avanço ao comparar a abordagem tradicional com a abordagem direcionada por modelagem matemática e aprendizado de máquina. 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D6B565F-CB67-2495-7D46-EBB4A07E0732}"/>
              </a:ext>
            </a:extLst>
          </p:cNvPr>
          <p:cNvSpPr txBox="1"/>
          <p:nvPr/>
        </p:nvSpPr>
        <p:spPr>
          <a:xfrm>
            <a:off x="880266" y="2328005"/>
            <a:ext cx="205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Política</a:t>
            </a:r>
          </a:p>
        </p:txBody>
      </p:sp>
      <p:sp>
        <p:nvSpPr>
          <p:cNvPr id="38" name="Sinal de Multiplicação 37">
            <a:extLst>
              <a:ext uri="{FF2B5EF4-FFF2-40B4-BE49-F238E27FC236}">
                <a16:creationId xmlns:a16="http://schemas.microsoft.com/office/drawing/2014/main" id="{5657E76E-9894-F548-CB55-C77CC49004A2}"/>
              </a:ext>
            </a:extLst>
          </p:cNvPr>
          <p:cNvSpPr/>
          <p:nvPr/>
        </p:nvSpPr>
        <p:spPr>
          <a:xfrm>
            <a:off x="2666553" y="2356839"/>
            <a:ext cx="532702" cy="584775"/>
          </a:xfrm>
          <a:prstGeom prst="mathMultiply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35C3F9A-1438-4E91-5416-1A8CDA3D4AEF}"/>
              </a:ext>
            </a:extLst>
          </p:cNvPr>
          <p:cNvSpPr txBox="1"/>
          <p:nvPr/>
        </p:nvSpPr>
        <p:spPr>
          <a:xfrm>
            <a:off x="2932904" y="2349297"/>
            <a:ext cx="205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</a:p>
        </p:txBody>
      </p: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55DF7F85-E56D-01F3-CAD5-8E5C50925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08869"/>
              </p:ext>
            </p:extLst>
          </p:nvPr>
        </p:nvGraphicFramePr>
        <p:xfrm>
          <a:off x="802925" y="3029089"/>
          <a:ext cx="4259957" cy="1718666"/>
        </p:xfrm>
        <a:graphic>
          <a:graphicData uri="http://schemas.openxmlformats.org/drawingml/2006/table">
            <a:tbl>
              <a:tblPr firstRow="1" firstCol="1" bandRow="1"/>
              <a:tblGrid>
                <a:gridCol w="2502786">
                  <a:extLst>
                    <a:ext uri="{9D8B030D-6E8A-4147-A177-3AD203B41FA5}">
                      <a16:colId xmlns:a16="http://schemas.microsoft.com/office/drawing/2014/main" val="320086811"/>
                    </a:ext>
                  </a:extLst>
                </a:gridCol>
                <a:gridCol w="721005">
                  <a:extLst>
                    <a:ext uri="{9D8B030D-6E8A-4147-A177-3AD203B41FA5}">
                      <a16:colId xmlns:a16="http://schemas.microsoft.com/office/drawing/2014/main" val="2581306591"/>
                    </a:ext>
                  </a:extLst>
                </a:gridCol>
                <a:gridCol w="1036166">
                  <a:extLst>
                    <a:ext uri="{9D8B030D-6E8A-4147-A177-3AD203B41FA5}">
                      <a16:colId xmlns:a16="http://schemas.microsoft.com/office/drawing/2014/main" val="3756179030"/>
                    </a:ext>
                  </a:extLst>
                </a:gridCol>
              </a:tblGrid>
              <a:tr h="2446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Política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24199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Discriminação entre Bons e Maus Pagadores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1770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Métricas Técnicas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9557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Métricas de Retorno Financeiro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488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Estabilidade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18603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Explicabilidade</a:t>
                      </a:r>
                      <a:endParaRPr lang="pt-BR" sz="1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178660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Automação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02539"/>
                  </a:ext>
                </a:extLst>
              </a:tr>
            </a:tbl>
          </a:graphicData>
        </a:graphic>
      </p:graphicFrame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18FE1787-AF36-79B2-327A-559161DDFF4B}"/>
              </a:ext>
            </a:extLst>
          </p:cNvPr>
          <p:cNvSpPr/>
          <p:nvPr/>
        </p:nvSpPr>
        <p:spPr>
          <a:xfrm>
            <a:off x="4496281" y="3329598"/>
            <a:ext cx="70845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4B9CAAC6-E5BE-85C7-FC43-DF14DEAD59AD}"/>
              </a:ext>
            </a:extLst>
          </p:cNvPr>
          <p:cNvSpPr/>
          <p:nvPr/>
        </p:nvSpPr>
        <p:spPr>
          <a:xfrm>
            <a:off x="4496281" y="3610883"/>
            <a:ext cx="70845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39CD17D9-C3CF-1C3F-94CC-2C32F07A4373}"/>
              </a:ext>
            </a:extLst>
          </p:cNvPr>
          <p:cNvSpPr/>
          <p:nvPr/>
        </p:nvSpPr>
        <p:spPr>
          <a:xfrm>
            <a:off x="4496281" y="3844205"/>
            <a:ext cx="70845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7CF88A34-D925-2E2F-8261-D99E7BF82F49}"/>
              </a:ext>
            </a:extLst>
          </p:cNvPr>
          <p:cNvSpPr/>
          <p:nvPr/>
        </p:nvSpPr>
        <p:spPr>
          <a:xfrm>
            <a:off x="3627699" y="4325303"/>
            <a:ext cx="70845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A51C30E1-F824-7248-88B7-FEC55B46683E}"/>
              </a:ext>
            </a:extLst>
          </p:cNvPr>
          <p:cNvSpPr/>
          <p:nvPr/>
        </p:nvSpPr>
        <p:spPr>
          <a:xfrm>
            <a:off x="3627698" y="3326732"/>
            <a:ext cx="70845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CFECF4FD-66BB-464B-A3C8-8BDB5E722BAF}"/>
              </a:ext>
            </a:extLst>
          </p:cNvPr>
          <p:cNvSpPr/>
          <p:nvPr/>
        </p:nvSpPr>
        <p:spPr>
          <a:xfrm>
            <a:off x="3627698" y="3610883"/>
            <a:ext cx="70845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E55BBBD7-25C1-73D2-3DD1-FF6D1B71E937}"/>
              </a:ext>
            </a:extLst>
          </p:cNvPr>
          <p:cNvSpPr/>
          <p:nvPr/>
        </p:nvSpPr>
        <p:spPr>
          <a:xfrm>
            <a:off x="3627698" y="3850630"/>
            <a:ext cx="70845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DE025CB1-54EE-7BDB-E2D1-4AD194B25B4B}"/>
              </a:ext>
            </a:extLst>
          </p:cNvPr>
          <p:cNvSpPr/>
          <p:nvPr/>
        </p:nvSpPr>
        <p:spPr>
          <a:xfrm>
            <a:off x="4496281" y="4341242"/>
            <a:ext cx="70845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6574055C-9DFF-CFF4-5E22-FB700C4CD558}"/>
              </a:ext>
            </a:extLst>
          </p:cNvPr>
          <p:cNvSpPr/>
          <p:nvPr/>
        </p:nvSpPr>
        <p:spPr>
          <a:xfrm>
            <a:off x="4496281" y="4109345"/>
            <a:ext cx="70845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F1D97248-4AA8-19F4-6F11-C773DEF48997}"/>
              </a:ext>
            </a:extLst>
          </p:cNvPr>
          <p:cNvSpPr/>
          <p:nvPr/>
        </p:nvSpPr>
        <p:spPr>
          <a:xfrm>
            <a:off x="3627698" y="4115770"/>
            <a:ext cx="70845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luxograma: Conector 56">
            <a:extLst>
              <a:ext uri="{FF2B5EF4-FFF2-40B4-BE49-F238E27FC236}">
                <a16:creationId xmlns:a16="http://schemas.microsoft.com/office/drawing/2014/main" id="{623343CB-DAE9-AA14-891A-14A8FBE23FA1}"/>
              </a:ext>
            </a:extLst>
          </p:cNvPr>
          <p:cNvSpPr/>
          <p:nvPr/>
        </p:nvSpPr>
        <p:spPr>
          <a:xfrm>
            <a:off x="4496281" y="4573139"/>
            <a:ext cx="70845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2D7E245B-357D-4D3E-F674-CD15AEF6564E}"/>
              </a:ext>
            </a:extLst>
          </p:cNvPr>
          <p:cNvSpPr/>
          <p:nvPr/>
        </p:nvSpPr>
        <p:spPr>
          <a:xfrm>
            <a:off x="3627698" y="4579564"/>
            <a:ext cx="70845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09D6E5E-2DC8-8CB8-7FC1-F2FBEAF41C4B}"/>
              </a:ext>
            </a:extLst>
          </p:cNvPr>
          <p:cNvSpPr/>
          <p:nvPr/>
        </p:nvSpPr>
        <p:spPr>
          <a:xfrm>
            <a:off x="207158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B546BC9-DE1B-9DAF-1A30-8494D622BFFE}"/>
              </a:ext>
            </a:extLst>
          </p:cNvPr>
          <p:cNvSpPr/>
          <p:nvPr/>
        </p:nvSpPr>
        <p:spPr>
          <a:xfrm>
            <a:off x="2088859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0DD646F6-23E7-35F1-9F85-091FDBE0F0F7}"/>
              </a:ext>
            </a:extLst>
          </p:cNvPr>
          <p:cNvSpPr/>
          <p:nvPr/>
        </p:nvSpPr>
        <p:spPr>
          <a:xfrm>
            <a:off x="3970560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EB94491-5F44-53B8-4BE5-635FBAF7A2DB}"/>
              </a:ext>
            </a:extLst>
          </p:cNvPr>
          <p:cNvSpPr txBox="1"/>
          <p:nvPr/>
        </p:nvSpPr>
        <p:spPr>
          <a:xfrm>
            <a:off x="4765881" y="5509589"/>
            <a:ext cx="854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2354222-1911-12A8-E70B-C3CCBADB60F9}"/>
              </a:ext>
            </a:extLst>
          </p:cNvPr>
          <p:cNvSpPr txBox="1"/>
          <p:nvPr/>
        </p:nvSpPr>
        <p:spPr>
          <a:xfrm>
            <a:off x="4688315" y="5843389"/>
            <a:ext cx="93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Processos Manuais</a:t>
            </a:r>
          </a:p>
        </p:txBody>
      </p:sp>
      <p:sp>
        <p:nvSpPr>
          <p:cNvPr id="66" name="Sinal de Adição 65">
            <a:extLst>
              <a:ext uri="{FF2B5EF4-FFF2-40B4-BE49-F238E27FC236}">
                <a16:creationId xmlns:a16="http://schemas.microsoft.com/office/drawing/2014/main" id="{B3BBF763-9B18-BE6B-468F-DE4066CB4E15}"/>
              </a:ext>
            </a:extLst>
          </p:cNvPr>
          <p:cNvSpPr/>
          <p:nvPr/>
        </p:nvSpPr>
        <p:spPr>
          <a:xfrm>
            <a:off x="4505823" y="5509589"/>
            <a:ext cx="260058" cy="246221"/>
          </a:xfrm>
          <a:prstGeom prst="mathPlus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B7B56"/>
              </a:solidFill>
            </a:endParaRPr>
          </a:p>
        </p:txBody>
      </p:sp>
      <p:sp>
        <p:nvSpPr>
          <p:cNvPr id="67" name="Sinal de Subtração 66">
            <a:extLst>
              <a:ext uri="{FF2B5EF4-FFF2-40B4-BE49-F238E27FC236}">
                <a16:creationId xmlns:a16="http://schemas.microsoft.com/office/drawing/2014/main" id="{209EC60C-465F-EE57-6D43-C192C3088BF9}"/>
              </a:ext>
            </a:extLst>
          </p:cNvPr>
          <p:cNvSpPr/>
          <p:nvPr/>
        </p:nvSpPr>
        <p:spPr>
          <a:xfrm>
            <a:off x="4505823" y="5950683"/>
            <a:ext cx="260058" cy="204774"/>
          </a:xfrm>
          <a:prstGeom prst="mathMinus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346E139-B2C8-CFD9-937C-504CCE53BE2F}"/>
              </a:ext>
            </a:extLst>
          </p:cNvPr>
          <p:cNvSpPr txBox="1"/>
          <p:nvPr/>
        </p:nvSpPr>
        <p:spPr>
          <a:xfrm>
            <a:off x="6173659" y="879513"/>
            <a:ext cx="5638810" cy="917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Embora promissora, destacam-se algumas ressalvas a respeito das limitações deste estudo: Viés de Público e Monitoramento do Modelo.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333D9108-B002-9551-8C13-98DD5167450B}"/>
              </a:ext>
            </a:extLst>
          </p:cNvPr>
          <p:cNvSpPr/>
          <p:nvPr/>
        </p:nvSpPr>
        <p:spPr>
          <a:xfrm>
            <a:off x="7885105" y="2126955"/>
            <a:ext cx="682181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Aprovados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D59D50D5-85CC-9FA2-1297-0143E9FBFF56}"/>
              </a:ext>
            </a:extLst>
          </p:cNvPr>
          <p:cNvSpPr/>
          <p:nvPr/>
        </p:nvSpPr>
        <p:spPr>
          <a:xfrm>
            <a:off x="7885105" y="3461029"/>
            <a:ext cx="682181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Negados</a:t>
            </a:r>
          </a:p>
        </p:txBody>
      </p:sp>
      <p:sp>
        <p:nvSpPr>
          <p:cNvPr id="77" name="Fluxograma: Terminação 76">
            <a:extLst>
              <a:ext uri="{FF2B5EF4-FFF2-40B4-BE49-F238E27FC236}">
                <a16:creationId xmlns:a16="http://schemas.microsoft.com/office/drawing/2014/main" id="{33731054-E3AE-C9E8-AC35-1038ABCEE70E}"/>
              </a:ext>
            </a:extLst>
          </p:cNvPr>
          <p:cNvSpPr/>
          <p:nvPr/>
        </p:nvSpPr>
        <p:spPr>
          <a:xfrm>
            <a:off x="6194524" y="2797918"/>
            <a:ext cx="1249959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Antiga</a:t>
            </a:r>
          </a:p>
        </p:txBody>
      </p:sp>
      <p:sp>
        <p:nvSpPr>
          <p:cNvPr id="80" name="Chave Esquerda 79">
            <a:extLst>
              <a:ext uri="{FF2B5EF4-FFF2-40B4-BE49-F238E27FC236}">
                <a16:creationId xmlns:a16="http://schemas.microsoft.com/office/drawing/2014/main" id="{2E69E217-D6F5-33DF-53B8-59A90A11F63D}"/>
              </a:ext>
            </a:extLst>
          </p:cNvPr>
          <p:cNvSpPr/>
          <p:nvPr/>
        </p:nvSpPr>
        <p:spPr>
          <a:xfrm>
            <a:off x="8665580" y="1794480"/>
            <a:ext cx="293798" cy="917752"/>
          </a:xfrm>
          <a:prstGeom prst="leftBrace">
            <a:avLst/>
          </a:prstGeom>
          <a:ln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have Esquerda 80">
            <a:extLst>
              <a:ext uri="{FF2B5EF4-FFF2-40B4-BE49-F238E27FC236}">
                <a16:creationId xmlns:a16="http://schemas.microsoft.com/office/drawing/2014/main" id="{78D6D587-7C36-2C7C-E429-B4DD95D9A2D7}"/>
              </a:ext>
            </a:extLst>
          </p:cNvPr>
          <p:cNvSpPr/>
          <p:nvPr/>
        </p:nvSpPr>
        <p:spPr>
          <a:xfrm>
            <a:off x="7517895" y="2236537"/>
            <a:ext cx="293798" cy="1397346"/>
          </a:xfrm>
          <a:prstGeom prst="leftBrace">
            <a:avLst/>
          </a:prstGeom>
          <a:ln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0BE17CD-0CE8-EB59-476A-ED2798A1EADA}"/>
              </a:ext>
            </a:extLst>
          </p:cNvPr>
          <p:cNvSpPr/>
          <p:nvPr/>
        </p:nvSpPr>
        <p:spPr>
          <a:xfrm>
            <a:off x="9011244" y="1681271"/>
            <a:ext cx="905945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DB5FF8D7-780C-B1FA-AECD-DCBFC849A63C}"/>
              </a:ext>
            </a:extLst>
          </p:cNvPr>
          <p:cNvSpPr/>
          <p:nvPr/>
        </p:nvSpPr>
        <p:spPr>
          <a:xfrm>
            <a:off x="9033245" y="2596221"/>
            <a:ext cx="883944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84" name="Chave Esquerda 83">
            <a:extLst>
              <a:ext uri="{FF2B5EF4-FFF2-40B4-BE49-F238E27FC236}">
                <a16:creationId xmlns:a16="http://schemas.microsoft.com/office/drawing/2014/main" id="{91900F30-EE19-EEDA-C4F2-1DFC5224C3C7}"/>
              </a:ext>
            </a:extLst>
          </p:cNvPr>
          <p:cNvSpPr/>
          <p:nvPr/>
        </p:nvSpPr>
        <p:spPr>
          <a:xfrm>
            <a:off x="8583996" y="3134183"/>
            <a:ext cx="293798" cy="917752"/>
          </a:xfrm>
          <a:prstGeom prst="leftBrace">
            <a:avLst/>
          </a:prstGeom>
          <a:ln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372A8964-C2CC-E8C0-4D75-69FF63DDE633}"/>
              </a:ext>
            </a:extLst>
          </p:cNvPr>
          <p:cNvSpPr/>
          <p:nvPr/>
        </p:nvSpPr>
        <p:spPr>
          <a:xfrm>
            <a:off x="9016508" y="3021577"/>
            <a:ext cx="905945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3B13C166-D8F5-3D0B-5D8C-D4C8DDF9C77C}"/>
              </a:ext>
            </a:extLst>
          </p:cNvPr>
          <p:cNvSpPr/>
          <p:nvPr/>
        </p:nvSpPr>
        <p:spPr>
          <a:xfrm>
            <a:off x="9033245" y="3926213"/>
            <a:ext cx="883944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DBA163F-60A8-CB31-3B49-D8218EFCF38B}"/>
              </a:ext>
            </a:extLst>
          </p:cNvPr>
          <p:cNvSpPr/>
          <p:nvPr/>
        </p:nvSpPr>
        <p:spPr>
          <a:xfrm>
            <a:off x="7832915" y="1623417"/>
            <a:ext cx="2191106" cy="1284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Seta: para a Direita 91">
            <a:extLst>
              <a:ext uri="{FF2B5EF4-FFF2-40B4-BE49-F238E27FC236}">
                <a16:creationId xmlns:a16="http://schemas.microsoft.com/office/drawing/2014/main" id="{91CC65C9-D7E5-767C-96B6-26006D4D0963}"/>
              </a:ext>
            </a:extLst>
          </p:cNvPr>
          <p:cNvSpPr/>
          <p:nvPr/>
        </p:nvSpPr>
        <p:spPr>
          <a:xfrm>
            <a:off x="10140452" y="2178389"/>
            <a:ext cx="293798" cy="91454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2527C3AC-3B5E-B225-A439-F5B620C593EB}"/>
              </a:ext>
            </a:extLst>
          </p:cNvPr>
          <p:cNvSpPr/>
          <p:nvPr/>
        </p:nvSpPr>
        <p:spPr>
          <a:xfrm>
            <a:off x="10522131" y="1954883"/>
            <a:ext cx="1482515" cy="585925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estimado com base nos aprovados pela metodologia anterior</a:t>
            </a:r>
          </a:p>
        </p:txBody>
      </p:sp>
      <p:sp>
        <p:nvSpPr>
          <p:cNvPr id="94" name="Seta: para a Direita 93">
            <a:extLst>
              <a:ext uri="{FF2B5EF4-FFF2-40B4-BE49-F238E27FC236}">
                <a16:creationId xmlns:a16="http://schemas.microsoft.com/office/drawing/2014/main" id="{D7631AAF-33DF-233C-06D4-70A0A3584FEF}"/>
              </a:ext>
            </a:extLst>
          </p:cNvPr>
          <p:cNvSpPr/>
          <p:nvPr/>
        </p:nvSpPr>
        <p:spPr>
          <a:xfrm>
            <a:off x="10140452" y="3547346"/>
            <a:ext cx="293798" cy="91454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D42C9D6-F6AD-9FFA-6FCC-F8D8455FF667}"/>
              </a:ext>
            </a:extLst>
          </p:cNvPr>
          <p:cNvSpPr/>
          <p:nvPr/>
        </p:nvSpPr>
        <p:spPr>
          <a:xfrm>
            <a:off x="10522131" y="3323840"/>
            <a:ext cx="1482515" cy="585925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Inferência de Negados</a:t>
            </a:r>
          </a:p>
        </p:txBody>
      </p:sp>
      <p:graphicFrame>
        <p:nvGraphicFramePr>
          <p:cNvPr id="97" name="Tabela 96">
            <a:extLst>
              <a:ext uri="{FF2B5EF4-FFF2-40B4-BE49-F238E27FC236}">
                <a16:creationId xmlns:a16="http://schemas.microsoft.com/office/drawing/2014/main" id="{EE790B09-F6D8-3C06-6EA9-886C90AF7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48456"/>
              </p:ext>
            </p:extLst>
          </p:nvPr>
        </p:nvGraphicFramePr>
        <p:xfrm>
          <a:off x="6283147" y="4573139"/>
          <a:ext cx="2750099" cy="1960632"/>
        </p:xfrm>
        <a:graphic>
          <a:graphicData uri="http://schemas.openxmlformats.org/drawingml/2006/table">
            <a:tbl>
              <a:tblPr firstRow="1" firstCol="1" bandRow="1"/>
              <a:tblGrid>
                <a:gridCol w="633807">
                  <a:extLst>
                    <a:ext uri="{9D8B030D-6E8A-4147-A177-3AD203B41FA5}">
                      <a16:colId xmlns:a16="http://schemas.microsoft.com/office/drawing/2014/main" val="320086811"/>
                    </a:ext>
                  </a:extLst>
                </a:gridCol>
                <a:gridCol w="529073">
                  <a:extLst>
                    <a:ext uri="{9D8B030D-6E8A-4147-A177-3AD203B41FA5}">
                      <a16:colId xmlns:a16="http://schemas.microsoft.com/office/drawing/2014/main" val="3756179030"/>
                    </a:ext>
                  </a:extLst>
                </a:gridCol>
                <a:gridCol w="529073">
                  <a:extLst>
                    <a:ext uri="{9D8B030D-6E8A-4147-A177-3AD203B41FA5}">
                      <a16:colId xmlns:a16="http://schemas.microsoft.com/office/drawing/2014/main" val="3535971374"/>
                    </a:ext>
                  </a:extLst>
                </a:gridCol>
                <a:gridCol w="529073">
                  <a:extLst>
                    <a:ext uri="{9D8B030D-6E8A-4147-A177-3AD203B41FA5}">
                      <a16:colId xmlns:a16="http://schemas.microsoft.com/office/drawing/2014/main" val="581421361"/>
                    </a:ext>
                  </a:extLst>
                </a:gridCol>
                <a:gridCol w="529073">
                  <a:extLst>
                    <a:ext uri="{9D8B030D-6E8A-4147-A177-3AD203B41FA5}">
                      <a16:colId xmlns:a16="http://schemas.microsoft.com/office/drawing/2014/main" val="113129319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SAFRA (202403)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328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2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29.10%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1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14.79%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12.65%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1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02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78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6.80%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6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98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56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1.87%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479700"/>
                  </a:ext>
                </a:extLst>
              </a:tr>
            </a:tbl>
          </a:graphicData>
        </a:graphic>
      </p:graphicFrame>
      <p:graphicFrame>
        <p:nvGraphicFramePr>
          <p:cNvPr id="99" name="Tabela 98">
            <a:extLst>
              <a:ext uri="{FF2B5EF4-FFF2-40B4-BE49-F238E27FC236}">
                <a16:creationId xmlns:a16="http://schemas.microsoft.com/office/drawing/2014/main" id="{FC1AFD47-27CB-A08B-DC7A-D41FBE173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96659"/>
              </p:ext>
            </p:extLst>
          </p:nvPr>
        </p:nvGraphicFramePr>
        <p:xfrm>
          <a:off x="9094157" y="4572314"/>
          <a:ext cx="2750099" cy="1966982"/>
        </p:xfrm>
        <a:graphic>
          <a:graphicData uri="http://schemas.openxmlformats.org/drawingml/2006/table">
            <a:tbl>
              <a:tblPr firstRow="1" firstCol="1" bandRow="1"/>
              <a:tblGrid>
                <a:gridCol w="633807">
                  <a:extLst>
                    <a:ext uri="{9D8B030D-6E8A-4147-A177-3AD203B41FA5}">
                      <a16:colId xmlns:a16="http://schemas.microsoft.com/office/drawing/2014/main" val="320086811"/>
                    </a:ext>
                  </a:extLst>
                </a:gridCol>
                <a:gridCol w="529073">
                  <a:extLst>
                    <a:ext uri="{9D8B030D-6E8A-4147-A177-3AD203B41FA5}">
                      <a16:colId xmlns:a16="http://schemas.microsoft.com/office/drawing/2014/main" val="3756179030"/>
                    </a:ext>
                  </a:extLst>
                </a:gridCol>
                <a:gridCol w="529073">
                  <a:extLst>
                    <a:ext uri="{9D8B030D-6E8A-4147-A177-3AD203B41FA5}">
                      <a16:colId xmlns:a16="http://schemas.microsoft.com/office/drawing/2014/main" val="3535971374"/>
                    </a:ext>
                  </a:extLst>
                </a:gridCol>
                <a:gridCol w="529073">
                  <a:extLst>
                    <a:ext uri="{9D8B030D-6E8A-4147-A177-3AD203B41FA5}">
                      <a16:colId xmlns:a16="http://schemas.microsoft.com/office/drawing/2014/main" val="581421361"/>
                    </a:ext>
                  </a:extLst>
                </a:gridCol>
                <a:gridCol w="529073">
                  <a:extLst>
                    <a:ext uri="{9D8B030D-6E8A-4147-A177-3AD203B41FA5}">
                      <a16:colId xmlns:a16="http://schemas.microsoft.com/office/drawing/2014/main" val="113129319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SAFRA (202404)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328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2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1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1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02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78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6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98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56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47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49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10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E8E1A169-84F3-DC82-26B2-CB2487BDBEAC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1216915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97903448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682698676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9777781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96803976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Reforma da 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24.86%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64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27.82%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361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564673"/>
                  </a:ext>
                </a:extLst>
              </a:tr>
            </a:tbl>
          </a:graphicData>
        </a:graphic>
      </p:graphicFrame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F8F89044-3D30-7104-E81D-C39183C60F10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197090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406664472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6973988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53755119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177722514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Cartão de Crédito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798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68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33.15%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46256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9926A51-81D6-565C-F6D0-392624D176EF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2712567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32376558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54241364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740882871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67693121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Consolidação de Dívidas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37.27%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959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13.54%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10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79328"/>
                  </a:ext>
                </a:extLst>
              </a:tr>
            </a:tbl>
          </a:graphicData>
        </a:graphic>
      </p:graphicFrame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DF0CAFE8-7F81-1A0A-9704-8EBA0433BB5B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357932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3013117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694320285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101911823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536106331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Férias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45.76%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7882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21.63%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8054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63655"/>
                  </a:ext>
                </a:extLst>
              </a:tr>
            </a:tbl>
          </a:graphicData>
        </a:graphic>
      </p:graphicFrame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7B16C8F6-5B45-45D4-AA97-5CC611C186EF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4401912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134515690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83069416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05664618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229863084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30.66%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26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28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46.01%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700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ED6A3A50-3D1B-7A2F-93F0-8B28B6BDF4D1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5102045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52540401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987856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441627432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93318766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Médicos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44.87%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7797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241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652165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9D077264-3030-EBFC-45BF-EC6E9D7F83D5}"/>
              </a:ext>
            </a:extLst>
          </p:cNvPr>
          <p:cNvGraphicFramePr>
            <a:graphicFrameLocks noGrp="1"/>
          </p:cNvGraphicFramePr>
          <p:nvPr/>
        </p:nvGraphicFramePr>
        <p:xfrm>
          <a:off x="6296297" y="971836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8832715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99575162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04114629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75405212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Pequeno Negócio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26.62%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51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885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51247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11304A2A-341F-FF3C-2543-FF198E657AA5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5811194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099532154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7442496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40424542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473829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49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55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495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47CBEC4-8A5D-5F02-C377-A86A3E503788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1609263"/>
          <a:ext cx="5676963" cy="505525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69036424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57483723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2408457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133279052"/>
                    </a:ext>
                  </a:extLst>
                </a:gridCol>
              </a:tblGrid>
              <a:tr h="178753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39.14%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311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262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37.18%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56539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5615846F-CA22-665E-EFA7-973960982A96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2315305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858979529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88182923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1027909457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82785969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Compra Importante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21.28%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92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0045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39.73%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151703"/>
                  </a:ext>
                </a:extLst>
              </a:tr>
            </a:tbl>
          </a:graphicData>
        </a:graphic>
      </p:graphicFrame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F7A99440-C0F9-F3B7-91A7-6F95131E5583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3033217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34302396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1425213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93953443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46451334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20.61%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3331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22.59%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4972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5130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70F81307-9FBD-026B-6CC6-4AD61B11B2DF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375045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341586768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713367960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1465969237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87791542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Mudança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36.71%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20.83%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973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23.59%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4904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158998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D2AA604B-9F1A-A4E9-A256-A2F960AB81BF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4515036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487228591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60178218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373489159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198590995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29.93%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31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-63.09%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02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92.13%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07790"/>
                  </a:ext>
                </a:extLst>
              </a:tr>
            </a:tbl>
          </a:graphicData>
        </a:graphic>
      </p:graphicFrame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744BD9DE-02E9-6617-B263-5E03F557923B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520342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224702592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3066262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579149200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204041679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 Renovável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474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12.86%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-8.55%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63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-3.65%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72684"/>
                  </a:ext>
                </a:extLst>
              </a:tr>
            </a:tbl>
          </a:graphicData>
        </a:graphic>
      </p:graphicFrame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79BBC2F5-1E9E-584F-D7B4-9BC43AD88FFE}"/>
              </a:ext>
            </a:extLst>
          </p:cNvPr>
          <p:cNvGraphicFramePr>
            <a:graphicFrameLocks noGrp="1"/>
          </p:cNvGraphicFramePr>
          <p:nvPr/>
        </p:nvGraphicFramePr>
        <p:xfrm>
          <a:off x="1716753" y="898732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42" name="Fluxograma: Conector 41">
            <a:extLst>
              <a:ext uri="{FF2B5EF4-FFF2-40B4-BE49-F238E27FC236}">
                <a16:creationId xmlns:a16="http://schemas.microsoft.com/office/drawing/2014/main" id="{64AA0E5B-4883-FD78-3DBB-98398CED9DE1}"/>
              </a:ext>
            </a:extLst>
          </p:cNvPr>
          <p:cNvSpPr/>
          <p:nvPr/>
        </p:nvSpPr>
        <p:spPr>
          <a:xfrm>
            <a:off x="5542513" y="122381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4465CA60-AB1F-048B-3BFD-535813B267CA}"/>
              </a:ext>
            </a:extLst>
          </p:cNvPr>
          <p:cNvSpPr/>
          <p:nvPr/>
        </p:nvSpPr>
        <p:spPr>
          <a:xfrm>
            <a:off x="5547361" y="197274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71F41363-ECF1-9E9D-EB36-51A97355186D}"/>
              </a:ext>
            </a:extLst>
          </p:cNvPr>
          <p:cNvSpPr/>
          <p:nvPr/>
        </p:nvSpPr>
        <p:spPr>
          <a:xfrm>
            <a:off x="5547361" y="275325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A5D7CF04-0CFD-C38D-8AC2-7B9164314FA1}"/>
              </a:ext>
            </a:extLst>
          </p:cNvPr>
          <p:cNvSpPr/>
          <p:nvPr/>
        </p:nvSpPr>
        <p:spPr>
          <a:xfrm>
            <a:off x="5542510" y="442289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6E68921-556A-E373-BB45-84FF223BFB25}"/>
              </a:ext>
            </a:extLst>
          </p:cNvPr>
          <p:cNvSpPr/>
          <p:nvPr/>
        </p:nvSpPr>
        <p:spPr>
          <a:xfrm>
            <a:off x="5547361" y="376241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8C4AC46-E784-F8E6-C510-F7DBBBF94AA6}"/>
              </a:ext>
            </a:extLst>
          </p:cNvPr>
          <p:cNvSpPr/>
          <p:nvPr/>
        </p:nvSpPr>
        <p:spPr>
          <a:xfrm>
            <a:off x="5547361" y="511200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8" name="Fluxograma: Conector 47">
            <a:extLst>
              <a:ext uri="{FF2B5EF4-FFF2-40B4-BE49-F238E27FC236}">
                <a16:creationId xmlns:a16="http://schemas.microsoft.com/office/drawing/2014/main" id="{5B7FFB45-EFDB-571F-DF7B-620D146B59B4}"/>
              </a:ext>
            </a:extLst>
          </p:cNvPr>
          <p:cNvSpPr/>
          <p:nvPr/>
        </p:nvSpPr>
        <p:spPr>
          <a:xfrm>
            <a:off x="11707692" y="99000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9" name="Fluxograma: Conector 48">
            <a:extLst>
              <a:ext uri="{FF2B5EF4-FFF2-40B4-BE49-F238E27FC236}">
                <a16:creationId xmlns:a16="http://schemas.microsoft.com/office/drawing/2014/main" id="{FC485AFF-D4DC-0090-FDFE-660041A319C6}"/>
              </a:ext>
            </a:extLst>
          </p:cNvPr>
          <p:cNvSpPr/>
          <p:nvPr/>
        </p:nvSpPr>
        <p:spPr>
          <a:xfrm>
            <a:off x="5630135" y="5838252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65B8D227-A732-546A-C5A2-4F688CC7738F}"/>
              </a:ext>
            </a:extLst>
          </p:cNvPr>
          <p:cNvSpPr/>
          <p:nvPr/>
        </p:nvSpPr>
        <p:spPr>
          <a:xfrm>
            <a:off x="11691255" y="1609333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65F10C8E-BD62-2C08-0335-5BED7591B79B}"/>
              </a:ext>
            </a:extLst>
          </p:cNvPr>
          <p:cNvSpPr/>
          <p:nvPr/>
        </p:nvSpPr>
        <p:spPr>
          <a:xfrm>
            <a:off x="11691741" y="233429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686AE1CC-C034-726E-F231-D3B68AE58DE6}"/>
              </a:ext>
            </a:extLst>
          </p:cNvPr>
          <p:cNvSpPr/>
          <p:nvPr/>
        </p:nvSpPr>
        <p:spPr>
          <a:xfrm>
            <a:off x="11700452" y="305884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2B1C5CA-B19B-F5C5-A444-11D55B4D1860}"/>
              </a:ext>
            </a:extLst>
          </p:cNvPr>
          <p:cNvSpPr/>
          <p:nvPr/>
        </p:nvSpPr>
        <p:spPr>
          <a:xfrm>
            <a:off x="11680549" y="3750453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BD685DB7-2D53-22CB-0EB8-B6EBF873B764}"/>
              </a:ext>
            </a:extLst>
          </p:cNvPr>
          <p:cNvSpPr/>
          <p:nvPr/>
        </p:nvSpPr>
        <p:spPr>
          <a:xfrm>
            <a:off x="11691257" y="451670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F6DD63DC-1AA9-A3E9-FAFD-5A401FD525D2}"/>
              </a:ext>
            </a:extLst>
          </p:cNvPr>
          <p:cNvSpPr/>
          <p:nvPr/>
        </p:nvSpPr>
        <p:spPr>
          <a:xfrm>
            <a:off x="11686403" y="518919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E5252A3D-33E5-54C7-6A8A-8FE9D56588C3}"/>
              </a:ext>
            </a:extLst>
          </p:cNvPr>
          <p:cNvSpPr/>
          <p:nvPr/>
        </p:nvSpPr>
        <p:spPr>
          <a:xfrm>
            <a:off x="5542512" y="1637867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E5A81934-8617-4D8D-6021-81A627BAFD08}"/>
              </a:ext>
            </a:extLst>
          </p:cNvPr>
          <p:cNvSpPr/>
          <p:nvPr/>
        </p:nvSpPr>
        <p:spPr>
          <a:xfrm>
            <a:off x="5542511" y="3107884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FADA8C93-F6DB-BC78-809C-4E2EF4C0E0EA}"/>
              </a:ext>
            </a:extLst>
          </p:cNvPr>
          <p:cNvSpPr/>
          <p:nvPr/>
        </p:nvSpPr>
        <p:spPr>
          <a:xfrm>
            <a:off x="5547360" y="397821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0" name="Fluxograma: Conector 59">
            <a:extLst>
              <a:ext uri="{FF2B5EF4-FFF2-40B4-BE49-F238E27FC236}">
                <a16:creationId xmlns:a16="http://schemas.microsoft.com/office/drawing/2014/main" id="{8B7A6DBE-B916-9A95-A219-D10A2E30FFF2}"/>
              </a:ext>
            </a:extLst>
          </p:cNvPr>
          <p:cNvSpPr/>
          <p:nvPr/>
        </p:nvSpPr>
        <p:spPr>
          <a:xfrm>
            <a:off x="5547360" y="4798034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1" name="Fluxograma: Conector 60">
            <a:extLst>
              <a:ext uri="{FF2B5EF4-FFF2-40B4-BE49-F238E27FC236}">
                <a16:creationId xmlns:a16="http://schemas.microsoft.com/office/drawing/2014/main" id="{AC09B6A7-9FF8-88AF-4533-D98A1D00461F}"/>
              </a:ext>
            </a:extLst>
          </p:cNvPr>
          <p:cNvSpPr/>
          <p:nvPr/>
        </p:nvSpPr>
        <p:spPr>
          <a:xfrm>
            <a:off x="5542512" y="5496622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2" name="Fluxograma: Conector 61">
            <a:extLst>
              <a:ext uri="{FF2B5EF4-FFF2-40B4-BE49-F238E27FC236}">
                <a16:creationId xmlns:a16="http://schemas.microsoft.com/office/drawing/2014/main" id="{4C778857-32B7-7537-9E2E-9D318E10F7A5}"/>
              </a:ext>
            </a:extLst>
          </p:cNvPr>
          <p:cNvSpPr/>
          <p:nvPr/>
        </p:nvSpPr>
        <p:spPr>
          <a:xfrm>
            <a:off x="11707691" y="137458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>
            <a:extLst>
              <a:ext uri="{FF2B5EF4-FFF2-40B4-BE49-F238E27FC236}">
                <a16:creationId xmlns:a16="http://schemas.microsoft.com/office/drawing/2014/main" id="{E3C15349-5CDE-6FE5-4CBE-964417659AA1}"/>
              </a:ext>
            </a:extLst>
          </p:cNvPr>
          <p:cNvSpPr/>
          <p:nvPr/>
        </p:nvSpPr>
        <p:spPr>
          <a:xfrm>
            <a:off x="5619427" y="6206079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F13DA85D-43E7-BA15-0D5F-B133FBDDB2D9}"/>
              </a:ext>
            </a:extLst>
          </p:cNvPr>
          <p:cNvSpPr/>
          <p:nvPr/>
        </p:nvSpPr>
        <p:spPr>
          <a:xfrm>
            <a:off x="11680549" y="200971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5" name="Fluxograma: Conector 64">
            <a:extLst>
              <a:ext uri="{FF2B5EF4-FFF2-40B4-BE49-F238E27FC236}">
                <a16:creationId xmlns:a16="http://schemas.microsoft.com/office/drawing/2014/main" id="{2F891D44-6BEC-2D7F-5B38-91C1E8B96966}"/>
              </a:ext>
            </a:extLst>
          </p:cNvPr>
          <p:cNvSpPr/>
          <p:nvPr/>
        </p:nvSpPr>
        <p:spPr>
          <a:xfrm>
            <a:off x="11691743" y="2706309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6" name="Fluxograma: Conector 65">
            <a:extLst>
              <a:ext uri="{FF2B5EF4-FFF2-40B4-BE49-F238E27FC236}">
                <a16:creationId xmlns:a16="http://schemas.microsoft.com/office/drawing/2014/main" id="{1DE96140-DC62-427D-253A-F2419AA3C6A8}"/>
              </a:ext>
            </a:extLst>
          </p:cNvPr>
          <p:cNvSpPr/>
          <p:nvPr/>
        </p:nvSpPr>
        <p:spPr>
          <a:xfrm>
            <a:off x="11700452" y="3421218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7" name="Fluxograma: Conector 66">
            <a:extLst>
              <a:ext uri="{FF2B5EF4-FFF2-40B4-BE49-F238E27FC236}">
                <a16:creationId xmlns:a16="http://schemas.microsoft.com/office/drawing/2014/main" id="{3F4969A6-1DDB-F227-8D85-77B25E02C9B9}"/>
              </a:ext>
            </a:extLst>
          </p:cNvPr>
          <p:cNvSpPr/>
          <p:nvPr/>
        </p:nvSpPr>
        <p:spPr>
          <a:xfrm>
            <a:off x="11685398" y="4156597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C5B1216F-58D4-3152-3915-5422DF303F51}"/>
              </a:ext>
            </a:extLst>
          </p:cNvPr>
          <p:cNvSpPr/>
          <p:nvPr/>
        </p:nvSpPr>
        <p:spPr>
          <a:xfrm>
            <a:off x="11691252" y="490717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2368C720-4339-8AB1-87A6-EC38B6CB8F39}"/>
              </a:ext>
            </a:extLst>
          </p:cNvPr>
          <p:cNvSpPr/>
          <p:nvPr/>
        </p:nvSpPr>
        <p:spPr>
          <a:xfrm>
            <a:off x="11691252" y="5598381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18CA8E43-7EE3-4648-E176-EB40C76A1D6D}"/>
              </a:ext>
            </a:extLst>
          </p:cNvPr>
          <p:cNvSpPr/>
          <p:nvPr/>
        </p:nvSpPr>
        <p:spPr>
          <a:xfrm>
            <a:off x="5542511" y="139238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1" name="Fluxograma: Conector 70">
            <a:extLst>
              <a:ext uri="{FF2B5EF4-FFF2-40B4-BE49-F238E27FC236}">
                <a16:creationId xmlns:a16="http://schemas.microsoft.com/office/drawing/2014/main" id="{D8046AF4-8A97-3D6A-53F8-7E199D57CA4D}"/>
              </a:ext>
            </a:extLst>
          </p:cNvPr>
          <p:cNvSpPr/>
          <p:nvPr/>
        </p:nvSpPr>
        <p:spPr>
          <a:xfrm>
            <a:off x="5547360" y="2162147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2" name="Fluxograma: Conector 71">
            <a:extLst>
              <a:ext uri="{FF2B5EF4-FFF2-40B4-BE49-F238E27FC236}">
                <a16:creationId xmlns:a16="http://schemas.microsoft.com/office/drawing/2014/main" id="{452B08FC-431E-2A56-0263-98C1BD5DC8CC}"/>
              </a:ext>
            </a:extLst>
          </p:cNvPr>
          <p:cNvSpPr/>
          <p:nvPr/>
        </p:nvSpPr>
        <p:spPr>
          <a:xfrm>
            <a:off x="5547360" y="237712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3BA33C92-C79A-356C-7E66-E7BB9BD04F62}"/>
              </a:ext>
            </a:extLst>
          </p:cNvPr>
          <p:cNvSpPr/>
          <p:nvPr/>
        </p:nvSpPr>
        <p:spPr>
          <a:xfrm>
            <a:off x="5542512" y="2923905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B6901DB0-08D9-FD08-BA02-E42C57359088}"/>
              </a:ext>
            </a:extLst>
          </p:cNvPr>
          <p:cNvSpPr/>
          <p:nvPr/>
        </p:nvSpPr>
        <p:spPr>
          <a:xfrm>
            <a:off x="5542512" y="3584119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2B9FA1B0-8071-3B6A-2700-6CCB31B8C2DA}"/>
              </a:ext>
            </a:extLst>
          </p:cNvPr>
          <p:cNvSpPr/>
          <p:nvPr/>
        </p:nvSpPr>
        <p:spPr>
          <a:xfrm>
            <a:off x="5547355" y="4588747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6" name="Fluxograma: Conector 75">
            <a:extLst>
              <a:ext uri="{FF2B5EF4-FFF2-40B4-BE49-F238E27FC236}">
                <a16:creationId xmlns:a16="http://schemas.microsoft.com/office/drawing/2014/main" id="{5D6CB767-BDCE-C43D-3E09-B7D8AE8FC745}"/>
              </a:ext>
            </a:extLst>
          </p:cNvPr>
          <p:cNvSpPr/>
          <p:nvPr/>
        </p:nvSpPr>
        <p:spPr>
          <a:xfrm>
            <a:off x="5542512" y="5316088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7" name="Fluxograma: Conector 76">
            <a:extLst>
              <a:ext uri="{FF2B5EF4-FFF2-40B4-BE49-F238E27FC236}">
                <a16:creationId xmlns:a16="http://schemas.microsoft.com/office/drawing/2014/main" id="{668E3B72-078C-63BE-D172-17A2DB3FA242}"/>
              </a:ext>
            </a:extLst>
          </p:cNvPr>
          <p:cNvSpPr/>
          <p:nvPr/>
        </p:nvSpPr>
        <p:spPr>
          <a:xfrm>
            <a:off x="11702838" y="115506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8" name="Fluxograma: Conector 77">
            <a:extLst>
              <a:ext uri="{FF2B5EF4-FFF2-40B4-BE49-F238E27FC236}">
                <a16:creationId xmlns:a16="http://schemas.microsoft.com/office/drawing/2014/main" id="{5300DDE7-4BD6-482A-121F-DEA79011158D}"/>
              </a:ext>
            </a:extLst>
          </p:cNvPr>
          <p:cNvSpPr/>
          <p:nvPr/>
        </p:nvSpPr>
        <p:spPr>
          <a:xfrm>
            <a:off x="5625281" y="6034775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9" name="Fluxograma: Conector 78">
            <a:extLst>
              <a:ext uri="{FF2B5EF4-FFF2-40B4-BE49-F238E27FC236}">
                <a16:creationId xmlns:a16="http://schemas.microsoft.com/office/drawing/2014/main" id="{2F7865E9-F5DE-24DC-844D-AB64F8A2F23D}"/>
              </a:ext>
            </a:extLst>
          </p:cNvPr>
          <p:cNvSpPr/>
          <p:nvPr/>
        </p:nvSpPr>
        <p:spPr>
          <a:xfrm>
            <a:off x="11686400" y="179890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0" name="Fluxograma: Conector 79">
            <a:extLst>
              <a:ext uri="{FF2B5EF4-FFF2-40B4-BE49-F238E27FC236}">
                <a16:creationId xmlns:a16="http://schemas.microsoft.com/office/drawing/2014/main" id="{9E7071AD-631D-53C2-3B61-C300CA437DFA}"/>
              </a:ext>
            </a:extLst>
          </p:cNvPr>
          <p:cNvSpPr/>
          <p:nvPr/>
        </p:nvSpPr>
        <p:spPr>
          <a:xfrm>
            <a:off x="11686892" y="249584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3E238B85-B090-9079-D3F7-A09379DAD16B}"/>
              </a:ext>
            </a:extLst>
          </p:cNvPr>
          <p:cNvSpPr/>
          <p:nvPr/>
        </p:nvSpPr>
        <p:spPr>
          <a:xfrm>
            <a:off x="11695602" y="3217560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2" name="Fluxograma: Conector 81">
            <a:extLst>
              <a:ext uri="{FF2B5EF4-FFF2-40B4-BE49-F238E27FC236}">
                <a16:creationId xmlns:a16="http://schemas.microsoft.com/office/drawing/2014/main" id="{9B560446-9BAF-D6E7-E82D-F3DE8507B88A}"/>
              </a:ext>
            </a:extLst>
          </p:cNvPr>
          <p:cNvSpPr/>
          <p:nvPr/>
        </p:nvSpPr>
        <p:spPr>
          <a:xfrm>
            <a:off x="11680549" y="3930563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3" name="Fluxograma: Conector 82">
            <a:extLst>
              <a:ext uri="{FF2B5EF4-FFF2-40B4-BE49-F238E27FC236}">
                <a16:creationId xmlns:a16="http://schemas.microsoft.com/office/drawing/2014/main" id="{7ED4B344-9329-761C-9788-B88CFA4661A4}"/>
              </a:ext>
            </a:extLst>
          </p:cNvPr>
          <p:cNvSpPr/>
          <p:nvPr/>
        </p:nvSpPr>
        <p:spPr>
          <a:xfrm>
            <a:off x="11686403" y="470662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4" name="Fluxograma: Conector 83">
            <a:extLst>
              <a:ext uri="{FF2B5EF4-FFF2-40B4-BE49-F238E27FC236}">
                <a16:creationId xmlns:a16="http://schemas.microsoft.com/office/drawing/2014/main" id="{8EF25E41-97C9-1CB8-183E-F55CA80DEE39}"/>
              </a:ext>
            </a:extLst>
          </p:cNvPr>
          <p:cNvSpPr/>
          <p:nvPr/>
        </p:nvSpPr>
        <p:spPr>
          <a:xfrm>
            <a:off x="11694612" y="538292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74127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6"/>
            <a:ext cx="11990633" cy="5884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11B829C-4BEA-BBF5-8BF1-6F1FB8C9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F31D7366-CEAF-5820-5CA1-E436563FA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81465"/>
              </p:ext>
            </p:extLst>
          </p:nvPr>
        </p:nvGraphicFramePr>
        <p:xfrm>
          <a:off x="260350" y="903601"/>
          <a:ext cx="5273676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A761CA5-9252-911E-585B-036F024CD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37981"/>
              </p:ext>
            </p:extLst>
          </p:nvPr>
        </p:nvGraphicFramePr>
        <p:xfrm>
          <a:off x="260350" y="3795073"/>
          <a:ext cx="5273676" cy="263017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Limite de Rotativos Utilizado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Qt Meses desde última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inadimp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%BAD Qt Meses desde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mais recente 90d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FCA7DB5-9221-882B-6994-BEB307FF7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22587"/>
              </p:ext>
            </p:extLst>
          </p:nvPr>
        </p:nvGraphicFramePr>
        <p:xfrm>
          <a:off x="6096000" y="860872"/>
          <a:ext cx="3606799" cy="19506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7947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92732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A800A4B-6E13-B765-851F-C86F9B490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74600"/>
              </p:ext>
            </p:extLst>
          </p:nvPr>
        </p:nvGraphicFramePr>
        <p:xfrm>
          <a:off x="6146251" y="3092182"/>
          <a:ext cx="3571875" cy="19506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6321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908660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5360E350-73AE-3EA7-097F-D16A2EC2D591}"/>
              </a:ext>
            </a:extLst>
          </p:cNvPr>
          <p:cNvSpPr/>
          <p:nvPr/>
        </p:nvSpPr>
        <p:spPr>
          <a:xfrm>
            <a:off x="956467" y="847221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D396F7A-77DF-7238-7EB6-EAA0BF0D334C}"/>
              </a:ext>
            </a:extLst>
          </p:cNvPr>
          <p:cNvSpPr/>
          <p:nvPr/>
        </p:nvSpPr>
        <p:spPr>
          <a:xfrm>
            <a:off x="2651917" y="847221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6E0925-21BC-2680-F7A0-026A4F0D385A}"/>
              </a:ext>
            </a:extLst>
          </p:cNvPr>
          <p:cNvSpPr/>
          <p:nvPr/>
        </p:nvSpPr>
        <p:spPr>
          <a:xfrm>
            <a:off x="4216001" y="860872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8DEDECD-F7DC-1139-7DF5-69E814B42A5C}"/>
              </a:ext>
            </a:extLst>
          </p:cNvPr>
          <p:cNvSpPr/>
          <p:nvPr/>
        </p:nvSpPr>
        <p:spPr>
          <a:xfrm>
            <a:off x="8274293" y="748495"/>
            <a:ext cx="1443833" cy="220024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0ED49C6-E9A3-836E-E2B5-30B9CB67D1B7}"/>
              </a:ext>
            </a:extLst>
          </p:cNvPr>
          <p:cNvSpPr/>
          <p:nvPr/>
        </p:nvSpPr>
        <p:spPr>
          <a:xfrm>
            <a:off x="8274292" y="3040921"/>
            <a:ext cx="1443833" cy="220024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64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466E35-269E-BB3C-F72F-D46F2897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BD70A5A-CE0B-09EB-FD7B-85DDB977C223}"/>
              </a:ext>
            </a:extLst>
          </p:cNvPr>
          <p:cNvSpPr txBox="1"/>
          <p:nvPr/>
        </p:nvSpPr>
        <p:spPr>
          <a:xfrm>
            <a:off x="387658" y="2325951"/>
            <a:ext cx="1141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Pontos na Apresentação</a:t>
            </a:r>
          </a:p>
          <a:p>
            <a:endParaRPr lang="pt-BR" dirty="0"/>
          </a:p>
          <a:p>
            <a:r>
              <a:rPr lang="pt-BR" dirty="0"/>
              <a:t>- Explicar o porquê modelos de </a:t>
            </a:r>
            <a:r>
              <a:rPr lang="pt-BR" dirty="0" err="1"/>
              <a:t>credit</a:t>
            </a:r>
            <a:r>
              <a:rPr lang="pt-BR" dirty="0"/>
              <a:t> score são bons: Consultar no livro página 4 (consistência nas decisões proporcionando padronização, agilidade, confiabilidade, facilidade geográfica, monitoramento de indicadores de performance a fim de melhorar a gestão de riscos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3568DC-AD4F-4176-BFB3-7DB8F9FBF676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43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D94EAC-62CD-C0AC-C544-47D0B55EFBD7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A891E-885E-6E83-68C0-50F62F06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9" y="2197071"/>
            <a:ext cx="3292320" cy="21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479;p39">
            <a:extLst>
              <a:ext uri="{FF2B5EF4-FFF2-40B4-BE49-F238E27FC236}">
                <a16:creationId xmlns:a16="http://schemas.microsoft.com/office/drawing/2014/main" id="{F8B1FB12-3D6D-3866-8322-611E4462FC6E}"/>
              </a:ext>
            </a:extLst>
          </p:cNvPr>
          <p:cNvSpPr/>
          <p:nvPr/>
        </p:nvSpPr>
        <p:spPr>
          <a:xfrm>
            <a:off x="5736052" y="1206339"/>
            <a:ext cx="1327353" cy="1326408"/>
          </a:xfrm>
          <a:custGeom>
            <a:avLst/>
            <a:gdLst/>
            <a:ahLst/>
            <a:cxnLst/>
            <a:rect l="l" t="t" r="r" b="b"/>
            <a:pathLst>
              <a:path w="11234" h="11226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11225"/>
                </a:lnTo>
                <a:lnTo>
                  <a:pt x="4955" y="11225"/>
                </a:lnTo>
                <a:cubicBezTo>
                  <a:pt x="8427" y="11225"/>
                  <a:pt x="11233" y="8419"/>
                  <a:pt x="11233" y="4923"/>
                </a:cubicBezTo>
                <a:lnTo>
                  <a:pt x="11233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80;p39">
            <a:extLst>
              <a:ext uri="{FF2B5EF4-FFF2-40B4-BE49-F238E27FC236}">
                <a16:creationId xmlns:a16="http://schemas.microsoft.com/office/drawing/2014/main" id="{66653961-1F21-B9D5-A395-93C8F46E4A5C}"/>
              </a:ext>
            </a:extLst>
          </p:cNvPr>
          <p:cNvSpPr/>
          <p:nvPr/>
        </p:nvSpPr>
        <p:spPr>
          <a:xfrm>
            <a:off x="5736052" y="1206339"/>
            <a:ext cx="718501" cy="717555"/>
          </a:xfrm>
          <a:custGeom>
            <a:avLst/>
            <a:gdLst/>
            <a:ahLst/>
            <a:cxnLst/>
            <a:rect l="l" t="t" r="r" b="b"/>
            <a:pathLst>
              <a:path w="6081" h="6073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6073"/>
                </a:lnTo>
                <a:lnTo>
                  <a:pt x="6081" y="6073"/>
                </a:lnTo>
                <a:lnTo>
                  <a:pt x="608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81;p39">
            <a:extLst>
              <a:ext uri="{FF2B5EF4-FFF2-40B4-BE49-F238E27FC236}">
                <a16:creationId xmlns:a16="http://schemas.microsoft.com/office/drawing/2014/main" id="{DA4A652F-995F-0879-8007-EC5C4360D23A}"/>
              </a:ext>
            </a:extLst>
          </p:cNvPr>
          <p:cNvSpPr/>
          <p:nvPr/>
        </p:nvSpPr>
        <p:spPr>
          <a:xfrm>
            <a:off x="5689263" y="1159550"/>
            <a:ext cx="710939" cy="709993"/>
          </a:xfrm>
          <a:custGeom>
            <a:avLst/>
            <a:gdLst/>
            <a:ahLst/>
            <a:cxnLst/>
            <a:rect l="l" t="t" r="r" b="b"/>
            <a:pathLst>
              <a:path w="6017" h="6009" extrusionOk="0">
                <a:moveTo>
                  <a:pt x="4233" y="0"/>
                </a:moveTo>
                <a:cubicBezTo>
                  <a:pt x="1887" y="0"/>
                  <a:pt x="0" y="1879"/>
                  <a:pt x="0" y="4225"/>
                </a:cubicBezTo>
                <a:lnTo>
                  <a:pt x="0" y="6009"/>
                </a:lnTo>
                <a:lnTo>
                  <a:pt x="6017" y="6009"/>
                </a:lnTo>
                <a:lnTo>
                  <a:pt x="6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82;p39">
            <a:extLst>
              <a:ext uri="{FF2B5EF4-FFF2-40B4-BE49-F238E27FC236}">
                <a16:creationId xmlns:a16="http://schemas.microsoft.com/office/drawing/2014/main" id="{0A04685D-7011-1F9B-CC10-84F33052430E}"/>
              </a:ext>
            </a:extLst>
          </p:cNvPr>
          <p:cNvSpPr/>
          <p:nvPr/>
        </p:nvSpPr>
        <p:spPr>
          <a:xfrm>
            <a:off x="7129799" y="1206339"/>
            <a:ext cx="1326290" cy="1326408"/>
          </a:xfrm>
          <a:custGeom>
            <a:avLst/>
            <a:gdLst/>
            <a:ahLst/>
            <a:cxnLst/>
            <a:rect l="l" t="t" r="r" b="b"/>
            <a:pathLst>
              <a:path w="11225" h="11226" extrusionOk="0">
                <a:moveTo>
                  <a:pt x="0" y="1"/>
                </a:moveTo>
                <a:lnTo>
                  <a:pt x="0" y="4923"/>
                </a:lnTo>
                <a:cubicBezTo>
                  <a:pt x="0" y="8419"/>
                  <a:pt x="2838" y="11225"/>
                  <a:pt x="6310" y="11225"/>
                </a:cubicBezTo>
                <a:lnTo>
                  <a:pt x="11225" y="11225"/>
                </a:lnTo>
                <a:lnTo>
                  <a:pt x="11225" y="4226"/>
                </a:lnTo>
                <a:cubicBezTo>
                  <a:pt x="11225" y="1879"/>
                  <a:pt x="9346" y="1"/>
                  <a:pt x="7000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83;p39">
            <a:extLst>
              <a:ext uri="{FF2B5EF4-FFF2-40B4-BE49-F238E27FC236}">
                <a16:creationId xmlns:a16="http://schemas.microsoft.com/office/drawing/2014/main" id="{5AC7AF19-6A72-0A14-57B8-339E16E804CE}"/>
              </a:ext>
            </a:extLst>
          </p:cNvPr>
          <p:cNvSpPr/>
          <p:nvPr/>
        </p:nvSpPr>
        <p:spPr>
          <a:xfrm>
            <a:off x="7746091" y="1206339"/>
            <a:ext cx="709993" cy="713893"/>
          </a:xfrm>
          <a:custGeom>
            <a:avLst/>
            <a:gdLst/>
            <a:ahLst/>
            <a:cxnLst/>
            <a:rect l="l" t="t" r="r" b="b"/>
            <a:pathLst>
              <a:path w="6009" h="6042" extrusionOk="0">
                <a:moveTo>
                  <a:pt x="0" y="1"/>
                </a:moveTo>
                <a:lnTo>
                  <a:pt x="0" y="6041"/>
                </a:lnTo>
                <a:lnTo>
                  <a:pt x="6009" y="6041"/>
                </a:lnTo>
                <a:lnTo>
                  <a:pt x="6009" y="4226"/>
                </a:lnTo>
                <a:cubicBezTo>
                  <a:pt x="6009" y="1879"/>
                  <a:pt x="4130" y="1"/>
                  <a:pt x="17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84;p39">
            <a:extLst>
              <a:ext uri="{FF2B5EF4-FFF2-40B4-BE49-F238E27FC236}">
                <a16:creationId xmlns:a16="http://schemas.microsoft.com/office/drawing/2014/main" id="{E6D3E528-56E0-D5BD-E238-DD96D91F734E}"/>
              </a:ext>
            </a:extLst>
          </p:cNvPr>
          <p:cNvSpPr/>
          <p:nvPr/>
        </p:nvSpPr>
        <p:spPr>
          <a:xfrm>
            <a:off x="7792881" y="1159550"/>
            <a:ext cx="710112" cy="709993"/>
          </a:xfrm>
          <a:custGeom>
            <a:avLst/>
            <a:gdLst/>
            <a:ahLst/>
            <a:cxnLst/>
            <a:rect l="l" t="t" r="r" b="b"/>
            <a:pathLst>
              <a:path w="6010" h="6009" extrusionOk="0">
                <a:moveTo>
                  <a:pt x="0" y="0"/>
                </a:moveTo>
                <a:lnTo>
                  <a:pt x="0" y="6009"/>
                </a:lnTo>
                <a:lnTo>
                  <a:pt x="6009" y="6009"/>
                </a:lnTo>
                <a:lnTo>
                  <a:pt x="6009" y="4225"/>
                </a:lnTo>
                <a:cubicBezTo>
                  <a:pt x="6009" y="1879"/>
                  <a:pt x="4131" y="0"/>
                  <a:pt x="1784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85;p39">
            <a:extLst>
              <a:ext uri="{FF2B5EF4-FFF2-40B4-BE49-F238E27FC236}">
                <a16:creationId xmlns:a16="http://schemas.microsoft.com/office/drawing/2014/main" id="{887E79A5-4C5A-7B5C-2932-193F8DA75B35}"/>
              </a:ext>
            </a:extLst>
          </p:cNvPr>
          <p:cNvSpPr/>
          <p:nvPr/>
        </p:nvSpPr>
        <p:spPr>
          <a:xfrm>
            <a:off x="7129799" y="2595363"/>
            <a:ext cx="1326290" cy="1327353"/>
          </a:xfrm>
          <a:custGeom>
            <a:avLst/>
            <a:gdLst/>
            <a:ahLst/>
            <a:cxnLst/>
            <a:rect l="l" t="t" r="r" b="b"/>
            <a:pathLst>
              <a:path w="11225" h="11234" extrusionOk="0">
                <a:moveTo>
                  <a:pt x="6310" y="1"/>
                </a:moveTo>
                <a:cubicBezTo>
                  <a:pt x="2838" y="1"/>
                  <a:pt x="0" y="2807"/>
                  <a:pt x="0" y="6279"/>
                </a:cubicBezTo>
                <a:lnTo>
                  <a:pt x="0" y="11233"/>
                </a:lnTo>
                <a:lnTo>
                  <a:pt x="7000" y="11233"/>
                </a:lnTo>
                <a:cubicBezTo>
                  <a:pt x="9346" y="11233"/>
                  <a:pt x="11225" y="9315"/>
                  <a:pt x="11225" y="7000"/>
                </a:cubicBezTo>
                <a:lnTo>
                  <a:pt x="11225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86;p39">
            <a:extLst>
              <a:ext uri="{FF2B5EF4-FFF2-40B4-BE49-F238E27FC236}">
                <a16:creationId xmlns:a16="http://schemas.microsoft.com/office/drawing/2014/main" id="{2A587A14-CC27-07AB-63E5-67D0F1E721F6}"/>
              </a:ext>
            </a:extLst>
          </p:cNvPr>
          <p:cNvSpPr/>
          <p:nvPr/>
        </p:nvSpPr>
        <p:spPr>
          <a:xfrm>
            <a:off x="7746091" y="3207876"/>
            <a:ext cx="709993" cy="714838"/>
          </a:xfrm>
          <a:custGeom>
            <a:avLst/>
            <a:gdLst/>
            <a:ahLst/>
            <a:cxnLst/>
            <a:rect l="l" t="t" r="r" b="b"/>
            <a:pathLst>
              <a:path w="6009" h="6050" extrusionOk="0">
                <a:moveTo>
                  <a:pt x="0" y="1"/>
                </a:moveTo>
                <a:lnTo>
                  <a:pt x="0" y="6049"/>
                </a:lnTo>
                <a:lnTo>
                  <a:pt x="1784" y="6049"/>
                </a:lnTo>
                <a:cubicBezTo>
                  <a:pt x="4130" y="6049"/>
                  <a:pt x="6009" y="4131"/>
                  <a:pt x="6009" y="1816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87;p39">
            <a:extLst>
              <a:ext uri="{FF2B5EF4-FFF2-40B4-BE49-F238E27FC236}">
                <a16:creationId xmlns:a16="http://schemas.microsoft.com/office/drawing/2014/main" id="{E6A48984-C012-5D58-4247-922B40239BB1}"/>
              </a:ext>
            </a:extLst>
          </p:cNvPr>
          <p:cNvSpPr/>
          <p:nvPr/>
        </p:nvSpPr>
        <p:spPr>
          <a:xfrm>
            <a:off x="7792881" y="3258446"/>
            <a:ext cx="710112" cy="711057"/>
          </a:xfrm>
          <a:custGeom>
            <a:avLst/>
            <a:gdLst/>
            <a:ahLst/>
            <a:cxnLst/>
            <a:rect l="l" t="t" r="r" b="b"/>
            <a:pathLst>
              <a:path w="6010" h="6018" extrusionOk="0">
                <a:moveTo>
                  <a:pt x="0" y="1"/>
                </a:moveTo>
                <a:lnTo>
                  <a:pt x="0" y="6018"/>
                </a:lnTo>
                <a:lnTo>
                  <a:pt x="1784" y="6018"/>
                </a:lnTo>
                <a:cubicBezTo>
                  <a:pt x="4131" y="6018"/>
                  <a:pt x="6009" y="4131"/>
                  <a:pt x="6009" y="1785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488;p39">
            <a:extLst>
              <a:ext uri="{FF2B5EF4-FFF2-40B4-BE49-F238E27FC236}">
                <a16:creationId xmlns:a16="http://schemas.microsoft.com/office/drawing/2014/main" id="{4BE5980D-C865-C61B-D266-6BC29C47E802}"/>
              </a:ext>
            </a:extLst>
          </p:cNvPr>
          <p:cNvSpPr/>
          <p:nvPr/>
        </p:nvSpPr>
        <p:spPr>
          <a:xfrm>
            <a:off x="5736052" y="2595363"/>
            <a:ext cx="1327353" cy="1327353"/>
          </a:xfrm>
          <a:custGeom>
            <a:avLst/>
            <a:gdLst/>
            <a:ahLst/>
            <a:cxnLst/>
            <a:rect l="l" t="t" r="r" b="b"/>
            <a:pathLst>
              <a:path w="11234" h="11234" extrusionOk="0">
                <a:moveTo>
                  <a:pt x="0" y="1"/>
                </a:moveTo>
                <a:lnTo>
                  <a:pt x="0" y="7000"/>
                </a:lnTo>
                <a:cubicBezTo>
                  <a:pt x="0" y="9315"/>
                  <a:pt x="1919" y="11233"/>
                  <a:pt x="4234" y="11233"/>
                </a:cubicBezTo>
                <a:lnTo>
                  <a:pt x="11233" y="11233"/>
                </a:lnTo>
                <a:lnTo>
                  <a:pt x="11233" y="6279"/>
                </a:lnTo>
                <a:cubicBezTo>
                  <a:pt x="11233" y="2807"/>
                  <a:pt x="8427" y="1"/>
                  <a:pt x="4955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89;p39">
            <a:extLst>
              <a:ext uri="{FF2B5EF4-FFF2-40B4-BE49-F238E27FC236}">
                <a16:creationId xmlns:a16="http://schemas.microsoft.com/office/drawing/2014/main" id="{1D84959A-987F-3432-345D-85F91D6AD5A1}"/>
              </a:ext>
            </a:extLst>
          </p:cNvPr>
          <p:cNvSpPr/>
          <p:nvPr/>
        </p:nvSpPr>
        <p:spPr>
          <a:xfrm>
            <a:off x="5736052" y="3211657"/>
            <a:ext cx="711057" cy="711057"/>
          </a:xfrm>
          <a:custGeom>
            <a:avLst/>
            <a:gdLst/>
            <a:ahLst/>
            <a:cxnLst/>
            <a:rect l="l" t="t" r="r" b="b"/>
            <a:pathLst>
              <a:path w="6018" h="6018" extrusionOk="0">
                <a:moveTo>
                  <a:pt x="0" y="1"/>
                </a:moveTo>
                <a:lnTo>
                  <a:pt x="0" y="1752"/>
                </a:lnTo>
                <a:cubicBezTo>
                  <a:pt x="0" y="4099"/>
                  <a:pt x="1919" y="6017"/>
                  <a:pt x="4265" y="6017"/>
                </a:cubicBezTo>
                <a:lnTo>
                  <a:pt x="6017" y="6017"/>
                </a:lnTo>
                <a:lnTo>
                  <a:pt x="601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90;p39">
            <a:extLst>
              <a:ext uri="{FF2B5EF4-FFF2-40B4-BE49-F238E27FC236}">
                <a16:creationId xmlns:a16="http://schemas.microsoft.com/office/drawing/2014/main" id="{628E90F6-5016-23E6-2EF6-22D8F91397D1}"/>
              </a:ext>
            </a:extLst>
          </p:cNvPr>
          <p:cNvSpPr/>
          <p:nvPr/>
        </p:nvSpPr>
        <p:spPr>
          <a:xfrm>
            <a:off x="5689263" y="3258446"/>
            <a:ext cx="710939" cy="711057"/>
          </a:xfrm>
          <a:custGeom>
            <a:avLst/>
            <a:gdLst/>
            <a:ahLst/>
            <a:cxnLst/>
            <a:rect l="l" t="t" r="r" b="b"/>
            <a:pathLst>
              <a:path w="6017" h="6018" extrusionOk="0">
                <a:moveTo>
                  <a:pt x="0" y="1"/>
                </a:moveTo>
                <a:lnTo>
                  <a:pt x="0" y="1785"/>
                </a:lnTo>
                <a:cubicBezTo>
                  <a:pt x="0" y="4131"/>
                  <a:pt x="1887" y="6018"/>
                  <a:pt x="4233" y="6018"/>
                </a:cubicBezTo>
                <a:lnTo>
                  <a:pt x="6017" y="6018"/>
                </a:lnTo>
                <a:lnTo>
                  <a:pt x="6017" y="1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491;p39">
            <a:extLst>
              <a:ext uri="{FF2B5EF4-FFF2-40B4-BE49-F238E27FC236}">
                <a16:creationId xmlns:a16="http://schemas.microsoft.com/office/drawing/2014/main" id="{C3A9B5FB-1B9A-C625-7C2C-B6417EB0CFC4}"/>
              </a:ext>
            </a:extLst>
          </p:cNvPr>
          <p:cNvGrpSpPr/>
          <p:nvPr/>
        </p:nvGrpSpPr>
        <p:grpSpPr>
          <a:xfrm>
            <a:off x="5973896" y="1385225"/>
            <a:ext cx="234300" cy="297042"/>
            <a:chOff x="3449771" y="1604300"/>
            <a:chExt cx="234300" cy="297042"/>
          </a:xfrm>
        </p:grpSpPr>
        <p:sp>
          <p:nvSpPr>
            <p:cNvPr id="16" name="Google Shape;2492;p39">
              <a:extLst>
                <a:ext uri="{FF2B5EF4-FFF2-40B4-BE49-F238E27FC236}">
                  <a16:creationId xmlns:a16="http://schemas.microsoft.com/office/drawing/2014/main" id="{9AF4586F-76F9-A109-9576-30366A3CC993}"/>
                </a:ext>
              </a:extLst>
            </p:cNvPr>
            <p:cNvSpPr/>
            <p:nvPr/>
          </p:nvSpPr>
          <p:spPr>
            <a:xfrm>
              <a:off x="3449771" y="1729780"/>
              <a:ext cx="66639" cy="171561"/>
            </a:xfrm>
            <a:custGeom>
              <a:avLst/>
              <a:gdLst/>
              <a:ahLst/>
              <a:cxnLst/>
              <a:rect l="l" t="t" r="r" b="b"/>
              <a:pathLst>
                <a:path w="564" h="1452" extrusionOk="0">
                  <a:moveTo>
                    <a:pt x="500" y="64"/>
                  </a:moveTo>
                  <a:lnTo>
                    <a:pt x="500" y="1388"/>
                  </a:lnTo>
                  <a:lnTo>
                    <a:pt x="104" y="1388"/>
                  </a:lnTo>
                  <a:lnTo>
                    <a:pt x="104" y="64"/>
                  </a:lnTo>
                  <a:close/>
                  <a:moveTo>
                    <a:pt x="1" y="1"/>
                  </a:moveTo>
                  <a:lnTo>
                    <a:pt x="1" y="1452"/>
                  </a:lnTo>
                  <a:lnTo>
                    <a:pt x="564" y="1452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3;p39">
              <a:extLst>
                <a:ext uri="{FF2B5EF4-FFF2-40B4-BE49-F238E27FC236}">
                  <a16:creationId xmlns:a16="http://schemas.microsoft.com/office/drawing/2014/main" id="{5F878172-9879-59EB-DCB7-D9808E7E6254}"/>
                </a:ext>
              </a:extLst>
            </p:cNvPr>
            <p:cNvSpPr/>
            <p:nvPr/>
          </p:nvSpPr>
          <p:spPr>
            <a:xfrm>
              <a:off x="3536024" y="1667040"/>
              <a:ext cx="62858" cy="234301"/>
            </a:xfrm>
            <a:custGeom>
              <a:avLst/>
              <a:gdLst/>
              <a:ahLst/>
              <a:cxnLst/>
              <a:rect l="l" t="t" r="r" b="b"/>
              <a:pathLst>
                <a:path w="532" h="1983" extrusionOk="0">
                  <a:moveTo>
                    <a:pt x="460" y="64"/>
                  </a:moveTo>
                  <a:lnTo>
                    <a:pt x="460" y="1919"/>
                  </a:lnTo>
                  <a:lnTo>
                    <a:pt x="64" y="1919"/>
                  </a:lnTo>
                  <a:lnTo>
                    <a:pt x="64" y="64"/>
                  </a:lnTo>
                  <a:close/>
                  <a:moveTo>
                    <a:pt x="0" y="1"/>
                  </a:moveTo>
                  <a:lnTo>
                    <a:pt x="0" y="1983"/>
                  </a:lnTo>
                  <a:lnTo>
                    <a:pt x="531" y="198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4;p39">
              <a:extLst>
                <a:ext uri="{FF2B5EF4-FFF2-40B4-BE49-F238E27FC236}">
                  <a16:creationId xmlns:a16="http://schemas.microsoft.com/office/drawing/2014/main" id="{FD497DF9-1106-8A70-058E-F072A2F57E76}"/>
                </a:ext>
              </a:extLst>
            </p:cNvPr>
            <p:cNvSpPr/>
            <p:nvPr/>
          </p:nvSpPr>
          <p:spPr>
            <a:xfrm>
              <a:off x="3618377" y="1604300"/>
              <a:ext cx="65694" cy="297042"/>
            </a:xfrm>
            <a:custGeom>
              <a:avLst/>
              <a:gdLst/>
              <a:ahLst/>
              <a:cxnLst/>
              <a:rect l="l" t="t" r="r" b="b"/>
              <a:pathLst>
                <a:path w="556" h="2514" extrusionOk="0">
                  <a:moveTo>
                    <a:pt x="461" y="72"/>
                  </a:moveTo>
                  <a:lnTo>
                    <a:pt x="461" y="2450"/>
                  </a:lnTo>
                  <a:lnTo>
                    <a:pt x="64" y="2450"/>
                  </a:lnTo>
                  <a:lnTo>
                    <a:pt x="64" y="72"/>
                  </a:lnTo>
                  <a:close/>
                  <a:moveTo>
                    <a:pt x="1" y="1"/>
                  </a:moveTo>
                  <a:lnTo>
                    <a:pt x="1" y="2514"/>
                  </a:lnTo>
                  <a:lnTo>
                    <a:pt x="556" y="251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495;p39">
            <a:extLst>
              <a:ext uri="{FF2B5EF4-FFF2-40B4-BE49-F238E27FC236}">
                <a16:creationId xmlns:a16="http://schemas.microsoft.com/office/drawing/2014/main" id="{66758E10-E8E7-F5AD-B85A-0F7206C2EAB1}"/>
              </a:ext>
            </a:extLst>
          </p:cNvPr>
          <p:cNvGrpSpPr/>
          <p:nvPr/>
        </p:nvGrpSpPr>
        <p:grpSpPr>
          <a:xfrm>
            <a:off x="5943058" y="3418664"/>
            <a:ext cx="304484" cy="340049"/>
            <a:chOff x="3418933" y="3637739"/>
            <a:chExt cx="304484" cy="340049"/>
          </a:xfrm>
        </p:grpSpPr>
        <p:sp>
          <p:nvSpPr>
            <p:cNvPr id="20" name="Google Shape;2496;p39">
              <a:extLst>
                <a:ext uri="{FF2B5EF4-FFF2-40B4-BE49-F238E27FC236}">
                  <a16:creationId xmlns:a16="http://schemas.microsoft.com/office/drawing/2014/main" id="{29946F50-CC97-88AE-41FF-53089EB33A2D}"/>
                </a:ext>
              </a:extLst>
            </p:cNvPr>
            <p:cNvSpPr/>
            <p:nvPr/>
          </p:nvSpPr>
          <p:spPr>
            <a:xfrm>
              <a:off x="3458278" y="3673303"/>
              <a:ext cx="225794" cy="230520"/>
            </a:xfrm>
            <a:custGeom>
              <a:avLst/>
              <a:gdLst/>
              <a:ahLst/>
              <a:cxnLst/>
              <a:rect l="l" t="t" r="r" b="b"/>
              <a:pathLst>
                <a:path w="1911" h="1951" extrusionOk="0">
                  <a:moveTo>
                    <a:pt x="959" y="64"/>
                  </a:moveTo>
                  <a:cubicBezTo>
                    <a:pt x="1451" y="64"/>
                    <a:pt x="1847" y="492"/>
                    <a:pt x="1847" y="992"/>
                  </a:cubicBezTo>
                  <a:cubicBezTo>
                    <a:pt x="1847" y="1483"/>
                    <a:pt x="1451" y="1879"/>
                    <a:pt x="959" y="1879"/>
                  </a:cubicBezTo>
                  <a:cubicBezTo>
                    <a:pt x="460" y="1879"/>
                    <a:pt x="64" y="1483"/>
                    <a:pt x="64" y="992"/>
                  </a:cubicBezTo>
                  <a:cubicBezTo>
                    <a:pt x="64" y="492"/>
                    <a:pt x="460" y="64"/>
                    <a:pt x="959" y="64"/>
                  </a:cubicBezTo>
                  <a:close/>
                  <a:moveTo>
                    <a:pt x="959" y="1"/>
                  </a:moveTo>
                  <a:cubicBezTo>
                    <a:pt x="428" y="1"/>
                    <a:pt x="0" y="460"/>
                    <a:pt x="0" y="992"/>
                  </a:cubicBezTo>
                  <a:cubicBezTo>
                    <a:pt x="0" y="1515"/>
                    <a:pt x="428" y="1951"/>
                    <a:pt x="959" y="1951"/>
                  </a:cubicBezTo>
                  <a:cubicBezTo>
                    <a:pt x="1483" y="1951"/>
                    <a:pt x="1911" y="1515"/>
                    <a:pt x="1911" y="992"/>
                  </a:cubicBezTo>
                  <a:cubicBezTo>
                    <a:pt x="1911" y="460"/>
                    <a:pt x="1483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7;p39">
              <a:extLst>
                <a:ext uri="{FF2B5EF4-FFF2-40B4-BE49-F238E27FC236}">
                  <a16:creationId xmlns:a16="http://schemas.microsoft.com/office/drawing/2014/main" id="{95A16B6E-EB98-B912-EE63-DC24C61E7F7D}"/>
                </a:ext>
              </a:extLst>
            </p:cNvPr>
            <p:cNvSpPr/>
            <p:nvPr/>
          </p:nvSpPr>
          <p:spPr>
            <a:xfrm>
              <a:off x="3508848" y="3875584"/>
              <a:ext cx="124654" cy="102204"/>
            </a:xfrm>
            <a:custGeom>
              <a:avLst/>
              <a:gdLst/>
              <a:ahLst/>
              <a:cxnLst/>
              <a:rect l="l" t="t" r="r" b="b"/>
              <a:pathLst>
                <a:path w="1055" h="865" extrusionOk="0">
                  <a:moveTo>
                    <a:pt x="991" y="136"/>
                  </a:moveTo>
                  <a:lnTo>
                    <a:pt x="991" y="334"/>
                  </a:lnTo>
                  <a:cubicBezTo>
                    <a:pt x="991" y="595"/>
                    <a:pt x="793" y="794"/>
                    <a:pt x="531" y="794"/>
                  </a:cubicBezTo>
                  <a:cubicBezTo>
                    <a:pt x="262" y="794"/>
                    <a:pt x="64" y="595"/>
                    <a:pt x="64" y="334"/>
                  </a:cubicBezTo>
                  <a:lnTo>
                    <a:pt x="64" y="136"/>
                  </a:lnTo>
                  <a:cubicBezTo>
                    <a:pt x="214" y="203"/>
                    <a:pt x="371" y="237"/>
                    <a:pt x="528" y="237"/>
                  </a:cubicBezTo>
                  <a:cubicBezTo>
                    <a:pt x="684" y="237"/>
                    <a:pt x="841" y="203"/>
                    <a:pt x="991" y="136"/>
                  </a:cubicBezTo>
                  <a:close/>
                  <a:moveTo>
                    <a:pt x="0" y="1"/>
                  </a:moveTo>
                  <a:lnTo>
                    <a:pt x="0" y="334"/>
                  </a:lnTo>
                  <a:cubicBezTo>
                    <a:pt x="0" y="635"/>
                    <a:pt x="230" y="865"/>
                    <a:pt x="531" y="865"/>
                  </a:cubicBezTo>
                  <a:cubicBezTo>
                    <a:pt x="825" y="865"/>
                    <a:pt x="1055" y="635"/>
                    <a:pt x="1055" y="334"/>
                  </a:cubicBezTo>
                  <a:lnTo>
                    <a:pt x="1055" y="1"/>
                  </a:lnTo>
                  <a:lnTo>
                    <a:pt x="991" y="41"/>
                  </a:lnTo>
                  <a:cubicBezTo>
                    <a:pt x="860" y="120"/>
                    <a:pt x="696" y="159"/>
                    <a:pt x="530" y="159"/>
                  </a:cubicBezTo>
                  <a:cubicBezTo>
                    <a:pt x="365" y="159"/>
                    <a:pt x="199" y="120"/>
                    <a:pt x="64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8;p39">
              <a:extLst>
                <a:ext uri="{FF2B5EF4-FFF2-40B4-BE49-F238E27FC236}">
                  <a16:creationId xmlns:a16="http://schemas.microsoft.com/office/drawing/2014/main" id="{D4E34CFB-E2A2-D1A9-FEAB-3943124C74FA}"/>
                </a:ext>
              </a:extLst>
            </p:cNvPr>
            <p:cNvSpPr/>
            <p:nvPr/>
          </p:nvSpPr>
          <p:spPr>
            <a:xfrm>
              <a:off x="3520073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167" y="56"/>
                  </a:moveTo>
                  <a:lnTo>
                    <a:pt x="199" y="96"/>
                  </a:lnTo>
                  <a:cubicBezTo>
                    <a:pt x="238" y="96"/>
                    <a:pt x="270" y="159"/>
                    <a:pt x="270" y="255"/>
                  </a:cubicBezTo>
                  <a:lnTo>
                    <a:pt x="167" y="255"/>
                  </a:lnTo>
                  <a:cubicBezTo>
                    <a:pt x="104" y="255"/>
                    <a:pt x="104" y="223"/>
                    <a:pt x="104" y="223"/>
                  </a:cubicBezTo>
                  <a:cubicBezTo>
                    <a:pt x="72" y="159"/>
                    <a:pt x="135" y="96"/>
                    <a:pt x="167" y="96"/>
                  </a:cubicBezTo>
                  <a:lnTo>
                    <a:pt x="167" y="56"/>
                  </a:lnTo>
                  <a:close/>
                  <a:moveTo>
                    <a:pt x="184" y="1"/>
                  </a:moveTo>
                  <a:cubicBezTo>
                    <a:pt x="167" y="1"/>
                    <a:pt x="151" y="9"/>
                    <a:pt x="135" y="25"/>
                  </a:cubicBezTo>
                  <a:cubicBezTo>
                    <a:pt x="72" y="25"/>
                    <a:pt x="0" y="159"/>
                    <a:pt x="40" y="223"/>
                  </a:cubicBezTo>
                  <a:cubicBezTo>
                    <a:pt x="40" y="255"/>
                    <a:pt x="72" y="326"/>
                    <a:pt x="167" y="326"/>
                  </a:cubicBezTo>
                  <a:lnTo>
                    <a:pt x="270" y="326"/>
                  </a:lnTo>
                  <a:lnTo>
                    <a:pt x="270" y="849"/>
                  </a:lnTo>
                  <a:lnTo>
                    <a:pt x="333" y="849"/>
                  </a:lnTo>
                  <a:lnTo>
                    <a:pt x="333" y="326"/>
                  </a:lnTo>
                  <a:lnTo>
                    <a:pt x="500" y="326"/>
                  </a:lnTo>
                  <a:lnTo>
                    <a:pt x="500" y="255"/>
                  </a:lnTo>
                  <a:lnTo>
                    <a:pt x="333" y="255"/>
                  </a:lnTo>
                  <a:cubicBezTo>
                    <a:pt x="333" y="159"/>
                    <a:pt x="302" y="56"/>
                    <a:pt x="238" y="25"/>
                  </a:cubicBezTo>
                  <a:cubicBezTo>
                    <a:pt x="218" y="9"/>
                    <a:pt x="201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9;p39">
              <a:extLst>
                <a:ext uri="{FF2B5EF4-FFF2-40B4-BE49-F238E27FC236}">
                  <a16:creationId xmlns:a16="http://schemas.microsoft.com/office/drawing/2014/main" id="{31A389C1-38B7-DF36-FBE1-F52CEE781396}"/>
                </a:ext>
              </a:extLst>
            </p:cNvPr>
            <p:cNvSpPr/>
            <p:nvPr/>
          </p:nvSpPr>
          <p:spPr>
            <a:xfrm>
              <a:off x="3563199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317" y="66"/>
                  </a:moveTo>
                  <a:cubicBezTo>
                    <a:pt x="325" y="66"/>
                    <a:pt x="333" y="76"/>
                    <a:pt x="333" y="96"/>
                  </a:cubicBezTo>
                  <a:cubicBezTo>
                    <a:pt x="365" y="96"/>
                    <a:pt x="428" y="159"/>
                    <a:pt x="396" y="223"/>
                  </a:cubicBezTo>
                  <a:cubicBezTo>
                    <a:pt x="396" y="223"/>
                    <a:pt x="396" y="255"/>
                    <a:pt x="365" y="255"/>
                  </a:cubicBezTo>
                  <a:lnTo>
                    <a:pt x="230" y="255"/>
                  </a:lnTo>
                  <a:cubicBezTo>
                    <a:pt x="230" y="159"/>
                    <a:pt x="270" y="96"/>
                    <a:pt x="301" y="96"/>
                  </a:cubicBezTo>
                  <a:cubicBezTo>
                    <a:pt x="301" y="76"/>
                    <a:pt x="309" y="66"/>
                    <a:pt x="317" y="66"/>
                  </a:cubicBezTo>
                  <a:close/>
                  <a:moveTo>
                    <a:pt x="317" y="1"/>
                  </a:moveTo>
                  <a:cubicBezTo>
                    <a:pt x="301" y="1"/>
                    <a:pt x="286" y="9"/>
                    <a:pt x="270" y="25"/>
                  </a:cubicBezTo>
                  <a:cubicBezTo>
                    <a:pt x="198" y="56"/>
                    <a:pt x="167" y="159"/>
                    <a:pt x="167" y="255"/>
                  </a:cubicBezTo>
                  <a:lnTo>
                    <a:pt x="0" y="255"/>
                  </a:lnTo>
                  <a:lnTo>
                    <a:pt x="0" y="326"/>
                  </a:lnTo>
                  <a:lnTo>
                    <a:pt x="167" y="326"/>
                  </a:lnTo>
                  <a:lnTo>
                    <a:pt x="167" y="849"/>
                  </a:lnTo>
                  <a:lnTo>
                    <a:pt x="230" y="849"/>
                  </a:lnTo>
                  <a:lnTo>
                    <a:pt x="230" y="326"/>
                  </a:lnTo>
                  <a:lnTo>
                    <a:pt x="365" y="326"/>
                  </a:lnTo>
                  <a:cubicBezTo>
                    <a:pt x="468" y="326"/>
                    <a:pt x="468" y="255"/>
                    <a:pt x="468" y="223"/>
                  </a:cubicBezTo>
                  <a:cubicBezTo>
                    <a:pt x="500" y="159"/>
                    <a:pt x="428" y="25"/>
                    <a:pt x="365" y="25"/>
                  </a:cubicBezTo>
                  <a:cubicBezTo>
                    <a:pt x="349" y="9"/>
                    <a:pt x="33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0;p39">
              <a:extLst>
                <a:ext uri="{FF2B5EF4-FFF2-40B4-BE49-F238E27FC236}">
                  <a16:creationId xmlns:a16="http://schemas.microsoft.com/office/drawing/2014/main" id="{CD005519-33BD-3BA2-9788-CDF30E34C213}"/>
                </a:ext>
              </a:extLst>
            </p:cNvPr>
            <p:cNvSpPr/>
            <p:nvPr/>
          </p:nvSpPr>
          <p:spPr>
            <a:xfrm>
              <a:off x="3516292" y="3911266"/>
              <a:ext cx="93815" cy="7562"/>
            </a:xfrm>
            <a:custGeom>
              <a:avLst/>
              <a:gdLst/>
              <a:ahLst/>
              <a:cxnLst/>
              <a:rect l="l" t="t" r="r" b="b"/>
              <a:pathLst>
                <a:path w="794" h="64" extrusionOk="0">
                  <a:moveTo>
                    <a:pt x="1" y="0"/>
                  </a:moveTo>
                  <a:lnTo>
                    <a:pt x="1" y="64"/>
                  </a:lnTo>
                  <a:lnTo>
                    <a:pt x="793" y="6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01;p39">
              <a:extLst>
                <a:ext uri="{FF2B5EF4-FFF2-40B4-BE49-F238E27FC236}">
                  <a16:creationId xmlns:a16="http://schemas.microsoft.com/office/drawing/2014/main" id="{611BE1DF-012D-21AF-44E4-642F26B051FA}"/>
                </a:ext>
              </a:extLst>
            </p:cNvPr>
            <p:cNvSpPr/>
            <p:nvPr/>
          </p:nvSpPr>
          <p:spPr>
            <a:xfrm>
              <a:off x="3516292" y="3934661"/>
              <a:ext cx="78809" cy="7562"/>
            </a:xfrm>
            <a:custGeom>
              <a:avLst/>
              <a:gdLst/>
              <a:ahLst/>
              <a:cxnLst/>
              <a:rect l="l" t="t" r="r" b="b"/>
              <a:pathLst>
                <a:path w="667" h="64" extrusionOk="0">
                  <a:moveTo>
                    <a:pt x="1" y="0"/>
                  </a:moveTo>
                  <a:lnTo>
                    <a:pt x="1" y="64"/>
                  </a:lnTo>
                  <a:lnTo>
                    <a:pt x="667" y="6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02;p39">
              <a:extLst>
                <a:ext uri="{FF2B5EF4-FFF2-40B4-BE49-F238E27FC236}">
                  <a16:creationId xmlns:a16="http://schemas.microsoft.com/office/drawing/2014/main" id="{4019929B-83CD-5FA3-CB76-44B2CD398A5D}"/>
                </a:ext>
              </a:extLst>
            </p:cNvPr>
            <p:cNvSpPr/>
            <p:nvPr/>
          </p:nvSpPr>
          <p:spPr>
            <a:xfrm>
              <a:off x="3571588" y="3700479"/>
              <a:ext cx="85308" cy="90034"/>
            </a:xfrm>
            <a:custGeom>
              <a:avLst/>
              <a:gdLst/>
              <a:ahLst/>
              <a:cxnLst/>
              <a:rect l="l" t="t" r="r" b="b"/>
              <a:pathLst>
                <a:path w="722" h="762" extrusionOk="0">
                  <a:moveTo>
                    <a:pt x="0" y="1"/>
                  </a:moveTo>
                  <a:lnTo>
                    <a:pt x="0" y="96"/>
                  </a:lnTo>
                  <a:cubicBezTo>
                    <a:pt x="357" y="96"/>
                    <a:pt x="658" y="397"/>
                    <a:pt x="658" y="762"/>
                  </a:cubicBezTo>
                  <a:lnTo>
                    <a:pt x="722" y="762"/>
                  </a:lnTo>
                  <a:cubicBezTo>
                    <a:pt x="722" y="334"/>
                    <a:pt x="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03;p39">
              <a:extLst>
                <a:ext uri="{FF2B5EF4-FFF2-40B4-BE49-F238E27FC236}">
                  <a16:creationId xmlns:a16="http://schemas.microsoft.com/office/drawing/2014/main" id="{90100E38-406F-71FD-18F1-4F87F740D4AB}"/>
                </a:ext>
              </a:extLst>
            </p:cNvPr>
            <p:cNvSpPr/>
            <p:nvPr/>
          </p:nvSpPr>
          <p:spPr>
            <a:xfrm>
              <a:off x="341893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0" y="1"/>
                  </a:moveTo>
                  <a:lnTo>
                    <a:pt x="0" y="64"/>
                  </a:lnTo>
                  <a:lnTo>
                    <a:pt x="230" y="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04;p39">
              <a:extLst>
                <a:ext uri="{FF2B5EF4-FFF2-40B4-BE49-F238E27FC236}">
                  <a16:creationId xmlns:a16="http://schemas.microsoft.com/office/drawing/2014/main" id="{E9805AB6-AD88-50B2-F675-070BAFE15E71}"/>
                </a:ext>
              </a:extLst>
            </p:cNvPr>
            <p:cNvSpPr/>
            <p:nvPr/>
          </p:nvSpPr>
          <p:spPr>
            <a:xfrm>
              <a:off x="369612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1" y="1"/>
                  </a:moveTo>
                  <a:lnTo>
                    <a:pt x="1" y="64"/>
                  </a:lnTo>
                  <a:lnTo>
                    <a:pt x="231" y="6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05;p39">
              <a:extLst>
                <a:ext uri="{FF2B5EF4-FFF2-40B4-BE49-F238E27FC236}">
                  <a16:creationId xmlns:a16="http://schemas.microsoft.com/office/drawing/2014/main" id="{587FC7B3-4D4C-E1EB-4E05-BD7B04E430C9}"/>
                </a:ext>
              </a:extLst>
            </p:cNvPr>
            <p:cNvSpPr/>
            <p:nvPr/>
          </p:nvSpPr>
          <p:spPr>
            <a:xfrm>
              <a:off x="3438546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199" y="0"/>
                  </a:moveTo>
                  <a:lnTo>
                    <a:pt x="1" y="103"/>
                  </a:lnTo>
                  <a:lnTo>
                    <a:pt x="33" y="167"/>
                  </a:lnTo>
                  <a:lnTo>
                    <a:pt x="231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06;p39">
              <a:extLst>
                <a:ext uri="{FF2B5EF4-FFF2-40B4-BE49-F238E27FC236}">
                  <a16:creationId xmlns:a16="http://schemas.microsoft.com/office/drawing/2014/main" id="{77EE0B0A-0F57-5C76-8AE5-190170DA5105}"/>
                </a:ext>
              </a:extLst>
            </p:cNvPr>
            <p:cNvSpPr/>
            <p:nvPr/>
          </p:nvSpPr>
          <p:spPr>
            <a:xfrm>
              <a:off x="3676509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198" y="1"/>
                  </a:moveTo>
                  <a:lnTo>
                    <a:pt x="0" y="104"/>
                  </a:lnTo>
                  <a:lnTo>
                    <a:pt x="32" y="167"/>
                  </a:lnTo>
                  <a:lnTo>
                    <a:pt x="230" y="4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7;p39">
              <a:extLst>
                <a:ext uri="{FF2B5EF4-FFF2-40B4-BE49-F238E27FC236}">
                  <a16:creationId xmlns:a16="http://schemas.microsoft.com/office/drawing/2014/main" id="{61CEF39F-311B-8E48-B10A-29989E89DA19}"/>
                </a:ext>
              </a:extLst>
            </p:cNvPr>
            <p:cNvSpPr/>
            <p:nvPr/>
          </p:nvSpPr>
          <p:spPr>
            <a:xfrm>
              <a:off x="3629602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04" y="1"/>
                  </a:moveTo>
                  <a:lnTo>
                    <a:pt x="1" y="167"/>
                  </a:lnTo>
                  <a:lnTo>
                    <a:pt x="64" y="199"/>
                  </a:lnTo>
                  <a:lnTo>
                    <a:pt x="167" y="3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8;p39">
              <a:extLst>
                <a:ext uri="{FF2B5EF4-FFF2-40B4-BE49-F238E27FC236}">
                  <a16:creationId xmlns:a16="http://schemas.microsoft.com/office/drawing/2014/main" id="{F271F495-2005-AF5A-FBC0-ABCC822830A1}"/>
                </a:ext>
              </a:extLst>
            </p:cNvPr>
            <p:cNvSpPr/>
            <p:nvPr/>
          </p:nvSpPr>
          <p:spPr>
            <a:xfrm>
              <a:off x="3566862" y="3637739"/>
              <a:ext cx="8625" cy="27294"/>
            </a:xfrm>
            <a:custGeom>
              <a:avLst/>
              <a:gdLst/>
              <a:ahLst/>
              <a:cxnLst/>
              <a:rect l="l" t="t" r="r" b="b"/>
              <a:pathLst>
                <a:path w="73" h="231" extrusionOk="0">
                  <a:moveTo>
                    <a:pt x="1" y="0"/>
                  </a:moveTo>
                  <a:lnTo>
                    <a:pt x="1" y="230"/>
                  </a:lnTo>
                  <a:lnTo>
                    <a:pt x="72" y="23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9;p39">
              <a:extLst>
                <a:ext uri="{FF2B5EF4-FFF2-40B4-BE49-F238E27FC236}">
                  <a16:creationId xmlns:a16="http://schemas.microsoft.com/office/drawing/2014/main" id="{C001E9EE-DFC7-181C-6A80-CA45DDB68ED7}"/>
                </a:ext>
              </a:extLst>
            </p:cNvPr>
            <p:cNvSpPr/>
            <p:nvPr/>
          </p:nvSpPr>
          <p:spPr>
            <a:xfrm>
              <a:off x="3492897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72" y="1"/>
                  </a:moveTo>
                  <a:lnTo>
                    <a:pt x="1" y="33"/>
                  </a:lnTo>
                  <a:lnTo>
                    <a:pt x="104" y="199"/>
                  </a:lnTo>
                  <a:lnTo>
                    <a:pt x="167" y="1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10;p39">
              <a:extLst>
                <a:ext uri="{FF2B5EF4-FFF2-40B4-BE49-F238E27FC236}">
                  <a16:creationId xmlns:a16="http://schemas.microsoft.com/office/drawing/2014/main" id="{6083ADC9-A1C6-8BDB-E4A4-F12F85C10689}"/>
                </a:ext>
              </a:extLst>
            </p:cNvPr>
            <p:cNvSpPr/>
            <p:nvPr/>
          </p:nvSpPr>
          <p:spPr>
            <a:xfrm>
              <a:off x="3676509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32" y="0"/>
                  </a:moveTo>
                  <a:lnTo>
                    <a:pt x="0" y="71"/>
                  </a:lnTo>
                  <a:lnTo>
                    <a:pt x="198" y="167"/>
                  </a:lnTo>
                  <a:lnTo>
                    <a:pt x="230" y="10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11;p39">
              <a:extLst>
                <a:ext uri="{FF2B5EF4-FFF2-40B4-BE49-F238E27FC236}">
                  <a16:creationId xmlns:a16="http://schemas.microsoft.com/office/drawing/2014/main" id="{58F21C38-AB1B-A7B5-D2E9-E2BFA0BD60A6}"/>
                </a:ext>
              </a:extLst>
            </p:cNvPr>
            <p:cNvSpPr/>
            <p:nvPr/>
          </p:nvSpPr>
          <p:spPr>
            <a:xfrm>
              <a:off x="3438546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33" y="1"/>
                  </a:moveTo>
                  <a:lnTo>
                    <a:pt x="1" y="40"/>
                  </a:lnTo>
                  <a:lnTo>
                    <a:pt x="199" y="167"/>
                  </a:lnTo>
                  <a:lnTo>
                    <a:pt x="231" y="10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512;p39">
            <a:extLst>
              <a:ext uri="{FF2B5EF4-FFF2-40B4-BE49-F238E27FC236}">
                <a16:creationId xmlns:a16="http://schemas.microsoft.com/office/drawing/2014/main" id="{55249152-FDD3-C61B-EC55-A8D599478471}"/>
              </a:ext>
            </a:extLst>
          </p:cNvPr>
          <p:cNvGrpSpPr/>
          <p:nvPr/>
        </p:nvGrpSpPr>
        <p:grpSpPr>
          <a:xfrm>
            <a:off x="7902410" y="1397395"/>
            <a:ext cx="398182" cy="312047"/>
            <a:chOff x="5378285" y="1616470"/>
            <a:chExt cx="398182" cy="312047"/>
          </a:xfrm>
        </p:grpSpPr>
        <p:sp>
          <p:nvSpPr>
            <p:cNvPr id="37" name="Google Shape;2513;p39">
              <a:extLst>
                <a:ext uri="{FF2B5EF4-FFF2-40B4-BE49-F238E27FC236}">
                  <a16:creationId xmlns:a16="http://schemas.microsoft.com/office/drawing/2014/main" id="{D044E9AB-E760-36B8-321D-5DA9EA973D3B}"/>
                </a:ext>
              </a:extLst>
            </p:cNvPr>
            <p:cNvSpPr/>
            <p:nvPr/>
          </p:nvSpPr>
          <p:spPr>
            <a:xfrm>
              <a:off x="5463592" y="1616470"/>
              <a:ext cx="312874" cy="312047"/>
            </a:xfrm>
            <a:custGeom>
              <a:avLst/>
              <a:gdLst/>
              <a:ahLst/>
              <a:cxnLst/>
              <a:rect l="l" t="t" r="r" b="b"/>
              <a:pathLst>
                <a:path w="2648" h="2641" extrusionOk="0">
                  <a:moveTo>
                    <a:pt x="1324" y="64"/>
                  </a:moveTo>
                  <a:cubicBezTo>
                    <a:pt x="2022" y="64"/>
                    <a:pt x="2577" y="627"/>
                    <a:pt x="2577" y="1325"/>
                  </a:cubicBezTo>
                  <a:cubicBezTo>
                    <a:pt x="2577" y="2014"/>
                    <a:pt x="2022" y="2577"/>
                    <a:pt x="1324" y="2577"/>
                  </a:cubicBezTo>
                  <a:cubicBezTo>
                    <a:pt x="634" y="2577"/>
                    <a:pt x="72" y="2014"/>
                    <a:pt x="72" y="1325"/>
                  </a:cubicBezTo>
                  <a:cubicBezTo>
                    <a:pt x="72" y="627"/>
                    <a:pt x="634" y="64"/>
                    <a:pt x="1324" y="64"/>
                  </a:cubicBezTo>
                  <a:close/>
                  <a:moveTo>
                    <a:pt x="1324" y="1"/>
                  </a:moveTo>
                  <a:cubicBezTo>
                    <a:pt x="595" y="1"/>
                    <a:pt x="0" y="595"/>
                    <a:pt x="0" y="1325"/>
                  </a:cubicBezTo>
                  <a:cubicBezTo>
                    <a:pt x="0" y="2046"/>
                    <a:pt x="595" y="2640"/>
                    <a:pt x="1324" y="2640"/>
                  </a:cubicBezTo>
                  <a:cubicBezTo>
                    <a:pt x="2053" y="2640"/>
                    <a:pt x="2648" y="2046"/>
                    <a:pt x="2648" y="1325"/>
                  </a:cubicBezTo>
                  <a:cubicBezTo>
                    <a:pt x="2648" y="595"/>
                    <a:pt x="2053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4;p39">
              <a:extLst>
                <a:ext uri="{FF2B5EF4-FFF2-40B4-BE49-F238E27FC236}">
                  <a16:creationId xmlns:a16="http://schemas.microsoft.com/office/drawing/2014/main" id="{B291DAF6-1CC9-66B0-D893-B905489B5EC3}"/>
                </a:ext>
              </a:extLst>
            </p:cNvPr>
            <p:cNvSpPr/>
            <p:nvPr/>
          </p:nvSpPr>
          <p:spPr>
            <a:xfrm>
              <a:off x="5499156" y="1655815"/>
              <a:ext cx="238082" cy="234301"/>
            </a:xfrm>
            <a:custGeom>
              <a:avLst/>
              <a:gdLst/>
              <a:ahLst/>
              <a:cxnLst/>
              <a:rect l="l" t="t" r="r" b="b"/>
              <a:pathLst>
                <a:path w="2015" h="1983" extrusionOk="0">
                  <a:moveTo>
                    <a:pt x="1023" y="64"/>
                  </a:moveTo>
                  <a:cubicBezTo>
                    <a:pt x="1523" y="64"/>
                    <a:pt x="1951" y="460"/>
                    <a:pt x="1951" y="992"/>
                  </a:cubicBezTo>
                  <a:cubicBezTo>
                    <a:pt x="1951" y="1515"/>
                    <a:pt x="1523" y="1911"/>
                    <a:pt x="1023" y="1911"/>
                  </a:cubicBezTo>
                  <a:cubicBezTo>
                    <a:pt x="492" y="1911"/>
                    <a:pt x="64" y="1515"/>
                    <a:pt x="64" y="992"/>
                  </a:cubicBezTo>
                  <a:cubicBezTo>
                    <a:pt x="64" y="460"/>
                    <a:pt x="492" y="64"/>
                    <a:pt x="1023" y="64"/>
                  </a:cubicBezTo>
                  <a:close/>
                  <a:moveTo>
                    <a:pt x="1023" y="1"/>
                  </a:moveTo>
                  <a:cubicBezTo>
                    <a:pt x="460" y="1"/>
                    <a:pt x="1" y="429"/>
                    <a:pt x="1" y="992"/>
                  </a:cubicBezTo>
                  <a:cubicBezTo>
                    <a:pt x="1" y="1546"/>
                    <a:pt x="460" y="1982"/>
                    <a:pt x="1023" y="1982"/>
                  </a:cubicBezTo>
                  <a:cubicBezTo>
                    <a:pt x="1586" y="1982"/>
                    <a:pt x="2014" y="1546"/>
                    <a:pt x="2014" y="992"/>
                  </a:cubicBezTo>
                  <a:cubicBezTo>
                    <a:pt x="2014" y="429"/>
                    <a:pt x="1586" y="1"/>
                    <a:pt x="10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15;p39">
              <a:extLst>
                <a:ext uri="{FF2B5EF4-FFF2-40B4-BE49-F238E27FC236}">
                  <a16:creationId xmlns:a16="http://schemas.microsoft.com/office/drawing/2014/main" id="{B8E4DB4D-C936-2E28-3E5E-585DD753CBA1}"/>
                </a:ext>
              </a:extLst>
            </p:cNvPr>
            <p:cNvSpPr/>
            <p:nvPr/>
          </p:nvSpPr>
          <p:spPr>
            <a:xfrm>
              <a:off x="5538502" y="1690435"/>
              <a:ext cx="159391" cy="160336"/>
            </a:xfrm>
            <a:custGeom>
              <a:avLst/>
              <a:gdLst/>
              <a:ahLst/>
              <a:cxnLst/>
              <a:rect l="l" t="t" r="r" b="b"/>
              <a:pathLst>
                <a:path w="1349" h="1357" extrusionOk="0">
                  <a:moveTo>
                    <a:pt x="690" y="104"/>
                  </a:moveTo>
                  <a:cubicBezTo>
                    <a:pt x="1023" y="104"/>
                    <a:pt x="1285" y="366"/>
                    <a:pt x="1285" y="699"/>
                  </a:cubicBezTo>
                  <a:cubicBezTo>
                    <a:pt x="1285" y="1024"/>
                    <a:pt x="1023" y="1293"/>
                    <a:pt x="690" y="1293"/>
                  </a:cubicBezTo>
                  <a:cubicBezTo>
                    <a:pt x="357" y="1293"/>
                    <a:pt x="64" y="1024"/>
                    <a:pt x="64" y="699"/>
                  </a:cubicBezTo>
                  <a:cubicBezTo>
                    <a:pt x="64" y="366"/>
                    <a:pt x="357" y="104"/>
                    <a:pt x="690" y="104"/>
                  </a:cubicBezTo>
                  <a:close/>
                  <a:moveTo>
                    <a:pt x="690" y="1"/>
                  </a:moveTo>
                  <a:cubicBezTo>
                    <a:pt x="294" y="1"/>
                    <a:pt x="0" y="334"/>
                    <a:pt x="0" y="699"/>
                  </a:cubicBezTo>
                  <a:cubicBezTo>
                    <a:pt x="0" y="1055"/>
                    <a:pt x="294" y="1356"/>
                    <a:pt x="690" y="1356"/>
                  </a:cubicBezTo>
                  <a:cubicBezTo>
                    <a:pt x="1055" y="1356"/>
                    <a:pt x="1348" y="1055"/>
                    <a:pt x="1348" y="699"/>
                  </a:cubicBezTo>
                  <a:cubicBezTo>
                    <a:pt x="1348" y="334"/>
                    <a:pt x="1055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6;p39">
              <a:extLst>
                <a:ext uri="{FF2B5EF4-FFF2-40B4-BE49-F238E27FC236}">
                  <a16:creationId xmlns:a16="http://schemas.microsoft.com/office/drawing/2014/main" id="{D5774963-1CCF-A7BC-DC99-ECB0B3460D2B}"/>
                </a:ext>
              </a:extLst>
            </p:cNvPr>
            <p:cNvSpPr/>
            <p:nvPr/>
          </p:nvSpPr>
          <p:spPr>
            <a:xfrm>
              <a:off x="5576902" y="1729780"/>
              <a:ext cx="82590" cy="85426"/>
            </a:xfrm>
            <a:custGeom>
              <a:avLst/>
              <a:gdLst/>
              <a:ahLst/>
              <a:cxnLst/>
              <a:rect l="l" t="t" r="r" b="b"/>
              <a:pathLst>
                <a:path w="699" h="723" extrusionOk="0">
                  <a:moveTo>
                    <a:pt x="365" y="64"/>
                  </a:moveTo>
                  <a:cubicBezTo>
                    <a:pt x="500" y="64"/>
                    <a:pt x="627" y="199"/>
                    <a:pt x="627" y="366"/>
                  </a:cubicBezTo>
                  <a:cubicBezTo>
                    <a:pt x="627" y="524"/>
                    <a:pt x="500" y="659"/>
                    <a:pt x="365" y="659"/>
                  </a:cubicBezTo>
                  <a:cubicBezTo>
                    <a:pt x="199" y="659"/>
                    <a:pt x="72" y="524"/>
                    <a:pt x="72" y="366"/>
                  </a:cubicBezTo>
                  <a:cubicBezTo>
                    <a:pt x="72" y="199"/>
                    <a:pt x="199" y="64"/>
                    <a:pt x="365" y="64"/>
                  </a:cubicBezTo>
                  <a:close/>
                  <a:moveTo>
                    <a:pt x="365" y="1"/>
                  </a:moveTo>
                  <a:cubicBezTo>
                    <a:pt x="167" y="1"/>
                    <a:pt x="0" y="167"/>
                    <a:pt x="0" y="366"/>
                  </a:cubicBezTo>
                  <a:cubicBezTo>
                    <a:pt x="0" y="564"/>
                    <a:pt x="167" y="722"/>
                    <a:pt x="365" y="722"/>
                  </a:cubicBezTo>
                  <a:cubicBezTo>
                    <a:pt x="563" y="722"/>
                    <a:pt x="698" y="564"/>
                    <a:pt x="698" y="366"/>
                  </a:cubicBezTo>
                  <a:cubicBezTo>
                    <a:pt x="698" y="167"/>
                    <a:pt x="563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7;p39">
              <a:extLst>
                <a:ext uri="{FF2B5EF4-FFF2-40B4-BE49-F238E27FC236}">
                  <a16:creationId xmlns:a16="http://schemas.microsoft.com/office/drawing/2014/main" id="{4B78825C-CA1B-4272-01FD-423FA392DBE5}"/>
                </a:ext>
              </a:extLst>
            </p:cNvPr>
            <p:cNvSpPr/>
            <p:nvPr/>
          </p:nvSpPr>
          <p:spPr>
            <a:xfrm>
              <a:off x="5416685" y="1764518"/>
              <a:ext cx="203463" cy="15951"/>
            </a:xfrm>
            <a:custGeom>
              <a:avLst/>
              <a:gdLst/>
              <a:ahLst/>
              <a:cxnLst/>
              <a:rect l="l" t="t" r="r" b="b"/>
              <a:pathLst>
                <a:path w="1722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721" y="13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8;p39">
              <a:extLst>
                <a:ext uri="{FF2B5EF4-FFF2-40B4-BE49-F238E27FC236}">
                  <a16:creationId xmlns:a16="http://schemas.microsoft.com/office/drawing/2014/main" id="{B830E9CD-4C8C-3544-330F-7CB9738C3D27}"/>
                </a:ext>
              </a:extLst>
            </p:cNvPr>
            <p:cNvSpPr/>
            <p:nvPr/>
          </p:nvSpPr>
          <p:spPr>
            <a:xfrm>
              <a:off x="5378285" y="1749512"/>
              <a:ext cx="81645" cy="27294"/>
            </a:xfrm>
            <a:custGeom>
              <a:avLst/>
              <a:gdLst/>
              <a:ahLst/>
              <a:cxnLst/>
              <a:rect l="l" t="t" r="r" b="b"/>
              <a:pathLst>
                <a:path w="691" h="231" extrusionOk="0">
                  <a:moveTo>
                    <a:pt x="1" y="0"/>
                  </a:moveTo>
                  <a:lnTo>
                    <a:pt x="294" y="230"/>
                  </a:lnTo>
                  <a:lnTo>
                    <a:pt x="691" y="19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9;p39">
              <a:extLst>
                <a:ext uri="{FF2B5EF4-FFF2-40B4-BE49-F238E27FC236}">
                  <a16:creationId xmlns:a16="http://schemas.microsoft.com/office/drawing/2014/main" id="{39F0093B-8D8B-A78B-A56C-D744C6054A14}"/>
                </a:ext>
              </a:extLst>
            </p:cNvPr>
            <p:cNvSpPr/>
            <p:nvPr/>
          </p:nvSpPr>
          <p:spPr>
            <a:xfrm>
              <a:off x="5378285" y="1768180"/>
              <a:ext cx="81645" cy="28239"/>
            </a:xfrm>
            <a:custGeom>
              <a:avLst/>
              <a:gdLst/>
              <a:ahLst/>
              <a:cxnLst/>
              <a:rect l="l" t="t" r="r" b="b"/>
              <a:pathLst>
                <a:path w="691" h="239" extrusionOk="0">
                  <a:moveTo>
                    <a:pt x="294" y="1"/>
                  </a:moveTo>
                  <a:lnTo>
                    <a:pt x="1" y="239"/>
                  </a:lnTo>
                  <a:lnTo>
                    <a:pt x="524" y="239"/>
                  </a:lnTo>
                  <a:lnTo>
                    <a:pt x="691" y="4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520;p39">
            <a:extLst>
              <a:ext uri="{FF2B5EF4-FFF2-40B4-BE49-F238E27FC236}">
                <a16:creationId xmlns:a16="http://schemas.microsoft.com/office/drawing/2014/main" id="{6A4E63D5-D46D-AE01-91BE-6A28D9E5C454}"/>
              </a:ext>
            </a:extLst>
          </p:cNvPr>
          <p:cNvSpPr/>
          <p:nvPr/>
        </p:nvSpPr>
        <p:spPr>
          <a:xfrm>
            <a:off x="7992325" y="3438277"/>
            <a:ext cx="299877" cy="300823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521;p39">
            <a:extLst>
              <a:ext uri="{FF2B5EF4-FFF2-40B4-BE49-F238E27FC236}">
                <a16:creationId xmlns:a16="http://schemas.microsoft.com/office/drawing/2014/main" id="{82B757F8-FE9C-78B6-522D-5367DD52C9E8}"/>
              </a:ext>
            </a:extLst>
          </p:cNvPr>
          <p:cNvSpPr/>
          <p:nvPr/>
        </p:nvSpPr>
        <p:spPr>
          <a:xfrm>
            <a:off x="6447100" y="192388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2522;p39">
            <a:extLst>
              <a:ext uri="{FF2B5EF4-FFF2-40B4-BE49-F238E27FC236}">
                <a16:creationId xmlns:a16="http://schemas.microsoft.com/office/drawing/2014/main" id="{DDB773A3-6810-0561-8023-A963B4F0C089}"/>
              </a:ext>
            </a:extLst>
          </p:cNvPr>
          <p:cNvSpPr/>
          <p:nvPr/>
        </p:nvSpPr>
        <p:spPr>
          <a:xfrm>
            <a:off x="7337800" y="192388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" name="Google Shape;2523;p39">
            <a:extLst>
              <a:ext uri="{FF2B5EF4-FFF2-40B4-BE49-F238E27FC236}">
                <a16:creationId xmlns:a16="http://schemas.microsoft.com/office/drawing/2014/main" id="{CA502654-8978-1FD6-F06B-5199750ED866}"/>
              </a:ext>
            </a:extLst>
          </p:cNvPr>
          <p:cNvSpPr/>
          <p:nvPr/>
        </p:nvSpPr>
        <p:spPr>
          <a:xfrm>
            <a:off x="6447100" y="279956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" name="Google Shape;2524;p39">
            <a:extLst>
              <a:ext uri="{FF2B5EF4-FFF2-40B4-BE49-F238E27FC236}">
                <a16:creationId xmlns:a16="http://schemas.microsoft.com/office/drawing/2014/main" id="{3EDD1CD3-4C7D-5954-31C5-4321810A28C4}"/>
              </a:ext>
            </a:extLst>
          </p:cNvPr>
          <p:cNvSpPr/>
          <p:nvPr/>
        </p:nvSpPr>
        <p:spPr>
          <a:xfrm>
            <a:off x="7337800" y="2799563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5" name="Google Shape;3716;p76">
            <a:extLst>
              <a:ext uri="{FF2B5EF4-FFF2-40B4-BE49-F238E27FC236}">
                <a16:creationId xmlns:a16="http://schemas.microsoft.com/office/drawing/2014/main" id="{2A8D62CA-6F60-83EA-AEB6-535B6A2AB925}"/>
              </a:ext>
            </a:extLst>
          </p:cNvPr>
          <p:cNvSpPr/>
          <p:nvPr/>
        </p:nvSpPr>
        <p:spPr>
          <a:xfrm>
            <a:off x="837690" y="4783590"/>
            <a:ext cx="1038143" cy="1399231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3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D2E8-49EA-141E-03A5-60E3FE50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545" y="123558"/>
            <a:ext cx="5636455" cy="333422"/>
          </a:xfrm>
        </p:spPr>
        <p:txBody>
          <a:bodyPr>
            <a:normAutofit fontScale="90000"/>
          </a:bodyPr>
          <a:lstStyle/>
          <a:p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Crédito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268067-3A12-D500-E4B6-BE78DF6C98FE}"/>
              </a:ext>
            </a:extLst>
          </p:cNvPr>
          <p:cNvSpPr/>
          <p:nvPr/>
        </p:nvSpPr>
        <p:spPr>
          <a:xfrm>
            <a:off x="1756662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Captação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1946176-A0D6-E626-0F36-DF82547CD96E}"/>
              </a:ext>
            </a:extLst>
          </p:cNvPr>
          <p:cNvSpPr/>
          <p:nvPr/>
        </p:nvSpPr>
        <p:spPr>
          <a:xfrm>
            <a:off x="5005753" y="530407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Segmentação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20793B-0663-2C79-A9B8-E4834D080B16}"/>
              </a:ext>
            </a:extLst>
          </p:cNvPr>
          <p:cNvSpPr/>
          <p:nvPr/>
        </p:nvSpPr>
        <p:spPr>
          <a:xfrm>
            <a:off x="8154596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Valoração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44CAC2-894D-208A-F18C-1906D5821EC5}"/>
              </a:ext>
            </a:extLst>
          </p:cNvPr>
          <p:cNvSpPr/>
          <p:nvPr/>
        </p:nvSpPr>
        <p:spPr>
          <a:xfrm>
            <a:off x="8154596" y="4243662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Manutenção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5CD6366-2CC0-CC1B-4847-9A877C4FFDE7}"/>
              </a:ext>
            </a:extLst>
          </p:cNvPr>
          <p:cNvSpPr/>
          <p:nvPr/>
        </p:nvSpPr>
        <p:spPr>
          <a:xfrm>
            <a:off x="1756662" y="4270944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Recuperação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925D99B-1CF7-F679-E480-9A94715216CF}"/>
              </a:ext>
            </a:extLst>
          </p:cNvPr>
          <p:cNvSpPr/>
          <p:nvPr/>
        </p:nvSpPr>
        <p:spPr>
          <a:xfrm>
            <a:off x="5038578" y="2915529"/>
            <a:ext cx="2574388" cy="10269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Riscos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4D2C39-40B8-288C-9ACF-D1984CD2BBC2}"/>
              </a:ext>
            </a:extLst>
          </p:cNvPr>
          <p:cNvSpPr/>
          <p:nvPr/>
        </p:nvSpPr>
        <p:spPr>
          <a:xfrm>
            <a:off x="4955629" y="5200230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Cobrança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D5ED0A32-4382-9E5F-3C47-C0B79E509ADC}"/>
              </a:ext>
            </a:extLst>
          </p:cNvPr>
          <p:cNvSpPr/>
          <p:nvPr/>
        </p:nvSpPr>
        <p:spPr>
          <a:xfrm>
            <a:off x="9441790" y="2915529"/>
            <a:ext cx="323647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C84A582A-2AF7-9885-37E3-99EB36ED96B5}"/>
              </a:ext>
            </a:extLst>
          </p:cNvPr>
          <p:cNvSpPr/>
          <p:nvPr/>
        </p:nvSpPr>
        <p:spPr>
          <a:xfrm flipV="1">
            <a:off x="2776063" y="2915527"/>
            <a:ext cx="339999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23">
            <a:extLst>
              <a:ext uri="{FF2B5EF4-FFF2-40B4-BE49-F238E27FC236}">
                <a16:creationId xmlns:a16="http://schemas.microsoft.com/office/drawing/2014/main" id="{6AE69DD7-EF3A-2C33-AE49-77224DCD9848}"/>
              </a:ext>
            </a:extLst>
          </p:cNvPr>
          <p:cNvSpPr/>
          <p:nvPr/>
        </p:nvSpPr>
        <p:spPr>
          <a:xfrm>
            <a:off x="2961931" y="858881"/>
            <a:ext cx="1537416" cy="46908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949559AE-2141-1728-566A-2830DA4E3482}"/>
              </a:ext>
            </a:extLst>
          </p:cNvPr>
          <p:cNvSpPr/>
          <p:nvPr/>
        </p:nvSpPr>
        <p:spPr>
          <a:xfrm rot="5400000">
            <a:off x="8672264" y="387535"/>
            <a:ext cx="486525" cy="152186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E4E10592-37BA-59B6-72EA-2C2A3F6383B3}"/>
              </a:ext>
            </a:extLst>
          </p:cNvPr>
          <p:cNvSpPr/>
          <p:nvPr/>
        </p:nvSpPr>
        <p:spPr>
          <a:xfrm rot="10800000">
            <a:off x="8083777" y="5424440"/>
            <a:ext cx="1521862" cy="57851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BF58254-4AA3-74D1-A1DF-69251CC151B8}"/>
              </a:ext>
            </a:extLst>
          </p:cNvPr>
          <p:cNvSpPr/>
          <p:nvPr/>
        </p:nvSpPr>
        <p:spPr>
          <a:xfrm rot="16200000">
            <a:off x="3314090" y="4773513"/>
            <a:ext cx="645966" cy="172454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7F4C-AF70-B8BD-1B83-56C4DB83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124">
            <a:extLst>
              <a:ext uri="{FF2B5EF4-FFF2-40B4-BE49-F238E27FC236}">
                <a16:creationId xmlns:a16="http://schemas.microsoft.com/office/drawing/2014/main" id="{266ED859-2244-7BC0-82AA-8DA6787C161F}"/>
              </a:ext>
            </a:extLst>
          </p:cNvPr>
          <p:cNvSpPr/>
          <p:nvPr/>
        </p:nvSpPr>
        <p:spPr>
          <a:xfrm>
            <a:off x="5077343" y="906322"/>
            <a:ext cx="6996919" cy="5820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0DEFCD0-8546-5AC5-51DC-B84CF902E850}"/>
              </a:ext>
            </a:extLst>
          </p:cNvPr>
          <p:cNvSpPr/>
          <p:nvPr/>
        </p:nvSpPr>
        <p:spPr>
          <a:xfrm>
            <a:off x="49806" y="3212796"/>
            <a:ext cx="4972986" cy="3513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7587643-221F-F995-2257-DB62164C6B3D}"/>
              </a:ext>
            </a:extLst>
          </p:cNvPr>
          <p:cNvSpPr/>
          <p:nvPr/>
        </p:nvSpPr>
        <p:spPr>
          <a:xfrm>
            <a:off x="49806" y="906322"/>
            <a:ext cx="4972986" cy="1974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Shape 4">
            <a:extLst>
              <a:ext uri="{FF2B5EF4-FFF2-40B4-BE49-F238E27FC236}">
                <a16:creationId xmlns:a16="http://schemas.microsoft.com/office/drawing/2014/main" id="{A72051EB-422B-1DEB-BFF7-6D3752DFFEED}"/>
              </a:ext>
            </a:extLst>
          </p:cNvPr>
          <p:cNvSpPr/>
          <p:nvPr/>
        </p:nvSpPr>
        <p:spPr>
          <a:xfrm>
            <a:off x="689984" y="553420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9D6D40-DEEB-A805-8A25-34247A2899F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QUE É CRÉDITO?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8583CAA-B3B5-FD2C-21B6-FA489503C998}"/>
              </a:ext>
            </a:extLst>
          </p:cNvPr>
          <p:cNvSpPr/>
          <p:nvPr/>
        </p:nvSpPr>
        <p:spPr>
          <a:xfrm>
            <a:off x="212881" y="712493"/>
            <a:ext cx="1615919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9C159D4-42ED-AFFE-F40A-F6AFE9DE67DB}"/>
              </a:ext>
            </a:extLst>
          </p:cNvPr>
          <p:cNvSpPr txBox="1"/>
          <p:nvPr/>
        </p:nvSpPr>
        <p:spPr>
          <a:xfrm>
            <a:off x="193140" y="1368563"/>
            <a:ext cx="4502685" cy="78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Crédito é um tipo de recurso que os clientes solicitam a instituições financeiras quando não possuem capital suficiente para realizar uma compra. </a:t>
            </a:r>
          </a:p>
        </p:txBody>
      </p:sp>
      <p:pic>
        <p:nvPicPr>
          <p:cNvPr id="91" name="Gráfico 90" descr="Banco">
            <a:extLst>
              <a:ext uri="{FF2B5EF4-FFF2-40B4-BE49-F238E27FC236}">
                <a16:creationId xmlns:a16="http://schemas.microsoft.com/office/drawing/2014/main" id="{CA107394-4940-1D85-FAF7-09C98117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923" y="4384564"/>
            <a:ext cx="1242874" cy="1242874"/>
          </a:xfrm>
          <a:prstGeom prst="rect">
            <a:avLst/>
          </a:prstGeom>
        </p:spPr>
      </p:pic>
      <p:pic>
        <p:nvPicPr>
          <p:cNvPr id="93" name="Gráfico 92" descr="Dinheiro">
            <a:extLst>
              <a:ext uri="{FF2B5EF4-FFF2-40B4-BE49-F238E27FC236}">
                <a16:creationId xmlns:a16="http://schemas.microsoft.com/office/drawing/2014/main" id="{673EE7AC-562A-E74A-A7C7-EBE20B86B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4286122"/>
            <a:ext cx="513425" cy="513425"/>
          </a:xfrm>
          <a:prstGeom prst="rect">
            <a:avLst/>
          </a:prstGeom>
        </p:spPr>
      </p:pic>
      <p:pic>
        <p:nvPicPr>
          <p:cNvPr id="94" name="Gráfico 93" descr="Perfil masculino">
            <a:extLst>
              <a:ext uri="{FF2B5EF4-FFF2-40B4-BE49-F238E27FC236}">
                <a16:creationId xmlns:a16="http://schemas.microsoft.com/office/drawing/2014/main" id="{582B164A-FB07-8AF7-BC03-ABAE7CB18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0795" y="4597796"/>
            <a:ext cx="1083720" cy="1054953"/>
          </a:xfrm>
          <a:prstGeom prst="rect">
            <a:avLst/>
          </a:prstGeom>
        </p:spPr>
      </p:pic>
      <p:pic>
        <p:nvPicPr>
          <p:cNvPr id="96" name="Gráfico 95" descr="Dinheiro">
            <a:extLst>
              <a:ext uri="{FF2B5EF4-FFF2-40B4-BE49-F238E27FC236}">
                <a16:creationId xmlns:a16="http://schemas.microsoft.com/office/drawing/2014/main" id="{E026C040-A423-AE8B-558B-372E1BFFF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5446837"/>
            <a:ext cx="513425" cy="513425"/>
          </a:xfrm>
          <a:prstGeom prst="rect">
            <a:avLst/>
          </a:prstGeom>
        </p:spPr>
      </p:pic>
      <p:sp>
        <p:nvSpPr>
          <p:cNvPr id="97" name="Sinal de Adição 96">
            <a:extLst>
              <a:ext uri="{FF2B5EF4-FFF2-40B4-BE49-F238E27FC236}">
                <a16:creationId xmlns:a16="http://schemas.microsoft.com/office/drawing/2014/main" id="{F051E595-9235-0B30-615F-C1341339A883}"/>
              </a:ext>
            </a:extLst>
          </p:cNvPr>
          <p:cNvSpPr/>
          <p:nvPr/>
        </p:nvSpPr>
        <p:spPr>
          <a:xfrm>
            <a:off x="8657453" y="5907740"/>
            <a:ext cx="399496" cy="279647"/>
          </a:xfrm>
          <a:prstGeom prst="mathPlus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801A2-445C-88C9-9C64-3E529C449891}"/>
              </a:ext>
            </a:extLst>
          </p:cNvPr>
          <p:cNvSpPr txBox="1"/>
          <p:nvPr/>
        </p:nvSpPr>
        <p:spPr>
          <a:xfrm>
            <a:off x="8472987" y="6151025"/>
            <a:ext cx="783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Juros</a:t>
            </a:r>
            <a:endParaRPr lang="pt-BR" sz="2400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AEDA69B-DC23-41C1-CA8C-1DD548D85F6F}"/>
              </a:ext>
            </a:extLst>
          </p:cNvPr>
          <p:cNvSpPr txBox="1"/>
          <p:nvPr/>
        </p:nvSpPr>
        <p:spPr>
          <a:xfrm>
            <a:off x="6744837" y="4265484"/>
            <a:ext cx="76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Credor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41DB79D-DE2C-39A1-DFBD-930D9DA9BDE9}"/>
              </a:ext>
            </a:extLst>
          </p:cNvPr>
          <p:cNvSpPr txBox="1"/>
          <p:nvPr/>
        </p:nvSpPr>
        <p:spPr>
          <a:xfrm>
            <a:off x="10080795" y="4320797"/>
            <a:ext cx="94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Tomador</a:t>
            </a:r>
          </a:p>
        </p:txBody>
      </p:sp>
      <p:sp>
        <p:nvSpPr>
          <p:cNvPr id="101" name="Shape 3">
            <a:extLst>
              <a:ext uri="{FF2B5EF4-FFF2-40B4-BE49-F238E27FC236}">
                <a16:creationId xmlns:a16="http://schemas.microsoft.com/office/drawing/2014/main" id="{48A9D43D-BAC0-7132-5C21-D8DACA3B5096}"/>
              </a:ext>
            </a:extLst>
          </p:cNvPr>
          <p:cNvSpPr/>
          <p:nvPr/>
        </p:nvSpPr>
        <p:spPr>
          <a:xfrm>
            <a:off x="418501" y="4625639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2" name="Shape 4">
            <a:extLst>
              <a:ext uri="{FF2B5EF4-FFF2-40B4-BE49-F238E27FC236}">
                <a16:creationId xmlns:a16="http://schemas.microsoft.com/office/drawing/2014/main" id="{70BCC0B4-C852-C21A-11CF-FAC26D579E12}"/>
              </a:ext>
            </a:extLst>
          </p:cNvPr>
          <p:cNvSpPr/>
          <p:nvPr/>
        </p:nvSpPr>
        <p:spPr>
          <a:xfrm>
            <a:off x="704106" y="497356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3" name="Shape 5">
            <a:extLst>
              <a:ext uri="{FF2B5EF4-FFF2-40B4-BE49-F238E27FC236}">
                <a16:creationId xmlns:a16="http://schemas.microsoft.com/office/drawing/2014/main" id="{C6AE7C43-96C7-363E-4F7E-C43D76F48B60}"/>
              </a:ext>
            </a:extLst>
          </p:cNvPr>
          <p:cNvSpPr/>
          <p:nvPr/>
        </p:nvSpPr>
        <p:spPr>
          <a:xfrm>
            <a:off x="228450" y="475692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4" name="Text 6">
            <a:extLst>
              <a:ext uri="{FF2B5EF4-FFF2-40B4-BE49-F238E27FC236}">
                <a16:creationId xmlns:a16="http://schemas.microsoft.com/office/drawing/2014/main" id="{3A64A869-EA90-8D5B-7A70-98F7DCB1C12A}"/>
              </a:ext>
            </a:extLst>
          </p:cNvPr>
          <p:cNvSpPr/>
          <p:nvPr/>
        </p:nvSpPr>
        <p:spPr>
          <a:xfrm>
            <a:off x="404901" y="4796456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6" name="Shape 10">
            <a:extLst>
              <a:ext uri="{FF2B5EF4-FFF2-40B4-BE49-F238E27FC236}">
                <a16:creationId xmlns:a16="http://schemas.microsoft.com/office/drawing/2014/main" id="{C69B97AE-38C7-1D93-E05F-77EE25F4F137}"/>
              </a:ext>
            </a:extLst>
          </p:cNvPr>
          <p:cNvSpPr/>
          <p:nvPr/>
        </p:nvSpPr>
        <p:spPr>
          <a:xfrm>
            <a:off x="242425" y="5315728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7" name="Text 11">
            <a:extLst>
              <a:ext uri="{FF2B5EF4-FFF2-40B4-BE49-F238E27FC236}">
                <a16:creationId xmlns:a16="http://schemas.microsoft.com/office/drawing/2014/main" id="{935E23F4-D648-C6D9-CF79-CACC0D91641F}"/>
              </a:ext>
            </a:extLst>
          </p:cNvPr>
          <p:cNvSpPr/>
          <p:nvPr/>
        </p:nvSpPr>
        <p:spPr>
          <a:xfrm>
            <a:off x="391849" y="5355256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9" name="Shape 15">
            <a:extLst>
              <a:ext uri="{FF2B5EF4-FFF2-40B4-BE49-F238E27FC236}">
                <a16:creationId xmlns:a16="http://schemas.microsoft.com/office/drawing/2014/main" id="{94F1BA35-A10F-4802-070F-40FB930BA397}"/>
              </a:ext>
            </a:extLst>
          </p:cNvPr>
          <p:cNvSpPr/>
          <p:nvPr/>
        </p:nvSpPr>
        <p:spPr>
          <a:xfrm>
            <a:off x="258930" y="590774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0" name="Text 16">
            <a:extLst>
              <a:ext uri="{FF2B5EF4-FFF2-40B4-BE49-F238E27FC236}">
                <a16:creationId xmlns:a16="http://schemas.microsoft.com/office/drawing/2014/main" id="{7D237C83-489F-9E90-CDF2-48649180A98D}"/>
              </a:ext>
            </a:extLst>
          </p:cNvPr>
          <p:cNvSpPr/>
          <p:nvPr/>
        </p:nvSpPr>
        <p:spPr>
          <a:xfrm>
            <a:off x="404901" y="5947268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DA3E3D01-8FC8-A3E1-C27E-A491E7CB070B}"/>
              </a:ext>
            </a:extLst>
          </p:cNvPr>
          <p:cNvSpPr txBox="1"/>
          <p:nvPr/>
        </p:nvSpPr>
        <p:spPr>
          <a:xfrm>
            <a:off x="863676" y="4803830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Facilidade em adquirir bens e serviços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Shape 4">
            <a:extLst>
              <a:ext uri="{FF2B5EF4-FFF2-40B4-BE49-F238E27FC236}">
                <a16:creationId xmlns:a16="http://schemas.microsoft.com/office/drawing/2014/main" id="{B06E445A-FB00-5969-31F2-5B5CED9E467F}"/>
              </a:ext>
            </a:extLst>
          </p:cNvPr>
          <p:cNvSpPr/>
          <p:nvPr/>
        </p:nvSpPr>
        <p:spPr>
          <a:xfrm>
            <a:off x="736722" y="6117714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F78B1A6C-3EAF-59AC-87EF-CE7560BA5219}"/>
              </a:ext>
            </a:extLst>
          </p:cNvPr>
          <p:cNvSpPr txBox="1"/>
          <p:nvPr/>
        </p:nvSpPr>
        <p:spPr>
          <a:xfrm>
            <a:off x="849808" y="5355154"/>
            <a:ext cx="186054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Inclusão financeira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4D41F019-0AEA-69D7-4030-4E5C9E1CDF26}"/>
              </a:ext>
            </a:extLst>
          </p:cNvPr>
          <p:cNvSpPr/>
          <p:nvPr/>
        </p:nvSpPr>
        <p:spPr>
          <a:xfrm>
            <a:off x="234162" y="74292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DF8F066-22E9-4045-7CD3-A8696687481C}"/>
              </a:ext>
            </a:extLst>
          </p:cNvPr>
          <p:cNvSpPr/>
          <p:nvPr/>
        </p:nvSpPr>
        <p:spPr>
          <a:xfrm>
            <a:off x="211499" y="2979354"/>
            <a:ext cx="161730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0C5EAAD-72D7-B90A-336A-427F26267309}"/>
              </a:ext>
            </a:extLst>
          </p:cNvPr>
          <p:cNvSpPr txBox="1"/>
          <p:nvPr/>
        </p:nvSpPr>
        <p:spPr>
          <a:xfrm>
            <a:off x="228450" y="3739166"/>
            <a:ext cx="4502685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 modalidade foi responsável por grandes avanços econômicos, em especial: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9003E58-E236-DDCB-817C-A5BE451F65EA}"/>
              </a:ext>
            </a:extLst>
          </p:cNvPr>
          <p:cNvSpPr txBox="1"/>
          <p:nvPr/>
        </p:nvSpPr>
        <p:spPr>
          <a:xfrm>
            <a:off x="880556" y="5927261"/>
            <a:ext cx="334215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consumo e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8BCEFF00-8106-C8A3-E8E0-9BA6CFB2DE77}"/>
              </a:ext>
            </a:extLst>
          </p:cNvPr>
          <p:cNvSpPr/>
          <p:nvPr/>
        </p:nvSpPr>
        <p:spPr>
          <a:xfrm>
            <a:off x="5185867" y="718630"/>
            <a:ext cx="169857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Condições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94ADE29E-1C95-DD19-5776-563263C7B0BC}"/>
              </a:ext>
            </a:extLst>
          </p:cNvPr>
          <p:cNvSpPr txBox="1"/>
          <p:nvPr/>
        </p:nvSpPr>
        <p:spPr>
          <a:xfrm>
            <a:off x="5152746" y="1339853"/>
            <a:ext cx="6846114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a operação seja possível, deve-se atender a alguns fatores:</a:t>
            </a:r>
          </a:p>
        </p:txBody>
      </p:sp>
      <p:sp>
        <p:nvSpPr>
          <p:cNvPr id="129" name="Shape 4">
            <a:extLst>
              <a:ext uri="{FF2B5EF4-FFF2-40B4-BE49-F238E27FC236}">
                <a16:creationId xmlns:a16="http://schemas.microsoft.com/office/drawing/2014/main" id="{1BF99D3B-A3A1-33E2-6095-DECB512F63AE}"/>
              </a:ext>
            </a:extLst>
          </p:cNvPr>
          <p:cNvSpPr/>
          <p:nvPr/>
        </p:nvSpPr>
        <p:spPr>
          <a:xfrm>
            <a:off x="5963715" y="2641932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0" name="Shape 3">
            <a:extLst>
              <a:ext uri="{FF2B5EF4-FFF2-40B4-BE49-F238E27FC236}">
                <a16:creationId xmlns:a16="http://schemas.microsoft.com/office/drawing/2014/main" id="{149ECEDF-F70B-3B23-2FB5-3FE86A48B25D}"/>
              </a:ext>
            </a:extLst>
          </p:cNvPr>
          <p:cNvSpPr/>
          <p:nvPr/>
        </p:nvSpPr>
        <p:spPr>
          <a:xfrm>
            <a:off x="5692232" y="1733371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1" name="Shape 4">
            <a:extLst>
              <a:ext uri="{FF2B5EF4-FFF2-40B4-BE49-F238E27FC236}">
                <a16:creationId xmlns:a16="http://schemas.microsoft.com/office/drawing/2014/main" id="{52F8989C-588E-6507-08D7-41837E3C973C}"/>
              </a:ext>
            </a:extLst>
          </p:cNvPr>
          <p:cNvSpPr/>
          <p:nvPr/>
        </p:nvSpPr>
        <p:spPr>
          <a:xfrm>
            <a:off x="5977837" y="208129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2" name="Shape 5">
            <a:extLst>
              <a:ext uri="{FF2B5EF4-FFF2-40B4-BE49-F238E27FC236}">
                <a16:creationId xmlns:a16="http://schemas.microsoft.com/office/drawing/2014/main" id="{50BB78B3-6323-568A-D0E0-7CF9EFA10DC5}"/>
              </a:ext>
            </a:extLst>
          </p:cNvPr>
          <p:cNvSpPr/>
          <p:nvPr/>
        </p:nvSpPr>
        <p:spPr>
          <a:xfrm>
            <a:off x="5502181" y="186465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3" name="Text 6">
            <a:extLst>
              <a:ext uri="{FF2B5EF4-FFF2-40B4-BE49-F238E27FC236}">
                <a16:creationId xmlns:a16="http://schemas.microsoft.com/office/drawing/2014/main" id="{37986F8C-A575-01BE-5CFC-2D83B67D4003}"/>
              </a:ext>
            </a:extLst>
          </p:cNvPr>
          <p:cNvSpPr/>
          <p:nvPr/>
        </p:nvSpPr>
        <p:spPr>
          <a:xfrm>
            <a:off x="5678632" y="1904188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4" name="Shape 10">
            <a:extLst>
              <a:ext uri="{FF2B5EF4-FFF2-40B4-BE49-F238E27FC236}">
                <a16:creationId xmlns:a16="http://schemas.microsoft.com/office/drawing/2014/main" id="{F73BE205-E0A7-190D-3F3C-02246CA6FA65}"/>
              </a:ext>
            </a:extLst>
          </p:cNvPr>
          <p:cNvSpPr/>
          <p:nvPr/>
        </p:nvSpPr>
        <p:spPr>
          <a:xfrm>
            <a:off x="5516156" y="242346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5" name="Text 11">
            <a:extLst>
              <a:ext uri="{FF2B5EF4-FFF2-40B4-BE49-F238E27FC236}">
                <a16:creationId xmlns:a16="http://schemas.microsoft.com/office/drawing/2014/main" id="{3AFB2F3B-C067-E6B4-C56E-350930F3A85F}"/>
              </a:ext>
            </a:extLst>
          </p:cNvPr>
          <p:cNvSpPr/>
          <p:nvPr/>
        </p:nvSpPr>
        <p:spPr>
          <a:xfrm>
            <a:off x="5665580" y="2462988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6" name="Shape 15">
            <a:extLst>
              <a:ext uri="{FF2B5EF4-FFF2-40B4-BE49-F238E27FC236}">
                <a16:creationId xmlns:a16="http://schemas.microsoft.com/office/drawing/2014/main" id="{A1E7C17E-7E4B-50BF-35D7-81C7A89ED022}"/>
              </a:ext>
            </a:extLst>
          </p:cNvPr>
          <p:cNvSpPr/>
          <p:nvPr/>
        </p:nvSpPr>
        <p:spPr>
          <a:xfrm>
            <a:off x="5532661" y="3015472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7" name="Text 16">
            <a:extLst>
              <a:ext uri="{FF2B5EF4-FFF2-40B4-BE49-F238E27FC236}">
                <a16:creationId xmlns:a16="http://schemas.microsoft.com/office/drawing/2014/main" id="{2682F4DA-5D95-FD8B-5AAD-5054686400B3}"/>
              </a:ext>
            </a:extLst>
          </p:cNvPr>
          <p:cNvSpPr/>
          <p:nvPr/>
        </p:nvSpPr>
        <p:spPr>
          <a:xfrm>
            <a:off x="5678632" y="3055000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788E2677-9A95-2515-E030-F716032BD084}"/>
              </a:ext>
            </a:extLst>
          </p:cNvPr>
          <p:cNvSpPr txBox="1"/>
          <p:nvPr/>
        </p:nvSpPr>
        <p:spPr>
          <a:xfrm>
            <a:off x="6137406" y="1911562"/>
            <a:ext cx="5861453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tomador deve pagar o empréstimo com acréscimo de juros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Shape 4">
            <a:extLst>
              <a:ext uri="{FF2B5EF4-FFF2-40B4-BE49-F238E27FC236}">
                <a16:creationId xmlns:a16="http://schemas.microsoft.com/office/drawing/2014/main" id="{3A36B321-F439-605B-5EFB-2586FD311E99}"/>
              </a:ext>
            </a:extLst>
          </p:cNvPr>
          <p:cNvSpPr/>
          <p:nvPr/>
        </p:nvSpPr>
        <p:spPr>
          <a:xfrm>
            <a:off x="6010453" y="3225446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F0421157-87F0-EE8B-2CD0-B2721993CD51}"/>
              </a:ext>
            </a:extLst>
          </p:cNvPr>
          <p:cNvSpPr txBox="1"/>
          <p:nvPr/>
        </p:nvSpPr>
        <p:spPr>
          <a:xfrm>
            <a:off x="6123539" y="2462886"/>
            <a:ext cx="599866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pagamento seja realizado na data combinada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DBFC9C9-2DEA-0109-A7F5-F1ACD88FE7CA}"/>
              </a:ext>
            </a:extLst>
          </p:cNvPr>
          <p:cNvSpPr txBox="1"/>
          <p:nvPr/>
        </p:nvSpPr>
        <p:spPr>
          <a:xfrm>
            <a:off x="6154287" y="3034993"/>
            <a:ext cx="584457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valor emprestado seja utilizado para fins legítimos e acordado entre as partes envolvidas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Seta: para a Direita 147">
            <a:extLst>
              <a:ext uri="{FF2B5EF4-FFF2-40B4-BE49-F238E27FC236}">
                <a16:creationId xmlns:a16="http://schemas.microsoft.com/office/drawing/2014/main" id="{D9A98EC3-C32D-1B41-046C-5E4DA67489FA}"/>
              </a:ext>
            </a:extLst>
          </p:cNvPr>
          <p:cNvSpPr/>
          <p:nvPr/>
        </p:nvSpPr>
        <p:spPr>
          <a:xfrm>
            <a:off x="7648484" y="4701105"/>
            <a:ext cx="2406853" cy="446599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Seta: para a Direita 148">
            <a:extLst>
              <a:ext uri="{FF2B5EF4-FFF2-40B4-BE49-F238E27FC236}">
                <a16:creationId xmlns:a16="http://schemas.microsoft.com/office/drawing/2014/main" id="{880F715A-4FC3-0734-5DA0-32062F298765}"/>
              </a:ext>
            </a:extLst>
          </p:cNvPr>
          <p:cNvSpPr/>
          <p:nvPr/>
        </p:nvSpPr>
        <p:spPr>
          <a:xfrm flipH="1">
            <a:off x="7661213" y="5098552"/>
            <a:ext cx="2406853" cy="446599"/>
          </a:xfrm>
          <a:prstGeom prst="rightArrow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BD87BD9F-7598-DE46-F48E-2AEFE15C8DE2}"/>
              </a:ext>
            </a:extLst>
          </p:cNvPr>
          <p:cNvSpPr/>
          <p:nvPr/>
        </p:nvSpPr>
        <p:spPr>
          <a:xfrm>
            <a:off x="228450" y="301088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226C987-D870-FC1F-7464-442C2AF504A4}"/>
              </a:ext>
            </a:extLst>
          </p:cNvPr>
          <p:cNvSpPr/>
          <p:nvPr/>
        </p:nvSpPr>
        <p:spPr>
          <a:xfrm>
            <a:off x="5212170" y="753462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309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007C4E4-7E6E-4A63-A907-E4F8D4628E27}"/>
              </a:ext>
            </a:extLst>
          </p:cNvPr>
          <p:cNvSpPr/>
          <p:nvPr/>
        </p:nvSpPr>
        <p:spPr>
          <a:xfrm>
            <a:off x="5263905" y="2944478"/>
            <a:ext cx="2889768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E08EC6-451C-3BCE-2C14-590C9271A538}"/>
              </a:ext>
            </a:extLst>
          </p:cNvPr>
          <p:cNvSpPr/>
          <p:nvPr/>
        </p:nvSpPr>
        <p:spPr>
          <a:xfrm>
            <a:off x="5263904" y="2326000"/>
            <a:ext cx="2889769" cy="3176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0F6E4B0-33A8-4CE9-E142-589FD87725C6}"/>
              </a:ext>
            </a:extLst>
          </p:cNvPr>
          <p:cNvSpPr/>
          <p:nvPr/>
        </p:nvSpPr>
        <p:spPr>
          <a:xfrm>
            <a:off x="5263905" y="1780380"/>
            <a:ext cx="2889768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AF65A36-E1C0-8B96-461A-6A50C450225C}"/>
              </a:ext>
            </a:extLst>
          </p:cNvPr>
          <p:cNvSpPr/>
          <p:nvPr/>
        </p:nvSpPr>
        <p:spPr>
          <a:xfrm>
            <a:off x="5263905" y="1132917"/>
            <a:ext cx="2875610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187868C-AB35-524B-5264-DFA8509632FD}"/>
              </a:ext>
            </a:extLst>
          </p:cNvPr>
          <p:cNvSpPr/>
          <p:nvPr/>
        </p:nvSpPr>
        <p:spPr>
          <a:xfrm>
            <a:off x="1929264" y="2689835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C05E66-3736-BDD6-4E82-52DC1CECB361}"/>
              </a:ext>
            </a:extLst>
          </p:cNvPr>
          <p:cNvSpPr/>
          <p:nvPr/>
        </p:nvSpPr>
        <p:spPr>
          <a:xfrm>
            <a:off x="1916198" y="1516436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14A5DA1-A975-F22A-4D3A-735B54BA73BC}"/>
              </a:ext>
            </a:extLst>
          </p:cNvPr>
          <p:cNvSpPr/>
          <p:nvPr/>
        </p:nvSpPr>
        <p:spPr>
          <a:xfrm>
            <a:off x="571130" y="2279363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2675201D-D04E-B285-95F4-26EA4827B5A9}"/>
              </a:ext>
            </a:extLst>
          </p:cNvPr>
          <p:cNvSpPr/>
          <p:nvPr/>
        </p:nvSpPr>
        <p:spPr>
          <a:xfrm>
            <a:off x="1728186" y="1607619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65DE420-AE6A-53F4-847A-6B10077FF578}"/>
              </a:ext>
            </a:extLst>
          </p:cNvPr>
          <p:cNvSpPr/>
          <p:nvPr/>
        </p:nvSpPr>
        <p:spPr>
          <a:xfrm>
            <a:off x="1728186" y="2742481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C415A0-2703-59A6-2267-497895DC8E27}"/>
              </a:ext>
            </a:extLst>
          </p:cNvPr>
          <p:cNvCxnSpPr>
            <a:cxnSpLocks/>
          </p:cNvCxnSpPr>
          <p:nvPr/>
        </p:nvCxnSpPr>
        <p:spPr>
          <a:xfrm flipV="1">
            <a:off x="759040" y="1731907"/>
            <a:ext cx="878890" cy="5489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B10EB2-0A74-F8FB-0564-27AC074B241A}"/>
              </a:ext>
            </a:extLst>
          </p:cNvPr>
          <p:cNvCxnSpPr/>
          <p:nvPr/>
        </p:nvCxnSpPr>
        <p:spPr>
          <a:xfrm>
            <a:off x="759040" y="2403651"/>
            <a:ext cx="878890" cy="4009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43DC38-A94A-73E6-431E-D7904D452291}"/>
              </a:ext>
            </a:extLst>
          </p:cNvPr>
          <p:cNvCxnSpPr/>
          <p:nvPr/>
        </p:nvCxnSpPr>
        <p:spPr>
          <a:xfrm flipV="1">
            <a:off x="3417351" y="1286348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98841046-1B22-027C-A7FF-18D922CB1B95}"/>
              </a:ext>
            </a:extLst>
          </p:cNvPr>
          <p:cNvSpPr/>
          <p:nvPr/>
        </p:nvSpPr>
        <p:spPr>
          <a:xfrm>
            <a:off x="5064158" y="122420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73F9C0B-9F57-F8F9-C371-850E3919CF32}"/>
              </a:ext>
            </a:extLst>
          </p:cNvPr>
          <p:cNvCxnSpPr/>
          <p:nvPr/>
        </p:nvCxnSpPr>
        <p:spPr>
          <a:xfrm>
            <a:off x="3417351" y="1813090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6A3B4971-7EAD-E1FF-C643-D8CC9A449466}"/>
              </a:ext>
            </a:extLst>
          </p:cNvPr>
          <p:cNvSpPr/>
          <p:nvPr/>
        </p:nvSpPr>
        <p:spPr>
          <a:xfrm>
            <a:off x="5064158" y="184268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C2323C8-DC1A-4D6C-9A51-F676EB743BC9}"/>
              </a:ext>
            </a:extLst>
          </p:cNvPr>
          <p:cNvCxnSpPr/>
          <p:nvPr/>
        </p:nvCxnSpPr>
        <p:spPr>
          <a:xfrm flipV="1">
            <a:off x="3417351" y="2422690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5F51317A-FA79-AD31-157D-6609481679EA}"/>
              </a:ext>
            </a:extLst>
          </p:cNvPr>
          <p:cNvSpPr/>
          <p:nvPr/>
        </p:nvSpPr>
        <p:spPr>
          <a:xfrm>
            <a:off x="5064158" y="2360546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AC4E4DE-3149-EC5C-AA53-929396476E87}"/>
              </a:ext>
            </a:extLst>
          </p:cNvPr>
          <p:cNvCxnSpPr/>
          <p:nvPr/>
        </p:nvCxnSpPr>
        <p:spPr>
          <a:xfrm>
            <a:off x="3417351" y="2949432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68018DF-E0E5-4782-2FF3-6AC9DBD965E6}"/>
              </a:ext>
            </a:extLst>
          </p:cNvPr>
          <p:cNvSpPr/>
          <p:nvPr/>
        </p:nvSpPr>
        <p:spPr>
          <a:xfrm>
            <a:off x="5064158" y="297902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636F1D3-2CE5-7494-9EAA-F2B6201DAB03}"/>
              </a:ext>
            </a:extLst>
          </p:cNvPr>
          <p:cNvSpPr txBox="1"/>
          <p:nvPr/>
        </p:nvSpPr>
        <p:spPr>
          <a:xfrm>
            <a:off x="82856" y="2203241"/>
            <a:ext cx="488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/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/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/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/>
              <p:nvPr/>
            </p:nvSpPr>
            <p:spPr>
              <a:xfrm>
                <a:off x="5162107" y="1821049"/>
                <a:ext cx="3026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07" y="1821049"/>
                <a:ext cx="3026530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/>
              <p:nvPr/>
            </p:nvSpPr>
            <p:spPr>
              <a:xfrm>
                <a:off x="5112985" y="2371922"/>
                <a:ext cx="3026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𝑨𝑻𝒓𝒂𝒔𝒐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85" y="2371922"/>
                <a:ext cx="3026530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/>
              <p:nvPr/>
            </p:nvSpPr>
            <p:spPr>
              <a:xfrm>
                <a:off x="5180155" y="2949432"/>
                <a:ext cx="2474680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55" y="2949432"/>
                <a:ext cx="2474680" cy="457433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A249EA1-20C6-34FE-86F7-B31061BD4A66}"/>
              </a:ext>
            </a:extLst>
          </p:cNvPr>
          <p:cNvCxnSpPr/>
          <p:nvPr/>
        </p:nvCxnSpPr>
        <p:spPr>
          <a:xfrm>
            <a:off x="8229600" y="1286348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C61559C-F14B-2CDF-4B87-F4866AB49C4F}"/>
              </a:ext>
            </a:extLst>
          </p:cNvPr>
          <p:cNvCxnSpPr/>
          <p:nvPr/>
        </p:nvCxnSpPr>
        <p:spPr>
          <a:xfrm>
            <a:off x="8229600" y="1929343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1D08788-3528-1A18-26B0-A72A8F3A5CEB}"/>
              </a:ext>
            </a:extLst>
          </p:cNvPr>
          <p:cNvCxnSpPr/>
          <p:nvPr/>
        </p:nvCxnSpPr>
        <p:spPr>
          <a:xfrm>
            <a:off x="8229600" y="2464851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D0B6D74-0EE5-4B0A-64B8-DB07492EE0E9}"/>
              </a:ext>
            </a:extLst>
          </p:cNvPr>
          <p:cNvCxnSpPr/>
          <p:nvPr/>
        </p:nvCxnSpPr>
        <p:spPr>
          <a:xfrm>
            <a:off x="8229600" y="3084735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F896B6A-86AB-C025-A199-12B9B1BB096F}"/>
              </a:ext>
            </a:extLst>
          </p:cNvPr>
          <p:cNvSpPr/>
          <p:nvPr/>
        </p:nvSpPr>
        <p:spPr>
          <a:xfrm>
            <a:off x="9111322" y="2940376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01BAF1A-0F6D-C2F1-D305-B8AAC1F6BF8C}"/>
              </a:ext>
            </a:extLst>
          </p:cNvPr>
          <p:cNvSpPr/>
          <p:nvPr/>
        </p:nvSpPr>
        <p:spPr>
          <a:xfrm>
            <a:off x="9111322" y="232189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37A5243-86A8-B364-6F33-A939A5DE4500}"/>
              </a:ext>
            </a:extLst>
          </p:cNvPr>
          <p:cNvSpPr/>
          <p:nvPr/>
        </p:nvSpPr>
        <p:spPr>
          <a:xfrm>
            <a:off x="9111322" y="17762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109D608-86A8-AAAF-7DF9-3B13ECFC02D7}"/>
              </a:ext>
            </a:extLst>
          </p:cNvPr>
          <p:cNvSpPr/>
          <p:nvPr/>
        </p:nvSpPr>
        <p:spPr>
          <a:xfrm>
            <a:off x="9111322" y="1128815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8EBE0BA2-3327-2272-3F4D-9C9241B0B285}"/>
              </a:ext>
            </a:extLst>
          </p:cNvPr>
          <p:cNvSpPr/>
          <p:nvPr/>
        </p:nvSpPr>
        <p:spPr>
          <a:xfrm>
            <a:off x="8911575" y="122010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02D2D150-611B-8586-E532-507AC347E794}"/>
              </a:ext>
            </a:extLst>
          </p:cNvPr>
          <p:cNvSpPr/>
          <p:nvPr/>
        </p:nvSpPr>
        <p:spPr>
          <a:xfrm>
            <a:off x="8911575" y="1838580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5F34518E-2C7A-FE55-A6CD-0378C5DF5699}"/>
              </a:ext>
            </a:extLst>
          </p:cNvPr>
          <p:cNvSpPr/>
          <p:nvPr/>
        </p:nvSpPr>
        <p:spPr>
          <a:xfrm>
            <a:off x="8911575" y="235644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D0B2A57-2EF0-BCF1-064B-815561FAF9D6}"/>
              </a:ext>
            </a:extLst>
          </p:cNvPr>
          <p:cNvSpPr/>
          <p:nvPr/>
        </p:nvSpPr>
        <p:spPr>
          <a:xfrm>
            <a:off x="8911575" y="297492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468933B-78DC-9829-2531-38D8CC082585}"/>
              </a:ext>
            </a:extLst>
          </p:cNvPr>
          <p:cNvSpPr txBox="1"/>
          <p:nvPr/>
        </p:nvSpPr>
        <p:spPr>
          <a:xfrm>
            <a:off x="9214176" y="1173586"/>
            <a:ext cx="25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Mau Pagador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/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/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𝑴𝒂𝒖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/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A137145E-EE79-BA18-7625-B9D5C1601B81}"/>
              </a:ext>
            </a:extLst>
          </p:cNvPr>
          <p:cNvSpPr/>
          <p:nvPr/>
        </p:nvSpPr>
        <p:spPr>
          <a:xfrm>
            <a:off x="0" y="0"/>
            <a:ext cx="5051394" cy="6858000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6F8CCC3-00D3-968F-3B75-C2770F5C4017}"/>
              </a:ext>
            </a:extLst>
          </p:cNvPr>
          <p:cNvSpPr/>
          <p:nvPr/>
        </p:nvSpPr>
        <p:spPr>
          <a:xfrm rot="5400000">
            <a:off x="2331791" y="2055844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00A7D93-88AE-E7B6-160C-23583CFBFEA4}"/>
              </a:ext>
            </a:extLst>
          </p:cNvPr>
          <p:cNvSpPr/>
          <p:nvPr/>
        </p:nvSpPr>
        <p:spPr>
          <a:xfrm rot="5400000">
            <a:off x="1893823" y="2064642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F5CAD6-659B-D72A-DEF1-B6C9C67849E4}"/>
              </a:ext>
            </a:extLst>
          </p:cNvPr>
          <p:cNvSpPr/>
          <p:nvPr/>
        </p:nvSpPr>
        <p:spPr>
          <a:xfrm rot="5400000">
            <a:off x="1309381" y="2071970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D8C2782-DD5C-309C-EBF9-D97468EC8D67}"/>
              </a:ext>
            </a:extLst>
          </p:cNvPr>
          <p:cNvSpPr/>
          <p:nvPr/>
        </p:nvSpPr>
        <p:spPr>
          <a:xfrm rot="5400000">
            <a:off x="871412" y="2055846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8B579E88-A6C4-811B-84EA-0DF2B3012045}"/>
              </a:ext>
            </a:extLst>
          </p:cNvPr>
          <p:cNvSpPr/>
          <p:nvPr/>
        </p:nvSpPr>
        <p:spPr>
          <a:xfrm>
            <a:off x="1506244" y="381741"/>
            <a:ext cx="1747422" cy="870011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1CE7B-28F0-E5CB-D99D-FDB0086D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293877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08E50-E764-CEC3-9CB0-7020F26253B7}"/>
              </a:ext>
            </a:extLst>
          </p:cNvPr>
          <p:cNvSpPr txBox="1"/>
          <p:nvPr/>
        </p:nvSpPr>
        <p:spPr>
          <a:xfrm>
            <a:off x="5051394" y="1873906"/>
            <a:ext cx="697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F777C0D-99E4-75CA-8CB7-9C1CA06912BE}"/>
              </a:ext>
            </a:extLst>
          </p:cNvPr>
          <p:cNvSpPr/>
          <p:nvPr/>
        </p:nvSpPr>
        <p:spPr>
          <a:xfrm>
            <a:off x="5486400" y="5051394"/>
            <a:ext cx="5495277" cy="1512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Galdenoro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Leopoldo André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CC78FD4D-F760-EAEA-8603-B6C3D8A1D4E6}"/>
              </a:ext>
            </a:extLst>
          </p:cNvPr>
          <p:cNvSpPr/>
          <p:nvPr/>
        </p:nvSpPr>
        <p:spPr>
          <a:xfrm>
            <a:off x="1789590" y="479394"/>
            <a:ext cx="1180730" cy="674703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AA6FF8-A5BA-8700-BD7A-3A26BBDF857B}"/>
              </a:ext>
            </a:extLst>
          </p:cNvPr>
          <p:cNvSpPr/>
          <p:nvPr/>
        </p:nvSpPr>
        <p:spPr>
          <a:xfrm>
            <a:off x="1506244" y="1251752"/>
            <a:ext cx="1747422" cy="1775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94BA112-B68A-07D5-D9F1-558B29A2F592}"/>
              </a:ext>
            </a:extLst>
          </p:cNvPr>
          <p:cNvSpPr/>
          <p:nvPr/>
        </p:nvSpPr>
        <p:spPr>
          <a:xfrm rot="10800000">
            <a:off x="1502544" y="2974021"/>
            <a:ext cx="1747420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93DD7B7-CBC9-7C9A-7D8E-061BF6D05E92}"/>
              </a:ext>
            </a:extLst>
          </p:cNvPr>
          <p:cNvSpPr/>
          <p:nvPr/>
        </p:nvSpPr>
        <p:spPr>
          <a:xfrm rot="10800000">
            <a:off x="1536942" y="3054620"/>
            <a:ext cx="1678621" cy="134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Gráfico 55" descr="Moedas">
            <a:extLst>
              <a:ext uri="{FF2B5EF4-FFF2-40B4-BE49-F238E27FC236}">
                <a16:creationId xmlns:a16="http://schemas.microsoft.com/office/drawing/2014/main" id="{872B1853-6F43-57D8-E660-4A946F051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8419" y="632574"/>
            <a:ext cx="593324" cy="593324"/>
          </a:xfrm>
          <a:prstGeom prst="rect">
            <a:avLst/>
          </a:prstGeom>
        </p:spPr>
      </p:pic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8F958488-9D5A-7E51-05A1-FC27DC16E6A4}"/>
              </a:ext>
            </a:extLst>
          </p:cNvPr>
          <p:cNvCxnSpPr>
            <a:cxnSpLocks/>
          </p:cNvCxnSpPr>
          <p:nvPr/>
        </p:nvCxnSpPr>
        <p:spPr>
          <a:xfrm flipH="1">
            <a:off x="804169" y="3429000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BB5C082-1577-AA94-74E2-D7A59F9AABF1}"/>
              </a:ext>
            </a:extLst>
          </p:cNvPr>
          <p:cNvCxnSpPr>
            <a:cxnSpLocks/>
          </p:cNvCxnSpPr>
          <p:nvPr/>
        </p:nvCxnSpPr>
        <p:spPr>
          <a:xfrm flipH="1" flipV="1">
            <a:off x="2962923" y="3279709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6A10593F-E1BA-9435-A6A6-C38D52CF3352}"/>
              </a:ext>
            </a:extLst>
          </p:cNvPr>
          <p:cNvSpPr/>
          <p:nvPr/>
        </p:nvSpPr>
        <p:spPr>
          <a:xfrm>
            <a:off x="346229" y="5291091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EAE4452-DF98-7DC4-3A57-7F20FC9BD4D0}"/>
              </a:ext>
            </a:extLst>
          </p:cNvPr>
          <p:cNvSpPr/>
          <p:nvPr/>
        </p:nvSpPr>
        <p:spPr>
          <a:xfrm>
            <a:off x="493451" y="5376757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FAA9FA1-1840-81EC-058D-CA4CE4F21A67}"/>
              </a:ext>
            </a:extLst>
          </p:cNvPr>
          <p:cNvSpPr/>
          <p:nvPr/>
        </p:nvSpPr>
        <p:spPr>
          <a:xfrm>
            <a:off x="3419382" y="5206595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003D0B0E-3232-FA57-D1EB-F2832266B343}"/>
              </a:ext>
            </a:extLst>
          </p:cNvPr>
          <p:cNvSpPr/>
          <p:nvPr/>
        </p:nvSpPr>
        <p:spPr>
          <a:xfrm>
            <a:off x="3566604" y="5292261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</p:spTree>
    <p:extLst>
      <p:ext uri="{BB962C8B-B14F-4D97-AF65-F5344CB8AC3E}">
        <p14:creationId xmlns:p14="http://schemas.microsoft.com/office/powerpoint/2010/main" val="386567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1BA30-8FE4-9656-2201-E76FBD159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ângulo 128">
            <a:extLst>
              <a:ext uri="{FF2B5EF4-FFF2-40B4-BE49-F238E27FC236}">
                <a16:creationId xmlns:a16="http://schemas.microsoft.com/office/drawing/2014/main" id="{3D224878-E01F-B622-367B-F84FB69F5DC0}"/>
              </a:ext>
            </a:extLst>
          </p:cNvPr>
          <p:cNvSpPr/>
          <p:nvPr/>
        </p:nvSpPr>
        <p:spPr>
          <a:xfrm>
            <a:off x="4660583" y="894790"/>
            <a:ext cx="7448467" cy="5897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B9D7268A-A0CF-5253-C863-A80FF1D521E1}"/>
              </a:ext>
            </a:extLst>
          </p:cNvPr>
          <p:cNvCxnSpPr>
            <a:cxnSpLocks/>
          </p:cNvCxnSpPr>
          <p:nvPr/>
        </p:nvCxnSpPr>
        <p:spPr>
          <a:xfrm>
            <a:off x="10914941" y="245097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CF572BF5-D8A9-9302-85CF-88EBF2D269FE}"/>
              </a:ext>
            </a:extLst>
          </p:cNvPr>
          <p:cNvCxnSpPr>
            <a:cxnSpLocks/>
          </p:cNvCxnSpPr>
          <p:nvPr/>
        </p:nvCxnSpPr>
        <p:spPr>
          <a:xfrm>
            <a:off x="9794187" y="2933828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0E48453D-9567-3E51-EB6C-11EFF48DD6E4}"/>
              </a:ext>
            </a:extLst>
          </p:cNvPr>
          <p:cNvCxnSpPr>
            <a:cxnSpLocks/>
          </p:cNvCxnSpPr>
          <p:nvPr/>
        </p:nvCxnSpPr>
        <p:spPr>
          <a:xfrm>
            <a:off x="7343879" y="291823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71ABE8F4-42AA-A959-A706-75364B08B445}"/>
              </a:ext>
            </a:extLst>
          </p:cNvPr>
          <p:cNvCxnSpPr>
            <a:cxnSpLocks/>
          </p:cNvCxnSpPr>
          <p:nvPr/>
        </p:nvCxnSpPr>
        <p:spPr>
          <a:xfrm>
            <a:off x="6118725" y="242782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C4602F83-9258-F3D8-C422-85179FBF9467}"/>
              </a:ext>
            </a:extLst>
          </p:cNvPr>
          <p:cNvCxnSpPr>
            <a:cxnSpLocks/>
          </p:cNvCxnSpPr>
          <p:nvPr/>
        </p:nvCxnSpPr>
        <p:spPr>
          <a:xfrm>
            <a:off x="8569033" y="242782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E5EB17B-7EAD-03EF-228C-AE157EAC5292}"/>
              </a:ext>
            </a:extLst>
          </p:cNvPr>
          <p:cNvSpPr/>
          <p:nvPr/>
        </p:nvSpPr>
        <p:spPr>
          <a:xfrm>
            <a:off x="82950" y="894790"/>
            <a:ext cx="4400272" cy="5897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5ABB5D-A37C-1F72-353E-8F002B88097E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ENTENDIMENTO DO RISCO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0650BA-4EAB-A658-D7BA-A8AA38408E74}"/>
              </a:ext>
            </a:extLst>
          </p:cNvPr>
          <p:cNvSpPr txBox="1"/>
          <p:nvPr/>
        </p:nvSpPr>
        <p:spPr>
          <a:xfrm>
            <a:off x="82950" y="1243719"/>
            <a:ext cx="4051873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tratar-se de uma “operação de confiança”, a concessão é realizada sob condições de incerteza e toda vez que há uma antecipação de recursos há chances da não recuperação do valor: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5660E4-A247-E16B-6B44-2E8FD6CDDD7B}"/>
              </a:ext>
            </a:extLst>
          </p:cNvPr>
          <p:cNvSpPr/>
          <p:nvPr/>
        </p:nvSpPr>
        <p:spPr>
          <a:xfrm>
            <a:off x="295266" y="673228"/>
            <a:ext cx="2456323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risco da operação</a:t>
            </a:r>
          </a:p>
        </p:txBody>
      </p:sp>
      <p:sp>
        <p:nvSpPr>
          <p:cNvPr id="11" name="Google Shape;2205;p34">
            <a:extLst>
              <a:ext uri="{FF2B5EF4-FFF2-40B4-BE49-F238E27FC236}">
                <a16:creationId xmlns:a16="http://schemas.microsoft.com/office/drawing/2014/main" id="{FE3F964A-8ECC-7E39-3723-71FCD37B3971}"/>
              </a:ext>
            </a:extLst>
          </p:cNvPr>
          <p:cNvSpPr/>
          <p:nvPr/>
        </p:nvSpPr>
        <p:spPr>
          <a:xfrm>
            <a:off x="1861249" y="2993665"/>
            <a:ext cx="804865" cy="804865"/>
          </a:xfrm>
          <a:prstGeom prst="ellipse">
            <a:avLst/>
          </a:pr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206;p34">
            <a:extLst>
              <a:ext uri="{FF2B5EF4-FFF2-40B4-BE49-F238E27FC236}">
                <a16:creationId xmlns:a16="http://schemas.microsoft.com/office/drawing/2014/main" id="{7A1F3952-4D1B-273A-1D9A-FA26A09606C2}"/>
              </a:ext>
            </a:extLst>
          </p:cNvPr>
          <p:cNvSpPr/>
          <p:nvPr/>
        </p:nvSpPr>
        <p:spPr>
          <a:xfrm>
            <a:off x="1921101" y="3053596"/>
            <a:ext cx="684999" cy="684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2208;p34">
            <a:extLst>
              <a:ext uri="{FF2B5EF4-FFF2-40B4-BE49-F238E27FC236}">
                <a16:creationId xmlns:a16="http://schemas.microsoft.com/office/drawing/2014/main" id="{E38E8475-5CDE-70A9-186C-76F7CBE62D32}"/>
              </a:ext>
            </a:extLst>
          </p:cNvPr>
          <p:cNvSpPr/>
          <p:nvPr/>
        </p:nvSpPr>
        <p:spPr>
          <a:xfrm>
            <a:off x="2090612" y="3408389"/>
            <a:ext cx="345977" cy="116019"/>
          </a:xfrm>
          <a:custGeom>
            <a:avLst/>
            <a:gdLst/>
            <a:ahLst/>
            <a:cxnLst/>
            <a:rect l="l" t="t" r="r" b="b"/>
            <a:pathLst>
              <a:path w="10807" h="3624" extrusionOk="0">
                <a:moveTo>
                  <a:pt x="2111" y="1"/>
                </a:moveTo>
                <a:cubicBezTo>
                  <a:pt x="945" y="1"/>
                  <a:pt x="0" y="946"/>
                  <a:pt x="0" y="2080"/>
                </a:cubicBezTo>
                <a:lnTo>
                  <a:pt x="0" y="3183"/>
                </a:lnTo>
                <a:cubicBezTo>
                  <a:pt x="0" y="3435"/>
                  <a:pt x="221" y="3624"/>
                  <a:pt x="441" y="3624"/>
                </a:cubicBezTo>
                <a:lnTo>
                  <a:pt x="10365" y="3624"/>
                </a:lnTo>
                <a:cubicBezTo>
                  <a:pt x="10618" y="3624"/>
                  <a:pt x="10807" y="3435"/>
                  <a:pt x="10807" y="3183"/>
                </a:cubicBezTo>
                <a:lnTo>
                  <a:pt x="10807" y="2080"/>
                </a:lnTo>
                <a:cubicBezTo>
                  <a:pt x="10807" y="946"/>
                  <a:pt x="9861" y="1"/>
                  <a:pt x="8727" y="1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210;p34">
            <a:extLst>
              <a:ext uri="{FF2B5EF4-FFF2-40B4-BE49-F238E27FC236}">
                <a16:creationId xmlns:a16="http://schemas.microsoft.com/office/drawing/2014/main" id="{6D97EF2D-7C87-36F4-1292-34B470E2CF15}"/>
              </a:ext>
            </a:extLst>
          </p:cNvPr>
          <p:cNvSpPr/>
          <p:nvPr/>
        </p:nvSpPr>
        <p:spPr>
          <a:xfrm>
            <a:off x="2170807" y="3154943"/>
            <a:ext cx="185586" cy="211838"/>
          </a:xfrm>
          <a:custGeom>
            <a:avLst/>
            <a:gdLst/>
            <a:ahLst/>
            <a:cxnLst/>
            <a:rect l="l" t="t" r="r" b="b"/>
            <a:pathLst>
              <a:path w="5797" h="6617" extrusionOk="0">
                <a:moveTo>
                  <a:pt x="2930" y="0"/>
                </a:moveTo>
                <a:cubicBezTo>
                  <a:pt x="1292" y="0"/>
                  <a:pt x="0" y="1292"/>
                  <a:pt x="0" y="2867"/>
                </a:cubicBezTo>
                <a:cubicBezTo>
                  <a:pt x="32" y="3812"/>
                  <a:pt x="504" y="4694"/>
                  <a:pt x="1260" y="5230"/>
                </a:cubicBezTo>
                <a:lnTo>
                  <a:pt x="1260" y="6616"/>
                </a:lnTo>
                <a:lnTo>
                  <a:pt x="4568" y="6616"/>
                </a:lnTo>
                <a:lnTo>
                  <a:pt x="4568" y="5230"/>
                </a:lnTo>
                <a:cubicBezTo>
                  <a:pt x="5356" y="4694"/>
                  <a:pt x="5797" y="3812"/>
                  <a:pt x="5797" y="2867"/>
                </a:cubicBezTo>
                <a:cubicBezTo>
                  <a:pt x="5797" y="1260"/>
                  <a:pt x="4505" y="0"/>
                  <a:pt x="2930" y="0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2209;p34">
            <a:extLst>
              <a:ext uri="{FF2B5EF4-FFF2-40B4-BE49-F238E27FC236}">
                <a16:creationId xmlns:a16="http://schemas.microsoft.com/office/drawing/2014/main" id="{B92E26A1-C039-F097-D1F7-9CF711CBB009}"/>
              </a:ext>
            </a:extLst>
          </p:cNvPr>
          <p:cNvSpPr/>
          <p:nvPr/>
        </p:nvSpPr>
        <p:spPr>
          <a:xfrm>
            <a:off x="2117839" y="3536747"/>
            <a:ext cx="291521" cy="27276"/>
          </a:xfrm>
          <a:custGeom>
            <a:avLst/>
            <a:gdLst/>
            <a:ahLst/>
            <a:cxnLst/>
            <a:rect l="l" t="t" r="r" b="b"/>
            <a:pathLst>
              <a:path w="9106" h="852" extrusionOk="0">
                <a:moveTo>
                  <a:pt x="0" y="1"/>
                </a:moveTo>
                <a:lnTo>
                  <a:pt x="0" y="442"/>
                </a:lnTo>
                <a:cubicBezTo>
                  <a:pt x="0" y="694"/>
                  <a:pt x="190" y="851"/>
                  <a:pt x="442" y="851"/>
                </a:cubicBezTo>
                <a:lnTo>
                  <a:pt x="8696" y="851"/>
                </a:lnTo>
                <a:cubicBezTo>
                  <a:pt x="8948" y="851"/>
                  <a:pt x="9105" y="631"/>
                  <a:pt x="9105" y="442"/>
                </a:cubicBezTo>
                <a:lnTo>
                  <a:pt x="9105" y="1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D5565E21-F3FD-094F-541C-D8A0503B066F}"/>
              </a:ext>
            </a:extLst>
          </p:cNvPr>
          <p:cNvSpPr/>
          <p:nvPr/>
        </p:nvSpPr>
        <p:spPr>
          <a:xfrm rot="5400000">
            <a:off x="1916085" y="2971046"/>
            <a:ext cx="666750" cy="2390774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Google Shape;6658;p77">
            <a:extLst>
              <a:ext uri="{FF2B5EF4-FFF2-40B4-BE49-F238E27FC236}">
                <a16:creationId xmlns:a16="http://schemas.microsoft.com/office/drawing/2014/main" id="{150E44FD-FFF5-F6F4-DDD2-82FD35539C5B}"/>
              </a:ext>
            </a:extLst>
          </p:cNvPr>
          <p:cNvSpPr/>
          <p:nvPr/>
        </p:nvSpPr>
        <p:spPr>
          <a:xfrm>
            <a:off x="415888" y="4534337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6658;p77">
            <a:extLst>
              <a:ext uri="{FF2B5EF4-FFF2-40B4-BE49-F238E27FC236}">
                <a16:creationId xmlns:a16="http://schemas.microsoft.com/office/drawing/2014/main" id="{E9529B99-B7FC-4545-4FED-137ABB2F7927}"/>
              </a:ext>
            </a:extLst>
          </p:cNvPr>
          <p:cNvSpPr/>
          <p:nvPr/>
        </p:nvSpPr>
        <p:spPr>
          <a:xfrm>
            <a:off x="2824420" y="4541221"/>
            <a:ext cx="124085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Não 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440D6753-1A6A-2241-F447-83D16EF35D80}"/>
              </a:ext>
            </a:extLst>
          </p:cNvPr>
          <p:cNvSpPr txBox="1"/>
          <p:nvPr/>
        </p:nvSpPr>
        <p:spPr>
          <a:xfrm>
            <a:off x="607523" y="5237356"/>
            <a:ext cx="3815395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adimplentes conquistam o bem desejado ao passo que a instituição lucra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E18ABE7-341D-F91B-ADE9-B376D7E3E794}"/>
              </a:ext>
            </a:extLst>
          </p:cNvPr>
          <p:cNvSpPr txBox="1"/>
          <p:nvPr/>
        </p:nvSpPr>
        <p:spPr>
          <a:xfrm>
            <a:off x="612444" y="6032385"/>
            <a:ext cx="3810474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inadimplentes endividam-se e a instituição sofre prejuízo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BB0991DE-DAE0-58B6-68B2-36FEDB9507AE}"/>
              </a:ext>
            </a:extLst>
          </p:cNvPr>
          <p:cNvSpPr/>
          <p:nvPr/>
        </p:nvSpPr>
        <p:spPr>
          <a:xfrm>
            <a:off x="317633" y="5369517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Fluxograma: Conector 119">
            <a:extLst>
              <a:ext uri="{FF2B5EF4-FFF2-40B4-BE49-F238E27FC236}">
                <a16:creationId xmlns:a16="http://schemas.microsoft.com/office/drawing/2014/main" id="{54C25F13-BCF5-EB5F-AFA1-47CDAFC698E7}"/>
              </a:ext>
            </a:extLst>
          </p:cNvPr>
          <p:cNvSpPr/>
          <p:nvPr/>
        </p:nvSpPr>
        <p:spPr>
          <a:xfrm>
            <a:off x="316546" y="6154339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D6156F-50C3-1B71-67BE-DFAE999EC5C4}"/>
              </a:ext>
            </a:extLst>
          </p:cNvPr>
          <p:cNvSpPr/>
          <p:nvPr/>
        </p:nvSpPr>
        <p:spPr>
          <a:xfrm>
            <a:off x="4950458" y="674021"/>
            <a:ext cx="2985528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risco de crédito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8CBDAF-DC22-5546-BEB2-0D2A91DD1842}"/>
              </a:ext>
            </a:extLst>
          </p:cNvPr>
          <p:cNvSpPr txBox="1"/>
          <p:nvPr/>
        </p:nvSpPr>
        <p:spPr>
          <a:xfrm>
            <a:off x="4660583" y="1260868"/>
            <a:ext cx="7293729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Nesse âmbito</a:t>
            </a: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 análise de risco de crédito surge como norteador do processo, sendo responsável por melhorar a discriminação entre bons e maus clientes.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2450;p52">
            <a:extLst>
              <a:ext uri="{FF2B5EF4-FFF2-40B4-BE49-F238E27FC236}">
                <a16:creationId xmlns:a16="http://schemas.microsoft.com/office/drawing/2014/main" id="{E52B11A4-5E15-DDC3-CF3A-380FB110FE99}"/>
              </a:ext>
            </a:extLst>
          </p:cNvPr>
          <p:cNvSpPr/>
          <p:nvPr/>
        </p:nvSpPr>
        <p:spPr>
          <a:xfrm>
            <a:off x="5682456" y="2725785"/>
            <a:ext cx="5356590" cy="186148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485;p52">
            <a:extLst>
              <a:ext uri="{FF2B5EF4-FFF2-40B4-BE49-F238E27FC236}">
                <a16:creationId xmlns:a16="http://schemas.microsoft.com/office/drawing/2014/main" id="{A8AE4BF8-BBD6-BD65-9A2C-F4E1C20E3767}"/>
              </a:ext>
            </a:extLst>
          </p:cNvPr>
          <p:cNvSpPr/>
          <p:nvPr/>
        </p:nvSpPr>
        <p:spPr>
          <a:xfrm>
            <a:off x="6014325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123" name="Google Shape;2486;p52">
            <a:extLst>
              <a:ext uri="{FF2B5EF4-FFF2-40B4-BE49-F238E27FC236}">
                <a16:creationId xmlns:a16="http://schemas.microsoft.com/office/drawing/2014/main" id="{2AB5E25F-1964-DAFB-4C13-079FA05BC93C}"/>
              </a:ext>
            </a:extLst>
          </p:cNvPr>
          <p:cNvSpPr/>
          <p:nvPr/>
        </p:nvSpPr>
        <p:spPr>
          <a:xfrm>
            <a:off x="7239479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124" name="Google Shape;2487;p52">
            <a:extLst>
              <a:ext uri="{FF2B5EF4-FFF2-40B4-BE49-F238E27FC236}">
                <a16:creationId xmlns:a16="http://schemas.microsoft.com/office/drawing/2014/main" id="{D8967AF6-2759-981A-5732-F8D6D5CE5E68}"/>
              </a:ext>
            </a:extLst>
          </p:cNvPr>
          <p:cNvSpPr/>
          <p:nvPr/>
        </p:nvSpPr>
        <p:spPr>
          <a:xfrm>
            <a:off x="8464633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25" name="Google Shape;2488;p52">
            <a:extLst>
              <a:ext uri="{FF2B5EF4-FFF2-40B4-BE49-F238E27FC236}">
                <a16:creationId xmlns:a16="http://schemas.microsoft.com/office/drawing/2014/main" id="{4468DAB5-D953-02EE-9B4A-578D9845C91C}"/>
              </a:ext>
            </a:extLst>
          </p:cNvPr>
          <p:cNvSpPr/>
          <p:nvPr/>
        </p:nvSpPr>
        <p:spPr>
          <a:xfrm>
            <a:off x="9689787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30" name="Google Shape;6658;p77">
            <a:extLst>
              <a:ext uri="{FF2B5EF4-FFF2-40B4-BE49-F238E27FC236}">
                <a16:creationId xmlns:a16="http://schemas.microsoft.com/office/drawing/2014/main" id="{56F2C493-16C0-87B1-1FEF-AF9BBEFFC6CC}"/>
              </a:ext>
            </a:extLst>
          </p:cNvPr>
          <p:cNvSpPr/>
          <p:nvPr/>
        </p:nvSpPr>
        <p:spPr>
          <a:xfrm>
            <a:off x="5502053" y="2140728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do Bom e Mau Pagador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6658;p77">
            <a:extLst>
              <a:ext uri="{FF2B5EF4-FFF2-40B4-BE49-F238E27FC236}">
                <a16:creationId xmlns:a16="http://schemas.microsoft.com/office/drawing/2014/main" id="{70933140-92B4-A88A-1BC4-758966009708}"/>
              </a:ext>
            </a:extLst>
          </p:cNvPr>
          <p:cNvSpPr/>
          <p:nvPr/>
        </p:nvSpPr>
        <p:spPr>
          <a:xfrm>
            <a:off x="6748596" y="3213721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Variáveis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6658;p77">
            <a:extLst>
              <a:ext uri="{FF2B5EF4-FFF2-40B4-BE49-F238E27FC236}">
                <a16:creationId xmlns:a16="http://schemas.microsoft.com/office/drawing/2014/main" id="{054C9D9D-E036-EF22-93D6-0CF788F9293D}"/>
              </a:ext>
            </a:extLst>
          </p:cNvPr>
          <p:cNvSpPr/>
          <p:nvPr/>
        </p:nvSpPr>
        <p:spPr>
          <a:xfrm>
            <a:off x="7952361" y="2136903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Classificação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6658;p77">
            <a:extLst>
              <a:ext uri="{FF2B5EF4-FFF2-40B4-BE49-F238E27FC236}">
                <a16:creationId xmlns:a16="http://schemas.microsoft.com/office/drawing/2014/main" id="{EE985181-290D-9685-1911-8DE390E45609}"/>
              </a:ext>
            </a:extLst>
          </p:cNvPr>
          <p:cNvSpPr/>
          <p:nvPr/>
        </p:nvSpPr>
        <p:spPr>
          <a:xfrm>
            <a:off x="9177515" y="322640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do Score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2488;p52">
            <a:extLst>
              <a:ext uri="{FF2B5EF4-FFF2-40B4-BE49-F238E27FC236}">
                <a16:creationId xmlns:a16="http://schemas.microsoft.com/office/drawing/2014/main" id="{2B7D6042-C673-07F9-3AED-6F719B2A9C38}"/>
              </a:ext>
            </a:extLst>
          </p:cNvPr>
          <p:cNvSpPr/>
          <p:nvPr/>
        </p:nvSpPr>
        <p:spPr>
          <a:xfrm>
            <a:off x="10815930" y="270313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46" name="Google Shape;6658;p77">
            <a:extLst>
              <a:ext uri="{FF2B5EF4-FFF2-40B4-BE49-F238E27FC236}">
                <a16:creationId xmlns:a16="http://schemas.microsoft.com/office/drawing/2014/main" id="{D3B3C2F0-8B3C-D983-50E6-4F92FEBF1736}"/>
              </a:ext>
            </a:extLst>
          </p:cNvPr>
          <p:cNvSpPr/>
          <p:nvPr/>
        </p:nvSpPr>
        <p:spPr>
          <a:xfrm>
            <a:off x="10298269" y="2160054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Concessão de Crédito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Gráfico 148" descr="Homem">
            <a:extLst>
              <a:ext uri="{FF2B5EF4-FFF2-40B4-BE49-F238E27FC236}">
                <a16:creationId xmlns:a16="http://schemas.microsoft.com/office/drawing/2014/main" id="{35284356-9CB0-138C-8F44-B59F4B3D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9229" y="5643185"/>
            <a:ext cx="914400" cy="914400"/>
          </a:xfrm>
          <a:prstGeom prst="rect">
            <a:avLst/>
          </a:prstGeom>
        </p:spPr>
      </p:pic>
      <p:pic>
        <p:nvPicPr>
          <p:cNvPr id="150" name="Gráfico 149" descr="Homem">
            <a:extLst>
              <a:ext uri="{FF2B5EF4-FFF2-40B4-BE49-F238E27FC236}">
                <a16:creationId xmlns:a16="http://schemas.microsoft.com/office/drawing/2014/main" id="{908BEBE5-7CF0-2A9E-49A8-700292E66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871" y="4454898"/>
            <a:ext cx="914400" cy="914400"/>
          </a:xfrm>
          <a:prstGeom prst="rect">
            <a:avLst/>
          </a:prstGeom>
        </p:spPr>
      </p:pic>
      <p:pic>
        <p:nvPicPr>
          <p:cNvPr id="152" name="Gráfico 151" descr="Adicionar">
            <a:extLst>
              <a:ext uri="{FF2B5EF4-FFF2-40B4-BE49-F238E27FC236}">
                <a16:creationId xmlns:a16="http://schemas.microsoft.com/office/drawing/2014/main" id="{8DE40D3B-E323-0CD8-C100-AE1EFE54B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1929" y="4752954"/>
            <a:ext cx="290924" cy="290924"/>
          </a:xfrm>
          <a:prstGeom prst="rect">
            <a:avLst/>
          </a:prstGeom>
        </p:spPr>
      </p:pic>
      <p:sp>
        <p:nvSpPr>
          <p:cNvPr id="153" name="Google Shape;6658;p77">
            <a:extLst>
              <a:ext uri="{FF2B5EF4-FFF2-40B4-BE49-F238E27FC236}">
                <a16:creationId xmlns:a16="http://schemas.microsoft.com/office/drawing/2014/main" id="{FB9AA2D3-DE1D-8D8B-C36E-A06416B18A44}"/>
              </a:ext>
            </a:extLst>
          </p:cNvPr>
          <p:cNvSpPr/>
          <p:nvPr/>
        </p:nvSpPr>
        <p:spPr>
          <a:xfrm>
            <a:off x="6294227" y="4752954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Fluxograma: Conector 153">
            <a:extLst>
              <a:ext uri="{FF2B5EF4-FFF2-40B4-BE49-F238E27FC236}">
                <a16:creationId xmlns:a16="http://schemas.microsoft.com/office/drawing/2014/main" id="{9D664E6C-C12E-87DB-A337-11848A76CA1E}"/>
              </a:ext>
            </a:extLst>
          </p:cNvPr>
          <p:cNvSpPr/>
          <p:nvPr/>
        </p:nvSpPr>
        <p:spPr>
          <a:xfrm>
            <a:off x="5001672" y="4766636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Fluxograma: Conector 154">
            <a:extLst>
              <a:ext uri="{FF2B5EF4-FFF2-40B4-BE49-F238E27FC236}">
                <a16:creationId xmlns:a16="http://schemas.microsoft.com/office/drawing/2014/main" id="{9F1A5215-0B3A-9054-C992-694474E5EC05}"/>
              </a:ext>
            </a:extLst>
          </p:cNvPr>
          <p:cNvSpPr/>
          <p:nvPr/>
        </p:nvSpPr>
        <p:spPr>
          <a:xfrm>
            <a:off x="5000264" y="6100385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Google Shape;6658;p77">
            <a:extLst>
              <a:ext uri="{FF2B5EF4-FFF2-40B4-BE49-F238E27FC236}">
                <a16:creationId xmlns:a16="http://schemas.microsoft.com/office/drawing/2014/main" id="{1D4473FE-AB18-D930-C445-3A6D8B77CEA4}"/>
              </a:ext>
            </a:extLst>
          </p:cNvPr>
          <p:cNvSpPr/>
          <p:nvPr/>
        </p:nvSpPr>
        <p:spPr>
          <a:xfrm>
            <a:off x="6347826" y="6091311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03A297A-1EA5-CE95-4C02-7D4AE7F429B9}"/>
              </a:ext>
            </a:extLst>
          </p:cNvPr>
          <p:cNvSpPr/>
          <p:nvPr/>
        </p:nvSpPr>
        <p:spPr>
          <a:xfrm>
            <a:off x="6028172" y="6206052"/>
            <a:ext cx="261158" cy="45719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Chave Esquerda 163">
            <a:extLst>
              <a:ext uri="{FF2B5EF4-FFF2-40B4-BE49-F238E27FC236}">
                <a16:creationId xmlns:a16="http://schemas.microsoft.com/office/drawing/2014/main" id="{A624E1E3-3901-3A74-5616-F4D9D2B49CB2}"/>
              </a:ext>
            </a:extLst>
          </p:cNvPr>
          <p:cNvSpPr/>
          <p:nvPr/>
        </p:nvSpPr>
        <p:spPr>
          <a:xfrm rot="10800000">
            <a:off x="7636894" y="4878107"/>
            <a:ext cx="666750" cy="1373663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F3B83059-A09C-1865-B49C-798FAD42D592}"/>
              </a:ext>
            </a:extLst>
          </p:cNvPr>
          <p:cNvSpPr txBox="1"/>
          <p:nvPr/>
        </p:nvSpPr>
        <p:spPr>
          <a:xfrm>
            <a:off x="5000596" y="4198543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F881CECC-CE29-6319-132D-D7C14469B939}"/>
              </a:ext>
            </a:extLst>
          </p:cNvPr>
          <p:cNvSpPr txBox="1"/>
          <p:nvPr/>
        </p:nvSpPr>
        <p:spPr>
          <a:xfrm>
            <a:off x="4971738" y="5422364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217" name="Shape 4">
            <a:extLst>
              <a:ext uri="{FF2B5EF4-FFF2-40B4-BE49-F238E27FC236}">
                <a16:creationId xmlns:a16="http://schemas.microsoft.com/office/drawing/2014/main" id="{3BAFC5EC-C798-956D-E771-3FB01279AF21}"/>
              </a:ext>
            </a:extLst>
          </p:cNvPr>
          <p:cNvSpPr/>
          <p:nvPr/>
        </p:nvSpPr>
        <p:spPr>
          <a:xfrm>
            <a:off x="8839916" y="5469249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8" name="Shape 3">
            <a:extLst>
              <a:ext uri="{FF2B5EF4-FFF2-40B4-BE49-F238E27FC236}">
                <a16:creationId xmlns:a16="http://schemas.microsoft.com/office/drawing/2014/main" id="{A33151E8-31D0-CBFD-28EA-FDCD24A27E90}"/>
              </a:ext>
            </a:extLst>
          </p:cNvPr>
          <p:cNvSpPr/>
          <p:nvPr/>
        </p:nvSpPr>
        <p:spPr>
          <a:xfrm>
            <a:off x="8568433" y="4560688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9" name="Shape 4">
            <a:extLst>
              <a:ext uri="{FF2B5EF4-FFF2-40B4-BE49-F238E27FC236}">
                <a16:creationId xmlns:a16="http://schemas.microsoft.com/office/drawing/2014/main" id="{CBDA084F-5E1B-6BC4-8655-D44FD12A7156}"/>
              </a:ext>
            </a:extLst>
          </p:cNvPr>
          <p:cNvSpPr/>
          <p:nvPr/>
        </p:nvSpPr>
        <p:spPr>
          <a:xfrm>
            <a:off x="8854038" y="490861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0" name="Shape 5">
            <a:extLst>
              <a:ext uri="{FF2B5EF4-FFF2-40B4-BE49-F238E27FC236}">
                <a16:creationId xmlns:a16="http://schemas.microsoft.com/office/drawing/2014/main" id="{4F429B89-535F-1B5F-3F49-14B9AA3E9E06}"/>
              </a:ext>
            </a:extLst>
          </p:cNvPr>
          <p:cNvSpPr/>
          <p:nvPr/>
        </p:nvSpPr>
        <p:spPr>
          <a:xfrm>
            <a:off x="8378382" y="4691976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1" name="Text 6">
            <a:extLst>
              <a:ext uri="{FF2B5EF4-FFF2-40B4-BE49-F238E27FC236}">
                <a16:creationId xmlns:a16="http://schemas.microsoft.com/office/drawing/2014/main" id="{F5807004-3891-A531-E39B-912B0FC07335}"/>
              </a:ext>
            </a:extLst>
          </p:cNvPr>
          <p:cNvSpPr/>
          <p:nvPr/>
        </p:nvSpPr>
        <p:spPr>
          <a:xfrm>
            <a:off x="8554833" y="4731505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2" name="Shape 10">
            <a:extLst>
              <a:ext uri="{FF2B5EF4-FFF2-40B4-BE49-F238E27FC236}">
                <a16:creationId xmlns:a16="http://schemas.microsoft.com/office/drawing/2014/main" id="{AC1FDD46-3D5E-E700-DE8C-DFF5F7C1B3B3}"/>
              </a:ext>
            </a:extLst>
          </p:cNvPr>
          <p:cNvSpPr/>
          <p:nvPr/>
        </p:nvSpPr>
        <p:spPr>
          <a:xfrm>
            <a:off x="8392357" y="525077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3" name="Text 11">
            <a:extLst>
              <a:ext uri="{FF2B5EF4-FFF2-40B4-BE49-F238E27FC236}">
                <a16:creationId xmlns:a16="http://schemas.microsoft.com/office/drawing/2014/main" id="{3D5413F9-122E-A225-53AF-F9011D6580AE}"/>
              </a:ext>
            </a:extLst>
          </p:cNvPr>
          <p:cNvSpPr/>
          <p:nvPr/>
        </p:nvSpPr>
        <p:spPr>
          <a:xfrm>
            <a:off x="8541781" y="5290305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4" name="Shape 15">
            <a:extLst>
              <a:ext uri="{FF2B5EF4-FFF2-40B4-BE49-F238E27FC236}">
                <a16:creationId xmlns:a16="http://schemas.microsoft.com/office/drawing/2014/main" id="{A0CF7B12-C167-19DA-18F0-4D4F75E0D0DF}"/>
              </a:ext>
            </a:extLst>
          </p:cNvPr>
          <p:cNvSpPr/>
          <p:nvPr/>
        </p:nvSpPr>
        <p:spPr>
          <a:xfrm>
            <a:off x="8408862" y="584278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5" name="Text 16">
            <a:extLst>
              <a:ext uri="{FF2B5EF4-FFF2-40B4-BE49-F238E27FC236}">
                <a16:creationId xmlns:a16="http://schemas.microsoft.com/office/drawing/2014/main" id="{A91E8FD0-EE83-99A6-52F0-997B5675B27E}"/>
              </a:ext>
            </a:extLst>
          </p:cNvPr>
          <p:cNvSpPr/>
          <p:nvPr/>
        </p:nvSpPr>
        <p:spPr>
          <a:xfrm>
            <a:off x="8554833" y="5882317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648A09AF-A1D3-F860-EEBC-0F31A3C95A8D}"/>
              </a:ext>
            </a:extLst>
          </p:cNvPr>
          <p:cNvSpPr txBox="1"/>
          <p:nvPr/>
        </p:nvSpPr>
        <p:spPr>
          <a:xfrm>
            <a:off x="9013608" y="4738879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Aumento do Lucro da instituição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Shape 4">
            <a:extLst>
              <a:ext uri="{FF2B5EF4-FFF2-40B4-BE49-F238E27FC236}">
                <a16:creationId xmlns:a16="http://schemas.microsoft.com/office/drawing/2014/main" id="{020B677E-11C6-5B65-72CF-9F39A7A753D1}"/>
              </a:ext>
            </a:extLst>
          </p:cNvPr>
          <p:cNvSpPr/>
          <p:nvPr/>
        </p:nvSpPr>
        <p:spPr>
          <a:xfrm>
            <a:off x="8886654" y="605276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29DB64F1-9E6A-9D80-A9E0-EDD977ABA5A2}"/>
              </a:ext>
            </a:extLst>
          </p:cNvPr>
          <p:cNvSpPr txBox="1"/>
          <p:nvPr/>
        </p:nvSpPr>
        <p:spPr>
          <a:xfrm>
            <a:off x="8999739" y="5290203"/>
            <a:ext cx="2206159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Satisfação do Cliente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76E7DBC7-2801-0D56-D23F-FFEEF9A66561}"/>
              </a:ext>
            </a:extLst>
          </p:cNvPr>
          <p:cNvSpPr txBox="1"/>
          <p:nvPr/>
        </p:nvSpPr>
        <p:spPr>
          <a:xfrm>
            <a:off x="9030488" y="5862310"/>
            <a:ext cx="309067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49CC665B-B2BA-D6A8-1101-26592AEA381B}"/>
              </a:ext>
            </a:extLst>
          </p:cNvPr>
          <p:cNvSpPr/>
          <p:nvPr/>
        </p:nvSpPr>
        <p:spPr>
          <a:xfrm>
            <a:off x="329280" y="718198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ECB4D7C0-968E-CB4E-0686-CB4F30DBB5B9}"/>
              </a:ext>
            </a:extLst>
          </p:cNvPr>
          <p:cNvSpPr/>
          <p:nvPr/>
        </p:nvSpPr>
        <p:spPr>
          <a:xfrm>
            <a:off x="4974215" y="716399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184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B7F54-73A5-91F2-BE26-E381EFA70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9DF4607A-8EA7-9383-94EE-F0550E72AD8A}"/>
              </a:ext>
            </a:extLst>
          </p:cNvPr>
          <p:cNvSpPr/>
          <p:nvPr/>
        </p:nvSpPr>
        <p:spPr>
          <a:xfrm>
            <a:off x="100683" y="3540279"/>
            <a:ext cx="11990633" cy="3252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F72C11-F801-9D43-C444-C81B2073DAAB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A687A40-C14B-5B1E-1FE7-CFFD2678E206}"/>
              </a:ext>
            </a:extLst>
          </p:cNvPr>
          <p:cNvSpPr/>
          <p:nvPr/>
        </p:nvSpPr>
        <p:spPr>
          <a:xfrm>
            <a:off x="114680" y="942415"/>
            <a:ext cx="11990633" cy="2371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3716;p76">
            <a:extLst>
              <a:ext uri="{FF2B5EF4-FFF2-40B4-BE49-F238E27FC236}">
                <a16:creationId xmlns:a16="http://schemas.microsoft.com/office/drawing/2014/main" id="{E4CCD44C-1D58-FCD9-4D6B-1604ED484257}"/>
              </a:ext>
            </a:extLst>
          </p:cNvPr>
          <p:cNvSpPr/>
          <p:nvPr/>
        </p:nvSpPr>
        <p:spPr>
          <a:xfrm>
            <a:off x="245273" y="1229633"/>
            <a:ext cx="1569764" cy="1999105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B2889D-0301-AEDA-4BA2-15B6ACC5A8FF}"/>
              </a:ext>
            </a:extLst>
          </p:cNvPr>
          <p:cNvSpPr txBox="1"/>
          <p:nvPr/>
        </p:nvSpPr>
        <p:spPr>
          <a:xfrm>
            <a:off x="1945630" y="1524827"/>
            <a:ext cx="3141197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Brasil é uma das economias com maior representatividade de crédito, todavia, ele conta com uma das maiores inadimpl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ências mundiais</a:t>
            </a: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C84111D-B893-9E54-CBC0-BA15BA9D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18" y="933359"/>
            <a:ext cx="631682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 – Evolução da Inadimplência em 2022 e 2023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m 1">
            <a:extLst>
              <a:ext uri="{FF2B5EF4-FFF2-40B4-BE49-F238E27FC236}">
                <a16:creationId xmlns:a16="http://schemas.microsoft.com/office/drawing/2014/main" id="{5A6F3A2C-CA9D-4842-32FB-B590DFA6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17" y="1174816"/>
            <a:ext cx="631682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DF6BAA26-56C6-7467-A2BC-52AAB548C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CA46856-0F5B-E7B2-6FDC-EDE4ED23629C}"/>
              </a:ext>
            </a:extLst>
          </p:cNvPr>
          <p:cNvSpPr/>
          <p:nvPr/>
        </p:nvSpPr>
        <p:spPr>
          <a:xfrm>
            <a:off x="295265" y="673228"/>
            <a:ext cx="227176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Brasileiro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2D4E595-0C74-D35C-2393-2BFF250B7886}"/>
              </a:ext>
            </a:extLst>
          </p:cNvPr>
          <p:cNvSpPr/>
          <p:nvPr/>
        </p:nvSpPr>
        <p:spPr>
          <a:xfrm>
            <a:off x="295264" y="3393630"/>
            <a:ext cx="254373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 e Metodologia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33BAD2-D9C4-97C8-5372-C5BCFAB18F1B}"/>
              </a:ext>
            </a:extLst>
          </p:cNvPr>
          <p:cNvSpPr txBox="1"/>
          <p:nvPr/>
        </p:nvSpPr>
        <p:spPr>
          <a:xfrm>
            <a:off x="175640" y="4332482"/>
            <a:ext cx="3661901" cy="2001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base de dados foi extraída do </a:t>
            </a:r>
            <a:r>
              <a:rPr lang="pt-BR" sz="105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Kaggle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ao passo que a problemática descreve a situação de uma instituição financeira denominada </a:t>
            </a:r>
            <a:r>
              <a:rPr lang="pt-BR" sz="105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Lending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Club,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qual é uma empresa norte-americana responsável por operar uma plataforma online de empréstimos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intuito da empresa é contar com o capital de investidores para conceder crédito a pessoas que procuram empréstimos.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54A4D5-96CF-CDF8-EFCE-CA0056AD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17" y="3571919"/>
            <a:ext cx="631682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Descrição detalhada das Etapas do CRISP-DM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3AB4D3B7-34EC-F0C5-647F-F2B7CD289A5E}"/>
              </a:ext>
            </a:extLst>
          </p:cNvPr>
          <p:cNvSpPr/>
          <p:nvPr/>
        </p:nvSpPr>
        <p:spPr>
          <a:xfrm>
            <a:off x="316544" y="708827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D0A1CE3E-0862-1AF3-C72C-5B2AEFB4CCD4}"/>
              </a:ext>
            </a:extLst>
          </p:cNvPr>
          <p:cNvSpPr/>
          <p:nvPr/>
        </p:nvSpPr>
        <p:spPr>
          <a:xfrm>
            <a:off x="310497" y="3426465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1028" name="Picture 4" descr="Como o modelo CRISP-DM garante o sucesso de projetos de Machine Learning? -  Santo Digital">
            <a:extLst>
              <a:ext uri="{FF2B5EF4-FFF2-40B4-BE49-F238E27FC236}">
                <a16:creationId xmlns:a16="http://schemas.microsoft.com/office/drawing/2014/main" id="{A819355C-8114-02AE-20A1-9B44C30A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864" y="3825834"/>
            <a:ext cx="4005927" cy="2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7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5AF2F-B0B3-E451-6A73-01E74C275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790AFEE-F3CE-A443-194C-491354197B92}"/>
              </a:ext>
            </a:extLst>
          </p:cNvPr>
          <p:cNvSpPr/>
          <p:nvPr/>
        </p:nvSpPr>
        <p:spPr>
          <a:xfrm>
            <a:off x="100683" y="801727"/>
            <a:ext cx="11990633" cy="2773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3C22D32B-FB94-E650-2AC7-C1D9A6A5D0FC}"/>
              </a:ext>
            </a:extLst>
          </p:cNvPr>
          <p:cNvSpPr/>
          <p:nvPr/>
        </p:nvSpPr>
        <p:spPr>
          <a:xfrm>
            <a:off x="481033" y="1423427"/>
            <a:ext cx="91736" cy="1710083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8" name="Shape 5">
            <a:extLst>
              <a:ext uri="{FF2B5EF4-FFF2-40B4-BE49-F238E27FC236}">
                <a16:creationId xmlns:a16="http://schemas.microsoft.com/office/drawing/2014/main" id="{D8A0FEF5-708B-8002-9671-B5686935453F}"/>
              </a:ext>
            </a:extLst>
          </p:cNvPr>
          <p:cNvSpPr/>
          <p:nvPr/>
        </p:nvSpPr>
        <p:spPr>
          <a:xfrm>
            <a:off x="436963" y="2871930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37" name="Shape 5">
            <a:extLst>
              <a:ext uri="{FF2B5EF4-FFF2-40B4-BE49-F238E27FC236}">
                <a16:creationId xmlns:a16="http://schemas.microsoft.com/office/drawing/2014/main" id="{39AA463B-39ED-BCFE-E690-9FD9698760C6}"/>
              </a:ext>
            </a:extLst>
          </p:cNvPr>
          <p:cNvSpPr/>
          <p:nvPr/>
        </p:nvSpPr>
        <p:spPr>
          <a:xfrm>
            <a:off x="418820" y="2433370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36" name="Shape 5">
            <a:extLst>
              <a:ext uri="{FF2B5EF4-FFF2-40B4-BE49-F238E27FC236}">
                <a16:creationId xmlns:a16="http://schemas.microsoft.com/office/drawing/2014/main" id="{A85CC520-8BB3-D4A3-B0A9-DEC27E241C66}"/>
              </a:ext>
            </a:extLst>
          </p:cNvPr>
          <p:cNvSpPr/>
          <p:nvPr/>
        </p:nvSpPr>
        <p:spPr>
          <a:xfrm>
            <a:off x="413975" y="2025519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795088-E1BB-D6E3-40B6-BD51C5589F24}"/>
              </a:ext>
            </a:extLst>
          </p:cNvPr>
          <p:cNvSpPr/>
          <p:nvPr/>
        </p:nvSpPr>
        <p:spPr>
          <a:xfrm>
            <a:off x="118368" y="3790988"/>
            <a:ext cx="11990633" cy="300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DB3C39-2D13-205D-A373-17328AFD6C58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3134D06-5DC6-D694-46BF-86FE9D1C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433" y="982069"/>
            <a:ext cx="356080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Distribuição de Bons e Maus Pagadores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5B020C5-3C6B-57F8-D233-987DC846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DC2F867-5C71-D843-7156-996619C95CFE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 Target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57500C9-F0C2-66D9-A3CC-9CA0E3384BDE}"/>
              </a:ext>
            </a:extLst>
          </p:cNvPr>
          <p:cNvSpPr/>
          <p:nvPr/>
        </p:nvSpPr>
        <p:spPr>
          <a:xfrm>
            <a:off x="295265" y="359447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 Proposto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D2C8DA0-9B9C-1BBC-E5CE-87BE6F4CDB03}"/>
              </a:ext>
            </a:extLst>
          </p:cNvPr>
          <p:cNvSpPr/>
          <p:nvPr/>
        </p:nvSpPr>
        <p:spPr>
          <a:xfrm>
            <a:off x="735098" y="2053992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00963032-D9BD-9A4F-88E5-FE377FF0BF71}"/>
              </a:ext>
            </a:extLst>
          </p:cNvPr>
          <p:cNvSpPr/>
          <p:nvPr/>
        </p:nvSpPr>
        <p:spPr>
          <a:xfrm>
            <a:off x="748563" y="172294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5">
            <a:extLst>
              <a:ext uri="{FF2B5EF4-FFF2-40B4-BE49-F238E27FC236}">
                <a16:creationId xmlns:a16="http://schemas.microsoft.com/office/drawing/2014/main" id="{FE9F27EA-97F6-CD00-77F9-F1CA25BA7436}"/>
              </a:ext>
            </a:extLst>
          </p:cNvPr>
          <p:cNvSpPr/>
          <p:nvPr/>
        </p:nvSpPr>
        <p:spPr>
          <a:xfrm>
            <a:off x="418821" y="1627704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C6914F56-9C0F-27E0-1F5B-044A3A9761BA}"/>
              </a:ext>
            </a:extLst>
          </p:cNvPr>
          <p:cNvSpPr/>
          <p:nvPr/>
        </p:nvSpPr>
        <p:spPr>
          <a:xfrm>
            <a:off x="450015" y="1455963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FA33EE59-0ECF-A4C6-E9F7-C1C5CC822ED7}"/>
              </a:ext>
            </a:extLst>
          </p:cNvPr>
          <p:cNvSpPr/>
          <p:nvPr/>
        </p:nvSpPr>
        <p:spPr>
          <a:xfrm>
            <a:off x="436963" y="1875048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4" name="Text 16">
            <a:extLst>
              <a:ext uri="{FF2B5EF4-FFF2-40B4-BE49-F238E27FC236}">
                <a16:creationId xmlns:a16="http://schemas.microsoft.com/office/drawing/2014/main" id="{F141E52D-63B6-377B-AD40-799C6C2E4633}"/>
              </a:ext>
            </a:extLst>
          </p:cNvPr>
          <p:cNvSpPr/>
          <p:nvPr/>
        </p:nvSpPr>
        <p:spPr>
          <a:xfrm>
            <a:off x="450015" y="2277527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29157BB-8015-5A32-7D60-7E86A0058655}"/>
              </a:ext>
            </a:extLst>
          </p:cNvPr>
          <p:cNvSpPr txBox="1"/>
          <p:nvPr/>
        </p:nvSpPr>
        <p:spPr>
          <a:xfrm>
            <a:off x="1149455" y="1587147"/>
            <a:ext cx="2657750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em um processo de cobrança</a:t>
            </a:r>
          </a:p>
        </p:txBody>
      </p:sp>
      <p:sp>
        <p:nvSpPr>
          <p:cNvPr id="26" name="Shape 4">
            <a:extLst>
              <a:ext uri="{FF2B5EF4-FFF2-40B4-BE49-F238E27FC236}">
                <a16:creationId xmlns:a16="http://schemas.microsoft.com/office/drawing/2014/main" id="{583967EE-B2DF-611E-7C64-CB4E589D6F34}"/>
              </a:ext>
            </a:extLst>
          </p:cNvPr>
          <p:cNvSpPr/>
          <p:nvPr/>
        </p:nvSpPr>
        <p:spPr>
          <a:xfrm>
            <a:off x="739273" y="2528607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104E705-2DDA-D85C-30A8-1AD144B3177D}"/>
              </a:ext>
            </a:extLst>
          </p:cNvPr>
          <p:cNvSpPr txBox="1"/>
          <p:nvPr/>
        </p:nvSpPr>
        <p:spPr>
          <a:xfrm>
            <a:off x="1140122" y="1901399"/>
            <a:ext cx="1500116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inadimplente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88B8A09-695D-4B38-97A7-7AF6E2366B22}"/>
              </a:ext>
            </a:extLst>
          </p:cNvPr>
          <p:cNvSpPr txBox="1"/>
          <p:nvPr/>
        </p:nvSpPr>
        <p:spPr>
          <a:xfrm>
            <a:off x="1138306" y="2283416"/>
            <a:ext cx="3322423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Posse de 1 ou mais contas em outras instituições em estado de inadimplência</a:t>
            </a:r>
          </a:p>
        </p:txBody>
      </p:sp>
      <p:sp>
        <p:nvSpPr>
          <p:cNvPr id="30" name="Text 16">
            <a:extLst>
              <a:ext uri="{FF2B5EF4-FFF2-40B4-BE49-F238E27FC236}">
                <a16:creationId xmlns:a16="http://schemas.microsoft.com/office/drawing/2014/main" id="{6F2959AE-DFCF-A810-DA88-3EC275EFB231}"/>
              </a:ext>
            </a:extLst>
          </p:cNvPr>
          <p:cNvSpPr/>
          <p:nvPr/>
        </p:nvSpPr>
        <p:spPr>
          <a:xfrm>
            <a:off x="467660" y="2716839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</a:rPr>
              <a:t>4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31" name="Shape 4">
            <a:extLst>
              <a:ext uri="{FF2B5EF4-FFF2-40B4-BE49-F238E27FC236}">
                <a16:creationId xmlns:a16="http://schemas.microsoft.com/office/drawing/2014/main" id="{C9F9440A-71BA-7CAB-C860-71DF8430430D}"/>
              </a:ext>
            </a:extLst>
          </p:cNvPr>
          <p:cNvSpPr/>
          <p:nvPr/>
        </p:nvSpPr>
        <p:spPr>
          <a:xfrm>
            <a:off x="750422" y="2981128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8D46B6C-0A8F-A357-D4A3-F48E68420570}"/>
              </a:ext>
            </a:extLst>
          </p:cNvPr>
          <p:cNvSpPr txBox="1"/>
          <p:nvPr/>
        </p:nvSpPr>
        <p:spPr>
          <a:xfrm>
            <a:off x="1149455" y="2828747"/>
            <a:ext cx="3674826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Não atende ao CMA (Critérios Mínimos de Aprovação)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E7F9CDA-4766-37B5-8E77-C4D67281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73" y="1246382"/>
            <a:ext cx="5063042" cy="2188169"/>
          </a:xfrm>
          <a:prstGeom prst="rect">
            <a:avLst/>
          </a:prstGeom>
          <a:noFill/>
        </p:spPr>
      </p:pic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EBF3390-4B3E-5551-579F-480DAA0735E7}"/>
              </a:ext>
            </a:extLst>
          </p:cNvPr>
          <p:cNvSpPr/>
          <p:nvPr/>
        </p:nvSpPr>
        <p:spPr>
          <a:xfrm>
            <a:off x="316544" y="69677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F7405B36-6A7E-EAC8-550B-38C80E755C3C}"/>
              </a:ext>
            </a:extLst>
          </p:cNvPr>
          <p:cNvSpPr/>
          <p:nvPr/>
        </p:nvSpPr>
        <p:spPr>
          <a:xfrm>
            <a:off x="323364" y="3617144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BE2180-5971-1220-DA4D-7501A178D9FB}"/>
              </a:ext>
            </a:extLst>
          </p:cNvPr>
          <p:cNvSpPr txBox="1"/>
          <p:nvPr/>
        </p:nvSpPr>
        <p:spPr>
          <a:xfrm>
            <a:off x="295265" y="4263614"/>
            <a:ext cx="3661901" cy="2371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desafio proposto é criar duas metodologias de análise de risco de crédito, sendo a primeira voltada para a abordagem tradicional (Política de Crédito) e a segunda voltada para a abordagem matemática (Modelagem por Machine Learning). 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Sendo assim,  como forma de avaliar o desempenho de ambas e decidir qual a melhor metodologia, objetiva-se comparar o 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Recall, o AUC, o KS e o ROCP</a:t>
            </a:r>
            <a:endParaRPr lang="pt-BR" sz="1050" b="1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EAF0172-4532-3763-C02A-492990918CA7}"/>
              </a:ext>
            </a:extLst>
          </p:cNvPr>
          <p:cNvSpPr/>
          <p:nvPr/>
        </p:nvSpPr>
        <p:spPr>
          <a:xfrm>
            <a:off x="4086679" y="5438089"/>
            <a:ext cx="374050" cy="164420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1DB8082F-813C-7A7D-6449-47367A291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12100"/>
              </p:ext>
            </p:extLst>
          </p:nvPr>
        </p:nvGraphicFramePr>
        <p:xfrm>
          <a:off x="5031659" y="3926729"/>
          <a:ext cx="6865076" cy="1181100"/>
        </p:xfrm>
        <a:graphic>
          <a:graphicData uri="http://schemas.openxmlformats.org/drawingml/2006/table">
            <a:tbl>
              <a:tblPr/>
              <a:tblGrid>
                <a:gridCol w="921287">
                  <a:extLst>
                    <a:ext uri="{9D8B030D-6E8A-4147-A177-3AD203B41FA5}">
                      <a16:colId xmlns:a16="http://schemas.microsoft.com/office/drawing/2014/main" val="259557513"/>
                    </a:ext>
                  </a:extLst>
                </a:gridCol>
                <a:gridCol w="1981263">
                  <a:extLst>
                    <a:ext uri="{9D8B030D-6E8A-4147-A177-3AD203B41FA5}">
                      <a16:colId xmlns:a16="http://schemas.microsoft.com/office/drawing/2014/main" val="1655588189"/>
                    </a:ext>
                  </a:extLst>
                </a:gridCol>
                <a:gridCol w="1981263">
                  <a:extLst>
                    <a:ext uri="{9D8B030D-6E8A-4147-A177-3AD203B41FA5}">
                      <a16:colId xmlns:a16="http://schemas.microsoft.com/office/drawing/2014/main" val="137737454"/>
                    </a:ext>
                  </a:extLst>
                </a:gridCol>
                <a:gridCol w="1981263">
                  <a:extLst>
                    <a:ext uri="{9D8B030D-6E8A-4147-A177-3AD203B41FA5}">
                      <a16:colId xmlns:a16="http://schemas.microsoft.com/office/drawing/2014/main" val="33514922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Ponto de Vista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67406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Dentre todas as instâncias positivas, quantas foram classificadas corretamente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Mede a capacidade geral de classificação em diferentes pontos de corte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Avalia a separabilidade entre as distribuições de probabilidade de duas classes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04239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Risco de Crédito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Dentre todos os inadimplentes, quantos foram classificados corretamente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Mede a capacidade geral do modelo em distinguir bons e maus pagadores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Avalia o quão boa é a distinção entre bons e maus pagadores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415602"/>
                  </a:ext>
                </a:extLst>
              </a:tr>
            </a:tbl>
          </a:graphicData>
        </a:graphic>
      </p:graphicFrame>
      <p:graphicFrame>
        <p:nvGraphicFramePr>
          <p:cNvPr id="42" name="Tabela 41">
            <a:extLst>
              <a:ext uri="{FF2B5EF4-FFF2-40B4-BE49-F238E27FC236}">
                <a16:creationId xmlns:a16="http://schemas.microsoft.com/office/drawing/2014/main" id="{E185B534-3424-2FDB-CE5C-58FDEA09C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51763"/>
              </p:ext>
            </p:extLst>
          </p:nvPr>
        </p:nvGraphicFramePr>
        <p:xfrm>
          <a:off x="5031659" y="5975357"/>
          <a:ext cx="6865076" cy="552450"/>
        </p:xfrm>
        <a:graphic>
          <a:graphicData uri="http://schemas.openxmlformats.org/drawingml/2006/table">
            <a:tbl>
              <a:tblPr/>
              <a:tblGrid>
                <a:gridCol w="969646">
                  <a:extLst>
                    <a:ext uri="{9D8B030D-6E8A-4147-A177-3AD203B41FA5}">
                      <a16:colId xmlns:a16="http://schemas.microsoft.com/office/drawing/2014/main" val="2066137075"/>
                    </a:ext>
                  </a:extLst>
                </a:gridCol>
                <a:gridCol w="5895430">
                  <a:extLst>
                    <a:ext uri="{9D8B030D-6E8A-4147-A177-3AD203B41FA5}">
                      <a16:colId xmlns:a16="http://schemas.microsoft.com/office/drawing/2014/main" val="15339668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Ponto de Vista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ROCP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2427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Negócios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Define o lucro obtido e expressa a eficiência financeira da metodologia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1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281BF-A734-2122-E4CA-BBEE66250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3D6C8B-1542-C9EB-C54A-6A88E30CFF71}"/>
              </a:ext>
            </a:extLst>
          </p:cNvPr>
          <p:cNvSpPr/>
          <p:nvPr/>
        </p:nvSpPr>
        <p:spPr>
          <a:xfrm>
            <a:off x="100683" y="801726"/>
            <a:ext cx="11990633" cy="5886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0DC2F7-E685-A949-7860-1910FBBA3E49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Variáveis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7AB4209-FE3B-3C5A-5A28-2EE56215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C28AA0-2404-490C-B0AC-40093D9B8694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Variáveis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E462D0CA-B524-A058-7883-8B0AD557F7C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34EC36-1B84-418C-FA8E-5A896CCF9999}"/>
              </a:ext>
            </a:extLst>
          </p:cNvPr>
          <p:cNvSpPr txBox="1"/>
          <p:nvPr/>
        </p:nvSpPr>
        <p:spPr>
          <a:xfrm>
            <a:off x="295265" y="1273975"/>
            <a:ext cx="11705146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Definir o perfil de risco de um cliente costuma ser bastante desafiador, portanto, o ponto de partida para entender o risco de crédito das operações consiste na seleção criteriosa das melhores variáveis.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ED61C08-AA5B-BB32-C6E0-0FA97D77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1" y="4373268"/>
            <a:ext cx="5577119" cy="2051019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B3583364-1B08-B6F1-E5C1-13109588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50" y="4087353"/>
            <a:ext cx="4297524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4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Weight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Evidence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 Variável Grau do Empréstimo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F86FD05-4935-2003-2C1F-EF804F63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62" y="4373268"/>
            <a:ext cx="5522349" cy="2051020"/>
          </a:xfrm>
          <a:prstGeom prst="rect">
            <a:avLst/>
          </a:prstGeom>
        </p:spPr>
      </p:pic>
      <p:sp>
        <p:nvSpPr>
          <p:cNvPr id="33" name="Rectangle 2">
            <a:extLst>
              <a:ext uri="{FF2B5EF4-FFF2-40B4-BE49-F238E27FC236}">
                <a16:creationId xmlns:a16="http://schemas.microsoft.com/office/drawing/2014/main" id="{A9CC19CC-88AF-CAA2-8842-7C43A1D5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467" y="4070836"/>
            <a:ext cx="5386286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5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Distribuição de Decis da Variável Faturamento Anual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Maus Pagadores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F414DCE-3DA7-C58D-90C0-614F85657245}"/>
              </a:ext>
            </a:extLst>
          </p:cNvPr>
          <p:cNvSpPr/>
          <p:nvPr/>
        </p:nvSpPr>
        <p:spPr>
          <a:xfrm>
            <a:off x="426720" y="1942011"/>
            <a:ext cx="5303520" cy="2101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WOE quantifica a força da associação com a classe positiva</a:t>
            </a:r>
          </a:p>
          <a:p>
            <a:pPr algn="just"/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negativos significam que a classe analisada não demonstra associação, ao passo que valores positivas provam a relação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é focado em variáveis categóricas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194951B-BADC-D91B-44B2-B6ED1FEFEF3F}"/>
              </a:ext>
            </a:extLst>
          </p:cNvPr>
          <p:cNvSpPr/>
          <p:nvPr/>
        </p:nvSpPr>
        <p:spPr>
          <a:xfrm>
            <a:off x="6587476" y="1939235"/>
            <a:ext cx="5303520" cy="2101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casos de variáveis contínuas, pode-se utilizar um método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discretização</a:t>
            </a: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Assimilando informações conceituais, observa-se que os decis ordenam bem a quantidade de inadimplentes</a:t>
            </a:r>
          </a:p>
        </p:txBody>
      </p:sp>
    </p:spTree>
    <p:extLst>
      <p:ext uri="{BB962C8B-B14F-4D97-AF65-F5344CB8AC3E}">
        <p14:creationId xmlns:p14="http://schemas.microsoft.com/office/powerpoint/2010/main" val="243285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8CF414-EAE4-CAC3-C0AA-E5E97D77B18A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 de Crédito 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A4F1DE7D-BD2A-628C-0C9F-5D16AF487C4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78896B-9AE3-79C2-DA79-11EB8450570E}"/>
              </a:ext>
            </a:extLst>
          </p:cNvPr>
          <p:cNvSpPr txBox="1"/>
          <p:nvPr/>
        </p:nvSpPr>
        <p:spPr>
          <a:xfrm>
            <a:off x="295265" y="1273975"/>
            <a:ext cx="5638810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 política de crédito é um documento que indica regras e critérios responsáveis por direcionar a empresa durante a tomada de decisão em uma concessão. Pelo fato de tratar-se de uma abordagem menos sofisticada, a criação de uma política demanda uma seleção de variáveis mais criteriosa.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BBE15D-BF0C-28E0-A39D-08E45F71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3" y="4008120"/>
            <a:ext cx="5318760" cy="257556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A216A67-6555-9458-0652-3AD2DCEA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53" y="3681107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6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(IV) das variáveis da Política de Crédito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842E541-590F-C294-8203-EFB03683DC5B}"/>
              </a:ext>
            </a:extLst>
          </p:cNvPr>
          <p:cNvSpPr/>
          <p:nvPr/>
        </p:nvSpPr>
        <p:spPr>
          <a:xfrm>
            <a:off x="200025" y="2596746"/>
            <a:ext cx="5734049" cy="10318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IV é criado a partir da junção dos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WOE’s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variáveis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suma, essa métrica traduz o quão bem uma variável pode prever ou explicar o resultado desejado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5D900721-B39D-E18F-E8EA-CE4737C0E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26200"/>
              </p:ext>
            </p:extLst>
          </p:nvPr>
        </p:nvGraphicFramePr>
        <p:xfrm>
          <a:off x="6308064" y="3252652"/>
          <a:ext cx="5620564" cy="312991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65100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2377732">
                  <a:extLst>
                    <a:ext uri="{9D8B030D-6E8A-4147-A177-3AD203B41FA5}">
                      <a16:colId xmlns:a16="http://schemas.microsoft.com/office/drawing/2014/main" val="3688854412"/>
                    </a:ext>
                  </a:extLst>
                </a:gridCol>
                <a:gridCol w="237773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5C’s do Crédito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Variáveis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400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Caráter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Este critério avalia características pessoais e profissionais do cliente, como sua reputação em termos de integridade e honestidade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qt_meses_classificacao_mais_recente_90dias </a:t>
                      </a: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qt_meses_ultima_inadimplencia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Capacidade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Refere-se à validação sobre as condições do tomador pagar suas dívidas, avaliando questões como renda e suas fontes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limite_rotativos_utilizado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comprometimento_de_renda_anual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faturamento_anual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Colateral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É a garantia do pagamento do empréstimo a qual o credor pode recorrer em casos de inadimplência do solicitante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grau_de_emprestimo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subclasse_de_emprestimo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Condições</a:t>
                      </a:r>
                      <a:endParaRPr lang="pt-BR" sz="80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Indica as condições referentes ao contexto econômico no qual o empréstimo será realizado, avaliando as características socioeconômicas do tomador e do mercado nacional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taxa_de_juros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80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Apresenta uma análise interna sobre as finanças da instituição a fim de garantir que ela possui o dinheiro solicitado pelo cliente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D921A997-0C9A-22DD-01B6-A4A546EDFA7E}"/>
              </a:ext>
            </a:extLst>
          </p:cNvPr>
          <p:cNvSpPr/>
          <p:nvPr/>
        </p:nvSpPr>
        <p:spPr>
          <a:xfrm>
            <a:off x="6241209" y="1030367"/>
            <a:ext cx="5734049" cy="15191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Posteriormente, segmentou-se cada uma das informações através da análise dos 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5C’s de Crédito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fim de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compreender se estas encaixavam-se nos conceitos propostos.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 a parte de 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Capital,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se encontrou nenhuma informação presente na base de dados</a:t>
            </a: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7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633366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5860897" y="801727"/>
            <a:ext cx="623042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08FA68FB-8471-7825-927E-9F2231D1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1514"/>
              </p:ext>
            </p:extLst>
          </p:nvPr>
        </p:nvGraphicFramePr>
        <p:xfrm>
          <a:off x="240736" y="1918982"/>
          <a:ext cx="5353262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3822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79317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88718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47000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B34BA667-0627-43FC-BF12-AB262108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36039"/>
              </p:ext>
            </p:extLst>
          </p:nvPr>
        </p:nvGraphicFramePr>
        <p:xfrm>
          <a:off x="227532" y="4668343"/>
          <a:ext cx="2370698" cy="16747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1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A27FEC56-06A9-4DAC-960C-FCB148A55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28517"/>
              </p:ext>
            </p:extLst>
          </p:nvPr>
        </p:nvGraphicFramePr>
        <p:xfrm>
          <a:off x="3223300" y="4664543"/>
          <a:ext cx="2370698" cy="16785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6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6658;p77">
                <a:extLst>
                  <a:ext uri="{FF2B5EF4-FFF2-40B4-BE49-F238E27FC236}">
                    <a16:creationId xmlns:a16="http://schemas.microsoft.com/office/drawing/2014/main" id="{12B2007E-A44F-7BAF-31CE-1AEEF3B1A711}"/>
                  </a:ext>
                </a:extLst>
              </p:cNvPr>
              <p:cNvSpPr/>
              <p:nvPr/>
            </p:nvSpPr>
            <p:spPr>
              <a:xfrm>
                <a:off x="5963874" y="6123106"/>
                <a:ext cx="6078210" cy="43722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pt-BR" sz="1000" b="1" i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pt-BR" sz="1000" b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𝑭𝒂𝒕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𝑨𝒏𝒖𝒂𝒍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𝑪𝒐𝒎𝒑𝒓𝒐𝒎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.. 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𝑹𝒆𝒏𝒅𝒂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𝑻𝒂𝒙𝒂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𝑱𝒖𝒓𝒐𝒔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𝑺𝒖𝒃𝒄𝒍𝒂𝒔𝒔𝒆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</m:oMath>
                </a14:m>
                <a:endParaRPr lang="pt-BR" sz="800" b="1" i="1" u="sng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Google Shape;6658;p77">
                <a:extLst>
                  <a:ext uri="{FF2B5EF4-FFF2-40B4-BE49-F238E27FC236}">
                    <a16:creationId xmlns:a16="http://schemas.microsoft.com/office/drawing/2014/main" id="{12B2007E-A44F-7BAF-31CE-1AEEF3B1A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74" y="6123106"/>
                <a:ext cx="6078210" cy="43722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6658;p77">
            <a:extLst>
              <a:ext uri="{FF2B5EF4-FFF2-40B4-BE49-F238E27FC236}">
                <a16:creationId xmlns:a16="http://schemas.microsoft.com/office/drawing/2014/main" id="{48CDBDA4-DA5C-6727-853C-6E701D696F44}"/>
              </a:ext>
            </a:extLst>
          </p:cNvPr>
          <p:cNvSpPr/>
          <p:nvPr/>
        </p:nvSpPr>
        <p:spPr>
          <a:xfrm>
            <a:off x="2294092" y="6435493"/>
            <a:ext cx="1233344" cy="249677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Ordenação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4EEA07-2547-01DD-9C82-EFD1C3BEB125}"/>
              </a:ext>
            </a:extLst>
          </p:cNvPr>
          <p:cNvSpPr/>
          <p:nvPr/>
        </p:nvSpPr>
        <p:spPr>
          <a:xfrm>
            <a:off x="240736" y="890560"/>
            <a:ext cx="5366467" cy="9717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explicabilidade</a:t>
            </a: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essencial durante a construção de uma política, portanto, ela demanda maior preciosismo.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 escolheu-se utilizar apenas variáveis com ordenação correta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58F8E7C-8F08-15C3-D0A1-93C48EE93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66436"/>
              </p:ext>
            </p:extLst>
          </p:nvPr>
        </p:nvGraphicFramePr>
        <p:xfrm>
          <a:off x="6224107" y="1760386"/>
          <a:ext cx="5273676" cy="263017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Limite de Rotativos Utilizado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Qt Meses desde última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inadimp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%BAD Qt Meses desde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mais recente 90d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sp>
        <p:nvSpPr>
          <p:cNvPr id="17" name="Google Shape;6658;p77">
            <a:extLst>
              <a:ext uri="{FF2B5EF4-FFF2-40B4-BE49-F238E27FC236}">
                <a16:creationId xmlns:a16="http://schemas.microsoft.com/office/drawing/2014/main" id="{A0DDA7B3-0877-D747-145E-75C03C831717}"/>
              </a:ext>
            </a:extLst>
          </p:cNvPr>
          <p:cNvSpPr/>
          <p:nvPr/>
        </p:nvSpPr>
        <p:spPr>
          <a:xfrm>
            <a:off x="8239994" y="4508415"/>
            <a:ext cx="1233344" cy="210527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Ordenação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72E77E3-DBAD-4732-2CD6-96B020364E09}"/>
              </a:ext>
            </a:extLst>
          </p:cNvPr>
          <p:cNvSpPr/>
          <p:nvPr/>
        </p:nvSpPr>
        <p:spPr>
          <a:xfrm>
            <a:off x="5963874" y="4898356"/>
            <a:ext cx="6078210" cy="10453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optou-se por combinar a PD de cada variável 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permite a detecção dos perfis mais arriscados de forma intuitiva, garantindo bons resultados e boa </a:t>
            </a:r>
            <a:r>
              <a:rPr lang="pt-B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explicabilidade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B397F6A-94B0-02A5-122E-8B12263A9F08}"/>
              </a:ext>
            </a:extLst>
          </p:cNvPr>
          <p:cNvSpPr/>
          <p:nvPr/>
        </p:nvSpPr>
        <p:spPr>
          <a:xfrm>
            <a:off x="5937002" y="846076"/>
            <a:ext cx="6078210" cy="7728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 sem ordenação muitas vezes são complexas de explicar, pois elas não seguem a intuição padrão e, portanto, acabam sem justificativas plausíveis</a:t>
            </a:r>
          </a:p>
        </p:txBody>
      </p:sp>
    </p:spTree>
    <p:extLst>
      <p:ext uri="{BB962C8B-B14F-4D97-AF65-F5344CB8AC3E}">
        <p14:creationId xmlns:p14="http://schemas.microsoft.com/office/powerpoint/2010/main" val="402025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por ML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3C447B-C496-5659-6DAC-73AE34008B98}"/>
              </a:ext>
            </a:extLst>
          </p:cNvPr>
          <p:cNvSpPr txBox="1"/>
          <p:nvPr/>
        </p:nvSpPr>
        <p:spPr>
          <a:xfrm>
            <a:off x="295265" y="1273975"/>
            <a:ext cx="5638810" cy="127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O destaque do Machine Learning deve-se ao fato de que ele é capaz de reconhecer padrões complexos através de dados de entrada e então tomar novas decisões baseadas no aprendizado anterior. Pelo grande poder preditivo e capacidade de generalização, este tipo de modelagem proporciona a automação de processos de forma segura.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67E57C-0420-E2E6-36AC-FAE70B47786B}"/>
              </a:ext>
            </a:extLst>
          </p:cNvPr>
          <p:cNvSpPr/>
          <p:nvPr/>
        </p:nvSpPr>
        <p:spPr>
          <a:xfrm>
            <a:off x="6285098" y="850975"/>
            <a:ext cx="5734049" cy="7246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de variância 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com ganho de inf. de 0%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abaixo da importância de 1%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445F69-8704-EEB9-C659-C5443BEF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97" y="2017725"/>
            <a:ext cx="5734049" cy="4129714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1F2FF681-FD97-81B0-A4B5-1D82C586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154" y="1624844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7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Variáveis de Entrada para os Modelos de ML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731325-D0DA-D281-7139-305128DBB27A}"/>
              </a:ext>
            </a:extLst>
          </p:cNvPr>
          <p:cNvSpPr/>
          <p:nvPr/>
        </p:nvSpPr>
        <p:spPr>
          <a:xfrm>
            <a:off x="200026" y="2608925"/>
            <a:ext cx="5734049" cy="17008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variáveis categóricas, substituiu-se cada classe pela sua %BAD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Min-Max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aplicou-se este método para deixa-las no intervalo contido entre [0,1]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preencheu-se os valores ausentes com a mediana da variável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4BA0B587-5493-BF10-5FE7-00D095A9E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27792"/>
              </p:ext>
            </p:extLst>
          </p:nvPr>
        </p:nvGraphicFramePr>
        <p:xfrm>
          <a:off x="206631" y="4811511"/>
          <a:ext cx="5734049" cy="13359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98754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303529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3 Anos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11.76%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6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9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anos ou 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149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3177</Words>
  <Application>Microsoft Office PowerPoint</Application>
  <PresentationFormat>Widescreen</PresentationFormat>
  <Paragraphs>1031</Paragraphs>
  <Slides>21</Slides>
  <Notes>11</Notes>
  <HiddenSlides>7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Fira Sans Extra Condensed Medium</vt:lpstr>
      <vt:lpstr>Instrument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 de Crédito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Crédito</dc:title>
  <dc:creator>Leonardo Vargas</dc:creator>
  <cp:lastModifiedBy>Leonardo Vargas</cp:lastModifiedBy>
  <cp:revision>207</cp:revision>
  <dcterms:created xsi:type="dcterms:W3CDTF">2023-03-22T15:15:24Z</dcterms:created>
  <dcterms:modified xsi:type="dcterms:W3CDTF">2024-03-17T21:26:18Z</dcterms:modified>
</cp:coreProperties>
</file>