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60" r:id="rId3"/>
    <p:sldId id="266" r:id="rId4"/>
    <p:sldId id="270" r:id="rId5"/>
    <p:sldId id="271" r:id="rId6"/>
    <p:sldId id="293" r:id="rId7"/>
    <p:sldId id="280" r:id="rId8"/>
    <p:sldId id="281" r:id="rId9"/>
    <p:sldId id="282" r:id="rId10"/>
    <p:sldId id="287" r:id="rId11"/>
    <p:sldId id="285" r:id="rId12"/>
    <p:sldId id="264" r:id="rId13"/>
    <p:sldId id="291" r:id="rId14"/>
    <p:sldId id="290" r:id="rId15"/>
    <p:sldId id="294" r:id="rId16"/>
    <p:sldId id="289" r:id="rId17"/>
    <p:sldId id="292" r:id="rId18"/>
    <p:sldId id="286" r:id="rId19"/>
    <p:sldId id="277" r:id="rId20"/>
    <p:sldId id="265" r:id="rId21"/>
    <p:sldId id="261" r:id="rId22"/>
    <p:sldId id="256" r:id="rId23"/>
    <p:sldId id="259" r:id="rId24"/>
    <p:sldId id="288" r:id="rId25"/>
    <p:sldId id="25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96E"/>
    <a:srgbClr val="1B7B56"/>
    <a:srgbClr val="993300"/>
    <a:srgbClr val="31579B"/>
    <a:srgbClr val="35D397"/>
    <a:srgbClr val="20E8DE"/>
    <a:srgbClr val="255971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374" autoAdjust="0"/>
  </p:normalViewPr>
  <p:slideViewPr>
    <p:cSldViewPr snapToGrid="0">
      <p:cViewPr>
        <p:scale>
          <a:sx n="130" d="100"/>
          <a:sy n="130" d="100"/>
        </p:scale>
        <p:origin x="-26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A46B42-B3DA-321B-629E-FECF9C8D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AA4C2-A975-19ED-BDF0-C28F8E6F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B69BD-CB27-4A1A-983A-A6ED6D75C17E}" type="datetime1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C4B6-5C1D-5718-3AAC-F9285D75E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DF120C-E3A8-FE1D-4391-AE5AB4744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39DC-3B21-4B5A-B76D-61E9311CA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0872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DFD52-8232-44B9-AC80-6D564CAB91DC}" type="datetime1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66B2-F1BD-4275-A55B-3341E8CC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65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3F906-2A56-9F1B-51C6-B5D22F849A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381E1E-DB6E-4558-AD48-DB52F10173E4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1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ED363C-222B-D7A6-EE7C-66C32007889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3300461-0019-4533-BED9-E2C3FBE09230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25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C914E-C1FE-DAF3-3EF2-12A41BBE8A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D09DF9-7ABE-47EE-9D5A-057B0BDDB37E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768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C914E-C1FE-DAF3-3EF2-12A41BBE8A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D09DF9-7ABE-47EE-9D5A-057B0BDDB37E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597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EB0B2-877B-9616-B429-2AA928FD32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0317193-B4EB-407D-877C-6976646099D1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27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D0EC86-9FEC-90B3-7733-AF05B8100A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641616E-97E0-4060-BBC6-D4EB86FDB686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46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1D9619-A6BA-91A6-0974-9FDDC0A3D0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D5A151-DBE1-4ED8-9772-8A20C2FA96C9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1FB85-B4F3-412D-522F-D39B81DAB0A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C2757C-D1CD-4C5E-BAF9-27DCC06D3810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0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C914E-C1FE-DAF3-3EF2-12A41BBE8A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D09DF9-7ABE-47EE-9D5A-057B0BDDB37E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9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EB0B2-877B-9616-B429-2AA928FD32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0317193-B4EB-407D-877C-6976646099D1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5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F3A61-D520-DB9F-40A9-5E42F70156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7B7DFF-F8FB-4C0E-8C86-4079A45B7041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A6B907-8C22-9DCF-84B8-730C823B4B1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E34D738-CFBF-4E9E-AF95-BC880C56FF70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1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62B78-53A6-F0DE-55D5-9E7F139655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568E6A-331C-446D-A41E-8386A39134BE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88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9CE59-BA8C-2DE2-C6F8-F627FD3A17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D6DD7A-049D-48AF-BBA8-7B892D9718B2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04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1FB85-B4F3-412D-522F-D39B81DAB0A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C2757C-D1CD-4C5E-BAF9-27DCC06D3810}" type="datetime1">
              <a:rPr lang="pt-BR" smtClean="0"/>
              <a:t>22/03/2024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69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59C0-2312-4F57-A8E5-E0A8DC77DF78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8B7B-8486-465E-938D-5ACE3D23524C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A634-47D3-4891-9A01-0627FC37D046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3A92-E73C-442A-B5A0-9D03FFCB0BEB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524-EDFE-4C92-9961-7A6D2C580F17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D20B-C6B5-446D-A9C3-0349A256FAC9}" type="datetime1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B46C-69BD-4D96-8A07-3BD849B191BA}" type="datetime1">
              <a:rPr lang="pt-BR" smtClean="0"/>
              <a:t>22/03/2024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46AB-B3D1-44AF-B0B8-572CA35A4065}" type="datetime1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27EF-4355-421D-8F97-AC23166224DF}" type="datetime1">
              <a:rPr lang="pt-BR" smtClean="0"/>
              <a:t>22/03/2024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B08-F387-4D4C-887C-6801A88F2883}" type="datetime1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432F-795B-4E70-81FF-E54956944181}" type="datetime1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7452-49DC-4374-BC6E-A89F79B6E1B9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3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.png"/><Relationship Id="rId10" Type="http://schemas.openxmlformats.org/officeDocument/2006/relationships/image" Target="../media/image90.png"/><Relationship Id="rId4" Type="http://schemas.openxmlformats.org/officeDocument/2006/relationships/image" Target="../media/image370.pn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25803EA-18D0-16CE-25E9-17C4A65400D3}"/>
              </a:ext>
            </a:extLst>
          </p:cNvPr>
          <p:cNvSpPr/>
          <p:nvPr/>
        </p:nvSpPr>
        <p:spPr>
          <a:xfrm rot="5400000" flipH="1">
            <a:off x="3703739" y="-325074"/>
            <a:ext cx="50334" cy="7457813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3C422-B6AB-06A2-6F92-0DE72FCCB37F}"/>
              </a:ext>
            </a:extLst>
          </p:cNvPr>
          <p:cNvSpPr txBox="1"/>
          <p:nvPr/>
        </p:nvSpPr>
        <p:spPr>
          <a:xfrm>
            <a:off x="796140" y="4776504"/>
            <a:ext cx="66616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Leopoldo André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 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Galdenoro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C2468-2AFB-53D5-76BB-534D2DAC6E7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 78">
            <a:extLst>
              <a:ext uri="{FF2B5EF4-FFF2-40B4-BE49-F238E27FC236}">
                <a16:creationId xmlns:a16="http://schemas.microsoft.com/office/drawing/2014/main" id="{34624FBA-EEC3-AD73-9A48-65C6F0F72E66}"/>
              </a:ext>
            </a:extLst>
          </p:cNvPr>
          <p:cNvSpPr/>
          <p:nvPr/>
        </p:nvSpPr>
        <p:spPr>
          <a:xfrm>
            <a:off x="6044438" y="801727"/>
            <a:ext cx="609648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7F3D4AF-F778-1300-AC0B-7965448A305A}"/>
              </a:ext>
            </a:extLst>
          </p:cNvPr>
          <p:cNvSpPr/>
          <p:nvPr/>
        </p:nvSpPr>
        <p:spPr>
          <a:xfrm>
            <a:off x="100684" y="801727"/>
            <a:ext cx="5872520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179359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Homem">
            <a:extLst>
              <a:ext uri="{FF2B5EF4-FFF2-40B4-BE49-F238E27FC236}">
                <a16:creationId xmlns:a16="http://schemas.microsoft.com/office/drawing/2014/main" id="{F8D4F6ED-EDA0-159F-63A8-75C51FDA2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891" y="4933288"/>
            <a:ext cx="499760" cy="5445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A8765C-B32C-60F8-705B-A75B5C69CA28}"/>
              </a:ext>
            </a:extLst>
          </p:cNvPr>
          <p:cNvSpPr txBox="1"/>
          <p:nvPr/>
        </p:nvSpPr>
        <p:spPr>
          <a:xfrm>
            <a:off x="278391" y="5120699"/>
            <a:ext cx="1389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pic>
        <p:nvPicPr>
          <p:cNvPr id="21" name="Gráfico 20" descr="Homem">
            <a:extLst>
              <a:ext uri="{FF2B5EF4-FFF2-40B4-BE49-F238E27FC236}">
                <a16:creationId xmlns:a16="http://schemas.microsoft.com/office/drawing/2014/main" id="{1DCF2510-A4F9-8B34-FEE5-3A3AC3FEA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891" y="6027004"/>
            <a:ext cx="499760" cy="54457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305F57-7C95-BDCB-88E5-1ECFA0AA3524}"/>
              </a:ext>
            </a:extLst>
          </p:cNvPr>
          <p:cNvSpPr txBox="1"/>
          <p:nvPr/>
        </p:nvSpPr>
        <p:spPr>
          <a:xfrm>
            <a:off x="278391" y="6176180"/>
            <a:ext cx="1389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6EFBD66D-3DEC-5BC2-7790-37A6FF5E4F31}"/>
              </a:ext>
            </a:extLst>
          </p:cNvPr>
          <p:cNvSpPr/>
          <p:nvPr/>
        </p:nvSpPr>
        <p:spPr>
          <a:xfrm>
            <a:off x="347744" y="5499815"/>
            <a:ext cx="104053" cy="510446"/>
          </a:xfrm>
          <a:prstGeom prst="upDownArrow">
            <a:avLst/>
          </a:prstGeom>
          <a:solidFill>
            <a:srgbClr val="3157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23297B-1726-E9C2-316B-DF86CA3046F2}"/>
                  </a:ext>
                </a:extLst>
              </p:cNvPr>
              <p:cNvSpPr txBox="1"/>
              <p:nvPr/>
            </p:nvSpPr>
            <p:spPr>
              <a:xfrm>
                <a:off x="420995" y="5627040"/>
                <a:ext cx="175637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á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𝒃𝒐𝒏𝒔</m:t>
                          </m:r>
                        </m:sub>
                      </m:sSub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𝒎𝒂𝒖𝒔</m:t>
                          </m:r>
                        </m:sub>
                      </m:sSub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23297B-1726-E9C2-316B-DF86CA30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5" y="5627040"/>
                <a:ext cx="1756376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D70652-96FD-23F7-62E3-177E13425192}"/>
              </a:ext>
            </a:extLst>
          </p:cNvPr>
          <p:cNvSpPr txBox="1"/>
          <p:nvPr/>
        </p:nvSpPr>
        <p:spPr>
          <a:xfrm>
            <a:off x="2850209" y="5472551"/>
            <a:ext cx="51585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51D4ACC-B8C3-C9A2-21BB-05B9DDBEB81B}"/>
              </a:ext>
            </a:extLst>
          </p:cNvPr>
          <p:cNvSpPr txBox="1"/>
          <p:nvPr/>
        </p:nvSpPr>
        <p:spPr>
          <a:xfrm>
            <a:off x="2772643" y="5892921"/>
            <a:ext cx="6823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Perdas</a:t>
            </a:r>
          </a:p>
        </p:txBody>
      </p:sp>
      <p:sp>
        <p:nvSpPr>
          <p:cNvPr id="31" name="Sinal de Adição 30">
            <a:extLst>
              <a:ext uri="{FF2B5EF4-FFF2-40B4-BE49-F238E27FC236}">
                <a16:creationId xmlns:a16="http://schemas.microsoft.com/office/drawing/2014/main" id="{19CDAB32-A3CE-A1EC-4289-0148070B1919}"/>
              </a:ext>
            </a:extLst>
          </p:cNvPr>
          <p:cNvSpPr/>
          <p:nvPr/>
        </p:nvSpPr>
        <p:spPr>
          <a:xfrm>
            <a:off x="2590151" y="5472551"/>
            <a:ext cx="260058" cy="246221"/>
          </a:xfrm>
          <a:prstGeom prst="mathPlus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B7B56"/>
              </a:solidFill>
            </a:endParaRPr>
          </a:p>
        </p:txBody>
      </p:sp>
      <p:sp>
        <p:nvSpPr>
          <p:cNvPr id="33" name="Sinal de Subtração 32">
            <a:extLst>
              <a:ext uri="{FF2B5EF4-FFF2-40B4-BE49-F238E27FC236}">
                <a16:creationId xmlns:a16="http://schemas.microsoft.com/office/drawing/2014/main" id="{62F72B9C-4A20-4779-0565-F125A624F12E}"/>
              </a:ext>
            </a:extLst>
          </p:cNvPr>
          <p:cNvSpPr/>
          <p:nvPr/>
        </p:nvSpPr>
        <p:spPr>
          <a:xfrm>
            <a:off x="2590151" y="5913645"/>
            <a:ext cx="260058" cy="204774"/>
          </a:xfrm>
          <a:prstGeom prst="mathMinus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17BB5E9-977E-4C23-D666-ACE86C31EEAB}"/>
              </a:ext>
            </a:extLst>
          </p:cNvPr>
          <p:cNvSpPr txBox="1"/>
          <p:nvPr/>
        </p:nvSpPr>
        <p:spPr>
          <a:xfrm>
            <a:off x="295265" y="1273975"/>
            <a:ext cx="5638810" cy="140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Dado que o principal objetivo de uma análise de risco de crédito é separar os bons e maus pagadores de modo a maximizar o retorno financeiro, concluiu-se que esta pesquisa representou um avanço ao comparar a abordagem tradicional com a abordagem direcionada por modelagem matemática e aprendizado de máquina.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6B565F-CB67-2495-7D46-EBB4A07E0732}"/>
              </a:ext>
            </a:extLst>
          </p:cNvPr>
          <p:cNvSpPr txBox="1"/>
          <p:nvPr/>
        </p:nvSpPr>
        <p:spPr>
          <a:xfrm>
            <a:off x="880266" y="2328005"/>
            <a:ext cx="205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Política</a:t>
            </a:r>
          </a:p>
        </p:txBody>
      </p:sp>
      <p:sp>
        <p:nvSpPr>
          <p:cNvPr id="38" name="Sinal de Multiplicação 37">
            <a:extLst>
              <a:ext uri="{FF2B5EF4-FFF2-40B4-BE49-F238E27FC236}">
                <a16:creationId xmlns:a16="http://schemas.microsoft.com/office/drawing/2014/main" id="{5657E76E-9894-F548-CB55-C77CC49004A2}"/>
              </a:ext>
            </a:extLst>
          </p:cNvPr>
          <p:cNvSpPr/>
          <p:nvPr/>
        </p:nvSpPr>
        <p:spPr>
          <a:xfrm>
            <a:off x="2666553" y="2356839"/>
            <a:ext cx="532702" cy="584775"/>
          </a:xfrm>
          <a:prstGeom prst="mathMultiply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35C3F9A-1438-4E91-5416-1A8CDA3D4AEF}"/>
              </a:ext>
            </a:extLst>
          </p:cNvPr>
          <p:cNvSpPr txBox="1"/>
          <p:nvPr/>
        </p:nvSpPr>
        <p:spPr>
          <a:xfrm>
            <a:off x="2932904" y="2349297"/>
            <a:ext cx="205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55DF7F85-E56D-01F3-CAD5-8E5C50925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08869"/>
              </p:ext>
            </p:extLst>
          </p:nvPr>
        </p:nvGraphicFramePr>
        <p:xfrm>
          <a:off x="802925" y="3029089"/>
          <a:ext cx="4259957" cy="1718666"/>
        </p:xfrm>
        <a:graphic>
          <a:graphicData uri="http://schemas.openxmlformats.org/drawingml/2006/table">
            <a:tbl>
              <a:tblPr firstRow="1" firstCol="1" bandRow="1"/>
              <a:tblGrid>
                <a:gridCol w="2502786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721005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036166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2446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Discriminação entre Bons e Maus Pagadores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 Técnicas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 de Retorno Financeiro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Estabilidade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Explicabilidade</a:t>
                      </a:r>
                      <a:endParaRPr lang="pt-BR" sz="1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178660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</a:tbl>
          </a:graphicData>
        </a:graphic>
      </p:graphicFrame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18FE1787-AF36-79B2-327A-559161DDFF4B}"/>
              </a:ext>
            </a:extLst>
          </p:cNvPr>
          <p:cNvSpPr/>
          <p:nvPr/>
        </p:nvSpPr>
        <p:spPr>
          <a:xfrm>
            <a:off x="4496281" y="3329598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4B9CAAC6-E5BE-85C7-FC43-DF14DEAD59AD}"/>
              </a:ext>
            </a:extLst>
          </p:cNvPr>
          <p:cNvSpPr/>
          <p:nvPr/>
        </p:nvSpPr>
        <p:spPr>
          <a:xfrm>
            <a:off x="4496281" y="3610883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39CD17D9-C3CF-1C3F-94CC-2C32F07A4373}"/>
              </a:ext>
            </a:extLst>
          </p:cNvPr>
          <p:cNvSpPr/>
          <p:nvPr/>
        </p:nvSpPr>
        <p:spPr>
          <a:xfrm>
            <a:off x="4496281" y="3844205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7CF88A34-D925-2E2F-8261-D99E7BF82F49}"/>
              </a:ext>
            </a:extLst>
          </p:cNvPr>
          <p:cNvSpPr/>
          <p:nvPr/>
        </p:nvSpPr>
        <p:spPr>
          <a:xfrm>
            <a:off x="3627699" y="4325303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A51C30E1-F824-7248-88B7-FEC55B46683E}"/>
              </a:ext>
            </a:extLst>
          </p:cNvPr>
          <p:cNvSpPr/>
          <p:nvPr/>
        </p:nvSpPr>
        <p:spPr>
          <a:xfrm>
            <a:off x="3627698" y="3326732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CFECF4FD-66BB-464B-A3C8-8BDB5E722BAF}"/>
              </a:ext>
            </a:extLst>
          </p:cNvPr>
          <p:cNvSpPr/>
          <p:nvPr/>
        </p:nvSpPr>
        <p:spPr>
          <a:xfrm>
            <a:off x="3627698" y="3610883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E55BBBD7-25C1-73D2-3DD1-FF6D1B71E937}"/>
              </a:ext>
            </a:extLst>
          </p:cNvPr>
          <p:cNvSpPr/>
          <p:nvPr/>
        </p:nvSpPr>
        <p:spPr>
          <a:xfrm>
            <a:off x="3627698" y="3850630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DE025CB1-54EE-7BDB-E2D1-4AD194B25B4B}"/>
              </a:ext>
            </a:extLst>
          </p:cNvPr>
          <p:cNvSpPr/>
          <p:nvPr/>
        </p:nvSpPr>
        <p:spPr>
          <a:xfrm>
            <a:off x="4496281" y="4341242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6574055C-9DFF-CFF4-5E22-FB700C4CD558}"/>
              </a:ext>
            </a:extLst>
          </p:cNvPr>
          <p:cNvSpPr/>
          <p:nvPr/>
        </p:nvSpPr>
        <p:spPr>
          <a:xfrm>
            <a:off x="4496281" y="4109345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F1D97248-4AA8-19F4-6F11-C773DEF48997}"/>
              </a:ext>
            </a:extLst>
          </p:cNvPr>
          <p:cNvSpPr/>
          <p:nvPr/>
        </p:nvSpPr>
        <p:spPr>
          <a:xfrm>
            <a:off x="3627698" y="4115770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luxograma: Conector 56">
            <a:extLst>
              <a:ext uri="{FF2B5EF4-FFF2-40B4-BE49-F238E27FC236}">
                <a16:creationId xmlns:a16="http://schemas.microsoft.com/office/drawing/2014/main" id="{623343CB-DAE9-AA14-891A-14A8FBE23FA1}"/>
              </a:ext>
            </a:extLst>
          </p:cNvPr>
          <p:cNvSpPr/>
          <p:nvPr/>
        </p:nvSpPr>
        <p:spPr>
          <a:xfrm>
            <a:off x="4496281" y="4573139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2D7E245B-357D-4D3E-F674-CD15AEF6564E}"/>
              </a:ext>
            </a:extLst>
          </p:cNvPr>
          <p:cNvSpPr/>
          <p:nvPr/>
        </p:nvSpPr>
        <p:spPr>
          <a:xfrm>
            <a:off x="3627698" y="4579564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09D6E5E-2DC8-8CB8-7FC1-F2FBEAF41C4B}"/>
              </a:ext>
            </a:extLst>
          </p:cNvPr>
          <p:cNvSpPr/>
          <p:nvPr/>
        </p:nvSpPr>
        <p:spPr>
          <a:xfrm>
            <a:off x="207158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B546BC9-DE1B-9DAF-1A30-8494D622BFFE}"/>
              </a:ext>
            </a:extLst>
          </p:cNvPr>
          <p:cNvSpPr/>
          <p:nvPr/>
        </p:nvSpPr>
        <p:spPr>
          <a:xfrm>
            <a:off x="2088859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DD646F6-23E7-35F1-9F85-091FDBE0F0F7}"/>
              </a:ext>
            </a:extLst>
          </p:cNvPr>
          <p:cNvSpPr/>
          <p:nvPr/>
        </p:nvSpPr>
        <p:spPr>
          <a:xfrm>
            <a:off x="3970560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EB94491-5F44-53B8-4BE5-635FBAF7A2DB}"/>
              </a:ext>
            </a:extLst>
          </p:cNvPr>
          <p:cNvSpPr txBox="1"/>
          <p:nvPr/>
        </p:nvSpPr>
        <p:spPr>
          <a:xfrm>
            <a:off x="4765881" y="5509589"/>
            <a:ext cx="854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2354222-1911-12A8-E70B-C3CCBADB60F9}"/>
              </a:ext>
            </a:extLst>
          </p:cNvPr>
          <p:cNvSpPr txBox="1"/>
          <p:nvPr/>
        </p:nvSpPr>
        <p:spPr>
          <a:xfrm>
            <a:off x="4688315" y="5843389"/>
            <a:ext cx="93230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Manuais</a:t>
            </a:r>
          </a:p>
        </p:txBody>
      </p:sp>
      <p:sp>
        <p:nvSpPr>
          <p:cNvPr id="66" name="Sinal de Adição 65">
            <a:extLst>
              <a:ext uri="{FF2B5EF4-FFF2-40B4-BE49-F238E27FC236}">
                <a16:creationId xmlns:a16="http://schemas.microsoft.com/office/drawing/2014/main" id="{B3BBF763-9B18-BE6B-468F-DE4066CB4E15}"/>
              </a:ext>
            </a:extLst>
          </p:cNvPr>
          <p:cNvSpPr/>
          <p:nvPr/>
        </p:nvSpPr>
        <p:spPr>
          <a:xfrm>
            <a:off x="4505823" y="5509589"/>
            <a:ext cx="260058" cy="246221"/>
          </a:xfrm>
          <a:prstGeom prst="mathPlus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B7B56"/>
              </a:solidFill>
            </a:endParaRPr>
          </a:p>
        </p:txBody>
      </p:sp>
      <p:sp>
        <p:nvSpPr>
          <p:cNvPr id="67" name="Sinal de Subtração 66">
            <a:extLst>
              <a:ext uri="{FF2B5EF4-FFF2-40B4-BE49-F238E27FC236}">
                <a16:creationId xmlns:a16="http://schemas.microsoft.com/office/drawing/2014/main" id="{209EC60C-465F-EE57-6D43-C192C3088BF9}"/>
              </a:ext>
            </a:extLst>
          </p:cNvPr>
          <p:cNvSpPr/>
          <p:nvPr/>
        </p:nvSpPr>
        <p:spPr>
          <a:xfrm>
            <a:off x="4505823" y="5950683"/>
            <a:ext cx="260058" cy="204774"/>
          </a:xfrm>
          <a:prstGeom prst="mathMinus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346E139-B2C8-CFD9-937C-504CCE53BE2F}"/>
              </a:ext>
            </a:extLst>
          </p:cNvPr>
          <p:cNvSpPr txBox="1"/>
          <p:nvPr/>
        </p:nvSpPr>
        <p:spPr>
          <a:xfrm>
            <a:off x="6173659" y="879513"/>
            <a:ext cx="5638810" cy="91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Embora promissora, destacam-se algumas ressalvas a respeito das limitações deste estudo: Viés de Público e Monitoramento do Modelo.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33D9108-B002-9551-8C13-98DD5167450B}"/>
              </a:ext>
            </a:extLst>
          </p:cNvPr>
          <p:cNvSpPr/>
          <p:nvPr/>
        </p:nvSpPr>
        <p:spPr>
          <a:xfrm>
            <a:off x="7891007" y="2378589"/>
            <a:ext cx="682181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Aprovados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59D50D5-85CC-9FA2-1297-0143E9FBFF56}"/>
              </a:ext>
            </a:extLst>
          </p:cNvPr>
          <p:cNvSpPr/>
          <p:nvPr/>
        </p:nvSpPr>
        <p:spPr>
          <a:xfrm>
            <a:off x="7919391" y="3710218"/>
            <a:ext cx="682181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Negados</a:t>
            </a:r>
          </a:p>
        </p:txBody>
      </p:sp>
      <p:sp>
        <p:nvSpPr>
          <p:cNvPr id="77" name="Fluxograma: Terminação 76">
            <a:extLst>
              <a:ext uri="{FF2B5EF4-FFF2-40B4-BE49-F238E27FC236}">
                <a16:creationId xmlns:a16="http://schemas.microsoft.com/office/drawing/2014/main" id="{33731054-E3AE-C9E8-AC35-1038ABCEE70E}"/>
              </a:ext>
            </a:extLst>
          </p:cNvPr>
          <p:cNvSpPr/>
          <p:nvPr/>
        </p:nvSpPr>
        <p:spPr>
          <a:xfrm>
            <a:off x="6200426" y="3049552"/>
            <a:ext cx="1249959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Antiga</a:t>
            </a:r>
          </a:p>
        </p:txBody>
      </p:sp>
      <p:sp>
        <p:nvSpPr>
          <p:cNvPr id="80" name="Chave Esquerda 79">
            <a:extLst>
              <a:ext uri="{FF2B5EF4-FFF2-40B4-BE49-F238E27FC236}">
                <a16:creationId xmlns:a16="http://schemas.microsoft.com/office/drawing/2014/main" id="{2E69E217-D6F5-33DF-53B8-59A90A11F63D}"/>
              </a:ext>
            </a:extLst>
          </p:cNvPr>
          <p:cNvSpPr/>
          <p:nvPr/>
        </p:nvSpPr>
        <p:spPr>
          <a:xfrm>
            <a:off x="8671482" y="2046114"/>
            <a:ext cx="293798" cy="917752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have Esquerda 80">
            <a:extLst>
              <a:ext uri="{FF2B5EF4-FFF2-40B4-BE49-F238E27FC236}">
                <a16:creationId xmlns:a16="http://schemas.microsoft.com/office/drawing/2014/main" id="{78D6D587-7C36-2C7C-E429-B4DD95D9A2D7}"/>
              </a:ext>
            </a:extLst>
          </p:cNvPr>
          <p:cNvSpPr/>
          <p:nvPr/>
        </p:nvSpPr>
        <p:spPr>
          <a:xfrm>
            <a:off x="7523797" y="2488171"/>
            <a:ext cx="293798" cy="1397346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0BE17CD-0CE8-EB59-476A-ED2798A1EADA}"/>
              </a:ext>
            </a:extLst>
          </p:cNvPr>
          <p:cNvSpPr/>
          <p:nvPr/>
        </p:nvSpPr>
        <p:spPr>
          <a:xfrm>
            <a:off x="9017146" y="1932905"/>
            <a:ext cx="905945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DB5FF8D7-780C-B1FA-AECD-DCBFC849A63C}"/>
              </a:ext>
            </a:extLst>
          </p:cNvPr>
          <p:cNvSpPr/>
          <p:nvPr/>
        </p:nvSpPr>
        <p:spPr>
          <a:xfrm>
            <a:off x="9039147" y="2847855"/>
            <a:ext cx="883944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84" name="Chave Esquerda 83">
            <a:extLst>
              <a:ext uri="{FF2B5EF4-FFF2-40B4-BE49-F238E27FC236}">
                <a16:creationId xmlns:a16="http://schemas.microsoft.com/office/drawing/2014/main" id="{91900F30-EE19-EEDA-C4F2-1DFC5224C3C7}"/>
              </a:ext>
            </a:extLst>
          </p:cNvPr>
          <p:cNvSpPr/>
          <p:nvPr/>
        </p:nvSpPr>
        <p:spPr>
          <a:xfrm>
            <a:off x="8699266" y="3385329"/>
            <a:ext cx="293798" cy="917752"/>
          </a:xfrm>
          <a:prstGeom prst="leftBrace">
            <a:avLst/>
          </a:prstGeom>
          <a:ln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372A8964-C2CC-E8C0-4D75-69FF63DDE633}"/>
              </a:ext>
            </a:extLst>
          </p:cNvPr>
          <p:cNvSpPr/>
          <p:nvPr/>
        </p:nvSpPr>
        <p:spPr>
          <a:xfrm>
            <a:off x="9022410" y="3273211"/>
            <a:ext cx="905945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B13C166-D8F5-3D0B-5D8C-D4C8DDF9C77C}"/>
              </a:ext>
            </a:extLst>
          </p:cNvPr>
          <p:cNvSpPr/>
          <p:nvPr/>
        </p:nvSpPr>
        <p:spPr>
          <a:xfrm>
            <a:off x="9039147" y="4177847"/>
            <a:ext cx="883944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DBA163F-60A8-CB31-3B49-D8218EFCF38B}"/>
              </a:ext>
            </a:extLst>
          </p:cNvPr>
          <p:cNvSpPr/>
          <p:nvPr/>
        </p:nvSpPr>
        <p:spPr>
          <a:xfrm>
            <a:off x="7838817" y="1875051"/>
            <a:ext cx="2191106" cy="1284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Seta: para a Direita 91">
            <a:extLst>
              <a:ext uri="{FF2B5EF4-FFF2-40B4-BE49-F238E27FC236}">
                <a16:creationId xmlns:a16="http://schemas.microsoft.com/office/drawing/2014/main" id="{91CC65C9-D7E5-767C-96B6-26006D4D0963}"/>
              </a:ext>
            </a:extLst>
          </p:cNvPr>
          <p:cNvSpPr/>
          <p:nvPr/>
        </p:nvSpPr>
        <p:spPr>
          <a:xfrm>
            <a:off x="10146354" y="2430023"/>
            <a:ext cx="293798" cy="91454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2527C3AC-3B5E-B225-A439-F5B620C593EB}"/>
              </a:ext>
            </a:extLst>
          </p:cNvPr>
          <p:cNvSpPr/>
          <p:nvPr/>
        </p:nvSpPr>
        <p:spPr>
          <a:xfrm>
            <a:off x="10528033" y="2206517"/>
            <a:ext cx="1482515" cy="585925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estimado com base nos aprovados pela metodologia anterior</a:t>
            </a:r>
          </a:p>
        </p:txBody>
      </p:sp>
      <p:sp>
        <p:nvSpPr>
          <p:cNvPr id="94" name="Seta: para a Direita 93">
            <a:extLst>
              <a:ext uri="{FF2B5EF4-FFF2-40B4-BE49-F238E27FC236}">
                <a16:creationId xmlns:a16="http://schemas.microsoft.com/office/drawing/2014/main" id="{D7631AAF-33DF-233C-06D4-70A0A3584FEF}"/>
              </a:ext>
            </a:extLst>
          </p:cNvPr>
          <p:cNvSpPr/>
          <p:nvPr/>
        </p:nvSpPr>
        <p:spPr>
          <a:xfrm>
            <a:off x="10146354" y="3798980"/>
            <a:ext cx="293798" cy="9145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D42C9D6-F6AD-9FFA-6FCC-F8D8455FF667}"/>
              </a:ext>
            </a:extLst>
          </p:cNvPr>
          <p:cNvSpPr/>
          <p:nvPr/>
        </p:nvSpPr>
        <p:spPr>
          <a:xfrm>
            <a:off x="10528033" y="3575474"/>
            <a:ext cx="1482515" cy="585925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Inferência de Negados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6658;p77">
                <a:extLst>
                  <a:ext uri="{FF2B5EF4-FFF2-40B4-BE49-F238E27FC236}">
                    <a16:creationId xmlns:a16="http://schemas.microsoft.com/office/drawing/2014/main" id="{61A7D9B1-6191-BDDB-7090-84D743561B30}"/>
                  </a:ext>
                </a:extLst>
              </p:cNvPr>
              <p:cNvSpPr/>
              <p:nvPr/>
            </p:nvSpPr>
            <p:spPr>
              <a:xfrm>
                <a:off x="8671482" y="1463767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28396E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𝑽𝒊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é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𝒅𝒆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ú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𝒃𝒍𝒊𝒄𝒐</m:t>
                      </m:r>
                    </m:oMath>
                  </m:oMathPara>
                </a14:m>
                <a:endParaRPr lang="pt-BR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Google Shape;6658;p77">
                <a:extLst>
                  <a:ext uri="{FF2B5EF4-FFF2-40B4-BE49-F238E27FC236}">
                    <a16:creationId xmlns:a16="http://schemas.microsoft.com/office/drawing/2014/main" id="{61A7D9B1-6191-BDDB-7090-84D74356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482" y="1463767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6658;p77">
                <a:extLst>
                  <a:ext uri="{FF2B5EF4-FFF2-40B4-BE49-F238E27FC236}">
                    <a16:creationId xmlns:a16="http://schemas.microsoft.com/office/drawing/2014/main" id="{7E3898D4-4185-1C4A-859E-80F686E36864}"/>
                  </a:ext>
                </a:extLst>
              </p:cNvPr>
              <p:cNvSpPr/>
              <p:nvPr/>
            </p:nvSpPr>
            <p:spPr>
              <a:xfrm>
                <a:off x="8732053" y="4621063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28396E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𝑴𝒐𝒏𝒊𝒕𝒐𝒓𝒂𝒎𝒆𝒏𝒕𝒐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𝒅𝒐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𝑴𝒐𝒅𝒆𝒍𝒐</m:t>
                      </m:r>
                    </m:oMath>
                  </m:oMathPara>
                </a14:m>
                <a:endParaRPr lang="pt-BR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Google Shape;6658;p77">
                <a:extLst>
                  <a:ext uri="{FF2B5EF4-FFF2-40B4-BE49-F238E27FC236}">
                    <a16:creationId xmlns:a16="http://schemas.microsoft.com/office/drawing/2014/main" id="{7E3898D4-4185-1C4A-859E-80F686E36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053" y="4621063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898AC9AD-2A68-57FF-248F-06F5F37E0381}"/>
              </a:ext>
            </a:extLst>
          </p:cNvPr>
          <p:cNvSpPr/>
          <p:nvPr/>
        </p:nvSpPr>
        <p:spPr>
          <a:xfrm>
            <a:off x="6883606" y="5771942"/>
            <a:ext cx="1646767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7A678F-924B-FB81-4715-4529E9007B6D}"/>
              </a:ext>
            </a:extLst>
          </p:cNvPr>
          <p:cNvSpPr/>
          <p:nvPr/>
        </p:nvSpPr>
        <p:spPr>
          <a:xfrm>
            <a:off x="6885181" y="6064060"/>
            <a:ext cx="1646766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0.72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D3BB3C51-ADFD-E9D6-4AEE-4CF97D02F0D7}"/>
              </a:ext>
            </a:extLst>
          </p:cNvPr>
          <p:cNvSpPr/>
          <p:nvPr/>
        </p:nvSpPr>
        <p:spPr>
          <a:xfrm>
            <a:off x="6104278" y="5737666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87AFD27C-7BD1-1409-B393-12B5EA05220F}"/>
              </a:ext>
            </a:extLst>
          </p:cNvPr>
          <p:cNvSpPr/>
          <p:nvPr/>
        </p:nvSpPr>
        <p:spPr>
          <a:xfrm>
            <a:off x="6119339" y="6035037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91F521-989D-034C-D278-13124FE425F6}"/>
              </a:ext>
            </a:extLst>
          </p:cNvPr>
          <p:cNvSpPr/>
          <p:nvPr/>
        </p:nvSpPr>
        <p:spPr>
          <a:xfrm>
            <a:off x="6886141" y="6345089"/>
            <a:ext cx="1645805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094D4510-B9BC-C59A-3D6C-DB1B0272028A}"/>
              </a:ext>
            </a:extLst>
          </p:cNvPr>
          <p:cNvSpPr/>
          <p:nvPr/>
        </p:nvSpPr>
        <p:spPr>
          <a:xfrm>
            <a:off x="6117142" y="6326466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4781B7D-E484-3802-5E10-BBACE920603A}"/>
              </a:ext>
            </a:extLst>
          </p:cNvPr>
          <p:cNvSpPr/>
          <p:nvPr/>
        </p:nvSpPr>
        <p:spPr>
          <a:xfrm>
            <a:off x="6885180" y="5466701"/>
            <a:ext cx="1657118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0: 29% ~ Rating 9: 1.87%</a:t>
            </a: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C267FF14-0DC9-E200-2DF8-6D41FFFCBF28}"/>
              </a:ext>
            </a:extLst>
          </p:cNvPr>
          <p:cNvSpPr/>
          <p:nvPr/>
        </p:nvSpPr>
        <p:spPr>
          <a:xfrm>
            <a:off x="6104278" y="5448079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%BAD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82727F8-0667-77A7-A1C5-543C9BB28CB8}"/>
              </a:ext>
            </a:extLst>
          </p:cNvPr>
          <p:cNvSpPr/>
          <p:nvPr/>
        </p:nvSpPr>
        <p:spPr>
          <a:xfrm>
            <a:off x="7299434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04AA3-7ABC-6F0D-F8CF-415786E98AC0}"/>
              </a:ext>
            </a:extLst>
          </p:cNvPr>
          <p:cNvSpPr/>
          <p:nvPr/>
        </p:nvSpPr>
        <p:spPr>
          <a:xfrm>
            <a:off x="8671573" y="5771942"/>
            <a:ext cx="1646767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1A3B718-7708-5334-7B5B-AC4A080C0BF4}"/>
              </a:ext>
            </a:extLst>
          </p:cNvPr>
          <p:cNvSpPr/>
          <p:nvPr/>
        </p:nvSpPr>
        <p:spPr>
          <a:xfrm>
            <a:off x="8673148" y="6064060"/>
            <a:ext cx="1646766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7A0A5B6-6699-1F63-F4EC-96F9B5F22F27}"/>
              </a:ext>
            </a:extLst>
          </p:cNvPr>
          <p:cNvSpPr/>
          <p:nvPr/>
        </p:nvSpPr>
        <p:spPr>
          <a:xfrm>
            <a:off x="8674108" y="6345089"/>
            <a:ext cx="1645805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2DC3EA0-5479-32E6-270F-D4C3E846C306}"/>
              </a:ext>
            </a:extLst>
          </p:cNvPr>
          <p:cNvSpPr/>
          <p:nvPr/>
        </p:nvSpPr>
        <p:spPr>
          <a:xfrm>
            <a:off x="8673147" y="5466701"/>
            <a:ext cx="1645193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2F62A9C-FBAF-599A-7ECD-014E6A84FDA4}"/>
              </a:ext>
            </a:extLst>
          </p:cNvPr>
          <p:cNvSpPr/>
          <p:nvPr/>
        </p:nvSpPr>
        <p:spPr>
          <a:xfrm>
            <a:off x="9087401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202404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BC484A0-94B0-A1B3-874C-95C85BB6C0C8}"/>
              </a:ext>
            </a:extLst>
          </p:cNvPr>
          <p:cNvSpPr/>
          <p:nvPr/>
        </p:nvSpPr>
        <p:spPr>
          <a:xfrm>
            <a:off x="10426882" y="5771942"/>
            <a:ext cx="1646767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BB210EE-C136-38EA-5E13-EFCDAD096123}"/>
              </a:ext>
            </a:extLst>
          </p:cNvPr>
          <p:cNvSpPr/>
          <p:nvPr/>
        </p:nvSpPr>
        <p:spPr>
          <a:xfrm>
            <a:off x="10428457" y="6064060"/>
            <a:ext cx="1646766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E8CE1E5-B20F-E6E8-F84A-DF36032CF6E6}"/>
              </a:ext>
            </a:extLst>
          </p:cNvPr>
          <p:cNvSpPr/>
          <p:nvPr/>
        </p:nvSpPr>
        <p:spPr>
          <a:xfrm>
            <a:off x="10429417" y="6345089"/>
            <a:ext cx="1645805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250E13B-472E-14C5-60A3-D4BB5A1F3293}"/>
              </a:ext>
            </a:extLst>
          </p:cNvPr>
          <p:cNvSpPr/>
          <p:nvPr/>
        </p:nvSpPr>
        <p:spPr>
          <a:xfrm>
            <a:off x="10428456" y="5466701"/>
            <a:ext cx="1643416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8D5FA5F-27C7-234D-CE90-B60F11B98C1E}"/>
              </a:ext>
            </a:extLst>
          </p:cNvPr>
          <p:cNvSpPr/>
          <p:nvPr/>
        </p:nvSpPr>
        <p:spPr>
          <a:xfrm>
            <a:off x="10842710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202405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227738B-DEF7-4163-6186-1A4EBAE98ADE}"/>
              </a:ext>
            </a:extLst>
          </p:cNvPr>
          <p:cNvCxnSpPr>
            <a:cxnSpLocks/>
          </p:cNvCxnSpPr>
          <p:nvPr/>
        </p:nvCxnSpPr>
        <p:spPr>
          <a:xfrm>
            <a:off x="8613532" y="5051786"/>
            <a:ext cx="0" cy="172821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81FF45D3-521F-7286-9D82-969F9EA0B141}"/>
              </a:ext>
            </a:extLst>
          </p:cNvPr>
          <p:cNvCxnSpPr>
            <a:cxnSpLocks/>
          </p:cNvCxnSpPr>
          <p:nvPr/>
        </p:nvCxnSpPr>
        <p:spPr>
          <a:xfrm>
            <a:off x="10382202" y="5031062"/>
            <a:ext cx="0" cy="172821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E5C19F1E-6C0D-0FFC-0F56-F7D9251D7A55}"/>
              </a:ext>
            </a:extLst>
          </p:cNvPr>
          <p:cNvSpPr/>
          <p:nvPr/>
        </p:nvSpPr>
        <p:spPr>
          <a:xfrm>
            <a:off x="7833674" y="3245035"/>
            <a:ext cx="2191106" cy="1284626"/>
          </a:xfrm>
          <a:prstGeom prst="rect">
            <a:avLst/>
          </a:prstGeom>
          <a:noFill/>
          <a:ln>
            <a:solidFill>
              <a:srgbClr val="9933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spaço Reservado para Número de Slide 85">
            <a:extLst>
              <a:ext uri="{FF2B5EF4-FFF2-40B4-BE49-F238E27FC236}">
                <a16:creationId xmlns:a16="http://schemas.microsoft.com/office/drawing/2014/main" id="{687DC6B9-7650-0D23-454A-B98CE136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3479" y="529188"/>
            <a:ext cx="339055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9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624B10-C4D2-6655-ED04-34122F36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0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01BA30-8FE4-9656-2201-E76FBD15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>
            <a:extLst>
              <a:ext uri="{FF2B5EF4-FFF2-40B4-BE49-F238E27FC236}">
                <a16:creationId xmlns:a16="http://schemas.microsoft.com/office/drawing/2014/main" id="{3D224878-E01F-B622-367B-F84FB69F5DC0}"/>
              </a:ext>
            </a:extLst>
          </p:cNvPr>
          <p:cNvSpPr/>
          <p:nvPr/>
        </p:nvSpPr>
        <p:spPr>
          <a:xfrm>
            <a:off x="4660583" y="894790"/>
            <a:ext cx="7448467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B9D7268A-A0CF-5253-C863-A80FF1D521E1}"/>
              </a:ext>
            </a:extLst>
          </p:cNvPr>
          <p:cNvCxnSpPr>
            <a:cxnSpLocks/>
          </p:cNvCxnSpPr>
          <p:nvPr/>
        </p:nvCxnSpPr>
        <p:spPr>
          <a:xfrm>
            <a:off x="10914941" y="245097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CF572BF5-D8A9-9302-85CF-88EBF2D269FE}"/>
              </a:ext>
            </a:extLst>
          </p:cNvPr>
          <p:cNvCxnSpPr>
            <a:cxnSpLocks/>
          </p:cNvCxnSpPr>
          <p:nvPr/>
        </p:nvCxnSpPr>
        <p:spPr>
          <a:xfrm>
            <a:off x="9794187" y="2933828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0E48453D-9567-3E51-EB6C-11EFF48DD6E4}"/>
              </a:ext>
            </a:extLst>
          </p:cNvPr>
          <p:cNvCxnSpPr>
            <a:cxnSpLocks/>
          </p:cNvCxnSpPr>
          <p:nvPr/>
        </p:nvCxnSpPr>
        <p:spPr>
          <a:xfrm>
            <a:off x="7343879" y="291823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1ABE8F4-42AA-A959-A706-75364B08B445}"/>
              </a:ext>
            </a:extLst>
          </p:cNvPr>
          <p:cNvCxnSpPr>
            <a:cxnSpLocks/>
          </p:cNvCxnSpPr>
          <p:nvPr/>
        </p:nvCxnSpPr>
        <p:spPr>
          <a:xfrm>
            <a:off x="6118725" y="242782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C4602F83-9258-F3D8-C422-85179FBF9467}"/>
              </a:ext>
            </a:extLst>
          </p:cNvPr>
          <p:cNvCxnSpPr>
            <a:cxnSpLocks/>
          </p:cNvCxnSpPr>
          <p:nvPr/>
        </p:nvCxnSpPr>
        <p:spPr>
          <a:xfrm>
            <a:off x="8569033" y="242782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E5EB17B-7EAD-03EF-228C-AE157EAC5292}"/>
              </a:ext>
            </a:extLst>
          </p:cNvPr>
          <p:cNvSpPr/>
          <p:nvPr/>
        </p:nvSpPr>
        <p:spPr>
          <a:xfrm>
            <a:off x="82950" y="894790"/>
            <a:ext cx="4400272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5ABB5D-A37C-1F72-353E-8F002B88097E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ENTENDIMENTO DO RISCO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0650BA-4EAB-A658-D7BA-A8AA38408E74}"/>
              </a:ext>
            </a:extLst>
          </p:cNvPr>
          <p:cNvSpPr txBox="1"/>
          <p:nvPr/>
        </p:nvSpPr>
        <p:spPr>
          <a:xfrm>
            <a:off x="82950" y="1243719"/>
            <a:ext cx="4051873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tratar-se de uma “operação de confiança”, a concessão é realizada sob condições de incerteza e toda vez que há uma antecipação de recursos há chances da não recuperação do valor: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660E4-A247-E16B-6B44-2E8FD6CDDD7B}"/>
              </a:ext>
            </a:extLst>
          </p:cNvPr>
          <p:cNvSpPr/>
          <p:nvPr/>
        </p:nvSpPr>
        <p:spPr>
          <a:xfrm>
            <a:off x="295266" y="673228"/>
            <a:ext cx="2456323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risco da operação</a:t>
            </a:r>
          </a:p>
        </p:txBody>
      </p:sp>
      <p:sp>
        <p:nvSpPr>
          <p:cNvPr id="11" name="Google Shape;2205;p34">
            <a:extLst>
              <a:ext uri="{FF2B5EF4-FFF2-40B4-BE49-F238E27FC236}">
                <a16:creationId xmlns:a16="http://schemas.microsoft.com/office/drawing/2014/main" id="{FE3F964A-8ECC-7E39-3723-71FCD37B3971}"/>
              </a:ext>
            </a:extLst>
          </p:cNvPr>
          <p:cNvSpPr/>
          <p:nvPr/>
        </p:nvSpPr>
        <p:spPr>
          <a:xfrm>
            <a:off x="1861249" y="2993665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06;p34">
            <a:extLst>
              <a:ext uri="{FF2B5EF4-FFF2-40B4-BE49-F238E27FC236}">
                <a16:creationId xmlns:a16="http://schemas.microsoft.com/office/drawing/2014/main" id="{7A1F3952-4D1B-273A-1D9A-FA26A09606C2}"/>
              </a:ext>
            </a:extLst>
          </p:cNvPr>
          <p:cNvSpPr/>
          <p:nvPr/>
        </p:nvSpPr>
        <p:spPr>
          <a:xfrm>
            <a:off x="1921101" y="3053596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2208;p34">
            <a:extLst>
              <a:ext uri="{FF2B5EF4-FFF2-40B4-BE49-F238E27FC236}">
                <a16:creationId xmlns:a16="http://schemas.microsoft.com/office/drawing/2014/main" id="{E38E8475-5CDE-70A9-186C-76F7CBE62D32}"/>
              </a:ext>
            </a:extLst>
          </p:cNvPr>
          <p:cNvSpPr/>
          <p:nvPr/>
        </p:nvSpPr>
        <p:spPr>
          <a:xfrm>
            <a:off x="2090612" y="3408389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10;p34">
            <a:extLst>
              <a:ext uri="{FF2B5EF4-FFF2-40B4-BE49-F238E27FC236}">
                <a16:creationId xmlns:a16="http://schemas.microsoft.com/office/drawing/2014/main" id="{6D97EF2D-7C87-36F4-1292-34B470E2CF15}"/>
              </a:ext>
            </a:extLst>
          </p:cNvPr>
          <p:cNvSpPr/>
          <p:nvPr/>
        </p:nvSpPr>
        <p:spPr>
          <a:xfrm>
            <a:off x="2170807" y="3154943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209;p34">
            <a:extLst>
              <a:ext uri="{FF2B5EF4-FFF2-40B4-BE49-F238E27FC236}">
                <a16:creationId xmlns:a16="http://schemas.microsoft.com/office/drawing/2014/main" id="{B92E26A1-C039-F097-D1F7-9CF711CBB009}"/>
              </a:ext>
            </a:extLst>
          </p:cNvPr>
          <p:cNvSpPr/>
          <p:nvPr/>
        </p:nvSpPr>
        <p:spPr>
          <a:xfrm>
            <a:off x="2117839" y="3536747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D5565E21-F3FD-094F-541C-D8A0503B066F}"/>
              </a:ext>
            </a:extLst>
          </p:cNvPr>
          <p:cNvSpPr/>
          <p:nvPr/>
        </p:nvSpPr>
        <p:spPr>
          <a:xfrm rot="5400000">
            <a:off x="1916085" y="2971046"/>
            <a:ext cx="666750" cy="2390774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6658;p77">
            <a:extLst>
              <a:ext uri="{FF2B5EF4-FFF2-40B4-BE49-F238E27FC236}">
                <a16:creationId xmlns:a16="http://schemas.microsoft.com/office/drawing/2014/main" id="{150E44FD-FFF5-F6F4-DDD2-82FD35539C5B}"/>
              </a:ext>
            </a:extLst>
          </p:cNvPr>
          <p:cNvSpPr/>
          <p:nvPr/>
        </p:nvSpPr>
        <p:spPr>
          <a:xfrm>
            <a:off x="415888" y="4534337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6658;p77">
            <a:extLst>
              <a:ext uri="{FF2B5EF4-FFF2-40B4-BE49-F238E27FC236}">
                <a16:creationId xmlns:a16="http://schemas.microsoft.com/office/drawing/2014/main" id="{E9529B99-B7FC-4545-4FED-137ABB2F7927}"/>
              </a:ext>
            </a:extLst>
          </p:cNvPr>
          <p:cNvSpPr/>
          <p:nvPr/>
        </p:nvSpPr>
        <p:spPr>
          <a:xfrm>
            <a:off x="2824420" y="4541221"/>
            <a:ext cx="124085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Não 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40D6753-1A6A-2241-F447-83D16EF35D80}"/>
              </a:ext>
            </a:extLst>
          </p:cNvPr>
          <p:cNvSpPr txBox="1"/>
          <p:nvPr/>
        </p:nvSpPr>
        <p:spPr>
          <a:xfrm>
            <a:off x="607523" y="5237356"/>
            <a:ext cx="381539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adimplentes conquistam o bem desejado ao passo que a instituição lucra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E18ABE7-341D-F91B-ADE9-B376D7E3E794}"/>
              </a:ext>
            </a:extLst>
          </p:cNvPr>
          <p:cNvSpPr txBox="1"/>
          <p:nvPr/>
        </p:nvSpPr>
        <p:spPr>
          <a:xfrm>
            <a:off x="612444" y="6032385"/>
            <a:ext cx="381047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inadimplentes endividam-se e a instituição sofre prejuízo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BB0991DE-DAE0-58B6-68B2-36FEDB9507AE}"/>
              </a:ext>
            </a:extLst>
          </p:cNvPr>
          <p:cNvSpPr/>
          <p:nvPr/>
        </p:nvSpPr>
        <p:spPr>
          <a:xfrm>
            <a:off x="317633" y="5369517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luxograma: Conector 119">
            <a:extLst>
              <a:ext uri="{FF2B5EF4-FFF2-40B4-BE49-F238E27FC236}">
                <a16:creationId xmlns:a16="http://schemas.microsoft.com/office/drawing/2014/main" id="{54C25F13-BCF5-EB5F-AFA1-47CDAFC698E7}"/>
              </a:ext>
            </a:extLst>
          </p:cNvPr>
          <p:cNvSpPr/>
          <p:nvPr/>
        </p:nvSpPr>
        <p:spPr>
          <a:xfrm>
            <a:off x="316546" y="6154339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6156F-50C3-1B71-67BE-DFAE999EC5C4}"/>
              </a:ext>
            </a:extLst>
          </p:cNvPr>
          <p:cNvSpPr/>
          <p:nvPr/>
        </p:nvSpPr>
        <p:spPr>
          <a:xfrm>
            <a:off x="4950458" y="674021"/>
            <a:ext cx="2985528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risco de crédito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CBDAF-DC22-5546-BEB2-0D2A91DD1842}"/>
              </a:ext>
            </a:extLst>
          </p:cNvPr>
          <p:cNvSpPr txBox="1"/>
          <p:nvPr/>
        </p:nvSpPr>
        <p:spPr>
          <a:xfrm>
            <a:off x="4660583" y="1260868"/>
            <a:ext cx="7293729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2450;p52">
            <a:extLst>
              <a:ext uri="{FF2B5EF4-FFF2-40B4-BE49-F238E27FC236}">
                <a16:creationId xmlns:a16="http://schemas.microsoft.com/office/drawing/2014/main" id="{E52B11A4-5E15-DDC3-CF3A-380FB110FE99}"/>
              </a:ext>
            </a:extLst>
          </p:cNvPr>
          <p:cNvSpPr/>
          <p:nvPr/>
        </p:nvSpPr>
        <p:spPr>
          <a:xfrm>
            <a:off x="5682456" y="2725785"/>
            <a:ext cx="5356590" cy="186148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485;p52">
            <a:extLst>
              <a:ext uri="{FF2B5EF4-FFF2-40B4-BE49-F238E27FC236}">
                <a16:creationId xmlns:a16="http://schemas.microsoft.com/office/drawing/2014/main" id="{A8AE4BF8-BBD6-BD65-9A2C-F4E1C20E3767}"/>
              </a:ext>
            </a:extLst>
          </p:cNvPr>
          <p:cNvSpPr/>
          <p:nvPr/>
        </p:nvSpPr>
        <p:spPr>
          <a:xfrm>
            <a:off x="6014325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123" name="Google Shape;2486;p52">
            <a:extLst>
              <a:ext uri="{FF2B5EF4-FFF2-40B4-BE49-F238E27FC236}">
                <a16:creationId xmlns:a16="http://schemas.microsoft.com/office/drawing/2014/main" id="{2AB5E25F-1964-DAFB-4C13-079FA05BC93C}"/>
              </a:ext>
            </a:extLst>
          </p:cNvPr>
          <p:cNvSpPr/>
          <p:nvPr/>
        </p:nvSpPr>
        <p:spPr>
          <a:xfrm>
            <a:off x="7239479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124" name="Google Shape;2487;p52">
            <a:extLst>
              <a:ext uri="{FF2B5EF4-FFF2-40B4-BE49-F238E27FC236}">
                <a16:creationId xmlns:a16="http://schemas.microsoft.com/office/drawing/2014/main" id="{D8967AF6-2759-981A-5732-F8D6D5CE5E68}"/>
              </a:ext>
            </a:extLst>
          </p:cNvPr>
          <p:cNvSpPr/>
          <p:nvPr/>
        </p:nvSpPr>
        <p:spPr>
          <a:xfrm>
            <a:off x="8464633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25" name="Google Shape;2488;p52">
            <a:extLst>
              <a:ext uri="{FF2B5EF4-FFF2-40B4-BE49-F238E27FC236}">
                <a16:creationId xmlns:a16="http://schemas.microsoft.com/office/drawing/2014/main" id="{4468DAB5-D953-02EE-9B4A-578D9845C91C}"/>
              </a:ext>
            </a:extLst>
          </p:cNvPr>
          <p:cNvSpPr/>
          <p:nvPr/>
        </p:nvSpPr>
        <p:spPr>
          <a:xfrm>
            <a:off x="9689787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30" name="Google Shape;6658;p77">
            <a:extLst>
              <a:ext uri="{FF2B5EF4-FFF2-40B4-BE49-F238E27FC236}">
                <a16:creationId xmlns:a16="http://schemas.microsoft.com/office/drawing/2014/main" id="{56F2C493-16C0-87B1-1FEF-AF9BBEFFC6CC}"/>
              </a:ext>
            </a:extLst>
          </p:cNvPr>
          <p:cNvSpPr/>
          <p:nvPr/>
        </p:nvSpPr>
        <p:spPr>
          <a:xfrm>
            <a:off x="5502053" y="2140728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do Bom e Mau Pagador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6658;p77">
            <a:extLst>
              <a:ext uri="{FF2B5EF4-FFF2-40B4-BE49-F238E27FC236}">
                <a16:creationId xmlns:a16="http://schemas.microsoft.com/office/drawing/2014/main" id="{70933140-92B4-A88A-1BC4-758966009708}"/>
              </a:ext>
            </a:extLst>
          </p:cNvPr>
          <p:cNvSpPr/>
          <p:nvPr/>
        </p:nvSpPr>
        <p:spPr>
          <a:xfrm>
            <a:off x="6748596" y="3213721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Variáveis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6658;p77">
            <a:extLst>
              <a:ext uri="{FF2B5EF4-FFF2-40B4-BE49-F238E27FC236}">
                <a16:creationId xmlns:a16="http://schemas.microsoft.com/office/drawing/2014/main" id="{054C9D9D-E036-EF22-93D6-0CF788F9293D}"/>
              </a:ext>
            </a:extLst>
          </p:cNvPr>
          <p:cNvSpPr/>
          <p:nvPr/>
        </p:nvSpPr>
        <p:spPr>
          <a:xfrm>
            <a:off x="7952361" y="2136903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Classificação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6658;p77">
            <a:extLst>
              <a:ext uri="{FF2B5EF4-FFF2-40B4-BE49-F238E27FC236}">
                <a16:creationId xmlns:a16="http://schemas.microsoft.com/office/drawing/2014/main" id="{EE985181-290D-9685-1911-8DE390E45609}"/>
              </a:ext>
            </a:extLst>
          </p:cNvPr>
          <p:cNvSpPr/>
          <p:nvPr/>
        </p:nvSpPr>
        <p:spPr>
          <a:xfrm>
            <a:off x="9177515" y="322640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do Score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2488;p52">
            <a:extLst>
              <a:ext uri="{FF2B5EF4-FFF2-40B4-BE49-F238E27FC236}">
                <a16:creationId xmlns:a16="http://schemas.microsoft.com/office/drawing/2014/main" id="{2B7D6042-C673-07F9-3AED-6F719B2A9C38}"/>
              </a:ext>
            </a:extLst>
          </p:cNvPr>
          <p:cNvSpPr/>
          <p:nvPr/>
        </p:nvSpPr>
        <p:spPr>
          <a:xfrm>
            <a:off x="10815930" y="270313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46" name="Google Shape;6658;p77">
            <a:extLst>
              <a:ext uri="{FF2B5EF4-FFF2-40B4-BE49-F238E27FC236}">
                <a16:creationId xmlns:a16="http://schemas.microsoft.com/office/drawing/2014/main" id="{D3B3C2F0-8B3C-D983-50E6-4F92FEBF1736}"/>
              </a:ext>
            </a:extLst>
          </p:cNvPr>
          <p:cNvSpPr/>
          <p:nvPr/>
        </p:nvSpPr>
        <p:spPr>
          <a:xfrm>
            <a:off x="10298269" y="216005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Concessão de Crédito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Gráfico 148" descr="Homem">
            <a:extLst>
              <a:ext uri="{FF2B5EF4-FFF2-40B4-BE49-F238E27FC236}">
                <a16:creationId xmlns:a16="http://schemas.microsoft.com/office/drawing/2014/main" id="{35284356-9CB0-138C-8F44-B59F4B3D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229" y="5643185"/>
            <a:ext cx="914400" cy="914400"/>
          </a:xfrm>
          <a:prstGeom prst="rect">
            <a:avLst/>
          </a:prstGeom>
        </p:spPr>
      </p:pic>
      <p:pic>
        <p:nvPicPr>
          <p:cNvPr id="150" name="Gráfico 149" descr="Homem">
            <a:extLst>
              <a:ext uri="{FF2B5EF4-FFF2-40B4-BE49-F238E27FC236}">
                <a16:creationId xmlns:a16="http://schemas.microsoft.com/office/drawing/2014/main" id="{908BEBE5-7CF0-2A9E-49A8-700292E66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871" y="4454898"/>
            <a:ext cx="914400" cy="914400"/>
          </a:xfrm>
          <a:prstGeom prst="rect">
            <a:avLst/>
          </a:prstGeom>
        </p:spPr>
      </p:pic>
      <p:pic>
        <p:nvPicPr>
          <p:cNvPr id="152" name="Gráfico 151" descr="Adicionar">
            <a:extLst>
              <a:ext uri="{FF2B5EF4-FFF2-40B4-BE49-F238E27FC236}">
                <a16:creationId xmlns:a16="http://schemas.microsoft.com/office/drawing/2014/main" id="{8DE40D3B-E323-0CD8-C100-AE1EFE54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929" y="4752954"/>
            <a:ext cx="290924" cy="290924"/>
          </a:xfrm>
          <a:prstGeom prst="rect">
            <a:avLst/>
          </a:prstGeom>
        </p:spPr>
      </p:pic>
      <p:sp>
        <p:nvSpPr>
          <p:cNvPr id="153" name="Google Shape;6658;p77">
            <a:extLst>
              <a:ext uri="{FF2B5EF4-FFF2-40B4-BE49-F238E27FC236}">
                <a16:creationId xmlns:a16="http://schemas.microsoft.com/office/drawing/2014/main" id="{FB9AA2D3-DE1D-8D8B-C36E-A06416B18A44}"/>
              </a:ext>
            </a:extLst>
          </p:cNvPr>
          <p:cNvSpPr/>
          <p:nvPr/>
        </p:nvSpPr>
        <p:spPr>
          <a:xfrm>
            <a:off x="6294227" y="4752954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luxograma: Conector 153">
            <a:extLst>
              <a:ext uri="{FF2B5EF4-FFF2-40B4-BE49-F238E27FC236}">
                <a16:creationId xmlns:a16="http://schemas.microsoft.com/office/drawing/2014/main" id="{9D664E6C-C12E-87DB-A337-11848A76CA1E}"/>
              </a:ext>
            </a:extLst>
          </p:cNvPr>
          <p:cNvSpPr/>
          <p:nvPr/>
        </p:nvSpPr>
        <p:spPr>
          <a:xfrm>
            <a:off x="5001672" y="4766636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Fluxograma: Conector 154">
            <a:extLst>
              <a:ext uri="{FF2B5EF4-FFF2-40B4-BE49-F238E27FC236}">
                <a16:creationId xmlns:a16="http://schemas.microsoft.com/office/drawing/2014/main" id="{9F1A5215-0B3A-9054-C992-694474E5EC05}"/>
              </a:ext>
            </a:extLst>
          </p:cNvPr>
          <p:cNvSpPr/>
          <p:nvPr/>
        </p:nvSpPr>
        <p:spPr>
          <a:xfrm>
            <a:off x="5000264" y="6100385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Google Shape;6658;p77">
            <a:extLst>
              <a:ext uri="{FF2B5EF4-FFF2-40B4-BE49-F238E27FC236}">
                <a16:creationId xmlns:a16="http://schemas.microsoft.com/office/drawing/2014/main" id="{1D4473FE-AB18-D930-C445-3A6D8B77CEA4}"/>
              </a:ext>
            </a:extLst>
          </p:cNvPr>
          <p:cNvSpPr/>
          <p:nvPr/>
        </p:nvSpPr>
        <p:spPr>
          <a:xfrm>
            <a:off x="6347826" y="609131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03A297A-1EA5-CE95-4C02-7D4AE7F429B9}"/>
              </a:ext>
            </a:extLst>
          </p:cNvPr>
          <p:cNvSpPr/>
          <p:nvPr/>
        </p:nvSpPr>
        <p:spPr>
          <a:xfrm>
            <a:off x="6028172" y="6206052"/>
            <a:ext cx="261158" cy="45719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have Esquerda 163">
            <a:extLst>
              <a:ext uri="{FF2B5EF4-FFF2-40B4-BE49-F238E27FC236}">
                <a16:creationId xmlns:a16="http://schemas.microsoft.com/office/drawing/2014/main" id="{A624E1E3-3901-3A74-5616-F4D9D2B49CB2}"/>
              </a:ext>
            </a:extLst>
          </p:cNvPr>
          <p:cNvSpPr/>
          <p:nvPr/>
        </p:nvSpPr>
        <p:spPr>
          <a:xfrm rot="10800000">
            <a:off x="7636894" y="4878107"/>
            <a:ext cx="666750" cy="1373663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F3B83059-A09C-1865-B49C-798FAD42D592}"/>
              </a:ext>
            </a:extLst>
          </p:cNvPr>
          <p:cNvSpPr txBox="1"/>
          <p:nvPr/>
        </p:nvSpPr>
        <p:spPr>
          <a:xfrm>
            <a:off x="5000596" y="4198543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F881CECC-CE29-6319-132D-D7C14469B939}"/>
              </a:ext>
            </a:extLst>
          </p:cNvPr>
          <p:cNvSpPr txBox="1"/>
          <p:nvPr/>
        </p:nvSpPr>
        <p:spPr>
          <a:xfrm>
            <a:off x="4971738" y="5422364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17" name="Shape 4">
            <a:extLst>
              <a:ext uri="{FF2B5EF4-FFF2-40B4-BE49-F238E27FC236}">
                <a16:creationId xmlns:a16="http://schemas.microsoft.com/office/drawing/2014/main" id="{3BAFC5EC-C798-956D-E771-3FB01279AF21}"/>
              </a:ext>
            </a:extLst>
          </p:cNvPr>
          <p:cNvSpPr/>
          <p:nvPr/>
        </p:nvSpPr>
        <p:spPr>
          <a:xfrm>
            <a:off x="8839916" y="5469249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8" name="Shape 3">
            <a:extLst>
              <a:ext uri="{FF2B5EF4-FFF2-40B4-BE49-F238E27FC236}">
                <a16:creationId xmlns:a16="http://schemas.microsoft.com/office/drawing/2014/main" id="{A33151E8-31D0-CBFD-28EA-FDCD24A27E90}"/>
              </a:ext>
            </a:extLst>
          </p:cNvPr>
          <p:cNvSpPr/>
          <p:nvPr/>
        </p:nvSpPr>
        <p:spPr>
          <a:xfrm>
            <a:off x="8568433" y="4560688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9" name="Shape 4">
            <a:extLst>
              <a:ext uri="{FF2B5EF4-FFF2-40B4-BE49-F238E27FC236}">
                <a16:creationId xmlns:a16="http://schemas.microsoft.com/office/drawing/2014/main" id="{CBDA084F-5E1B-6BC4-8655-D44FD12A7156}"/>
              </a:ext>
            </a:extLst>
          </p:cNvPr>
          <p:cNvSpPr/>
          <p:nvPr/>
        </p:nvSpPr>
        <p:spPr>
          <a:xfrm>
            <a:off x="8854038" y="490861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0" name="Shape 5">
            <a:extLst>
              <a:ext uri="{FF2B5EF4-FFF2-40B4-BE49-F238E27FC236}">
                <a16:creationId xmlns:a16="http://schemas.microsoft.com/office/drawing/2014/main" id="{4F429B89-535F-1B5F-3F49-14B9AA3E9E06}"/>
              </a:ext>
            </a:extLst>
          </p:cNvPr>
          <p:cNvSpPr/>
          <p:nvPr/>
        </p:nvSpPr>
        <p:spPr>
          <a:xfrm>
            <a:off x="8378382" y="4691976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1" name="Text 6">
            <a:extLst>
              <a:ext uri="{FF2B5EF4-FFF2-40B4-BE49-F238E27FC236}">
                <a16:creationId xmlns:a16="http://schemas.microsoft.com/office/drawing/2014/main" id="{F5807004-3891-A531-E39B-912B0FC07335}"/>
              </a:ext>
            </a:extLst>
          </p:cNvPr>
          <p:cNvSpPr/>
          <p:nvPr/>
        </p:nvSpPr>
        <p:spPr>
          <a:xfrm>
            <a:off x="8554833" y="4731505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2" name="Shape 10">
            <a:extLst>
              <a:ext uri="{FF2B5EF4-FFF2-40B4-BE49-F238E27FC236}">
                <a16:creationId xmlns:a16="http://schemas.microsoft.com/office/drawing/2014/main" id="{AC1FDD46-3D5E-E700-DE8C-DFF5F7C1B3B3}"/>
              </a:ext>
            </a:extLst>
          </p:cNvPr>
          <p:cNvSpPr/>
          <p:nvPr/>
        </p:nvSpPr>
        <p:spPr>
          <a:xfrm>
            <a:off x="8392357" y="525077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3" name="Text 11">
            <a:extLst>
              <a:ext uri="{FF2B5EF4-FFF2-40B4-BE49-F238E27FC236}">
                <a16:creationId xmlns:a16="http://schemas.microsoft.com/office/drawing/2014/main" id="{3D5413F9-122E-A225-53AF-F9011D6580AE}"/>
              </a:ext>
            </a:extLst>
          </p:cNvPr>
          <p:cNvSpPr/>
          <p:nvPr/>
        </p:nvSpPr>
        <p:spPr>
          <a:xfrm>
            <a:off x="8541781" y="5290305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4" name="Shape 15">
            <a:extLst>
              <a:ext uri="{FF2B5EF4-FFF2-40B4-BE49-F238E27FC236}">
                <a16:creationId xmlns:a16="http://schemas.microsoft.com/office/drawing/2014/main" id="{A0CF7B12-C167-19DA-18F0-4D4F75E0D0DF}"/>
              </a:ext>
            </a:extLst>
          </p:cNvPr>
          <p:cNvSpPr/>
          <p:nvPr/>
        </p:nvSpPr>
        <p:spPr>
          <a:xfrm>
            <a:off x="8408862" y="584278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5" name="Text 16">
            <a:extLst>
              <a:ext uri="{FF2B5EF4-FFF2-40B4-BE49-F238E27FC236}">
                <a16:creationId xmlns:a16="http://schemas.microsoft.com/office/drawing/2014/main" id="{A91E8FD0-EE83-99A6-52F0-997B5675B27E}"/>
              </a:ext>
            </a:extLst>
          </p:cNvPr>
          <p:cNvSpPr/>
          <p:nvPr/>
        </p:nvSpPr>
        <p:spPr>
          <a:xfrm>
            <a:off x="8554833" y="588231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648A09AF-A1D3-F860-EEBC-0F31A3C95A8D}"/>
              </a:ext>
            </a:extLst>
          </p:cNvPr>
          <p:cNvSpPr txBox="1"/>
          <p:nvPr/>
        </p:nvSpPr>
        <p:spPr>
          <a:xfrm>
            <a:off x="9013608" y="4738879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Aumento do Lucro da instituição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Shape 4">
            <a:extLst>
              <a:ext uri="{FF2B5EF4-FFF2-40B4-BE49-F238E27FC236}">
                <a16:creationId xmlns:a16="http://schemas.microsoft.com/office/drawing/2014/main" id="{020B677E-11C6-5B65-72CF-9F39A7A753D1}"/>
              </a:ext>
            </a:extLst>
          </p:cNvPr>
          <p:cNvSpPr/>
          <p:nvPr/>
        </p:nvSpPr>
        <p:spPr>
          <a:xfrm>
            <a:off x="8886654" y="605276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29DB64F1-9E6A-9D80-A9E0-EDD977ABA5A2}"/>
              </a:ext>
            </a:extLst>
          </p:cNvPr>
          <p:cNvSpPr txBox="1"/>
          <p:nvPr/>
        </p:nvSpPr>
        <p:spPr>
          <a:xfrm>
            <a:off x="8999739" y="5290203"/>
            <a:ext cx="2206159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Satisfação do Cliente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76E7DBC7-2801-0D56-D23F-FFEEF9A66561}"/>
              </a:ext>
            </a:extLst>
          </p:cNvPr>
          <p:cNvSpPr txBox="1"/>
          <p:nvPr/>
        </p:nvSpPr>
        <p:spPr>
          <a:xfrm>
            <a:off x="9030488" y="5862310"/>
            <a:ext cx="309067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49CC665B-B2BA-D6A8-1101-26592AEA381B}"/>
              </a:ext>
            </a:extLst>
          </p:cNvPr>
          <p:cNvSpPr/>
          <p:nvPr/>
        </p:nvSpPr>
        <p:spPr>
          <a:xfrm>
            <a:off x="329280" y="718198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ECB4D7C0-968E-CB4E-0686-CB4F30DBB5B9}"/>
              </a:ext>
            </a:extLst>
          </p:cNvPr>
          <p:cNvSpPr/>
          <p:nvPr/>
        </p:nvSpPr>
        <p:spPr>
          <a:xfrm>
            <a:off x="4974215" y="716399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B4927-AFBE-2470-DA7A-0659EC96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9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8CF414-EAE4-CAC3-C0AA-E5E97D77B18A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de Crédito 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A4F1DE7D-BD2A-628C-0C9F-5D16AF487C4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8896B-9AE3-79C2-DA79-11EB8450570E}"/>
              </a:ext>
            </a:extLst>
          </p:cNvPr>
          <p:cNvSpPr txBox="1"/>
          <p:nvPr/>
        </p:nvSpPr>
        <p:spPr>
          <a:xfrm>
            <a:off x="295265" y="1273975"/>
            <a:ext cx="5638810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 política de crédito é um documento que indica regras e critérios responsáveis por direcionar a empresa durante a tomada de decisão em uma concessão. Pelo fato de tratar-se de uma abordagem menos sofisticada, a criação de uma política demanda uma seleção de variáveis mais criteriosa.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BBE15D-BF0C-28E0-A39D-08E45F71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3" y="4008120"/>
            <a:ext cx="5318760" cy="257556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A216A67-6555-9458-0652-3AD2DCEA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53" y="3681107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6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(IV) das variáveis da Política de Crédito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2E541-590F-C294-8203-EFB03683DC5B}"/>
              </a:ext>
            </a:extLst>
          </p:cNvPr>
          <p:cNvSpPr/>
          <p:nvPr/>
        </p:nvSpPr>
        <p:spPr>
          <a:xfrm>
            <a:off x="200025" y="2596746"/>
            <a:ext cx="5734049" cy="10318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IV é criado a partir da junção dos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WOE’s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variáveis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essa métrica traduz o quão bem uma variável pode prever ou explicar o resultado desejado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D900721-B39D-E18F-E8EA-CE4737C0ECFF}"/>
              </a:ext>
            </a:extLst>
          </p:cNvPr>
          <p:cNvGraphicFramePr>
            <a:graphicFrameLocks noGrp="1"/>
          </p:cNvGraphicFramePr>
          <p:nvPr/>
        </p:nvGraphicFramePr>
        <p:xfrm>
          <a:off x="6308064" y="3252652"/>
          <a:ext cx="5620564" cy="312991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65100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3688854412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5C’s do Crédito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Variáveis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Caráter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Este critério avalia características pessoais e profissionais do cliente, como sua reputação em termos de integridade e honestidade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qt_meses_classificacao_mais_recente_90dias </a:t>
                      </a: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qt_meses_ultima_inadimplencia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Refere-se à validação sobre as condições do tomador pagar suas dívidas, avaliando questões como renda e suas fontes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limite_rotativos_utilizado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comprometimento_de_renda_anual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faturamento_anual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Colateral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É a garantia do pagamento do empréstimo a qual o credor pode recorrer em casos de inadimplência do solicitante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grau_de_emprestimo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Condições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 as condições referentes ao contexto econômico no qual o empréstimo será realizado, avaliando as características socioeconômicas do tomador e do mercado nacional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taxa_de_juros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Apresenta uma análise interna sobre as finanças da instituição a fim de garantir que ela possui o dinheiro solicitado pelo cliente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D921A997-0C9A-22DD-01B6-A4A546EDFA7E}"/>
              </a:ext>
            </a:extLst>
          </p:cNvPr>
          <p:cNvSpPr/>
          <p:nvPr/>
        </p:nvSpPr>
        <p:spPr>
          <a:xfrm>
            <a:off x="6241209" y="1030367"/>
            <a:ext cx="5734049" cy="15191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Posteriormente, segmentou-se cada uma das informações através da análise dos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5C’s de Crédito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fim de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compreender se estas encaixavam-se nos conceitos propostos.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 a parte de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Capital,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se encontrou nenhuma informação presente na base de dados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D55B9-B9E9-313E-D6BA-CA9815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93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633366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5860897" y="801727"/>
            <a:ext cx="623042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8FA68FB-8471-7825-927E-9F2231D136FD}"/>
              </a:ext>
            </a:extLst>
          </p:cNvPr>
          <p:cNvGraphicFramePr>
            <a:graphicFrameLocks noGrp="1"/>
          </p:cNvGraphicFramePr>
          <p:nvPr/>
        </p:nvGraphicFramePr>
        <p:xfrm>
          <a:off x="240736" y="1918982"/>
          <a:ext cx="5353262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822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79317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88718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47000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B34BA667-0627-43FC-BF12-AB262108DEAF}"/>
              </a:ext>
            </a:extLst>
          </p:cNvPr>
          <p:cNvGraphicFramePr>
            <a:graphicFrameLocks noGrp="1"/>
          </p:cNvGraphicFramePr>
          <p:nvPr/>
        </p:nvGraphicFramePr>
        <p:xfrm>
          <a:off x="227532" y="4668343"/>
          <a:ext cx="2370698" cy="16747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1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A27FEC56-06A9-4DAC-960C-FCB148A5568D}"/>
              </a:ext>
            </a:extLst>
          </p:cNvPr>
          <p:cNvGraphicFramePr>
            <a:graphicFrameLocks noGrp="1"/>
          </p:cNvGraphicFramePr>
          <p:nvPr/>
        </p:nvGraphicFramePr>
        <p:xfrm>
          <a:off x="3223300" y="4664543"/>
          <a:ext cx="2370698" cy="16785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6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/>
              <p:nvPr/>
            </p:nvSpPr>
            <p:spPr>
              <a:xfrm>
                <a:off x="5963874" y="6123106"/>
                <a:ext cx="6078210" cy="43722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𝑭𝒂𝒕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𝑨𝒏𝒖𝒂𝒍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𝑪𝒐𝒎𝒑𝒓𝒐𝒎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.. 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𝑹𝒆𝒏𝒅𝒂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𝑻𝒂𝒙𝒂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𝑱𝒖𝒓𝒐𝒔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𝑺𝒖𝒃𝒄𝒍𝒂𝒔𝒔𝒆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74" y="6123106"/>
                <a:ext cx="6078210" cy="43722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658;p77">
            <a:extLst>
              <a:ext uri="{FF2B5EF4-FFF2-40B4-BE49-F238E27FC236}">
                <a16:creationId xmlns:a16="http://schemas.microsoft.com/office/drawing/2014/main" id="{48CDBDA4-DA5C-6727-853C-6E701D696F44}"/>
              </a:ext>
            </a:extLst>
          </p:cNvPr>
          <p:cNvSpPr/>
          <p:nvPr/>
        </p:nvSpPr>
        <p:spPr>
          <a:xfrm>
            <a:off x="2294092" y="6435493"/>
            <a:ext cx="1233344" cy="249677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4EEA07-2547-01DD-9C82-EFD1C3BEB125}"/>
              </a:ext>
            </a:extLst>
          </p:cNvPr>
          <p:cNvSpPr/>
          <p:nvPr/>
        </p:nvSpPr>
        <p:spPr>
          <a:xfrm>
            <a:off x="240736" y="890560"/>
            <a:ext cx="5366467" cy="9717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essencial durante a construção de uma política, portanto, ela demanda maior preciosismo.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 escolheu-se utilizar apenas variáveis com ordenação correta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58F8E7C-8F08-15C3-D0A1-93C48EE930CC}"/>
              </a:ext>
            </a:extLst>
          </p:cNvPr>
          <p:cNvGraphicFramePr>
            <a:graphicFrameLocks noGrp="1"/>
          </p:cNvGraphicFramePr>
          <p:nvPr/>
        </p:nvGraphicFramePr>
        <p:xfrm>
          <a:off x="6224107" y="1760386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sp>
        <p:nvSpPr>
          <p:cNvPr id="17" name="Google Shape;6658;p77">
            <a:extLst>
              <a:ext uri="{FF2B5EF4-FFF2-40B4-BE49-F238E27FC236}">
                <a16:creationId xmlns:a16="http://schemas.microsoft.com/office/drawing/2014/main" id="{A0DDA7B3-0877-D747-145E-75C03C831717}"/>
              </a:ext>
            </a:extLst>
          </p:cNvPr>
          <p:cNvSpPr/>
          <p:nvPr/>
        </p:nvSpPr>
        <p:spPr>
          <a:xfrm>
            <a:off x="8239994" y="4508415"/>
            <a:ext cx="1233344" cy="210527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72E77E3-DBAD-4732-2CD6-96B020364E09}"/>
              </a:ext>
            </a:extLst>
          </p:cNvPr>
          <p:cNvSpPr/>
          <p:nvPr/>
        </p:nvSpPr>
        <p:spPr>
          <a:xfrm>
            <a:off x="5963874" y="4898356"/>
            <a:ext cx="6078210" cy="10453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optou-se por combinar a PD de cada variável 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permite a detecção dos perfis mais arriscados de forma intuitiva, garantindo bons resultados e boa </a:t>
            </a:r>
            <a:r>
              <a:rPr lang="pt-B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397F6A-94B0-02A5-122E-8B12263A9F08}"/>
              </a:ext>
            </a:extLst>
          </p:cNvPr>
          <p:cNvSpPr/>
          <p:nvPr/>
        </p:nvSpPr>
        <p:spPr>
          <a:xfrm>
            <a:off x="5937002" y="846076"/>
            <a:ext cx="6078210" cy="7728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 sem ordenação muitas vezes são complexas de explicar, pois elas não seguem a intuição padrão e, portanto, acabam sem justificativas plausíveis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7507D8-124C-E7CD-7D14-2E7AAEE0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6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por ML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3C447B-C496-5659-6DAC-73AE34008B98}"/>
              </a:ext>
            </a:extLst>
          </p:cNvPr>
          <p:cNvSpPr txBox="1"/>
          <p:nvPr/>
        </p:nvSpPr>
        <p:spPr>
          <a:xfrm>
            <a:off x="277876" y="1193476"/>
            <a:ext cx="5638810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O destaque do Machine Learning deve-se ao fato de que ele é capaz de reconhecer padrões complexos através dos dados, tendo grande poder preditivo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67E57C-0420-E2E6-36AC-FAE70B47786B}"/>
              </a:ext>
            </a:extLst>
          </p:cNvPr>
          <p:cNvSpPr/>
          <p:nvPr/>
        </p:nvSpPr>
        <p:spPr>
          <a:xfrm>
            <a:off x="6216886" y="2861670"/>
            <a:ext cx="5734049" cy="7246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de variância 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com ganho de inf. de 0%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abaixo da importância de 1%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445F69-8704-EEB9-C659-C5443BE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17" y="3951182"/>
            <a:ext cx="5318760" cy="2575560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1F2FF681-FD97-81B0-A4B5-1D82C58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942" y="3635539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9 – Variáveis de Entrada para os Modelos de ML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731325-D0DA-D281-7139-305128DBB27A}"/>
              </a:ext>
            </a:extLst>
          </p:cNvPr>
          <p:cNvSpPr/>
          <p:nvPr/>
        </p:nvSpPr>
        <p:spPr>
          <a:xfrm>
            <a:off x="206631" y="5073133"/>
            <a:ext cx="5734049" cy="1182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variáveis categóricas, substituiu-se cada classe pela sua %BAD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aplicou-se este método para deixa-las no intervalo contido entre [0,1]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preencheu-se os valores ausentes com a mediana da variável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73330-1D01-CC89-545A-273361A0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10036" y="496729"/>
            <a:ext cx="229998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0E04C11-F3DC-ED53-2F28-C80977E3884B}"/>
              </a:ext>
            </a:extLst>
          </p:cNvPr>
          <p:cNvGraphicFramePr>
            <a:graphicFrameLocks noGrp="1"/>
          </p:cNvGraphicFramePr>
          <p:nvPr/>
        </p:nvGraphicFramePr>
        <p:xfrm>
          <a:off x="6195827" y="1151135"/>
          <a:ext cx="5734049" cy="12347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98754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303529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5121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644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3 Anos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11.76%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644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6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644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9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644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anos ou 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F5A3BE97-227F-5290-99E8-2A4EC29A7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67" y="2534657"/>
            <a:ext cx="2533660" cy="16368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F06AF3-8F01-D5B2-89BD-0A4EAD753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507" y="2534658"/>
            <a:ext cx="2533661" cy="163681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4F37815E-70DA-EDE1-82F3-0E280D15E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65" y="2207645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7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Holdout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5F05A60-65E6-0E35-9F6B-81B0006B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503" y="2207645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8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Validation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B3673E1-06B9-184D-DD9B-B637154AC157}"/>
              </a:ext>
            </a:extLst>
          </p:cNvPr>
          <p:cNvSpPr/>
          <p:nvPr/>
        </p:nvSpPr>
        <p:spPr>
          <a:xfrm>
            <a:off x="223454" y="1781937"/>
            <a:ext cx="5734049" cy="3990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fim de garantir resultados confiáveis, utilizou-se as técnicas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Validação Cruzada como métodos de validação</a:t>
            </a:r>
          </a:p>
        </p:txBody>
      </p:sp>
    </p:spTree>
    <p:extLst>
      <p:ext uri="{BB962C8B-B14F-4D97-AF65-F5344CB8AC3E}">
        <p14:creationId xmlns:p14="http://schemas.microsoft.com/office/powerpoint/2010/main" val="112086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por ML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3C447B-C496-5659-6DAC-73AE34008B98}"/>
              </a:ext>
            </a:extLst>
          </p:cNvPr>
          <p:cNvSpPr txBox="1"/>
          <p:nvPr/>
        </p:nvSpPr>
        <p:spPr>
          <a:xfrm>
            <a:off x="295265" y="1273975"/>
            <a:ext cx="5638810" cy="127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O destaque do Machine Learning deve-se ao fato de que ele é capaz de reconhecer padrões complexos através de dados de entrada e então tomar novas decisões baseadas no aprendizado anterior. Pelo grande poder preditivo e capacidade de generalização, este tipo de modelagem proporciona a automação de processos de forma segura.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67E57C-0420-E2E6-36AC-FAE70B47786B}"/>
              </a:ext>
            </a:extLst>
          </p:cNvPr>
          <p:cNvSpPr/>
          <p:nvPr/>
        </p:nvSpPr>
        <p:spPr>
          <a:xfrm>
            <a:off x="6285098" y="850975"/>
            <a:ext cx="5734049" cy="7246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de variância 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com ganho de inf. de 0%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abaixo da importância de 1%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445F69-8704-EEB9-C659-C5443BE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97" y="2017725"/>
            <a:ext cx="5734049" cy="4129714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1F2FF681-FD97-81B0-A4B5-1D82C58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154" y="1624844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Variáveis de Entrada para os Modelos de ML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731325-D0DA-D281-7139-305128DBB27A}"/>
              </a:ext>
            </a:extLst>
          </p:cNvPr>
          <p:cNvSpPr/>
          <p:nvPr/>
        </p:nvSpPr>
        <p:spPr>
          <a:xfrm>
            <a:off x="200026" y="2608925"/>
            <a:ext cx="5734049" cy="1700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variáveis categóricas, substituiu-se cada classe pela sua %BAD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aplicou-se este método para deixa-las no intervalo contido entre [0,1]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preencheu-se os valores ausentes com a mediana da variável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4BA0B587-5493-BF10-5FE7-00D095A9E46A}"/>
              </a:ext>
            </a:extLst>
          </p:cNvPr>
          <p:cNvGraphicFramePr>
            <a:graphicFrameLocks noGrp="1"/>
          </p:cNvGraphicFramePr>
          <p:nvPr/>
        </p:nvGraphicFramePr>
        <p:xfrm>
          <a:off x="206631" y="4811511"/>
          <a:ext cx="5734049" cy="13359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98754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303529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3 Anos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11.76%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6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9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anos ou 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73330-1D01-CC89-545A-273361A0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8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CB7FE8E-5BE8-35F2-DFB5-4EF98B06650E}"/>
              </a:ext>
            </a:extLst>
          </p:cNvPr>
          <p:cNvSpPr/>
          <p:nvPr/>
        </p:nvSpPr>
        <p:spPr>
          <a:xfrm>
            <a:off x="6096000" y="801727"/>
            <a:ext cx="6046629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7"/>
            <a:ext cx="590823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-49372" y="-28942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20B8FC8-6FC2-9651-C78F-E17196A3CE4D}"/>
              </a:ext>
            </a:extLst>
          </p:cNvPr>
          <p:cNvGraphicFramePr>
            <a:graphicFrameLocks noGrp="1"/>
          </p:cNvGraphicFramePr>
          <p:nvPr/>
        </p:nvGraphicFramePr>
        <p:xfrm>
          <a:off x="6541991" y="850811"/>
          <a:ext cx="5272210" cy="3571116"/>
        </p:xfrm>
        <a:graphic>
          <a:graphicData uri="http://schemas.openxmlformats.org/drawingml/2006/table">
            <a:tbl>
              <a:tblPr firstRow="1" firstCol="1" bandRow="1"/>
              <a:tblGrid>
                <a:gridCol w="652782">
                  <a:extLst>
                    <a:ext uri="{9D8B030D-6E8A-4147-A177-3AD203B41FA5}">
                      <a16:colId xmlns:a16="http://schemas.microsoft.com/office/drawing/2014/main" val="4151726305"/>
                    </a:ext>
                  </a:extLst>
                </a:gridCol>
                <a:gridCol w="660162">
                  <a:extLst>
                    <a:ext uri="{9D8B030D-6E8A-4147-A177-3AD203B41FA5}">
                      <a16:colId xmlns:a16="http://schemas.microsoft.com/office/drawing/2014/main" val="1786775086"/>
                    </a:ext>
                  </a:extLst>
                </a:gridCol>
                <a:gridCol w="705572">
                  <a:extLst>
                    <a:ext uri="{9D8B030D-6E8A-4147-A177-3AD203B41FA5}">
                      <a16:colId xmlns:a16="http://schemas.microsoft.com/office/drawing/2014/main" val="1967189809"/>
                    </a:ext>
                  </a:extLst>
                </a:gridCol>
                <a:gridCol w="922977">
                  <a:extLst>
                    <a:ext uri="{9D8B030D-6E8A-4147-A177-3AD203B41FA5}">
                      <a16:colId xmlns:a16="http://schemas.microsoft.com/office/drawing/2014/main" val="235809142"/>
                    </a:ext>
                  </a:extLst>
                </a:gridCol>
                <a:gridCol w="469436">
                  <a:extLst>
                    <a:ext uri="{9D8B030D-6E8A-4147-A177-3AD203B41FA5}">
                      <a16:colId xmlns:a16="http://schemas.microsoft.com/office/drawing/2014/main" val="4024050565"/>
                    </a:ext>
                  </a:extLst>
                </a:gridCol>
                <a:gridCol w="434810">
                  <a:extLst>
                    <a:ext uri="{9D8B030D-6E8A-4147-A177-3AD203B41FA5}">
                      <a16:colId xmlns:a16="http://schemas.microsoft.com/office/drawing/2014/main" val="3680448491"/>
                    </a:ext>
                  </a:extLst>
                </a:gridCol>
                <a:gridCol w="539255">
                  <a:extLst>
                    <a:ext uri="{9D8B030D-6E8A-4147-A177-3AD203B41FA5}">
                      <a16:colId xmlns:a16="http://schemas.microsoft.com/office/drawing/2014/main" val="622909897"/>
                    </a:ext>
                  </a:extLst>
                </a:gridCol>
                <a:gridCol w="887216">
                  <a:extLst>
                    <a:ext uri="{9D8B030D-6E8A-4147-A177-3AD203B41FA5}">
                      <a16:colId xmlns:a16="http://schemas.microsoft.com/office/drawing/2014/main" val="1693099071"/>
                    </a:ext>
                  </a:extLst>
                </a:gridCol>
              </a:tblGrid>
              <a:tr h="14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Acuracia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Classificador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121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Reg. Logística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054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86251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6650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9099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40323"/>
                  </a:ext>
                </a:extLst>
              </a:tr>
            </a:tbl>
          </a:graphicData>
        </a:graphic>
      </p:graphicFrame>
      <p:pic>
        <p:nvPicPr>
          <p:cNvPr id="41" name="Imagem 40">
            <a:extLst>
              <a:ext uri="{FF2B5EF4-FFF2-40B4-BE49-F238E27FC236}">
                <a16:creationId xmlns:a16="http://schemas.microsoft.com/office/drawing/2014/main" id="{2E241367-4EF5-3AC9-D5F6-3CC0D4C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96" y="5465282"/>
            <a:ext cx="4244401" cy="1219200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41D6DA33-CF4B-D9AF-B6BB-990CFEE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434" y="5200905"/>
            <a:ext cx="2203213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10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Bayes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Search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9708C0A-F811-BC11-D029-E61E2DEF1308}"/>
              </a:ext>
            </a:extLst>
          </p:cNvPr>
          <p:cNvSpPr/>
          <p:nvPr/>
        </p:nvSpPr>
        <p:spPr>
          <a:xfrm>
            <a:off x="6270178" y="4549909"/>
            <a:ext cx="5734049" cy="6851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 o </a:t>
            </a:r>
            <a:r>
              <a:rPr lang="pt-BR" sz="1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foi o vencedor, decidiu-se que ele seria modelo sujeito a otimização de via </a:t>
            </a:r>
            <a:r>
              <a:rPr lang="pt-BR" sz="11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pt-BR" sz="11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Search.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otimização possui o intuito de melhorar ainda mais os resultados obtidos através da melhor configuração possível de hiperparâmetros</a:t>
            </a:r>
            <a:endParaRPr 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807B5E-4A03-9EEB-7BD3-FD9CE7F6E8B4}"/>
              </a:ext>
            </a:extLst>
          </p:cNvPr>
          <p:cNvSpPr/>
          <p:nvPr/>
        </p:nvSpPr>
        <p:spPr>
          <a:xfrm>
            <a:off x="6541991" y="3736791"/>
            <a:ext cx="5272210" cy="685135"/>
          </a:xfrm>
          <a:prstGeom prst="rect">
            <a:avLst/>
          </a:prstGeom>
          <a:noFill/>
          <a:ln w="19050">
            <a:solidFill>
              <a:srgbClr val="1B7B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43E5A64B-09F1-FCBF-C278-B9439FA1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6" y="1603532"/>
            <a:ext cx="2533660" cy="1627808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6E1BB595-34B2-2BEC-374C-5E7B7EAFF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26" y="1603532"/>
            <a:ext cx="2533661" cy="1636817"/>
          </a:xfrm>
          <a:prstGeom prst="rect">
            <a:avLst/>
          </a:prstGeom>
        </p:spPr>
      </p:pic>
      <p:sp>
        <p:nvSpPr>
          <p:cNvPr id="47" name="Rectangle 2">
            <a:extLst>
              <a:ext uri="{FF2B5EF4-FFF2-40B4-BE49-F238E27FC236}">
                <a16:creationId xmlns:a16="http://schemas.microsoft.com/office/drawing/2014/main" id="{53F2A709-AA06-2927-3442-3E5F432E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84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Holdout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2E2E8783-8E8C-0342-0BCA-F7B6390F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9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Validation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FE03A82-A26D-0481-4126-AA41FC65A8CD}"/>
              </a:ext>
            </a:extLst>
          </p:cNvPr>
          <p:cNvCxnSpPr>
            <a:cxnSpLocks/>
          </p:cNvCxnSpPr>
          <p:nvPr/>
        </p:nvCxnSpPr>
        <p:spPr>
          <a:xfrm>
            <a:off x="4611021" y="5651280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0C575BE-9FA1-BA5A-EC84-011B7FD3247E}"/>
              </a:ext>
            </a:extLst>
          </p:cNvPr>
          <p:cNvCxnSpPr>
            <a:cxnSpLocks/>
          </p:cNvCxnSpPr>
          <p:nvPr/>
        </p:nvCxnSpPr>
        <p:spPr>
          <a:xfrm>
            <a:off x="3800277" y="6129161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21E919A9-8B49-3D09-DDAC-2CDF214DC56C}"/>
              </a:ext>
            </a:extLst>
          </p:cNvPr>
          <p:cNvCxnSpPr>
            <a:cxnSpLocks/>
          </p:cNvCxnSpPr>
          <p:nvPr/>
        </p:nvCxnSpPr>
        <p:spPr>
          <a:xfrm>
            <a:off x="2179611" y="6140032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0DDBAF6-8ED3-10E1-DD13-3210F08E2B1A}"/>
              </a:ext>
            </a:extLst>
          </p:cNvPr>
          <p:cNvCxnSpPr>
            <a:cxnSpLocks/>
          </p:cNvCxnSpPr>
          <p:nvPr/>
        </p:nvCxnSpPr>
        <p:spPr>
          <a:xfrm>
            <a:off x="1459801" y="563678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575619D-C5E0-5E04-9FAA-B8560B39087E}"/>
              </a:ext>
            </a:extLst>
          </p:cNvPr>
          <p:cNvCxnSpPr>
            <a:cxnSpLocks/>
          </p:cNvCxnSpPr>
          <p:nvPr/>
        </p:nvCxnSpPr>
        <p:spPr>
          <a:xfrm>
            <a:off x="2890646" y="562315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450;p52">
            <a:extLst>
              <a:ext uri="{FF2B5EF4-FFF2-40B4-BE49-F238E27FC236}">
                <a16:creationId xmlns:a16="http://schemas.microsoft.com/office/drawing/2014/main" id="{C5F2AEE9-3F2E-CD9D-F7FB-B64960DFEDE7}"/>
              </a:ext>
            </a:extLst>
          </p:cNvPr>
          <p:cNvSpPr/>
          <p:nvPr/>
        </p:nvSpPr>
        <p:spPr>
          <a:xfrm>
            <a:off x="1023533" y="5934747"/>
            <a:ext cx="4204160" cy="203420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485;p52">
            <a:extLst>
              <a:ext uri="{FF2B5EF4-FFF2-40B4-BE49-F238E27FC236}">
                <a16:creationId xmlns:a16="http://schemas.microsoft.com/office/drawing/2014/main" id="{2CA06857-7162-EB1A-EEFB-8758DBCA5385}"/>
              </a:ext>
            </a:extLst>
          </p:cNvPr>
          <p:cNvSpPr/>
          <p:nvPr/>
        </p:nvSpPr>
        <p:spPr>
          <a:xfrm>
            <a:off x="1355401" y="5916682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62" name="Google Shape;2486;p52">
            <a:extLst>
              <a:ext uri="{FF2B5EF4-FFF2-40B4-BE49-F238E27FC236}">
                <a16:creationId xmlns:a16="http://schemas.microsoft.com/office/drawing/2014/main" id="{99AA74B0-642F-96A8-A48E-12B1FDE98684}"/>
              </a:ext>
            </a:extLst>
          </p:cNvPr>
          <p:cNvSpPr/>
          <p:nvPr/>
        </p:nvSpPr>
        <p:spPr>
          <a:xfrm>
            <a:off x="2075211" y="592951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63" name="Google Shape;2487;p52">
            <a:extLst>
              <a:ext uri="{FF2B5EF4-FFF2-40B4-BE49-F238E27FC236}">
                <a16:creationId xmlns:a16="http://schemas.microsoft.com/office/drawing/2014/main" id="{1134F232-60D6-F2C9-46D9-8C190A3A30AA}"/>
              </a:ext>
            </a:extLst>
          </p:cNvPr>
          <p:cNvSpPr/>
          <p:nvPr/>
        </p:nvSpPr>
        <p:spPr>
          <a:xfrm>
            <a:off x="2786246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024" name="Google Shape;2488;p52">
            <a:extLst>
              <a:ext uri="{FF2B5EF4-FFF2-40B4-BE49-F238E27FC236}">
                <a16:creationId xmlns:a16="http://schemas.microsoft.com/office/drawing/2014/main" id="{241999FF-103A-0BD5-AA16-F2993F15BF88}"/>
              </a:ext>
            </a:extLst>
          </p:cNvPr>
          <p:cNvSpPr/>
          <p:nvPr/>
        </p:nvSpPr>
        <p:spPr>
          <a:xfrm>
            <a:off x="3695877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025" name="Google Shape;6658;p77">
            <a:extLst>
              <a:ext uri="{FF2B5EF4-FFF2-40B4-BE49-F238E27FC236}">
                <a16:creationId xmlns:a16="http://schemas.microsoft.com/office/drawing/2014/main" id="{25964309-B022-62E9-D507-5EFF41EFA28C}"/>
              </a:ext>
            </a:extLst>
          </p:cNvPr>
          <p:cNvSpPr/>
          <p:nvPr/>
        </p:nvSpPr>
        <p:spPr>
          <a:xfrm>
            <a:off x="843129" y="5349690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6658;p77">
            <a:extLst>
              <a:ext uri="{FF2B5EF4-FFF2-40B4-BE49-F238E27FC236}">
                <a16:creationId xmlns:a16="http://schemas.microsoft.com/office/drawing/2014/main" id="{381879DB-8CD7-E625-B98A-BF2695FE65F4}"/>
              </a:ext>
            </a:extLst>
          </p:cNvPr>
          <p:cNvSpPr/>
          <p:nvPr/>
        </p:nvSpPr>
        <p:spPr>
          <a:xfrm>
            <a:off x="1584328" y="643551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6658;p77">
            <a:extLst>
              <a:ext uri="{FF2B5EF4-FFF2-40B4-BE49-F238E27FC236}">
                <a16:creationId xmlns:a16="http://schemas.microsoft.com/office/drawing/2014/main" id="{40A30BBF-F9EA-3387-4CB4-823D9A009820}"/>
              </a:ext>
            </a:extLst>
          </p:cNvPr>
          <p:cNvSpPr/>
          <p:nvPr/>
        </p:nvSpPr>
        <p:spPr>
          <a:xfrm>
            <a:off x="2273974" y="533223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6658;p77">
            <a:extLst>
              <a:ext uri="{FF2B5EF4-FFF2-40B4-BE49-F238E27FC236}">
                <a16:creationId xmlns:a16="http://schemas.microsoft.com/office/drawing/2014/main" id="{6EED920A-EFAD-7661-D74D-D7087317A31D}"/>
              </a:ext>
            </a:extLst>
          </p:cNvPr>
          <p:cNvSpPr/>
          <p:nvPr/>
        </p:nvSpPr>
        <p:spPr>
          <a:xfrm>
            <a:off x="3183605" y="6421739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2488;p52">
            <a:extLst>
              <a:ext uri="{FF2B5EF4-FFF2-40B4-BE49-F238E27FC236}">
                <a16:creationId xmlns:a16="http://schemas.microsoft.com/office/drawing/2014/main" id="{3583698C-0496-3F1B-FD69-7DE4956387ED}"/>
              </a:ext>
            </a:extLst>
          </p:cNvPr>
          <p:cNvSpPr/>
          <p:nvPr/>
        </p:nvSpPr>
        <p:spPr>
          <a:xfrm>
            <a:off x="4512010" y="590343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033" name="Google Shape;6658;p77">
            <a:extLst>
              <a:ext uri="{FF2B5EF4-FFF2-40B4-BE49-F238E27FC236}">
                <a16:creationId xmlns:a16="http://schemas.microsoft.com/office/drawing/2014/main" id="{5C1CE710-1278-5A99-6F50-4BE0CB113FB6}"/>
              </a:ext>
            </a:extLst>
          </p:cNvPr>
          <p:cNvSpPr/>
          <p:nvPr/>
        </p:nvSpPr>
        <p:spPr>
          <a:xfrm>
            <a:off x="3994349" y="536035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Retângulo 1033">
            <a:extLst>
              <a:ext uri="{FF2B5EF4-FFF2-40B4-BE49-F238E27FC236}">
                <a16:creationId xmlns:a16="http://schemas.microsoft.com/office/drawing/2014/main" id="{101AC74E-8B50-4E49-3CEF-9642E5D851FE}"/>
              </a:ext>
            </a:extLst>
          </p:cNvPr>
          <p:cNvSpPr/>
          <p:nvPr/>
        </p:nvSpPr>
        <p:spPr>
          <a:xfrm>
            <a:off x="187773" y="850811"/>
            <a:ext cx="5734049" cy="3990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fim de garantir resultados confiáveis, utilizou-se as técnicas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Validação Cruzada como métodos de validação</a:t>
            </a: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A4328A0-C18C-DF8D-27C9-EAECF23410B5}"/>
              </a:ext>
            </a:extLst>
          </p:cNvPr>
          <p:cNvSpPr/>
          <p:nvPr/>
        </p:nvSpPr>
        <p:spPr>
          <a:xfrm>
            <a:off x="187773" y="3341714"/>
            <a:ext cx="5734049" cy="18672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Linear Generalizado de fácil compreensão e bons resultados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Bayesiano de fácil compreensão mas com falhas de suposições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baseado em distâncias com relativa tendência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robusto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bom poder preditivo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com excelente poder preditivo e bom controle de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DBD958-5A17-AA8F-6045-9076968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7535" y="489540"/>
            <a:ext cx="249840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4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8E1A169-84F3-DC82-26B2-CB2487BDBEAC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21691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97903448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8269867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9777781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6803976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Reforma da 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24.86%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64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361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564673"/>
                  </a:ext>
                </a:extLst>
              </a:tr>
            </a:tbl>
          </a:graphicData>
        </a:graphic>
      </p:graphicFrame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F8F89044-3D30-7104-E81D-C39183C60F10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97090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9926A51-81D6-565C-F6D0-392624D17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271256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32376558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5424136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740882871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67693121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Consolidação de Dívidas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37.27%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59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13.54%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10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79328"/>
                  </a:ext>
                </a:extLst>
              </a:tr>
            </a:tbl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DF0CAFE8-7F81-1A0A-9704-8EBA0433BB5B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357932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013117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94320285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10191182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536106331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Férias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45.76%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7882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8054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63655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7B16C8F6-5B45-45D4-AA97-5CC611C18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4401912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D6A3A50-3D1B-7A2F-93F0-8B28B6BDF4D1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10204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52540401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987856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441627432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3318766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Médicos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44.87%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7797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4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6521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9D077264-3030-EBFC-45BF-EC6E9D7F83D5}"/>
              </a:ext>
            </a:extLst>
          </p:cNvPr>
          <p:cNvGraphicFramePr>
            <a:graphicFrameLocks noGrp="1"/>
          </p:cNvGraphicFramePr>
          <p:nvPr/>
        </p:nvGraphicFramePr>
        <p:xfrm>
          <a:off x="6296297" y="971836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1304A2A-341F-FF3C-2543-FF198E657AA5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811194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47CBEC4-8A5D-5F02-C377-A86A3E503788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1609263"/>
          <a:ext cx="5676963" cy="505525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6903642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5748372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2408457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133279052"/>
                    </a:ext>
                  </a:extLst>
                </a:gridCol>
              </a:tblGrid>
              <a:tr h="17875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39.14%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311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26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37.18%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56539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5615846F-CA22-665E-EFA7-973960982A96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2315305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858979529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88182923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02790945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2785969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Compra Importante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92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004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151703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F7A99440-C0F9-F3B7-91A7-6F95131E5583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03321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430239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142521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9395344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46451334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331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4972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130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70F81307-9FBD-026B-6CC6-4AD61B11B2D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75045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341586768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713367960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46596923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7791542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Mudança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36.71%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20.83%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973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23.59%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904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58998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D2AA604B-9F1A-A4E9-A256-A2F960AB81B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4515036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744BD9DE-02E9-6617-B263-5E03F557923B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520342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79BBC2F5-1E9E-584F-D7B4-9BC43AD88FFE}"/>
              </a:ext>
            </a:extLst>
          </p:cNvPr>
          <p:cNvGraphicFramePr>
            <a:graphicFrameLocks noGrp="1"/>
          </p:cNvGraphicFramePr>
          <p:nvPr/>
        </p:nvGraphicFramePr>
        <p:xfrm>
          <a:off x="1716753" y="898732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42" name="Fluxograma: Conector 41">
            <a:extLst>
              <a:ext uri="{FF2B5EF4-FFF2-40B4-BE49-F238E27FC236}">
                <a16:creationId xmlns:a16="http://schemas.microsoft.com/office/drawing/2014/main" id="{64AA0E5B-4883-FD78-3DBB-98398CED9DE1}"/>
              </a:ext>
            </a:extLst>
          </p:cNvPr>
          <p:cNvSpPr/>
          <p:nvPr/>
        </p:nvSpPr>
        <p:spPr>
          <a:xfrm>
            <a:off x="5542513" y="122381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4465CA60-AB1F-048B-3BFD-535813B267CA}"/>
              </a:ext>
            </a:extLst>
          </p:cNvPr>
          <p:cNvSpPr/>
          <p:nvPr/>
        </p:nvSpPr>
        <p:spPr>
          <a:xfrm>
            <a:off x="5547361" y="197274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71F41363-ECF1-9E9D-EB36-51A97355186D}"/>
              </a:ext>
            </a:extLst>
          </p:cNvPr>
          <p:cNvSpPr/>
          <p:nvPr/>
        </p:nvSpPr>
        <p:spPr>
          <a:xfrm>
            <a:off x="5547361" y="275325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A5D7CF04-0CFD-C38D-8AC2-7B9164314FA1}"/>
              </a:ext>
            </a:extLst>
          </p:cNvPr>
          <p:cNvSpPr/>
          <p:nvPr/>
        </p:nvSpPr>
        <p:spPr>
          <a:xfrm>
            <a:off x="5542510" y="44228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6E68921-556A-E373-BB45-84FF223BFB25}"/>
              </a:ext>
            </a:extLst>
          </p:cNvPr>
          <p:cNvSpPr/>
          <p:nvPr/>
        </p:nvSpPr>
        <p:spPr>
          <a:xfrm>
            <a:off x="5547361" y="376241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8C4AC46-E784-F8E6-C510-F7DBBBF94AA6}"/>
              </a:ext>
            </a:extLst>
          </p:cNvPr>
          <p:cNvSpPr/>
          <p:nvPr/>
        </p:nvSpPr>
        <p:spPr>
          <a:xfrm>
            <a:off x="5547361" y="5112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id="{5B7FFB45-EFDB-571F-DF7B-620D146B59B4}"/>
              </a:ext>
            </a:extLst>
          </p:cNvPr>
          <p:cNvSpPr/>
          <p:nvPr/>
        </p:nvSpPr>
        <p:spPr>
          <a:xfrm>
            <a:off x="11707692" y="990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C485AFF-D4DC-0090-FDFE-660041A319C6}"/>
              </a:ext>
            </a:extLst>
          </p:cNvPr>
          <p:cNvSpPr/>
          <p:nvPr/>
        </p:nvSpPr>
        <p:spPr>
          <a:xfrm>
            <a:off x="5630135" y="5838252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65B8D227-A732-546A-C5A2-4F688CC7738F}"/>
              </a:ext>
            </a:extLst>
          </p:cNvPr>
          <p:cNvSpPr/>
          <p:nvPr/>
        </p:nvSpPr>
        <p:spPr>
          <a:xfrm>
            <a:off x="11691255" y="160933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65F10C8E-BD62-2C08-0335-5BED7591B79B}"/>
              </a:ext>
            </a:extLst>
          </p:cNvPr>
          <p:cNvSpPr/>
          <p:nvPr/>
        </p:nvSpPr>
        <p:spPr>
          <a:xfrm>
            <a:off x="11691741" y="23342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686AE1CC-C034-726E-F231-D3B68AE58DE6}"/>
              </a:ext>
            </a:extLst>
          </p:cNvPr>
          <p:cNvSpPr/>
          <p:nvPr/>
        </p:nvSpPr>
        <p:spPr>
          <a:xfrm>
            <a:off x="11700452" y="305884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2B1C5CA-B19B-F5C5-A444-11D55B4D1860}"/>
              </a:ext>
            </a:extLst>
          </p:cNvPr>
          <p:cNvSpPr/>
          <p:nvPr/>
        </p:nvSpPr>
        <p:spPr>
          <a:xfrm>
            <a:off x="11680549" y="375045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BD685DB7-2D53-22CB-0EB8-B6EBF873B764}"/>
              </a:ext>
            </a:extLst>
          </p:cNvPr>
          <p:cNvSpPr/>
          <p:nvPr/>
        </p:nvSpPr>
        <p:spPr>
          <a:xfrm>
            <a:off x="11691257" y="451670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F6DD63DC-1AA9-A3E9-FAFD-5A401FD525D2}"/>
              </a:ext>
            </a:extLst>
          </p:cNvPr>
          <p:cNvSpPr/>
          <p:nvPr/>
        </p:nvSpPr>
        <p:spPr>
          <a:xfrm>
            <a:off x="11686403" y="518919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E5252A3D-33E5-54C7-6A8A-8FE9D56588C3}"/>
              </a:ext>
            </a:extLst>
          </p:cNvPr>
          <p:cNvSpPr/>
          <p:nvPr/>
        </p:nvSpPr>
        <p:spPr>
          <a:xfrm>
            <a:off x="5542512" y="163786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E5A81934-8617-4D8D-6021-81A627BAFD08}"/>
              </a:ext>
            </a:extLst>
          </p:cNvPr>
          <p:cNvSpPr/>
          <p:nvPr/>
        </p:nvSpPr>
        <p:spPr>
          <a:xfrm>
            <a:off x="5542511" y="310788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FADA8C93-F6DB-BC78-809C-4E2EF4C0E0EA}"/>
              </a:ext>
            </a:extLst>
          </p:cNvPr>
          <p:cNvSpPr/>
          <p:nvPr/>
        </p:nvSpPr>
        <p:spPr>
          <a:xfrm>
            <a:off x="5547360" y="39782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0" name="Fluxograma: Conector 59">
            <a:extLst>
              <a:ext uri="{FF2B5EF4-FFF2-40B4-BE49-F238E27FC236}">
                <a16:creationId xmlns:a16="http://schemas.microsoft.com/office/drawing/2014/main" id="{8B7A6DBE-B916-9A95-A219-D10A2E30FFF2}"/>
              </a:ext>
            </a:extLst>
          </p:cNvPr>
          <p:cNvSpPr/>
          <p:nvPr/>
        </p:nvSpPr>
        <p:spPr>
          <a:xfrm>
            <a:off x="5547360" y="479803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AC09B6A7-9FF8-88AF-4533-D98A1D00461F}"/>
              </a:ext>
            </a:extLst>
          </p:cNvPr>
          <p:cNvSpPr/>
          <p:nvPr/>
        </p:nvSpPr>
        <p:spPr>
          <a:xfrm>
            <a:off x="5542512" y="5496622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2" name="Fluxograma: Conector 61">
            <a:extLst>
              <a:ext uri="{FF2B5EF4-FFF2-40B4-BE49-F238E27FC236}">
                <a16:creationId xmlns:a16="http://schemas.microsoft.com/office/drawing/2014/main" id="{4C778857-32B7-7537-9E2E-9D318E10F7A5}"/>
              </a:ext>
            </a:extLst>
          </p:cNvPr>
          <p:cNvSpPr/>
          <p:nvPr/>
        </p:nvSpPr>
        <p:spPr>
          <a:xfrm>
            <a:off x="11707691" y="137458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id="{E3C15349-5CDE-6FE5-4CBE-964417659AA1}"/>
              </a:ext>
            </a:extLst>
          </p:cNvPr>
          <p:cNvSpPr/>
          <p:nvPr/>
        </p:nvSpPr>
        <p:spPr>
          <a:xfrm>
            <a:off x="5619427" y="620607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F13DA85D-43E7-BA15-0D5F-B133FBDDB2D9}"/>
              </a:ext>
            </a:extLst>
          </p:cNvPr>
          <p:cNvSpPr/>
          <p:nvPr/>
        </p:nvSpPr>
        <p:spPr>
          <a:xfrm>
            <a:off x="11680549" y="20097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5" name="Fluxograma: Conector 64">
            <a:extLst>
              <a:ext uri="{FF2B5EF4-FFF2-40B4-BE49-F238E27FC236}">
                <a16:creationId xmlns:a16="http://schemas.microsoft.com/office/drawing/2014/main" id="{2F891D44-6BEC-2D7F-5B38-91C1E8B96966}"/>
              </a:ext>
            </a:extLst>
          </p:cNvPr>
          <p:cNvSpPr/>
          <p:nvPr/>
        </p:nvSpPr>
        <p:spPr>
          <a:xfrm>
            <a:off x="11691743" y="270630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6" name="Fluxograma: Conector 65">
            <a:extLst>
              <a:ext uri="{FF2B5EF4-FFF2-40B4-BE49-F238E27FC236}">
                <a16:creationId xmlns:a16="http://schemas.microsoft.com/office/drawing/2014/main" id="{1DE96140-DC62-427D-253A-F2419AA3C6A8}"/>
              </a:ext>
            </a:extLst>
          </p:cNvPr>
          <p:cNvSpPr/>
          <p:nvPr/>
        </p:nvSpPr>
        <p:spPr>
          <a:xfrm>
            <a:off x="11700452" y="3421218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7" name="Fluxograma: Conector 66">
            <a:extLst>
              <a:ext uri="{FF2B5EF4-FFF2-40B4-BE49-F238E27FC236}">
                <a16:creationId xmlns:a16="http://schemas.microsoft.com/office/drawing/2014/main" id="{3F4969A6-1DDB-F227-8D85-77B25E02C9B9}"/>
              </a:ext>
            </a:extLst>
          </p:cNvPr>
          <p:cNvSpPr/>
          <p:nvPr/>
        </p:nvSpPr>
        <p:spPr>
          <a:xfrm>
            <a:off x="11685398" y="415659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C5B1216F-58D4-3152-3915-5422DF303F51}"/>
              </a:ext>
            </a:extLst>
          </p:cNvPr>
          <p:cNvSpPr/>
          <p:nvPr/>
        </p:nvSpPr>
        <p:spPr>
          <a:xfrm>
            <a:off x="11691252" y="490717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2368C720-4339-8AB1-87A6-EC38B6CB8F39}"/>
              </a:ext>
            </a:extLst>
          </p:cNvPr>
          <p:cNvSpPr/>
          <p:nvPr/>
        </p:nvSpPr>
        <p:spPr>
          <a:xfrm>
            <a:off x="11691252" y="559838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18CA8E43-7EE3-4648-E176-EB40C76A1D6D}"/>
              </a:ext>
            </a:extLst>
          </p:cNvPr>
          <p:cNvSpPr/>
          <p:nvPr/>
        </p:nvSpPr>
        <p:spPr>
          <a:xfrm>
            <a:off x="5542511" y="139238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1" name="Fluxograma: Conector 70">
            <a:extLst>
              <a:ext uri="{FF2B5EF4-FFF2-40B4-BE49-F238E27FC236}">
                <a16:creationId xmlns:a16="http://schemas.microsoft.com/office/drawing/2014/main" id="{D8046AF4-8A97-3D6A-53F8-7E199D57CA4D}"/>
              </a:ext>
            </a:extLst>
          </p:cNvPr>
          <p:cNvSpPr/>
          <p:nvPr/>
        </p:nvSpPr>
        <p:spPr>
          <a:xfrm>
            <a:off x="5547360" y="21621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2" name="Fluxograma: Conector 71">
            <a:extLst>
              <a:ext uri="{FF2B5EF4-FFF2-40B4-BE49-F238E27FC236}">
                <a16:creationId xmlns:a16="http://schemas.microsoft.com/office/drawing/2014/main" id="{452B08FC-431E-2A56-0263-98C1BD5DC8CC}"/>
              </a:ext>
            </a:extLst>
          </p:cNvPr>
          <p:cNvSpPr/>
          <p:nvPr/>
        </p:nvSpPr>
        <p:spPr>
          <a:xfrm>
            <a:off x="5547360" y="237712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3BA33C92-C79A-356C-7E66-E7BB9BD04F62}"/>
              </a:ext>
            </a:extLst>
          </p:cNvPr>
          <p:cNvSpPr/>
          <p:nvPr/>
        </p:nvSpPr>
        <p:spPr>
          <a:xfrm>
            <a:off x="5542512" y="292390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B6901DB0-08D9-FD08-BA02-E42C57359088}"/>
              </a:ext>
            </a:extLst>
          </p:cNvPr>
          <p:cNvSpPr/>
          <p:nvPr/>
        </p:nvSpPr>
        <p:spPr>
          <a:xfrm>
            <a:off x="5542512" y="3584119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2B9FA1B0-8071-3B6A-2700-6CCB31B8C2DA}"/>
              </a:ext>
            </a:extLst>
          </p:cNvPr>
          <p:cNvSpPr/>
          <p:nvPr/>
        </p:nvSpPr>
        <p:spPr>
          <a:xfrm>
            <a:off x="5547355" y="45887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6" name="Fluxograma: Conector 75">
            <a:extLst>
              <a:ext uri="{FF2B5EF4-FFF2-40B4-BE49-F238E27FC236}">
                <a16:creationId xmlns:a16="http://schemas.microsoft.com/office/drawing/2014/main" id="{5D6CB767-BDCE-C43D-3E09-B7D8AE8FC745}"/>
              </a:ext>
            </a:extLst>
          </p:cNvPr>
          <p:cNvSpPr/>
          <p:nvPr/>
        </p:nvSpPr>
        <p:spPr>
          <a:xfrm>
            <a:off x="5542512" y="5316088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668E3B72-078C-63BE-D172-17A2DB3FA242}"/>
              </a:ext>
            </a:extLst>
          </p:cNvPr>
          <p:cNvSpPr/>
          <p:nvPr/>
        </p:nvSpPr>
        <p:spPr>
          <a:xfrm>
            <a:off x="11702838" y="115506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5300DDE7-4BD6-482A-121F-DEA79011158D}"/>
              </a:ext>
            </a:extLst>
          </p:cNvPr>
          <p:cNvSpPr/>
          <p:nvPr/>
        </p:nvSpPr>
        <p:spPr>
          <a:xfrm>
            <a:off x="5625281" y="603477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2F7865E9-F5DE-24DC-844D-AB64F8A2F23D}"/>
              </a:ext>
            </a:extLst>
          </p:cNvPr>
          <p:cNvSpPr/>
          <p:nvPr/>
        </p:nvSpPr>
        <p:spPr>
          <a:xfrm>
            <a:off x="11686400" y="179890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0" name="Fluxograma: Conector 79">
            <a:extLst>
              <a:ext uri="{FF2B5EF4-FFF2-40B4-BE49-F238E27FC236}">
                <a16:creationId xmlns:a16="http://schemas.microsoft.com/office/drawing/2014/main" id="{9E7071AD-631D-53C2-3B61-C300CA437DFA}"/>
              </a:ext>
            </a:extLst>
          </p:cNvPr>
          <p:cNvSpPr/>
          <p:nvPr/>
        </p:nvSpPr>
        <p:spPr>
          <a:xfrm>
            <a:off x="11686892" y="249584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3E238B85-B090-9079-D3F7-A09379DAD16B}"/>
              </a:ext>
            </a:extLst>
          </p:cNvPr>
          <p:cNvSpPr/>
          <p:nvPr/>
        </p:nvSpPr>
        <p:spPr>
          <a:xfrm>
            <a:off x="11695602" y="3217560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B560446-9BAF-D6E7-E82D-F3DE8507B88A}"/>
              </a:ext>
            </a:extLst>
          </p:cNvPr>
          <p:cNvSpPr/>
          <p:nvPr/>
        </p:nvSpPr>
        <p:spPr>
          <a:xfrm>
            <a:off x="11680549" y="3930563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7ED4B344-9329-761C-9788-B88CFA4661A4}"/>
              </a:ext>
            </a:extLst>
          </p:cNvPr>
          <p:cNvSpPr/>
          <p:nvPr/>
        </p:nvSpPr>
        <p:spPr>
          <a:xfrm>
            <a:off x="11686403" y="47066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Fluxograma: Conector 83">
            <a:extLst>
              <a:ext uri="{FF2B5EF4-FFF2-40B4-BE49-F238E27FC236}">
                <a16:creationId xmlns:a16="http://schemas.microsoft.com/office/drawing/2014/main" id="{8EF25E41-97C9-1CB8-183E-F55CA80DEE39}"/>
              </a:ext>
            </a:extLst>
          </p:cNvPr>
          <p:cNvSpPr/>
          <p:nvPr/>
        </p:nvSpPr>
        <p:spPr>
          <a:xfrm>
            <a:off x="11694612" y="53829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6A173C-B779-8200-A695-27923B5D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7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6"/>
            <a:ext cx="11990633" cy="5884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1B829C-4BEA-BBF5-8BF1-6F1FB8C9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31D7366-CEAF-5820-5CA1-E436563F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81465"/>
              </p:ext>
            </p:extLst>
          </p:nvPr>
        </p:nvGraphicFramePr>
        <p:xfrm>
          <a:off x="260350" y="903601"/>
          <a:ext cx="5273676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A761CA5-9252-911E-585B-036F024CD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7981"/>
              </p:ext>
            </p:extLst>
          </p:nvPr>
        </p:nvGraphicFramePr>
        <p:xfrm>
          <a:off x="260350" y="3795073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FCA7DB5-9221-882B-6994-BEB307FF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22587"/>
              </p:ext>
            </p:extLst>
          </p:nvPr>
        </p:nvGraphicFramePr>
        <p:xfrm>
          <a:off x="6096000" y="860872"/>
          <a:ext cx="3606799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7947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2732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800A4B-6E13-B765-851F-C86F9B490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74600"/>
              </p:ext>
            </p:extLst>
          </p:nvPr>
        </p:nvGraphicFramePr>
        <p:xfrm>
          <a:off x="6146251" y="3092182"/>
          <a:ext cx="3571875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6321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08660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5360E350-73AE-3EA7-097F-D16A2EC2D591}"/>
              </a:ext>
            </a:extLst>
          </p:cNvPr>
          <p:cNvSpPr/>
          <p:nvPr/>
        </p:nvSpPr>
        <p:spPr>
          <a:xfrm>
            <a:off x="95646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396F7A-77DF-7238-7EB6-EAA0BF0D334C}"/>
              </a:ext>
            </a:extLst>
          </p:cNvPr>
          <p:cNvSpPr/>
          <p:nvPr/>
        </p:nvSpPr>
        <p:spPr>
          <a:xfrm>
            <a:off x="265191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6E0925-21BC-2680-F7A0-026A4F0D385A}"/>
              </a:ext>
            </a:extLst>
          </p:cNvPr>
          <p:cNvSpPr/>
          <p:nvPr/>
        </p:nvSpPr>
        <p:spPr>
          <a:xfrm>
            <a:off x="4216001" y="860872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8DEDECD-F7DC-1139-7DF5-69E814B42A5C}"/>
              </a:ext>
            </a:extLst>
          </p:cNvPr>
          <p:cNvSpPr/>
          <p:nvPr/>
        </p:nvSpPr>
        <p:spPr>
          <a:xfrm>
            <a:off x="8274293" y="748495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0ED49C6-E9A3-836E-E2B5-30B9CB67D1B7}"/>
              </a:ext>
            </a:extLst>
          </p:cNvPr>
          <p:cNvSpPr/>
          <p:nvPr/>
        </p:nvSpPr>
        <p:spPr>
          <a:xfrm>
            <a:off x="8274292" y="3040921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2FEA0C-4090-DE9F-EA26-C6BCAF48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7F4C-AF70-B8BD-1B83-56C4DB83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 69">
            <a:extLst>
              <a:ext uri="{FF2B5EF4-FFF2-40B4-BE49-F238E27FC236}">
                <a16:creationId xmlns:a16="http://schemas.microsoft.com/office/drawing/2014/main" id="{7587138A-62D4-9F62-ACB4-6EF5579FE493}"/>
              </a:ext>
            </a:extLst>
          </p:cNvPr>
          <p:cNvSpPr/>
          <p:nvPr/>
        </p:nvSpPr>
        <p:spPr>
          <a:xfrm>
            <a:off x="4921186" y="906322"/>
            <a:ext cx="7170132" cy="5820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DEFCD0-8546-5AC5-51DC-B84CF902E850}"/>
              </a:ext>
            </a:extLst>
          </p:cNvPr>
          <p:cNvSpPr/>
          <p:nvPr/>
        </p:nvSpPr>
        <p:spPr>
          <a:xfrm>
            <a:off x="49806" y="3212796"/>
            <a:ext cx="4797159" cy="3513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587643-221F-F995-2257-DB62164C6B3D}"/>
              </a:ext>
            </a:extLst>
          </p:cNvPr>
          <p:cNvSpPr/>
          <p:nvPr/>
        </p:nvSpPr>
        <p:spPr>
          <a:xfrm>
            <a:off x="49806" y="906322"/>
            <a:ext cx="4797159" cy="1974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Shape 4">
            <a:extLst>
              <a:ext uri="{FF2B5EF4-FFF2-40B4-BE49-F238E27FC236}">
                <a16:creationId xmlns:a16="http://schemas.microsoft.com/office/drawing/2014/main" id="{A72051EB-422B-1DEB-BFF7-6D3752DFFEED}"/>
              </a:ext>
            </a:extLst>
          </p:cNvPr>
          <p:cNvSpPr/>
          <p:nvPr/>
        </p:nvSpPr>
        <p:spPr>
          <a:xfrm>
            <a:off x="689984" y="553420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D6D40-DEEB-A805-8A25-34247A2899F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É CRÉDITO?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583CAA-B3B5-FD2C-21B6-FA489503C998}"/>
              </a:ext>
            </a:extLst>
          </p:cNvPr>
          <p:cNvSpPr/>
          <p:nvPr/>
        </p:nvSpPr>
        <p:spPr>
          <a:xfrm>
            <a:off x="212881" y="712493"/>
            <a:ext cx="1615919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C159D4-42ED-AFFE-F40A-F6AFE9DE67DB}"/>
              </a:ext>
            </a:extLst>
          </p:cNvPr>
          <p:cNvSpPr txBox="1"/>
          <p:nvPr/>
        </p:nvSpPr>
        <p:spPr>
          <a:xfrm>
            <a:off x="193140" y="1368563"/>
            <a:ext cx="4502685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Crédito é um tipo de recurso que os clientes solicitam a instituições financeiras quando não possuem capital suficiente para realizar uma compra. </a:t>
            </a:r>
          </a:p>
        </p:txBody>
      </p:sp>
      <p:sp>
        <p:nvSpPr>
          <p:cNvPr id="101" name="Shape 3">
            <a:extLst>
              <a:ext uri="{FF2B5EF4-FFF2-40B4-BE49-F238E27FC236}">
                <a16:creationId xmlns:a16="http://schemas.microsoft.com/office/drawing/2014/main" id="{48A9D43D-BAC0-7132-5C21-D8DACA3B5096}"/>
              </a:ext>
            </a:extLst>
          </p:cNvPr>
          <p:cNvSpPr/>
          <p:nvPr/>
        </p:nvSpPr>
        <p:spPr>
          <a:xfrm>
            <a:off x="418501" y="4625639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2" name="Shape 4">
            <a:extLst>
              <a:ext uri="{FF2B5EF4-FFF2-40B4-BE49-F238E27FC236}">
                <a16:creationId xmlns:a16="http://schemas.microsoft.com/office/drawing/2014/main" id="{70BCC0B4-C852-C21A-11CF-FAC26D579E12}"/>
              </a:ext>
            </a:extLst>
          </p:cNvPr>
          <p:cNvSpPr/>
          <p:nvPr/>
        </p:nvSpPr>
        <p:spPr>
          <a:xfrm>
            <a:off x="704106" y="497356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3" name="Shape 5">
            <a:extLst>
              <a:ext uri="{FF2B5EF4-FFF2-40B4-BE49-F238E27FC236}">
                <a16:creationId xmlns:a16="http://schemas.microsoft.com/office/drawing/2014/main" id="{C6AE7C43-96C7-363E-4F7E-C43D76F48B60}"/>
              </a:ext>
            </a:extLst>
          </p:cNvPr>
          <p:cNvSpPr/>
          <p:nvPr/>
        </p:nvSpPr>
        <p:spPr>
          <a:xfrm>
            <a:off x="228450" y="475692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3A64A869-EA90-8D5B-7A70-98F7DCB1C12A}"/>
              </a:ext>
            </a:extLst>
          </p:cNvPr>
          <p:cNvSpPr/>
          <p:nvPr/>
        </p:nvSpPr>
        <p:spPr>
          <a:xfrm>
            <a:off x="404901" y="4796456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6" name="Shape 10">
            <a:extLst>
              <a:ext uri="{FF2B5EF4-FFF2-40B4-BE49-F238E27FC236}">
                <a16:creationId xmlns:a16="http://schemas.microsoft.com/office/drawing/2014/main" id="{C69B97AE-38C7-1D93-E05F-77EE25F4F137}"/>
              </a:ext>
            </a:extLst>
          </p:cNvPr>
          <p:cNvSpPr/>
          <p:nvPr/>
        </p:nvSpPr>
        <p:spPr>
          <a:xfrm>
            <a:off x="242425" y="5315728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7" name="Text 11">
            <a:extLst>
              <a:ext uri="{FF2B5EF4-FFF2-40B4-BE49-F238E27FC236}">
                <a16:creationId xmlns:a16="http://schemas.microsoft.com/office/drawing/2014/main" id="{935E23F4-D648-C6D9-CF79-CACC0D91641F}"/>
              </a:ext>
            </a:extLst>
          </p:cNvPr>
          <p:cNvSpPr/>
          <p:nvPr/>
        </p:nvSpPr>
        <p:spPr>
          <a:xfrm>
            <a:off x="391849" y="5355256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9" name="Shape 15">
            <a:extLst>
              <a:ext uri="{FF2B5EF4-FFF2-40B4-BE49-F238E27FC236}">
                <a16:creationId xmlns:a16="http://schemas.microsoft.com/office/drawing/2014/main" id="{94F1BA35-A10F-4802-070F-40FB930BA397}"/>
              </a:ext>
            </a:extLst>
          </p:cNvPr>
          <p:cNvSpPr/>
          <p:nvPr/>
        </p:nvSpPr>
        <p:spPr>
          <a:xfrm>
            <a:off x="258930" y="590774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0" name="Text 16">
            <a:extLst>
              <a:ext uri="{FF2B5EF4-FFF2-40B4-BE49-F238E27FC236}">
                <a16:creationId xmlns:a16="http://schemas.microsoft.com/office/drawing/2014/main" id="{7D237C83-489F-9E90-CDF2-48649180A98D}"/>
              </a:ext>
            </a:extLst>
          </p:cNvPr>
          <p:cNvSpPr/>
          <p:nvPr/>
        </p:nvSpPr>
        <p:spPr>
          <a:xfrm>
            <a:off x="404901" y="5947268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A3E3D01-8FC8-A3E1-C27E-A491E7CB070B}"/>
              </a:ext>
            </a:extLst>
          </p:cNvPr>
          <p:cNvSpPr txBox="1"/>
          <p:nvPr/>
        </p:nvSpPr>
        <p:spPr>
          <a:xfrm>
            <a:off x="863676" y="4803830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Facilidade em adquirir bens e serviços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4">
            <a:extLst>
              <a:ext uri="{FF2B5EF4-FFF2-40B4-BE49-F238E27FC236}">
                <a16:creationId xmlns:a16="http://schemas.microsoft.com/office/drawing/2014/main" id="{B06E445A-FB00-5969-31F2-5B5CED9E467F}"/>
              </a:ext>
            </a:extLst>
          </p:cNvPr>
          <p:cNvSpPr/>
          <p:nvPr/>
        </p:nvSpPr>
        <p:spPr>
          <a:xfrm>
            <a:off x="736722" y="6117714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78B1A6C-3EAF-59AC-87EF-CE7560BA5219}"/>
              </a:ext>
            </a:extLst>
          </p:cNvPr>
          <p:cNvSpPr txBox="1"/>
          <p:nvPr/>
        </p:nvSpPr>
        <p:spPr>
          <a:xfrm>
            <a:off x="849808" y="5355154"/>
            <a:ext cx="18605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Inclusão financeira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4D41F019-0AEA-69D7-4030-4E5C9E1CDF26}"/>
              </a:ext>
            </a:extLst>
          </p:cNvPr>
          <p:cNvSpPr/>
          <p:nvPr/>
        </p:nvSpPr>
        <p:spPr>
          <a:xfrm>
            <a:off x="234162" y="74292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DF8F066-22E9-4045-7CD3-A8696687481C}"/>
              </a:ext>
            </a:extLst>
          </p:cNvPr>
          <p:cNvSpPr/>
          <p:nvPr/>
        </p:nvSpPr>
        <p:spPr>
          <a:xfrm>
            <a:off x="211499" y="2979354"/>
            <a:ext cx="161730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0C5EAAD-72D7-B90A-336A-427F26267309}"/>
              </a:ext>
            </a:extLst>
          </p:cNvPr>
          <p:cNvSpPr txBox="1"/>
          <p:nvPr/>
        </p:nvSpPr>
        <p:spPr>
          <a:xfrm>
            <a:off x="228450" y="3739166"/>
            <a:ext cx="4502685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modalidade foi responsável por grandes avanços econômicos, em especial: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9003E58-E236-DDCB-817C-A5BE451F65EA}"/>
              </a:ext>
            </a:extLst>
          </p:cNvPr>
          <p:cNvSpPr txBox="1"/>
          <p:nvPr/>
        </p:nvSpPr>
        <p:spPr>
          <a:xfrm>
            <a:off x="880556" y="5927261"/>
            <a:ext cx="334215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consumo e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BCEFF00-8106-C8A3-E8E0-9BA6CFB2DE77}"/>
              </a:ext>
            </a:extLst>
          </p:cNvPr>
          <p:cNvSpPr/>
          <p:nvPr/>
        </p:nvSpPr>
        <p:spPr>
          <a:xfrm>
            <a:off x="5185867" y="718630"/>
            <a:ext cx="2355836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 da Operação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BD87BD9F-7598-DE46-F48E-2AEFE15C8DE2}"/>
              </a:ext>
            </a:extLst>
          </p:cNvPr>
          <p:cNvSpPr/>
          <p:nvPr/>
        </p:nvSpPr>
        <p:spPr>
          <a:xfrm>
            <a:off x="228450" y="301088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226C987-D870-FC1F-7464-442C2AF504A4}"/>
              </a:ext>
            </a:extLst>
          </p:cNvPr>
          <p:cNvSpPr/>
          <p:nvPr/>
        </p:nvSpPr>
        <p:spPr>
          <a:xfrm>
            <a:off x="5212170" y="753462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51BFD1-7DCD-F8A7-E89B-F9D8BEC8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29205" y="529930"/>
            <a:ext cx="257202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129213-B90A-6AB1-BF1A-B199E2AC5D6F}"/>
              </a:ext>
            </a:extLst>
          </p:cNvPr>
          <p:cNvSpPr txBox="1"/>
          <p:nvPr/>
        </p:nvSpPr>
        <p:spPr>
          <a:xfrm>
            <a:off x="4990299" y="1307443"/>
            <a:ext cx="7008561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ser realizada sob condições de incerteza, há chances da não recuperação do valor. 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205;p34">
            <a:extLst>
              <a:ext uri="{FF2B5EF4-FFF2-40B4-BE49-F238E27FC236}">
                <a16:creationId xmlns:a16="http://schemas.microsoft.com/office/drawing/2014/main" id="{6E21D1B3-D2A0-0400-8F93-6D8FE88CA45C}"/>
              </a:ext>
            </a:extLst>
          </p:cNvPr>
          <p:cNvSpPr/>
          <p:nvPr/>
        </p:nvSpPr>
        <p:spPr>
          <a:xfrm>
            <a:off x="5625857" y="2099743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06;p34">
            <a:extLst>
              <a:ext uri="{FF2B5EF4-FFF2-40B4-BE49-F238E27FC236}">
                <a16:creationId xmlns:a16="http://schemas.microsoft.com/office/drawing/2014/main" id="{D4EF93A5-20F5-151C-E072-AA08F8F36B91}"/>
              </a:ext>
            </a:extLst>
          </p:cNvPr>
          <p:cNvSpPr/>
          <p:nvPr/>
        </p:nvSpPr>
        <p:spPr>
          <a:xfrm>
            <a:off x="5685709" y="2159674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208;p34">
            <a:extLst>
              <a:ext uri="{FF2B5EF4-FFF2-40B4-BE49-F238E27FC236}">
                <a16:creationId xmlns:a16="http://schemas.microsoft.com/office/drawing/2014/main" id="{D6F0463F-7D13-D25D-F086-B5C2B9413C42}"/>
              </a:ext>
            </a:extLst>
          </p:cNvPr>
          <p:cNvSpPr/>
          <p:nvPr/>
        </p:nvSpPr>
        <p:spPr>
          <a:xfrm>
            <a:off x="5855220" y="2514467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10;p34">
            <a:extLst>
              <a:ext uri="{FF2B5EF4-FFF2-40B4-BE49-F238E27FC236}">
                <a16:creationId xmlns:a16="http://schemas.microsoft.com/office/drawing/2014/main" id="{DD2B2F15-E140-9E1F-8A51-EAA713A4B895}"/>
              </a:ext>
            </a:extLst>
          </p:cNvPr>
          <p:cNvSpPr/>
          <p:nvPr/>
        </p:nvSpPr>
        <p:spPr>
          <a:xfrm>
            <a:off x="5935415" y="2261021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209;p34">
            <a:extLst>
              <a:ext uri="{FF2B5EF4-FFF2-40B4-BE49-F238E27FC236}">
                <a16:creationId xmlns:a16="http://schemas.microsoft.com/office/drawing/2014/main" id="{4C856F45-88EA-E1A6-40F7-AF941F606827}"/>
              </a:ext>
            </a:extLst>
          </p:cNvPr>
          <p:cNvSpPr/>
          <p:nvPr/>
        </p:nvSpPr>
        <p:spPr>
          <a:xfrm>
            <a:off x="5882447" y="2642825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D8B97323-4A64-3F30-8B2E-2C644EB51039}"/>
              </a:ext>
            </a:extLst>
          </p:cNvPr>
          <p:cNvSpPr/>
          <p:nvPr/>
        </p:nvSpPr>
        <p:spPr>
          <a:xfrm rot="5400000">
            <a:off x="5893465" y="2416599"/>
            <a:ext cx="271063" cy="1354235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Google Shape;6658;p77">
            <a:extLst>
              <a:ext uri="{FF2B5EF4-FFF2-40B4-BE49-F238E27FC236}">
                <a16:creationId xmlns:a16="http://schemas.microsoft.com/office/drawing/2014/main" id="{5EDCBA3E-037E-299F-D6B1-A41F2DCC944F}"/>
              </a:ext>
            </a:extLst>
          </p:cNvPr>
          <p:cNvSpPr/>
          <p:nvPr/>
        </p:nvSpPr>
        <p:spPr>
          <a:xfrm>
            <a:off x="4955954" y="3259537"/>
            <a:ext cx="873056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Pagar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4" name="Google Shape;6658;p77">
            <a:extLst>
              <a:ext uri="{FF2B5EF4-FFF2-40B4-BE49-F238E27FC236}">
                <a16:creationId xmlns:a16="http://schemas.microsoft.com/office/drawing/2014/main" id="{65D7D7CB-5CA1-A171-5BC0-8562B3CC5486}"/>
              </a:ext>
            </a:extLst>
          </p:cNvPr>
          <p:cNvSpPr/>
          <p:nvPr/>
        </p:nvSpPr>
        <p:spPr>
          <a:xfrm>
            <a:off x="6310190" y="3251900"/>
            <a:ext cx="873056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Não Pagar</a:t>
            </a:r>
            <a:endParaRPr sz="1000" dirty="0">
              <a:solidFill>
                <a:srgbClr val="FFFFFF"/>
              </a:solidFill>
            </a:endParaRPr>
          </a:p>
        </p:txBody>
      </p:sp>
      <p:pic>
        <p:nvPicPr>
          <p:cNvPr id="47" name="Gráfico 46" descr="Homem">
            <a:extLst>
              <a:ext uri="{FF2B5EF4-FFF2-40B4-BE49-F238E27FC236}">
                <a16:creationId xmlns:a16="http://schemas.microsoft.com/office/drawing/2014/main" id="{4C838848-09FC-9685-779C-82026361E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032" y="4453075"/>
            <a:ext cx="914400" cy="914400"/>
          </a:xfrm>
          <a:prstGeom prst="rect">
            <a:avLst/>
          </a:prstGeom>
        </p:spPr>
      </p:pic>
      <p:pic>
        <p:nvPicPr>
          <p:cNvPr id="48" name="Gráfico 47" descr="Adicionar">
            <a:extLst>
              <a:ext uri="{FF2B5EF4-FFF2-40B4-BE49-F238E27FC236}">
                <a16:creationId xmlns:a16="http://schemas.microsoft.com/office/drawing/2014/main" id="{DFD5E534-2FF7-B95A-A9CA-66431D678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1583" y="4812737"/>
            <a:ext cx="290924" cy="290924"/>
          </a:xfrm>
          <a:prstGeom prst="rect">
            <a:avLst/>
          </a:prstGeom>
        </p:spPr>
      </p:pic>
      <p:sp>
        <p:nvSpPr>
          <p:cNvPr id="49" name="Google Shape;6658;p77">
            <a:extLst>
              <a:ext uri="{FF2B5EF4-FFF2-40B4-BE49-F238E27FC236}">
                <a16:creationId xmlns:a16="http://schemas.microsoft.com/office/drawing/2014/main" id="{0D88DC18-5B77-9DBE-49EE-3889D92A070B}"/>
              </a:ext>
            </a:extLst>
          </p:cNvPr>
          <p:cNvSpPr/>
          <p:nvPr/>
        </p:nvSpPr>
        <p:spPr>
          <a:xfrm>
            <a:off x="10628197" y="4796456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90EA024-6226-438C-0E66-DD359D435AD8}"/>
              </a:ext>
            </a:extLst>
          </p:cNvPr>
          <p:cNvSpPr txBox="1"/>
          <p:nvPr/>
        </p:nvSpPr>
        <p:spPr>
          <a:xfrm>
            <a:off x="9027757" y="4196720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pic>
        <p:nvPicPr>
          <p:cNvPr id="54" name="Gráfico 53" descr="Homem">
            <a:extLst>
              <a:ext uri="{FF2B5EF4-FFF2-40B4-BE49-F238E27FC236}">
                <a16:creationId xmlns:a16="http://schemas.microsoft.com/office/drawing/2014/main" id="{00608A82-AF64-7DA9-B662-B31F635FC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5154" y="5733982"/>
            <a:ext cx="914400" cy="914400"/>
          </a:xfrm>
          <a:prstGeom prst="rect">
            <a:avLst/>
          </a:prstGeom>
        </p:spPr>
      </p:pic>
      <p:sp>
        <p:nvSpPr>
          <p:cNvPr id="57" name="Google Shape;6658;p77">
            <a:extLst>
              <a:ext uri="{FF2B5EF4-FFF2-40B4-BE49-F238E27FC236}">
                <a16:creationId xmlns:a16="http://schemas.microsoft.com/office/drawing/2014/main" id="{EEE3E459-870E-ACDC-B88B-96FA1034CADE}"/>
              </a:ext>
            </a:extLst>
          </p:cNvPr>
          <p:cNvSpPr/>
          <p:nvPr/>
        </p:nvSpPr>
        <p:spPr>
          <a:xfrm>
            <a:off x="10628197" y="600447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AA4D5A1-800D-CDC2-BC9C-D1A7DF041364}"/>
              </a:ext>
            </a:extLst>
          </p:cNvPr>
          <p:cNvSpPr/>
          <p:nvPr/>
        </p:nvSpPr>
        <p:spPr>
          <a:xfrm>
            <a:off x="10308543" y="6119212"/>
            <a:ext cx="261158" cy="45719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D63DE84-0D83-F9F3-C1E9-894FCE625067}"/>
              </a:ext>
            </a:extLst>
          </p:cNvPr>
          <p:cNvSpPr txBox="1"/>
          <p:nvPr/>
        </p:nvSpPr>
        <p:spPr>
          <a:xfrm>
            <a:off x="9047663" y="5513161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94FAE88-CBB4-A1EF-C460-DBAC8B4C559D}"/>
              </a:ext>
            </a:extLst>
          </p:cNvPr>
          <p:cNvSpPr/>
          <p:nvPr/>
        </p:nvSpPr>
        <p:spPr>
          <a:xfrm>
            <a:off x="7412828" y="2184742"/>
            <a:ext cx="4457593" cy="13735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adimplentes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conquistam o bem desejado ao passo que a instituição lucra 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inadimplentes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endividam-se e a instituição sofre prejuízo</a:t>
            </a:r>
            <a:endParaRPr lang="pt-BR" sz="1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1633E38-4014-F0AC-EE75-89C7E82EE64A}"/>
              </a:ext>
            </a:extLst>
          </p:cNvPr>
          <p:cNvCxnSpPr/>
          <p:nvPr/>
        </p:nvCxnSpPr>
        <p:spPr>
          <a:xfrm>
            <a:off x="8603605" y="5429038"/>
            <a:ext cx="2199254" cy="0"/>
          </a:xfrm>
          <a:prstGeom prst="line">
            <a:avLst/>
          </a:prstGeom>
          <a:ln w="3810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982B283-C6AF-4205-AC48-A90E25DA56BC}"/>
              </a:ext>
            </a:extLst>
          </p:cNvPr>
          <p:cNvSpPr txBox="1"/>
          <p:nvPr/>
        </p:nvSpPr>
        <p:spPr>
          <a:xfrm>
            <a:off x="4990298" y="3743119"/>
            <a:ext cx="7008561" cy="91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norteadora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2EB7684-9852-2C3A-7D48-5B6D1B79A122}"/>
              </a:ext>
            </a:extLst>
          </p:cNvPr>
          <p:cNvSpPr/>
          <p:nvPr/>
        </p:nvSpPr>
        <p:spPr>
          <a:xfrm>
            <a:off x="5006536" y="4705059"/>
            <a:ext cx="3342649" cy="16386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objetivo é definir uma metodologia que melhor diferencie os clientes bons e ruins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 isso em mente, espera-se que mais clientes bons sejam aprovados e mais clientes ruins sejam negados</a:t>
            </a:r>
          </a:p>
        </p:txBody>
      </p:sp>
    </p:spTree>
    <p:extLst>
      <p:ext uri="{BB962C8B-B14F-4D97-AF65-F5344CB8AC3E}">
        <p14:creationId xmlns:p14="http://schemas.microsoft.com/office/powerpoint/2010/main" val="77309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466E35-269E-BB3C-F72F-D46F2897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70A5A-CE0B-09EB-FD7B-85DDB977C223}"/>
              </a:ext>
            </a:extLst>
          </p:cNvPr>
          <p:cNvSpPr txBox="1"/>
          <p:nvPr/>
        </p:nvSpPr>
        <p:spPr>
          <a:xfrm>
            <a:off x="387658" y="2325951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568DC-AD4F-4176-BFB3-7DB8F9FBF676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6AB29A-C922-B797-D15F-3088F419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D94EAC-62CD-C0AC-C544-47D0B55EFBD7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A891E-885E-6E83-68C0-50F62F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2197071"/>
            <a:ext cx="3292320" cy="21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479;p39">
            <a:extLst>
              <a:ext uri="{FF2B5EF4-FFF2-40B4-BE49-F238E27FC236}">
                <a16:creationId xmlns:a16="http://schemas.microsoft.com/office/drawing/2014/main" id="{F8B1FB12-3D6D-3866-8322-611E4462FC6E}"/>
              </a:ext>
            </a:extLst>
          </p:cNvPr>
          <p:cNvSpPr/>
          <p:nvPr/>
        </p:nvSpPr>
        <p:spPr>
          <a:xfrm>
            <a:off x="5736052" y="1206339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0;p39">
            <a:extLst>
              <a:ext uri="{FF2B5EF4-FFF2-40B4-BE49-F238E27FC236}">
                <a16:creationId xmlns:a16="http://schemas.microsoft.com/office/drawing/2014/main" id="{66653961-1F21-B9D5-A395-93C8F46E4A5C}"/>
              </a:ext>
            </a:extLst>
          </p:cNvPr>
          <p:cNvSpPr/>
          <p:nvPr/>
        </p:nvSpPr>
        <p:spPr>
          <a:xfrm>
            <a:off x="5736052" y="1206339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1;p39">
            <a:extLst>
              <a:ext uri="{FF2B5EF4-FFF2-40B4-BE49-F238E27FC236}">
                <a16:creationId xmlns:a16="http://schemas.microsoft.com/office/drawing/2014/main" id="{DA4A652F-995F-0879-8007-EC5C4360D23A}"/>
              </a:ext>
            </a:extLst>
          </p:cNvPr>
          <p:cNvSpPr/>
          <p:nvPr/>
        </p:nvSpPr>
        <p:spPr>
          <a:xfrm>
            <a:off x="5689263" y="1159550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2;p39">
            <a:extLst>
              <a:ext uri="{FF2B5EF4-FFF2-40B4-BE49-F238E27FC236}">
                <a16:creationId xmlns:a16="http://schemas.microsoft.com/office/drawing/2014/main" id="{0A04685D-7011-1F9B-CC10-84F33052430E}"/>
              </a:ext>
            </a:extLst>
          </p:cNvPr>
          <p:cNvSpPr/>
          <p:nvPr/>
        </p:nvSpPr>
        <p:spPr>
          <a:xfrm>
            <a:off x="7129799" y="1206339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83;p39">
            <a:extLst>
              <a:ext uri="{FF2B5EF4-FFF2-40B4-BE49-F238E27FC236}">
                <a16:creationId xmlns:a16="http://schemas.microsoft.com/office/drawing/2014/main" id="{5AC7AF19-6A72-0A14-57B8-339E16E804CE}"/>
              </a:ext>
            </a:extLst>
          </p:cNvPr>
          <p:cNvSpPr/>
          <p:nvPr/>
        </p:nvSpPr>
        <p:spPr>
          <a:xfrm>
            <a:off x="7746091" y="1206339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84;p39">
            <a:extLst>
              <a:ext uri="{FF2B5EF4-FFF2-40B4-BE49-F238E27FC236}">
                <a16:creationId xmlns:a16="http://schemas.microsoft.com/office/drawing/2014/main" id="{E6D3E528-56E0-D5BD-E238-DD96D91F734E}"/>
              </a:ext>
            </a:extLst>
          </p:cNvPr>
          <p:cNvSpPr/>
          <p:nvPr/>
        </p:nvSpPr>
        <p:spPr>
          <a:xfrm>
            <a:off x="7792881" y="1159550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5;p39">
            <a:extLst>
              <a:ext uri="{FF2B5EF4-FFF2-40B4-BE49-F238E27FC236}">
                <a16:creationId xmlns:a16="http://schemas.microsoft.com/office/drawing/2014/main" id="{887E79A5-4C5A-7B5C-2932-193F8DA75B35}"/>
              </a:ext>
            </a:extLst>
          </p:cNvPr>
          <p:cNvSpPr/>
          <p:nvPr/>
        </p:nvSpPr>
        <p:spPr>
          <a:xfrm>
            <a:off x="7129799" y="2595363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86;p39">
            <a:extLst>
              <a:ext uri="{FF2B5EF4-FFF2-40B4-BE49-F238E27FC236}">
                <a16:creationId xmlns:a16="http://schemas.microsoft.com/office/drawing/2014/main" id="{2A587A14-CC27-07AB-63E5-67D0F1E721F6}"/>
              </a:ext>
            </a:extLst>
          </p:cNvPr>
          <p:cNvSpPr/>
          <p:nvPr/>
        </p:nvSpPr>
        <p:spPr>
          <a:xfrm>
            <a:off x="7746091" y="3207876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87;p39">
            <a:extLst>
              <a:ext uri="{FF2B5EF4-FFF2-40B4-BE49-F238E27FC236}">
                <a16:creationId xmlns:a16="http://schemas.microsoft.com/office/drawing/2014/main" id="{E6A48984-C012-5D58-4247-922B40239BB1}"/>
              </a:ext>
            </a:extLst>
          </p:cNvPr>
          <p:cNvSpPr/>
          <p:nvPr/>
        </p:nvSpPr>
        <p:spPr>
          <a:xfrm>
            <a:off x="7792881" y="3258446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88;p39">
            <a:extLst>
              <a:ext uri="{FF2B5EF4-FFF2-40B4-BE49-F238E27FC236}">
                <a16:creationId xmlns:a16="http://schemas.microsoft.com/office/drawing/2014/main" id="{4BE5980D-C865-C61B-D266-6BC29C47E802}"/>
              </a:ext>
            </a:extLst>
          </p:cNvPr>
          <p:cNvSpPr/>
          <p:nvPr/>
        </p:nvSpPr>
        <p:spPr>
          <a:xfrm>
            <a:off x="5736052" y="2595363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89;p39">
            <a:extLst>
              <a:ext uri="{FF2B5EF4-FFF2-40B4-BE49-F238E27FC236}">
                <a16:creationId xmlns:a16="http://schemas.microsoft.com/office/drawing/2014/main" id="{1D84959A-987F-3432-345D-85F91D6AD5A1}"/>
              </a:ext>
            </a:extLst>
          </p:cNvPr>
          <p:cNvSpPr/>
          <p:nvPr/>
        </p:nvSpPr>
        <p:spPr>
          <a:xfrm>
            <a:off x="5736052" y="3211657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90;p39">
            <a:extLst>
              <a:ext uri="{FF2B5EF4-FFF2-40B4-BE49-F238E27FC236}">
                <a16:creationId xmlns:a16="http://schemas.microsoft.com/office/drawing/2014/main" id="{628E90F6-5016-23E6-2EF6-22D8F91397D1}"/>
              </a:ext>
            </a:extLst>
          </p:cNvPr>
          <p:cNvSpPr/>
          <p:nvPr/>
        </p:nvSpPr>
        <p:spPr>
          <a:xfrm>
            <a:off x="5689263" y="3258446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491;p39">
            <a:extLst>
              <a:ext uri="{FF2B5EF4-FFF2-40B4-BE49-F238E27FC236}">
                <a16:creationId xmlns:a16="http://schemas.microsoft.com/office/drawing/2014/main" id="{C3A9B5FB-1B9A-C625-7C2C-B6417EB0CFC4}"/>
              </a:ext>
            </a:extLst>
          </p:cNvPr>
          <p:cNvGrpSpPr/>
          <p:nvPr/>
        </p:nvGrpSpPr>
        <p:grpSpPr>
          <a:xfrm>
            <a:off x="5973896" y="1385225"/>
            <a:ext cx="234300" cy="297042"/>
            <a:chOff x="3449771" y="1604300"/>
            <a:chExt cx="234300" cy="297042"/>
          </a:xfrm>
        </p:grpSpPr>
        <p:sp>
          <p:nvSpPr>
            <p:cNvPr id="16" name="Google Shape;2492;p39">
              <a:extLst>
                <a:ext uri="{FF2B5EF4-FFF2-40B4-BE49-F238E27FC236}">
                  <a16:creationId xmlns:a16="http://schemas.microsoft.com/office/drawing/2014/main" id="{9AF4586F-76F9-A109-9576-30366A3CC993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39">
              <a:extLst>
                <a:ext uri="{FF2B5EF4-FFF2-40B4-BE49-F238E27FC236}">
                  <a16:creationId xmlns:a16="http://schemas.microsoft.com/office/drawing/2014/main" id="{5F878172-9879-59EB-DCB7-D9808E7E6254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39">
              <a:extLst>
                <a:ext uri="{FF2B5EF4-FFF2-40B4-BE49-F238E27FC236}">
                  <a16:creationId xmlns:a16="http://schemas.microsoft.com/office/drawing/2014/main" id="{FD497DF9-1106-8A70-058E-F072A2F57E76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495;p39">
            <a:extLst>
              <a:ext uri="{FF2B5EF4-FFF2-40B4-BE49-F238E27FC236}">
                <a16:creationId xmlns:a16="http://schemas.microsoft.com/office/drawing/2014/main" id="{66758E10-E8E7-F5AD-B85A-0F7206C2EAB1}"/>
              </a:ext>
            </a:extLst>
          </p:cNvPr>
          <p:cNvGrpSpPr/>
          <p:nvPr/>
        </p:nvGrpSpPr>
        <p:grpSpPr>
          <a:xfrm>
            <a:off x="5943058" y="3418664"/>
            <a:ext cx="304484" cy="340049"/>
            <a:chOff x="3418933" y="3637739"/>
            <a:chExt cx="304484" cy="340049"/>
          </a:xfrm>
        </p:grpSpPr>
        <p:sp>
          <p:nvSpPr>
            <p:cNvPr id="20" name="Google Shape;2496;p39">
              <a:extLst>
                <a:ext uri="{FF2B5EF4-FFF2-40B4-BE49-F238E27FC236}">
                  <a16:creationId xmlns:a16="http://schemas.microsoft.com/office/drawing/2014/main" id="{29946F50-CC97-88AE-41FF-53089EB33A2D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7;p39">
              <a:extLst>
                <a:ext uri="{FF2B5EF4-FFF2-40B4-BE49-F238E27FC236}">
                  <a16:creationId xmlns:a16="http://schemas.microsoft.com/office/drawing/2014/main" id="{95A16B6E-EB98-B912-EE63-DC24C61E7F7D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8;p39">
              <a:extLst>
                <a:ext uri="{FF2B5EF4-FFF2-40B4-BE49-F238E27FC236}">
                  <a16:creationId xmlns:a16="http://schemas.microsoft.com/office/drawing/2014/main" id="{D4E34CFB-E2A2-D1A9-FEAB-3943124C74FA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9;p39">
              <a:extLst>
                <a:ext uri="{FF2B5EF4-FFF2-40B4-BE49-F238E27FC236}">
                  <a16:creationId xmlns:a16="http://schemas.microsoft.com/office/drawing/2014/main" id="{31A389C1-38B7-DF36-FBE1-F52CEE781396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0;p39">
              <a:extLst>
                <a:ext uri="{FF2B5EF4-FFF2-40B4-BE49-F238E27FC236}">
                  <a16:creationId xmlns:a16="http://schemas.microsoft.com/office/drawing/2014/main" id="{CD005519-33BD-3BA2-9788-CDF30E34C213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1;p39">
              <a:extLst>
                <a:ext uri="{FF2B5EF4-FFF2-40B4-BE49-F238E27FC236}">
                  <a16:creationId xmlns:a16="http://schemas.microsoft.com/office/drawing/2014/main" id="{611BE1DF-012D-21AF-44E4-642F26B051FA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2;p39">
              <a:extLst>
                <a:ext uri="{FF2B5EF4-FFF2-40B4-BE49-F238E27FC236}">
                  <a16:creationId xmlns:a16="http://schemas.microsoft.com/office/drawing/2014/main" id="{4019929B-83CD-5FA3-CB76-44B2CD398A5D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3;p39">
              <a:extLst>
                <a:ext uri="{FF2B5EF4-FFF2-40B4-BE49-F238E27FC236}">
                  <a16:creationId xmlns:a16="http://schemas.microsoft.com/office/drawing/2014/main" id="{90100E38-406F-71FD-18F1-4F87F740D4AB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4;p39">
              <a:extLst>
                <a:ext uri="{FF2B5EF4-FFF2-40B4-BE49-F238E27FC236}">
                  <a16:creationId xmlns:a16="http://schemas.microsoft.com/office/drawing/2014/main" id="{E9805AB6-AD88-50B2-F675-070BAFE15E71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5;p39">
              <a:extLst>
                <a:ext uri="{FF2B5EF4-FFF2-40B4-BE49-F238E27FC236}">
                  <a16:creationId xmlns:a16="http://schemas.microsoft.com/office/drawing/2014/main" id="{587FC7B3-4D4C-E1EB-4E05-BD7B04E430C9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6;p39">
              <a:extLst>
                <a:ext uri="{FF2B5EF4-FFF2-40B4-BE49-F238E27FC236}">
                  <a16:creationId xmlns:a16="http://schemas.microsoft.com/office/drawing/2014/main" id="{77EE0B0A-0F57-5C76-8AE5-190170DA5105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7;p39">
              <a:extLst>
                <a:ext uri="{FF2B5EF4-FFF2-40B4-BE49-F238E27FC236}">
                  <a16:creationId xmlns:a16="http://schemas.microsoft.com/office/drawing/2014/main" id="{61CEF39F-311B-8E48-B10A-29989E89DA1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8;p39">
              <a:extLst>
                <a:ext uri="{FF2B5EF4-FFF2-40B4-BE49-F238E27FC236}">
                  <a16:creationId xmlns:a16="http://schemas.microsoft.com/office/drawing/2014/main" id="{F271F495-2005-AF5A-FBC0-ABCC822830A1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9;p39">
              <a:extLst>
                <a:ext uri="{FF2B5EF4-FFF2-40B4-BE49-F238E27FC236}">
                  <a16:creationId xmlns:a16="http://schemas.microsoft.com/office/drawing/2014/main" id="{C001E9EE-DFC7-181C-6A80-CA45DDB68ED7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0;p39">
              <a:extLst>
                <a:ext uri="{FF2B5EF4-FFF2-40B4-BE49-F238E27FC236}">
                  <a16:creationId xmlns:a16="http://schemas.microsoft.com/office/drawing/2014/main" id="{6083ADC9-A1C6-8BDB-E4A4-F12F85C10689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1;p39">
              <a:extLst>
                <a:ext uri="{FF2B5EF4-FFF2-40B4-BE49-F238E27FC236}">
                  <a16:creationId xmlns:a16="http://schemas.microsoft.com/office/drawing/2014/main" id="{58F21C38-AB1B-A7B5-D2E9-E2BFA0BD60A6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12;p39">
            <a:extLst>
              <a:ext uri="{FF2B5EF4-FFF2-40B4-BE49-F238E27FC236}">
                <a16:creationId xmlns:a16="http://schemas.microsoft.com/office/drawing/2014/main" id="{55249152-FDD3-C61B-EC55-A8D599478471}"/>
              </a:ext>
            </a:extLst>
          </p:cNvPr>
          <p:cNvGrpSpPr/>
          <p:nvPr/>
        </p:nvGrpSpPr>
        <p:grpSpPr>
          <a:xfrm>
            <a:off x="7902410" y="1397395"/>
            <a:ext cx="398182" cy="312047"/>
            <a:chOff x="5378285" y="1616470"/>
            <a:chExt cx="398182" cy="312047"/>
          </a:xfrm>
        </p:grpSpPr>
        <p:sp>
          <p:nvSpPr>
            <p:cNvPr id="37" name="Google Shape;2513;p39">
              <a:extLst>
                <a:ext uri="{FF2B5EF4-FFF2-40B4-BE49-F238E27FC236}">
                  <a16:creationId xmlns:a16="http://schemas.microsoft.com/office/drawing/2014/main" id="{D044E9AB-E760-36B8-321D-5DA9EA973D3B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4;p39">
              <a:extLst>
                <a:ext uri="{FF2B5EF4-FFF2-40B4-BE49-F238E27FC236}">
                  <a16:creationId xmlns:a16="http://schemas.microsoft.com/office/drawing/2014/main" id="{B291DAF6-1CC9-66B0-D893-B905489B5EC3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39">
              <a:extLst>
                <a:ext uri="{FF2B5EF4-FFF2-40B4-BE49-F238E27FC236}">
                  <a16:creationId xmlns:a16="http://schemas.microsoft.com/office/drawing/2014/main" id="{B8E4DB4D-C936-2E28-3E5E-585DD753CBA1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6;p39">
              <a:extLst>
                <a:ext uri="{FF2B5EF4-FFF2-40B4-BE49-F238E27FC236}">
                  <a16:creationId xmlns:a16="http://schemas.microsoft.com/office/drawing/2014/main" id="{D5774963-1CCF-A7BC-DC99-ECB0B3460D2B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7;p39">
              <a:extLst>
                <a:ext uri="{FF2B5EF4-FFF2-40B4-BE49-F238E27FC236}">
                  <a16:creationId xmlns:a16="http://schemas.microsoft.com/office/drawing/2014/main" id="{4B78825C-CA1B-4272-01FD-423FA392DBE5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8;p39">
              <a:extLst>
                <a:ext uri="{FF2B5EF4-FFF2-40B4-BE49-F238E27FC236}">
                  <a16:creationId xmlns:a16="http://schemas.microsoft.com/office/drawing/2014/main" id="{B830E9CD-4C8C-3544-330F-7CB9738C3D27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9;p39">
              <a:extLst>
                <a:ext uri="{FF2B5EF4-FFF2-40B4-BE49-F238E27FC236}">
                  <a16:creationId xmlns:a16="http://schemas.microsoft.com/office/drawing/2014/main" id="{39F0093B-8D8B-A78B-A56C-D744C6054A14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20;p39">
            <a:extLst>
              <a:ext uri="{FF2B5EF4-FFF2-40B4-BE49-F238E27FC236}">
                <a16:creationId xmlns:a16="http://schemas.microsoft.com/office/drawing/2014/main" id="{6A4E63D5-D46D-AE01-91BE-6A28D9E5C454}"/>
              </a:ext>
            </a:extLst>
          </p:cNvPr>
          <p:cNvSpPr/>
          <p:nvPr/>
        </p:nvSpPr>
        <p:spPr>
          <a:xfrm>
            <a:off x="7992325" y="3438277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21;p39">
            <a:extLst>
              <a:ext uri="{FF2B5EF4-FFF2-40B4-BE49-F238E27FC236}">
                <a16:creationId xmlns:a16="http://schemas.microsoft.com/office/drawing/2014/main" id="{82B757F8-FE9C-78B6-522D-5367DD52C9E8}"/>
              </a:ext>
            </a:extLst>
          </p:cNvPr>
          <p:cNvSpPr/>
          <p:nvPr/>
        </p:nvSpPr>
        <p:spPr>
          <a:xfrm>
            <a:off x="6447100" y="19238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522;p39">
            <a:extLst>
              <a:ext uri="{FF2B5EF4-FFF2-40B4-BE49-F238E27FC236}">
                <a16:creationId xmlns:a16="http://schemas.microsoft.com/office/drawing/2014/main" id="{DDB773A3-6810-0561-8023-A963B4F0C089}"/>
              </a:ext>
            </a:extLst>
          </p:cNvPr>
          <p:cNvSpPr/>
          <p:nvPr/>
        </p:nvSpPr>
        <p:spPr>
          <a:xfrm>
            <a:off x="7337800" y="19238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2523;p39">
            <a:extLst>
              <a:ext uri="{FF2B5EF4-FFF2-40B4-BE49-F238E27FC236}">
                <a16:creationId xmlns:a16="http://schemas.microsoft.com/office/drawing/2014/main" id="{CA502654-8978-1FD6-F06B-5199750ED866}"/>
              </a:ext>
            </a:extLst>
          </p:cNvPr>
          <p:cNvSpPr/>
          <p:nvPr/>
        </p:nvSpPr>
        <p:spPr>
          <a:xfrm>
            <a:off x="6447100" y="27995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2524;p39">
            <a:extLst>
              <a:ext uri="{FF2B5EF4-FFF2-40B4-BE49-F238E27FC236}">
                <a16:creationId xmlns:a16="http://schemas.microsoft.com/office/drawing/2014/main" id="{3EDD1CD3-4C7D-5954-31C5-4321810A28C4}"/>
              </a:ext>
            </a:extLst>
          </p:cNvPr>
          <p:cNvSpPr/>
          <p:nvPr/>
        </p:nvSpPr>
        <p:spPr>
          <a:xfrm>
            <a:off x="7337800" y="27995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3716;p76">
            <a:extLst>
              <a:ext uri="{FF2B5EF4-FFF2-40B4-BE49-F238E27FC236}">
                <a16:creationId xmlns:a16="http://schemas.microsoft.com/office/drawing/2014/main" id="{2A8D62CA-6F60-83EA-AEB6-535B6A2AB925}"/>
              </a:ext>
            </a:extLst>
          </p:cNvPr>
          <p:cNvSpPr/>
          <p:nvPr/>
        </p:nvSpPr>
        <p:spPr>
          <a:xfrm>
            <a:off x="837690" y="4783590"/>
            <a:ext cx="1038143" cy="1399231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50" name="Espaço Reservado para Número de Slide 49">
            <a:extLst>
              <a:ext uri="{FF2B5EF4-FFF2-40B4-BE49-F238E27FC236}">
                <a16:creationId xmlns:a16="http://schemas.microsoft.com/office/drawing/2014/main" id="{22015DF2-CB5B-A32E-C172-933B0CAC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30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4" y="2326000"/>
            <a:ext cx="2889769" cy="3176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875610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4" y="2949432"/>
                <a:ext cx="3049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4" y="2949432"/>
                <a:ext cx="304944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E8AD2B66-7CD6-9095-5D30-BD765DC8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de Cima para Baixo 4">
            <a:extLst>
              <a:ext uri="{FF2B5EF4-FFF2-40B4-BE49-F238E27FC236}">
                <a16:creationId xmlns:a16="http://schemas.microsoft.com/office/drawing/2014/main" id="{15BBDD42-1F94-E7FC-185D-46C9A20B68C3}"/>
              </a:ext>
            </a:extLst>
          </p:cNvPr>
          <p:cNvSpPr/>
          <p:nvPr/>
        </p:nvSpPr>
        <p:spPr>
          <a:xfrm>
            <a:off x="5167618" y="1333850"/>
            <a:ext cx="352338" cy="286903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de Cima para Baixo 5">
            <a:extLst>
              <a:ext uri="{FF2B5EF4-FFF2-40B4-BE49-F238E27FC236}">
                <a16:creationId xmlns:a16="http://schemas.microsoft.com/office/drawing/2014/main" id="{E6B3187B-7260-DCE5-BD08-3B606D402F6E}"/>
              </a:ext>
            </a:extLst>
          </p:cNvPr>
          <p:cNvSpPr/>
          <p:nvPr/>
        </p:nvSpPr>
        <p:spPr>
          <a:xfrm rot="5400000">
            <a:off x="5167618" y="1333850"/>
            <a:ext cx="352338" cy="286903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E1FBA0-FABE-032C-43CC-E671887F115E}"/>
              </a:ext>
            </a:extLst>
          </p:cNvPr>
          <p:cNvSpPr/>
          <p:nvPr/>
        </p:nvSpPr>
        <p:spPr>
          <a:xfrm>
            <a:off x="3439486" y="1753298"/>
            <a:ext cx="1644242" cy="73823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Decisão Correta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71E6B39-F40F-505F-2032-9C6E8AB64857}"/>
              </a:ext>
            </a:extLst>
          </p:cNvPr>
          <p:cNvSpPr/>
          <p:nvPr/>
        </p:nvSpPr>
        <p:spPr>
          <a:xfrm>
            <a:off x="5849925" y="1753296"/>
            <a:ext cx="1644242" cy="738231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 Tipo II</a:t>
            </a:r>
          </a:p>
          <a:p>
            <a:pPr algn="ctr"/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04B60-9339-CE6C-98EB-9AE6998B76BB}"/>
              </a:ext>
            </a:extLst>
          </p:cNvPr>
          <p:cNvSpPr/>
          <p:nvPr/>
        </p:nvSpPr>
        <p:spPr>
          <a:xfrm>
            <a:off x="1585520" y="1832992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Rejeitar </a:t>
            </a:r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363B61-C21C-831A-4882-2C8DF6A06B61}"/>
              </a:ext>
            </a:extLst>
          </p:cNvPr>
          <p:cNvSpPr/>
          <p:nvPr/>
        </p:nvSpPr>
        <p:spPr>
          <a:xfrm>
            <a:off x="1585520" y="3284288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Rejeitar </a:t>
            </a:r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5B7E8E-8220-FD4F-89AC-A00FB5E4FBE6}"/>
              </a:ext>
            </a:extLst>
          </p:cNvPr>
          <p:cNvSpPr/>
          <p:nvPr/>
        </p:nvSpPr>
        <p:spPr>
          <a:xfrm>
            <a:off x="3523375" y="892023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verdadeira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ED27DC-2534-264E-19ED-9F285D0B1D39}"/>
              </a:ext>
            </a:extLst>
          </p:cNvPr>
          <p:cNvSpPr/>
          <p:nvPr/>
        </p:nvSpPr>
        <p:spPr>
          <a:xfrm>
            <a:off x="5891870" y="889223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falsa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6975C0B-3F90-6E04-0897-5E5F7B65B81E}"/>
              </a:ext>
            </a:extLst>
          </p:cNvPr>
          <p:cNvSpPr/>
          <p:nvPr/>
        </p:nvSpPr>
        <p:spPr>
          <a:xfrm>
            <a:off x="3439485" y="3204594"/>
            <a:ext cx="1644242" cy="738231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 Tipo I</a:t>
            </a:r>
          </a:p>
          <a:p>
            <a:pPr algn="ctr"/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A358A3F-B6E9-4677-29A0-433809E85C4A}"/>
              </a:ext>
            </a:extLst>
          </p:cNvPr>
          <p:cNvSpPr/>
          <p:nvPr/>
        </p:nvSpPr>
        <p:spPr>
          <a:xfrm>
            <a:off x="5849925" y="3204594"/>
            <a:ext cx="1644242" cy="73823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Decisão Correta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β)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BC16F51B-1A10-FD28-6993-01CFAB0E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2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137145E-EE79-BA18-7625-B9D5C1601B81}"/>
              </a:ext>
            </a:extLst>
          </p:cNvPr>
          <p:cNvSpPr/>
          <p:nvPr/>
        </p:nvSpPr>
        <p:spPr>
          <a:xfrm>
            <a:off x="0" y="0"/>
            <a:ext cx="5051394" cy="6858000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6F8CCC3-00D3-968F-3B75-C2770F5C4017}"/>
              </a:ext>
            </a:extLst>
          </p:cNvPr>
          <p:cNvSpPr/>
          <p:nvPr/>
        </p:nvSpPr>
        <p:spPr>
          <a:xfrm rot="5400000">
            <a:off x="2331791" y="2055844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0A7D93-88AE-E7B6-160C-23583CFBFEA4}"/>
              </a:ext>
            </a:extLst>
          </p:cNvPr>
          <p:cNvSpPr/>
          <p:nvPr/>
        </p:nvSpPr>
        <p:spPr>
          <a:xfrm rot="5400000">
            <a:off x="1893823" y="2064642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F5CAD6-659B-D72A-DEF1-B6C9C67849E4}"/>
              </a:ext>
            </a:extLst>
          </p:cNvPr>
          <p:cNvSpPr/>
          <p:nvPr/>
        </p:nvSpPr>
        <p:spPr>
          <a:xfrm rot="5400000">
            <a:off x="1309381" y="2071970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8C2782-DD5C-309C-EBF9-D97468EC8D67}"/>
              </a:ext>
            </a:extLst>
          </p:cNvPr>
          <p:cNvSpPr/>
          <p:nvPr/>
        </p:nvSpPr>
        <p:spPr>
          <a:xfrm rot="5400000">
            <a:off x="871412" y="2055846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B579E88-A6C4-811B-84EA-0DF2B3012045}"/>
              </a:ext>
            </a:extLst>
          </p:cNvPr>
          <p:cNvSpPr/>
          <p:nvPr/>
        </p:nvSpPr>
        <p:spPr>
          <a:xfrm>
            <a:off x="1506244" y="381741"/>
            <a:ext cx="1747422" cy="87001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CE7B-28F0-E5CB-D99D-FDB0086D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93877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08E50-E764-CEC3-9CB0-7020F26253B7}"/>
              </a:ext>
            </a:extLst>
          </p:cNvPr>
          <p:cNvSpPr txBox="1"/>
          <p:nvPr/>
        </p:nvSpPr>
        <p:spPr>
          <a:xfrm>
            <a:off x="5051394" y="1873906"/>
            <a:ext cx="6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777C0D-99E4-75CA-8CB7-9C1CA06912BE}"/>
              </a:ext>
            </a:extLst>
          </p:cNvPr>
          <p:cNvSpPr/>
          <p:nvPr/>
        </p:nvSpPr>
        <p:spPr>
          <a:xfrm>
            <a:off x="5486400" y="5051394"/>
            <a:ext cx="5495277" cy="1512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CC78FD4D-F760-EAEA-8603-B6C3D8A1D4E6}"/>
              </a:ext>
            </a:extLst>
          </p:cNvPr>
          <p:cNvSpPr/>
          <p:nvPr/>
        </p:nvSpPr>
        <p:spPr>
          <a:xfrm>
            <a:off x="1789590" y="479394"/>
            <a:ext cx="1180730" cy="67470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AA6FF8-A5BA-8700-BD7A-3A26BBDF857B}"/>
              </a:ext>
            </a:extLst>
          </p:cNvPr>
          <p:cNvSpPr/>
          <p:nvPr/>
        </p:nvSpPr>
        <p:spPr>
          <a:xfrm>
            <a:off x="1506244" y="1251752"/>
            <a:ext cx="1747422" cy="177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A112-B68A-07D5-D9F1-558B29A2F592}"/>
              </a:ext>
            </a:extLst>
          </p:cNvPr>
          <p:cNvSpPr/>
          <p:nvPr/>
        </p:nvSpPr>
        <p:spPr>
          <a:xfrm rot="10800000">
            <a:off x="1502544" y="2974021"/>
            <a:ext cx="1747420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93DD7B7-CBC9-7C9A-7D8E-061BF6D05E92}"/>
              </a:ext>
            </a:extLst>
          </p:cNvPr>
          <p:cNvSpPr/>
          <p:nvPr/>
        </p:nvSpPr>
        <p:spPr>
          <a:xfrm rot="10800000">
            <a:off x="1536942" y="3054620"/>
            <a:ext cx="1678621" cy="13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Gráfico 55" descr="Moedas">
            <a:extLst>
              <a:ext uri="{FF2B5EF4-FFF2-40B4-BE49-F238E27FC236}">
                <a16:creationId xmlns:a16="http://schemas.microsoft.com/office/drawing/2014/main" id="{872B1853-6F43-57D8-E660-4A946F05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8419" y="632574"/>
            <a:ext cx="593324" cy="593324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F958488-9D5A-7E51-05A1-FC27DC16E6A4}"/>
              </a:ext>
            </a:extLst>
          </p:cNvPr>
          <p:cNvCxnSpPr>
            <a:cxnSpLocks/>
          </p:cNvCxnSpPr>
          <p:nvPr/>
        </p:nvCxnSpPr>
        <p:spPr>
          <a:xfrm flipH="1">
            <a:off x="804169" y="3429000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BB5C082-1577-AA94-74E2-D7A59F9AABF1}"/>
              </a:ext>
            </a:extLst>
          </p:cNvPr>
          <p:cNvCxnSpPr>
            <a:cxnSpLocks/>
          </p:cNvCxnSpPr>
          <p:nvPr/>
        </p:nvCxnSpPr>
        <p:spPr>
          <a:xfrm flipH="1" flipV="1">
            <a:off x="2962923" y="3279709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A10593F-E1BA-9435-A6A6-C38D52CF3352}"/>
              </a:ext>
            </a:extLst>
          </p:cNvPr>
          <p:cNvSpPr/>
          <p:nvPr/>
        </p:nvSpPr>
        <p:spPr>
          <a:xfrm>
            <a:off x="346229" y="5291091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EAE4452-DF98-7DC4-3A57-7F20FC9BD4D0}"/>
              </a:ext>
            </a:extLst>
          </p:cNvPr>
          <p:cNvSpPr/>
          <p:nvPr/>
        </p:nvSpPr>
        <p:spPr>
          <a:xfrm>
            <a:off x="493451" y="5376757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FAA9FA1-1840-81EC-058D-CA4CE4F21A67}"/>
              </a:ext>
            </a:extLst>
          </p:cNvPr>
          <p:cNvSpPr/>
          <p:nvPr/>
        </p:nvSpPr>
        <p:spPr>
          <a:xfrm>
            <a:off x="3419382" y="5206595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003D0B0E-3232-FA57-D1EB-F2832266B343}"/>
              </a:ext>
            </a:extLst>
          </p:cNvPr>
          <p:cNvSpPr/>
          <p:nvPr/>
        </p:nvSpPr>
        <p:spPr>
          <a:xfrm>
            <a:off x="3566604" y="5292261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0FAF4E-5ADE-116B-CA4F-1BBB440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AF2F-B0B3-E451-6A73-01E74C27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90AFEE-F3CE-A443-194C-491354197B92}"/>
              </a:ext>
            </a:extLst>
          </p:cNvPr>
          <p:cNvSpPr/>
          <p:nvPr/>
        </p:nvSpPr>
        <p:spPr>
          <a:xfrm>
            <a:off x="100683" y="3653984"/>
            <a:ext cx="11990633" cy="311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DB3C39-2D13-205D-A373-17328AFD6C58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134D06-5DC6-D694-46BF-86FE9D1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65" y="3860858"/>
            <a:ext cx="356080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Distribuição de Bons e Maus Pagadores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5B020C5-3C6B-57F8-D233-987DC846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C2F867-5C71-D843-7156-996619C95CFE}"/>
              </a:ext>
            </a:extLst>
          </p:cNvPr>
          <p:cNvSpPr/>
          <p:nvPr/>
        </p:nvSpPr>
        <p:spPr>
          <a:xfrm>
            <a:off x="295265" y="3525485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 Target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9157BB-8015-5A32-7D60-7E86A0058655}"/>
              </a:ext>
            </a:extLst>
          </p:cNvPr>
          <p:cNvSpPr txBox="1"/>
          <p:nvPr/>
        </p:nvSpPr>
        <p:spPr>
          <a:xfrm>
            <a:off x="4197173" y="6386186"/>
            <a:ext cx="8207791" cy="25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em cobrança</a:t>
            </a:r>
            <a:r>
              <a:rPr lang="pt-BR" sz="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</a:t>
            </a:r>
            <a:r>
              <a:rPr lang="pt-BR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há 30 dias inadimplente | Posse de 1 ou mais contas em outras instituições em estado de inadimplência | Não atende ao CMA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E7F9CDA-4766-37B5-8E77-C4D67281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68" y="4133767"/>
            <a:ext cx="5063042" cy="2188169"/>
          </a:xfrm>
          <a:prstGeom prst="rect">
            <a:avLst/>
          </a:prstGeom>
          <a:noFill/>
        </p:spPr>
      </p:pic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EBF3390-4B3E-5551-579F-480DAA0735E7}"/>
              </a:ext>
            </a:extLst>
          </p:cNvPr>
          <p:cNvSpPr/>
          <p:nvPr/>
        </p:nvSpPr>
        <p:spPr>
          <a:xfrm>
            <a:off x="316544" y="3549033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BE2180-5971-1220-DA4D-7501A178D9FB}"/>
              </a:ext>
            </a:extLst>
          </p:cNvPr>
          <p:cNvSpPr txBox="1"/>
          <p:nvPr/>
        </p:nvSpPr>
        <p:spPr>
          <a:xfrm>
            <a:off x="289089" y="4025988"/>
            <a:ext cx="3908084" cy="261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desafio proposto é criar duas metodologias de análise de risco de crédito, sendo a primeira voltada para a abordagem tradicional (Política de Crédito) e a segunda voltada para a abordagem matemática (Modelagem por Machine Learning).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base de dados foi extraída do </a:t>
            </a:r>
            <a:r>
              <a:rPr lang="pt-BR" sz="105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Kaggle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ao passo que a problemática descreve a situação de uma instituição financeira denominada </a:t>
            </a:r>
            <a:r>
              <a:rPr lang="pt-BR" sz="105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Lending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Club,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qual é uma empresa norte-americana responsável por operar uma plataforma online de empréstimos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sz="105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FEC81C7-5055-0B49-A349-3E3AB74246EE}"/>
              </a:ext>
            </a:extLst>
          </p:cNvPr>
          <p:cNvSpPr/>
          <p:nvPr/>
        </p:nvSpPr>
        <p:spPr>
          <a:xfrm>
            <a:off x="114680" y="942415"/>
            <a:ext cx="11990633" cy="2509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Google Shape;3716;p76">
            <a:extLst>
              <a:ext uri="{FF2B5EF4-FFF2-40B4-BE49-F238E27FC236}">
                <a16:creationId xmlns:a16="http://schemas.microsoft.com/office/drawing/2014/main" id="{CCBCE57E-C961-B2CA-9290-96BA4F6F80B9}"/>
              </a:ext>
            </a:extLst>
          </p:cNvPr>
          <p:cNvSpPr/>
          <p:nvPr/>
        </p:nvSpPr>
        <p:spPr>
          <a:xfrm>
            <a:off x="245273" y="1229633"/>
            <a:ext cx="1569764" cy="1999105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19EF6FA-7CC7-8B58-1704-152F4187A1B6}"/>
              </a:ext>
            </a:extLst>
          </p:cNvPr>
          <p:cNvSpPr txBox="1"/>
          <p:nvPr/>
        </p:nvSpPr>
        <p:spPr>
          <a:xfrm>
            <a:off x="1945630" y="1524827"/>
            <a:ext cx="3141197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é uma das economias com maior representatividade de crédito, todavia, ele conta com uma das maiores inadimpl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ências mundiais</a:t>
            </a: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3E711E9F-9E76-7773-782C-3A1A5174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8" y="933359"/>
            <a:ext cx="63168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 – Evolução da Inadimplência em 2022 e 2023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Imagem 1">
            <a:extLst>
              <a:ext uri="{FF2B5EF4-FFF2-40B4-BE49-F238E27FC236}">
                <a16:creationId xmlns:a16="http://schemas.microsoft.com/office/drawing/2014/main" id="{12BE790B-9EEF-D103-4CC8-69D31372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1174816"/>
            <a:ext cx="631682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18CD183C-F33C-959B-7DBB-6939911FBC23}"/>
              </a:ext>
            </a:extLst>
          </p:cNvPr>
          <p:cNvSpPr/>
          <p:nvPr/>
        </p:nvSpPr>
        <p:spPr>
          <a:xfrm>
            <a:off x="295265" y="673228"/>
            <a:ext cx="227176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Brasileiro</a:t>
            </a:r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38746C3D-5C11-9444-1383-9AF46F5141C5}"/>
              </a:ext>
            </a:extLst>
          </p:cNvPr>
          <p:cNvSpPr/>
          <p:nvPr/>
        </p:nvSpPr>
        <p:spPr>
          <a:xfrm>
            <a:off x="316544" y="708827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1732C2E-D5C9-9917-49C1-CBB2ADC97CE7}"/>
              </a:ext>
            </a:extLst>
          </p:cNvPr>
          <p:cNvSpPr/>
          <p:nvPr/>
        </p:nvSpPr>
        <p:spPr>
          <a:xfrm>
            <a:off x="4218201" y="6424174"/>
            <a:ext cx="7803776" cy="210403"/>
          </a:xfrm>
          <a:prstGeom prst="rect">
            <a:avLst/>
          </a:prstGeom>
          <a:noFill/>
          <a:ln w="19050"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81BF-A734-2122-E4CA-BBEE6625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3D6C8B-1542-C9EB-C54A-6A88E30CFF71}"/>
              </a:ext>
            </a:extLst>
          </p:cNvPr>
          <p:cNvSpPr/>
          <p:nvPr/>
        </p:nvSpPr>
        <p:spPr>
          <a:xfrm>
            <a:off x="100683" y="801726"/>
            <a:ext cx="11990633" cy="5886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0DC2F7-E685-A949-7860-1910FBBA3E49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AB4209-FE3B-3C5A-5A28-2EE56215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C28AA0-2404-490C-B0AC-40093D9B8694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E462D0CA-B524-A058-7883-8B0AD557F7C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34EC36-1B84-418C-FA8E-5A896CCF9999}"/>
              </a:ext>
            </a:extLst>
          </p:cNvPr>
          <p:cNvSpPr txBox="1"/>
          <p:nvPr/>
        </p:nvSpPr>
        <p:spPr>
          <a:xfrm>
            <a:off x="295265" y="1273975"/>
            <a:ext cx="11705146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Definir o perfil de risco de um cliente costuma ser bastante desafiador, portanto, o ponto de partida para entender o risco de crédito das operações consiste na seleção criteriosa das melhores variáveis.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ED61C08-AA5B-BB32-C6E0-0FA97D77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1" y="4373268"/>
            <a:ext cx="5577119" cy="2051019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B3583364-1B08-B6F1-E5C1-13109588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50" y="4087353"/>
            <a:ext cx="4297524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4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Weight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Evidence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 Variável Grau do Empréstimo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F86FD05-4935-2003-2C1F-EF804F63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62" y="4373268"/>
            <a:ext cx="5522349" cy="2051020"/>
          </a:xfrm>
          <a:prstGeom prst="rect">
            <a:avLst/>
          </a:prstGeom>
        </p:spPr>
      </p:pic>
      <p:sp>
        <p:nvSpPr>
          <p:cNvPr id="33" name="Rectangle 2">
            <a:extLst>
              <a:ext uri="{FF2B5EF4-FFF2-40B4-BE49-F238E27FC236}">
                <a16:creationId xmlns:a16="http://schemas.microsoft.com/office/drawing/2014/main" id="{A9CC19CC-88AF-CAA2-8842-7C43A1D5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467" y="4070836"/>
            <a:ext cx="5386286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5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Distribuição de Decis da Variável Faturamento Anual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Maus Pagadores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F414DCE-3DA7-C58D-90C0-614F85657245}"/>
              </a:ext>
            </a:extLst>
          </p:cNvPr>
          <p:cNvSpPr/>
          <p:nvPr/>
        </p:nvSpPr>
        <p:spPr>
          <a:xfrm>
            <a:off x="426720" y="1942011"/>
            <a:ext cx="5303520" cy="2101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WOE quantifica a força da associação com a classe positiva</a:t>
            </a:r>
          </a:p>
          <a:p>
            <a:pPr algn="just"/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negativos significam que a classe analisada não demonstra associação, ao passo que valores positivas provam a relação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é focado em variáveis categóricas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194951B-BADC-D91B-44B2-B6ED1FEFEF3F}"/>
              </a:ext>
            </a:extLst>
          </p:cNvPr>
          <p:cNvSpPr/>
          <p:nvPr/>
        </p:nvSpPr>
        <p:spPr>
          <a:xfrm>
            <a:off x="6587476" y="1939235"/>
            <a:ext cx="5303520" cy="2101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casos de variáveis contínuas, pode-se utilizar um método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discretização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Assimilando informações conceituais, observa-se que os decis ordenam bem a quantidade de inadimplentes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48C2C3-DFB8-C3A7-C5EC-F923CADF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01948" y="508606"/>
            <a:ext cx="221609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5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8CF414-EAE4-CAC3-C0AA-E5E97D77B18A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de Crédito 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A4F1DE7D-BD2A-628C-0C9F-5D16AF487C4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8896B-9AE3-79C2-DA79-11EB8450570E}"/>
              </a:ext>
            </a:extLst>
          </p:cNvPr>
          <p:cNvSpPr txBox="1"/>
          <p:nvPr/>
        </p:nvSpPr>
        <p:spPr>
          <a:xfrm>
            <a:off x="295265" y="1273975"/>
            <a:ext cx="5638810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 política de crédito é um documento que indica regras e critérios responsáveis por direcionar a empresa durante a tomada de decisão em uma concessão. Pelo fato de tratar-se de uma abordagem menos sofisticada, a criação de uma política demanda uma seleção de variáveis mais criteriosa.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BBE15D-BF0C-28E0-A39D-08E45F71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3" y="4008120"/>
            <a:ext cx="5318760" cy="257556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A216A67-6555-9458-0652-3AD2DCEA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53" y="3681107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6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(IV) das variáveis da Política de Crédito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2E541-590F-C294-8203-EFB03683DC5B}"/>
              </a:ext>
            </a:extLst>
          </p:cNvPr>
          <p:cNvSpPr/>
          <p:nvPr/>
        </p:nvSpPr>
        <p:spPr>
          <a:xfrm>
            <a:off x="200025" y="2596746"/>
            <a:ext cx="5734049" cy="10318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IV é criado a partir da junção dos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WOE’s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variáveis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essa métrica traduz o quão bem uma variável pode prever ou explicar o resultado desejado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D55B9-B9E9-313E-D6BA-CA9815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8105" y="517975"/>
            <a:ext cx="305499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C79658E0-57A8-EF21-D48B-2B3486B8C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5101"/>
              </p:ext>
            </p:extLst>
          </p:nvPr>
        </p:nvGraphicFramePr>
        <p:xfrm>
          <a:off x="6471638" y="1955287"/>
          <a:ext cx="5353262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822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79317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88718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47000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CDCFE4E5-B9C4-33D1-535B-7B2EF71A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80758"/>
              </p:ext>
            </p:extLst>
          </p:nvPr>
        </p:nvGraphicFramePr>
        <p:xfrm>
          <a:off x="6458434" y="4704648"/>
          <a:ext cx="2370698" cy="16747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1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D3CE4BD-964B-79C4-E586-E51DC9DEE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53478"/>
              </p:ext>
            </p:extLst>
          </p:nvPr>
        </p:nvGraphicFramePr>
        <p:xfrm>
          <a:off x="9454202" y="4700848"/>
          <a:ext cx="2370698" cy="16785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6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sp>
        <p:nvSpPr>
          <p:cNvPr id="22" name="Retângulo 21">
            <a:extLst>
              <a:ext uri="{FF2B5EF4-FFF2-40B4-BE49-F238E27FC236}">
                <a16:creationId xmlns:a16="http://schemas.microsoft.com/office/drawing/2014/main" id="{933E144B-02C4-F2FE-48E5-2E6EC4A28646}"/>
              </a:ext>
            </a:extLst>
          </p:cNvPr>
          <p:cNvSpPr/>
          <p:nvPr/>
        </p:nvSpPr>
        <p:spPr>
          <a:xfrm>
            <a:off x="6471638" y="926865"/>
            <a:ext cx="5366467" cy="9092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essencial durante a construção de uma política, portanto, ela demanda maior preciosismo.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 escolheu-se utilizar apenas variáveis com ordenação correta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6658;p77">
                <a:extLst>
                  <a:ext uri="{FF2B5EF4-FFF2-40B4-BE49-F238E27FC236}">
                    <a16:creationId xmlns:a16="http://schemas.microsoft.com/office/drawing/2014/main" id="{12C828FF-8539-9658-2118-7F46BD25C104}"/>
                  </a:ext>
                </a:extLst>
              </p:cNvPr>
              <p:cNvSpPr/>
              <p:nvPr/>
            </p:nvSpPr>
            <p:spPr>
              <a:xfrm>
                <a:off x="6339299" y="6496290"/>
                <a:ext cx="6078210" cy="3007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𝑭𝒂𝒕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𝑨𝒏𝒖𝒂𝒍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𝑪𝒐𝒎𝒑𝒓𝒐𝒎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.. 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𝑹𝒆𝒏𝒅𝒂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𝑻𝒂𝒙𝒂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𝑱𝒖𝒓𝒐𝒔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𝑺𝒖𝒃𝒄𝒍𝒂𝒔𝒔𝒆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Google Shape;6658;p77">
                <a:extLst>
                  <a:ext uri="{FF2B5EF4-FFF2-40B4-BE49-F238E27FC236}">
                    <a16:creationId xmlns:a16="http://schemas.microsoft.com/office/drawing/2014/main" id="{12C828FF-8539-9658-2118-7F46BD25C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99" y="6496290"/>
                <a:ext cx="6078210" cy="30070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t="-1632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7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por ML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3C447B-C496-5659-6DAC-73AE34008B98}"/>
              </a:ext>
            </a:extLst>
          </p:cNvPr>
          <p:cNvSpPr txBox="1"/>
          <p:nvPr/>
        </p:nvSpPr>
        <p:spPr>
          <a:xfrm>
            <a:off x="277876" y="1193476"/>
            <a:ext cx="5638810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O destaque do Machine Learning deve-se ao fato de que ele é capaz de reconhecer padrões complexos através dos dados, tendo grande poder preditivo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67E57C-0420-E2E6-36AC-FAE70B47786B}"/>
              </a:ext>
            </a:extLst>
          </p:cNvPr>
          <p:cNvSpPr/>
          <p:nvPr/>
        </p:nvSpPr>
        <p:spPr>
          <a:xfrm>
            <a:off x="6241209" y="925836"/>
            <a:ext cx="5734049" cy="12457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de variância 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com ganho de inf. de 0%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abaixo da importância de 1%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445F69-8704-EEB9-C659-C5443BE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10" y="2597567"/>
            <a:ext cx="5734048" cy="3811622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1F2FF681-FD97-81B0-A4B5-1D82C58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592" y="2281924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9 – Variáveis de Entrada para os Modelos de ML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73330-1D01-CC89-545A-273361A0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10036" y="496729"/>
            <a:ext cx="229998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5A3BE97-227F-5290-99E8-2A4EC29A7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1" y="4846114"/>
            <a:ext cx="2533660" cy="16368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F06AF3-8F01-D5B2-89BD-0A4EAD753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851" y="4846115"/>
            <a:ext cx="2533661" cy="163681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4F37815E-70DA-EDE1-82F3-0E280D15E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09" y="4519102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7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Holdout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5F05A60-65E6-0E35-9F6B-81B0006B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847" y="4519102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8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Validation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B3673E1-06B9-184D-DD9B-B637154AC157}"/>
              </a:ext>
            </a:extLst>
          </p:cNvPr>
          <p:cNvSpPr/>
          <p:nvPr/>
        </p:nvSpPr>
        <p:spPr>
          <a:xfrm>
            <a:off x="265742" y="2132362"/>
            <a:ext cx="5734049" cy="16368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fim de garantir resultados confiáveis, utilizou-se as técnicas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Validação Cruzada como métodos de validação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Separação em Treino | Teste | Validação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Validação Cruzada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Separações em Treino | Teste | Validação de maneira iterativa a fim de reduzir a variância dos meus resultados e garantir maior confiabilidade</a:t>
            </a:r>
          </a:p>
        </p:txBody>
      </p:sp>
    </p:spTree>
    <p:extLst>
      <p:ext uri="{BB962C8B-B14F-4D97-AF65-F5344CB8AC3E}">
        <p14:creationId xmlns:p14="http://schemas.microsoft.com/office/powerpoint/2010/main" val="20177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CB7FE8E-5BE8-35F2-DFB5-4EF98B06650E}"/>
              </a:ext>
            </a:extLst>
          </p:cNvPr>
          <p:cNvSpPr/>
          <p:nvPr/>
        </p:nvSpPr>
        <p:spPr>
          <a:xfrm>
            <a:off x="6096000" y="801727"/>
            <a:ext cx="6046629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7"/>
            <a:ext cx="590823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-49372" y="-28942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20B8FC8-6FC2-9651-C78F-E17196A3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61687"/>
              </p:ext>
            </p:extLst>
          </p:nvPr>
        </p:nvGraphicFramePr>
        <p:xfrm>
          <a:off x="6582420" y="1240459"/>
          <a:ext cx="5272210" cy="4520628"/>
        </p:xfrm>
        <a:graphic>
          <a:graphicData uri="http://schemas.openxmlformats.org/drawingml/2006/table">
            <a:tbl>
              <a:tblPr firstRow="1" firstCol="1" bandRow="1"/>
              <a:tblGrid>
                <a:gridCol w="652782">
                  <a:extLst>
                    <a:ext uri="{9D8B030D-6E8A-4147-A177-3AD203B41FA5}">
                      <a16:colId xmlns:a16="http://schemas.microsoft.com/office/drawing/2014/main" val="4151726305"/>
                    </a:ext>
                  </a:extLst>
                </a:gridCol>
                <a:gridCol w="660162">
                  <a:extLst>
                    <a:ext uri="{9D8B030D-6E8A-4147-A177-3AD203B41FA5}">
                      <a16:colId xmlns:a16="http://schemas.microsoft.com/office/drawing/2014/main" val="1786775086"/>
                    </a:ext>
                  </a:extLst>
                </a:gridCol>
                <a:gridCol w="705572">
                  <a:extLst>
                    <a:ext uri="{9D8B030D-6E8A-4147-A177-3AD203B41FA5}">
                      <a16:colId xmlns:a16="http://schemas.microsoft.com/office/drawing/2014/main" val="1967189809"/>
                    </a:ext>
                  </a:extLst>
                </a:gridCol>
                <a:gridCol w="922977">
                  <a:extLst>
                    <a:ext uri="{9D8B030D-6E8A-4147-A177-3AD203B41FA5}">
                      <a16:colId xmlns:a16="http://schemas.microsoft.com/office/drawing/2014/main" val="235809142"/>
                    </a:ext>
                  </a:extLst>
                </a:gridCol>
                <a:gridCol w="469436">
                  <a:extLst>
                    <a:ext uri="{9D8B030D-6E8A-4147-A177-3AD203B41FA5}">
                      <a16:colId xmlns:a16="http://schemas.microsoft.com/office/drawing/2014/main" val="4024050565"/>
                    </a:ext>
                  </a:extLst>
                </a:gridCol>
                <a:gridCol w="434810">
                  <a:extLst>
                    <a:ext uri="{9D8B030D-6E8A-4147-A177-3AD203B41FA5}">
                      <a16:colId xmlns:a16="http://schemas.microsoft.com/office/drawing/2014/main" val="3680448491"/>
                    </a:ext>
                  </a:extLst>
                </a:gridCol>
                <a:gridCol w="539255">
                  <a:extLst>
                    <a:ext uri="{9D8B030D-6E8A-4147-A177-3AD203B41FA5}">
                      <a16:colId xmlns:a16="http://schemas.microsoft.com/office/drawing/2014/main" val="622909897"/>
                    </a:ext>
                  </a:extLst>
                </a:gridCol>
                <a:gridCol w="887216">
                  <a:extLst>
                    <a:ext uri="{9D8B030D-6E8A-4147-A177-3AD203B41FA5}">
                      <a16:colId xmlns:a16="http://schemas.microsoft.com/office/drawing/2014/main" val="1693099071"/>
                    </a:ext>
                  </a:extLst>
                </a:gridCol>
              </a:tblGrid>
              <a:tr h="206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Acuracia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Classificador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1215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Reg. Logística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054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86251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66505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90995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40323"/>
                  </a:ext>
                </a:extLst>
              </a:tr>
            </a:tbl>
          </a:graphicData>
        </a:graphic>
      </p:graphicFrame>
      <p:pic>
        <p:nvPicPr>
          <p:cNvPr id="41" name="Imagem 40">
            <a:extLst>
              <a:ext uri="{FF2B5EF4-FFF2-40B4-BE49-F238E27FC236}">
                <a16:creationId xmlns:a16="http://schemas.microsoft.com/office/drawing/2014/main" id="{2E241367-4EF5-3AC9-D5F6-3CC0D4C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4" y="5420494"/>
            <a:ext cx="2430174" cy="1219200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41D6DA33-CF4B-D9AF-B6BB-990CFEE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120" y="5107062"/>
            <a:ext cx="2203213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10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Bayes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Search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9708C0A-F811-BC11-D029-E61E2DEF1308}"/>
              </a:ext>
            </a:extLst>
          </p:cNvPr>
          <p:cNvSpPr/>
          <p:nvPr/>
        </p:nvSpPr>
        <p:spPr>
          <a:xfrm>
            <a:off x="194132" y="4421926"/>
            <a:ext cx="5734049" cy="6851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a definição do modelo vencedor, aplicou-se </a:t>
            </a:r>
            <a:r>
              <a:rPr lang="pt-BR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uma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otimização de hiperparâmetros via </a:t>
            </a:r>
            <a:r>
              <a:rPr lang="pt-BR" sz="11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pt-BR" sz="11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Search.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otimização possui o intuito de melhorar ainda mais os resultados obtidos através da melhor configuração possível de hiperparâmetros</a:t>
            </a:r>
            <a:endParaRPr 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807B5E-4A03-9EEB-7BD3-FD9CE7F6E8B4}"/>
              </a:ext>
            </a:extLst>
          </p:cNvPr>
          <p:cNvSpPr/>
          <p:nvPr/>
        </p:nvSpPr>
        <p:spPr>
          <a:xfrm>
            <a:off x="6582420" y="4898226"/>
            <a:ext cx="5272210" cy="862861"/>
          </a:xfrm>
          <a:prstGeom prst="rect">
            <a:avLst/>
          </a:prstGeom>
          <a:noFill/>
          <a:ln w="19050">
            <a:solidFill>
              <a:srgbClr val="1B7B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FE03A82-A26D-0481-4126-AA41FC65A8CD}"/>
              </a:ext>
            </a:extLst>
          </p:cNvPr>
          <p:cNvCxnSpPr>
            <a:cxnSpLocks/>
          </p:cNvCxnSpPr>
          <p:nvPr/>
        </p:nvCxnSpPr>
        <p:spPr>
          <a:xfrm>
            <a:off x="4677132" y="316037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0C575BE-9FA1-BA5A-EC84-011B7FD3247E}"/>
              </a:ext>
            </a:extLst>
          </p:cNvPr>
          <p:cNvCxnSpPr>
            <a:cxnSpLocks/>
          </p:cNvCxnSpPr>
          <p:nvPr/>
        </p:nvCxnSpPr>
        <p:spPr>
          <a:xfrm>
            <a:off x="3866388" y="3638258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21E919A9-8B49-3D09-DDAC-2CDF214DC56C}"/>
              </a:ext>
            </a:extLst>
          </p:cNvPr>
          <p:cNvCxnSpPr>
            <a:cxnSpLocks/>
          </p:cNvCxnSpPr>
          <p:nvPr/>
        </p:nvCxnSpPr>
        <p:spPr>
          <a:xfrm>
            <a:off x="2245722" y="364912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0DDBAF6-8ED3-10E1-DD13-3210F08E2B1A}"/>
              </a:ext>
            </a:extLst>
          </p:cNvPr>
          <p:cNvCxnSpPr>
            <a:cxnSpLocks/>
          </p:cNvCxnSpPr>
          <p:nvPr/>
        </p:nvCxnSpPr>
        <p:spPr>
          <a:xfrm>
            <a:off x="1525912" y="314588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575619D-C5E0-5E04-9FAA-B8560B39087E}"/>
              </a:ext>
            </a:extLst>
          </p:cNvPr>
          <p:cNvCxnSpPr>
            <a:cxnSpLocks/>
          </p:cNvCxnSpPr>
          <p:nvPr/>
        </p:nvCxnSpPr>
        <p:spPr>
          <a:xfrm>
            <a:off x="2956757" y="313225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450;p52">
            <a:extLst>
              <a:ext uri="{FF2B5EF4-FFF2-40B4-BE49-F238E27FC236}">
                <a16:creationId xmlns:a16="http://schemas.microsoft.com/office/drawing/2014/main" id="{C5F2AEE9-3F2E-CD9D-F7FB-B64960DFEDE7}"/>
              </a:ext>
            </a:extLst>
          </p:cNvPr>
          <p:cNvSpPr/>
          <p:nvPr/>
        </p:nvSpPr>
        <p:spPr>
          <a:xfrm>
            <a:off x="1089644" y="3443844"/>
            <a:ext cx="4204160" cy="203420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485;p52">
            <a:extLst>
              <a:ext uri="{FF2B5EF4-FFF2-40B4-BE49-F238E27FC236}">
                <a16:creationId xmlns:a16="http://schemas.microsoft.com/office/drawing/2014/main" id="{2CA06857-7162-EB1A-EEFB-8758DBCA5385}"/>
              </a:ext>
            </a:extLst>
          </p:cNvPr>
          <p:cNvSpPr/>
          <p:nvPr/>
        </p:nvSpPr>
        <p:spPr>
          <a:xfrm>
            <a:off x="1421512" y="3425779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62" name="Google Shape;2486;p52">
            <a:extLst>
              <a:ext uri="{FF2B5EF4-FFF2-40B4-BE49-F238E27FC236}">
                <a16:creationId xmlns:a16="http://schemas.microsoft.com/office/drawing/2014/main" id="{99AA74B0-642F-96A8-A48E-12B1FDE98684}"/>
              </a:ext>
            </a:extLst>
          </p:cNvPr>
          <p:cNvSpPr/>
          <p:nvPr/>
        </p:nvSpPr>
        <p:spPr>
          <a:xfrm>
            <a:off x="2141322" y="343861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63" name="Google Shape;2487;p52">
            <a:extLst>
              <a:ext uri="{FF2B5EF4-FFF2-40B4-BE49-F238E27FC236}">
                <a16:creationId xmlns:a16="http://schemas.microsoft.com/office/drawing/2014/main" id="{1134F232-60D6-F2C9-46D9-8C190A3A30AA}"/>
              </a:ext>
            </a:extLst>
          </p:cNvPr>
          <p:cNvSpPr/>
          <p:nvPr/>
        </p:nvSpPr>
        <p:spPr>
          <a:xfrm>
            <a:off x="2852357" y="341215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024" name="Google Shape;2488;p52">
            <a:extLst>
              <a:ext uri="{FF2B5EF4-FFF2-40B4-BE49-F238E27FC236}">
                <a16:creationId xmlns:a16="http://schemas.microsoft.com/office/drawing/2014/main" id="{241999FF-103A-0BD5-AA16-F2993F15BF88}"/>
              </a:ext>
            </a:extLst>
          </p:cNvPr>
          <p:cNvSpPr/>
          <p:nvPr/>
        </p:nvSpPr>
        <p:spPr>
          <a:xfrm>
            <a:off x="3761988" y="341215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025" name="Google Shape;6658;p77">
            <a:extLst>
              <a:ext uri="{FF2B5EF4-FFF2-40B4-BE49-F238E27FC236}">
                <a16:creationId xmlns:a16="http://schemas.microsoft.com/office/drawing/2014/main" id="{25964309-B022-62E9-D507-5EFF41EFA28C}"/>
              </a:ext>
            </a:extLst>
          </p:cNvPr>
          <p:cNvSpPr/>
          <p:nvPr/>
        </p:nvSpPr>
        <p:spPr>
          <a:xfrm>
            <a:off x="909240" y="285878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6658;p77">
            <a:extLst>
              <a:ext uri="{FF2B5EF4-FFF2-40B4-BE49-F238E27FC236}">
                <a16:creationId xmlns:a16="http://schemas.microsoft.com/office/drawing/2014/main" id="{381879DB-8CD7-E625-B98A-BF2695FE65F4}"/>
              </a:ext>
            </a:extLst>
          </p:cNvPr>
          <p:cNvSpPr/>
          <p:nvPr/>
        </p:nvSpPr>
        <p:spPr>
          <a:xfrm>
            <a:off x="1650439" y="394461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6658;p77">
            <a:extLst>
              <a:ext uri="{FF2B5EF4-FFF2-40B4-BE49-F238E27FC236}">
                <a16:creationId xmlns:a16="http://schemas.microsoft.com/office/drawing/2014/main" id="{40A30BBF-F9EA-3387-4CB4-823D9A009820}"/>
              </a:ext>
            </a:extLst>
          </p:cNvPr>
          <p:cNvSpPr/>
          <p:nvPr/>
        </p:nvSpPr>
        <p:spPr>
          <a:xfrm>
            <a:off x="2340085" y="2841333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6658;p77">
            <a:extLst>
              <a:ext uri="{FF2B5EF4-FFF2-40B4-BE49-F238E27FC236}">
                <a16:creationId xmlns:a16="http://schemas.microsoft.com/office/drawing/2014/main" id="{6EED920A-EFAD-7661-D74D-D7087317A31D}"/>
              </a:ext>
            </a:extLst>
          </p:cNvPr>
          <p:cNvSpPr/>
          <p:nvPr/>
        </p:nvSpPr>
        <p:spPr>
          <a:xfrm>
            <a:off x="3249716" y="393083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2488;p52">
            <a:extLst>
              <a:ext uri="{FF2B5EF4-FFF2-40B4-BE49-F238E27FC236}">
                <a16:creationId xmlns:a16="http://schemas.microsoft.com/office/drawing/2014/main" id="{3583698C-0496-3F1B-FD69-7DE4956387ED}"/>
              </a:ext>
            </a:extLst>
          </p:cNvPr>
          <p:cNvSpPr/>
          <p:nvPr/>
        </p:nvSpPr>
        <p:spPr>
          <a:xfrm>
            <a:off x="4578121" y="341253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033" name="Google Shape;6658;p77">
            <a:extLst>
              <a:ext uri="{FF2B5EF4-FFF2-40B4-BE49-F238E27FC236}">
                <a16:creationId xmlns:a16="http://schemas.microsoft.com/office/drawing/2014/main" id="{5C1CE710-1278-5A99-6F50-4BE0CB113FB6}"/>
              </a:ext>
            </a:extLst>
          </p:cNvPr>
          <p:cNvSpPr/>
          <p:nvPr/>
        </p:nvSpPr>
        <p:spPr>
          <a:xfrm>
            <a:off x="4060460" y="286945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A4328A0-C18C-DF8D-27C9-EAECF23410B5}"/>
              </a:ext>
            </a:extLst>
          </p:cNvPr>
          <p:cNvSpPr/>
          <p:nvPr/>
        </p:nvSpPr>
        <p:spPr>
          <a:xfrm>
            <a:off x="253884" y="850811"/>
            <a:ext cx="5734049" cy="18672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Linear Generalizado de fácil compreensão e bons resultados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Bayesiano de fácil compreensão mas com falhas de suposições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baseado em distâncias com relativa tendência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robusto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bom poder preditivo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com excelente poder preditivo e bom controle de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DBD958-5A17-AA8F-6045-9076968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7535" y="489540"/>
            <a:ext cx="249840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6658;p77">
                <a:extLst>
                  <a:ext uri="{FF2B5EF4-FFF2-40B4-BE49-F238E27FC236}">
                    <a16:creationId xmlns:a16="http://schemas.microsoft.com/office/drawing/2014/main" id="{3F4BEEA3-A865-1C40-F06C-D011D2E2F2CF}"/>
                  </a:ext>
                </a:extLst>
              </p:cNvPr>
              <p:cNvSpPr/>
              <p:nvPr/>
            </p:nvSpPr>
            <p:spPr>
              <a:xfrm>
                <a:off x="8476167" y="5981039"/>
                <a:ext cx="1286294" cy="3007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𝑿𝑮𝑩𝒐𝒐𝒔𝒕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Google Shape;6658;p77">
                <a:extLst>
                  <a:ext uri="{FF2B5EF4-FFF2-40B4-BE49-F238E27FC236}">
                    <a16:creationId xmlns:a16="http://schemas.microsoft.com/office/drawing/2014/main" id="{3F4BEEA3-A865-1C40-F06C-D011D2E2F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67" y="5981039"/>
                <a:ext cx="1286294" cy="30070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t="-1224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5A240E39-7960-3D2D-73E9-74C9EBFE3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908" y="5420494"/>
            <a:ext cx="243017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40953" y="787680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Gerais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77CA6D7-238F-F7E9-E9CE-88628D8A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5" y="1318237"/>
            <a:ext cx="5467972" cy="1703632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53D00E3-DC5D-197F-9001-F8E96F02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62" y="3136814"/>
            <a:ext cx="5467971" cy="1847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/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/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Imagem 62">
            <a:extLst>
              <a:ext uri="{FF2B5EF4-FFF2-40B4-BE49-F238E27FC236}">
                <a16:creationId xmlns:a16="http://schemas.microsoft.com/office/drawing/2014/main" id="{18CF389E-F2B4-3A37-A688-5D7BA7F62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321" y="867018"/>
            <a:ext cx="5755749" cy="1797246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7355D100-CCF5-EB9F-1506-6E2E5C3C3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322" y="2664264"/>
            <a:ext cx="5755748" cy="2121511"/>
          </a:xfrm>
          <a:prstGeom prst="rect">
            <a:avLst/>
          </a:prstGeom>
        </p:spPr>
      </p:pic>
      <p:graphicFrame>
        <p:nvGraphicFramePr>
          <p:cNvPr id="65" name="Tabela 64">
            <a:extLst>
              <a:ext uri="{FF2B5EF4-FFF2-40B4-BE49-F238E27FC236}">
                <a16:creationId xmlns:a16="http://schemas.microsoft.com/office/drawing/2014/main" id="{EAE122B3-1E2A-9B35-D6CC-FCF4D79E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64117"/>
              </p:ext>
            </p:extLst>
          </p:nvPr>
        </p:nvGraphicFramePr>
        <p:xfrm>
          <a:off x="203822" y="5561708"/>
          <a:ext cx="5755749" cy="1038798"/>
        </p:xfrm>
        <a:graphic>
          <a:graphicData uri="http://schemas.openxmlformats.org/drawingml/2006/table">
            <a:tbl>
              <a:tblPr firstRow="1" firstCol="1" bandRow="1"/>
              <a:tblGrid>
                <a:gridCol w="595529">
                  <a:extLst>
                    <a:ext uri="{9D8B030D-6E8A-4147-A177-3AD203B41FA5}">
                      <a16:colId xmlns:a16="http://schemas.microsoft.com/office/drawing/2014/main" val="385706245"/>
                    </a:ext>
                  </a:extLst>
                </a:gridCol>
                <a:gridCol w="559586">
                  <a:extLst>
                    <a:ext uri="{9D8B030D-6E8A-4147-A177-3AD203B41FA5}">
                      <a16:colId xmlns:a16="http://schemas.microsoft.com/office/drawing/2014/main" val="3410172597"/>
                    </a:ext>
                  </a:extLst>
                </a:gridCol>
                <a:gridCol w="671133">
                  <a:extLst>
                    <a:ext uri="{9D8B030D-6E8A-4147-A177-3AD203B41FA5}">
                      <a16:colId xmlns:a16="http://schemas.microsoft.com/office/drawing/2014/main" val="4226112561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3842513292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1136256449"/>
                    </a:ext>
                  </a:extLst>
                </a:gridCol>
                <a:gridCol w="622796">
                  <a:extLst>
                    <a:ext uri="{9D8B030D-6E8A-4147-A177-3AD203B41FA5}">
                      <a16:colId xmlns:a16="http://schemas.microsoft.com/office/drawing/2014/main" val="1789180826"/>
                    </a:ext>
                  </a:extLst>
                </a:gridCol>
                <a:gridCol w="531701">
                  <a:extLst>
                    <a:ext uri="{9D8B030D-6E8A-4147-A177-3AD203B41FA5}">
                      <a16:colId xmlns:a16="http://schemas.microsoft.com/office/drawing/2014/main" val="2078305931"/>
                    </a:ext>
                  </a:extLst>
                </a:gridCol>
                <a:gridCol w="518686">
                  <a:extLst>
                    <a:ext uri="{9D8B030D-6E8A-4147-A177-3AD203B41FA5}">
                      <a16:colId xmlns:a16="http://schemas.microsoft.com/office/drawing/2014/main" val="3293918352"/>
                    </a:ext>
                  </a:extLst>
                </a:gridCol>
                <a:gridCol w="509391">
                  <a:extLst>
                    <a:ext uri="{9D8B030D-6E8A-4147-A177-3AD203B41FA5}">
                      <a16:colId xmlns:a16="http://schemas.microsoft.com/office/drawing/2014/main" val="511044869"/>
                    </a:ext>
                  </a:extLst>
                </a:gridCol>
                <a:gridCol w="490181">
                  <a:extLst>
                    <a:ext uri="{9D8B030D-6E8A-4147-A177-3AD203B41FA5}">
                      <a16:colId xmlns:a16="http://schemas.microsoft.com/office/drawing/2014/main" val="309230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Exposição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Retorno Financeiro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82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R$ 118MM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6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R$ 210MM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738827"/>
                  </a:ext>
                </a:extLst>
              </a:tr>
            </a:tbl>
          </a:graphicData>
        </a:graphic>
      </p:graphicFrame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92007AE9-2E91-23E9-7180-2B86A8D1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1075"/>
              </p:ext>
            </p:extLst>
          </p:nvPr>
        </p:nvGraphicFramePr>
        <p:xfrm>
          <a:off x="6284021" y="4887546"/>
          <a:ext cx="5734049" cy="1797246"/>
        </p:xfrm>
        <a:graphic>
          <a:graphicData uri="http://schemas.openxmlformats.org/drawingml/2006/table">
            <a:tbl>
              <a:tblPr firstRow="1" firstCol="1" bandRow="1"/>
              <a:tblGrid>
                <a:gridCol w="2024944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2018771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Modelo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14.92%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14.79%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7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8.28%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6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98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6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479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/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/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69B75BE-3FAA-7F0B-FB64-A8E956347DFE}"/>
              </a:ext>
            </a:extLst>
          </p:cNvPr>
          <p:cNvSpPr/>
          <p:nvPr/>
        </p:nvSpPr>
        <p:spPr>
          <a:xfrm rot="16200000" flipH="1">
            <a:off x="2955566" y="5225178"/>
            <a:ext cx="316718" cy="134224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67EB90-5D3C-29DC-0B0B-14606AB4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5320" y="511264"/>
            <a:ext cx="305499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4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54ABDE2-DC07-44E3-2E44-1095C7E1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21" y="2177308"/>
            <a:ext cx="5585791" cy="2722529"/>
          </a:xfrm>
          <a:prstGeom prst="rect">
            <a:avLst/>
          </a:prstGeom>
        </p:spPr>
      </p:pic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69A45E02-A5BB-A5D0-4BB5-11097BFB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70780"/>
              </p:ext>
            </p:extLst>
          </p:nvPr>
        </p:nvGraphicFramePr>
        <p:xfrm>
          <a:off x="211821" y="5008144"/>
          <a:ext cx="5585792" cy="837059"/>
        </p:xfrm>
        <a:graphic>
          <a:graphicData uri="http://schemas.openxmlformats.org/drawingml/2006/table">
            <a:tbl>
              <a:tblPr firstRow="1" firstCol="1" bandRow="1"/>
              <a:tblGrid>
                <a:gridCol w="1972588">
                  <a:extLst>
                    <a:ext uri="{9D8B030D-6E8A-4147-A177-3AD203B41FA5}">
                      <a16:colId xmlns:a16="http://schemas.microsoft.com/office/drawing/2014/main" val="980792465"/>
                    </a:ext>
                  </a:extLst>
                </a:gridCol>
                <a:gridCol w="1966574">
                  <a:extLst>
                    <a:ext uri="{9D8B030D-6E8A-4147-A177-3AD203B41FA5}">
                      <a16:colId xmlns:a16="http://schemas.microsoft.com/office/drawing/2014/main" val="1437946901"/>
                    </a:ext>
                  </a:extLst>
                </a:gridCol>
                <a:gridCol w="1646630">
                  <a:extLst>
                    <a:ext uri="{9D8B030D-6E8A-4147-A177-3AD203B41FA5}">
                      <a16:colId xmlns:a16="http://schemas.microsoft.com/office/drawing/2014/main" val="82813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68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76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28.02%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41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35.61%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7.59%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187733"/>
                  </a:ext>
                </a:extLst>
              </a:tr>
            </a:tbl>
          </a:graphicData>
        </a:graphic>
      </p:graphicFrame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7393390D-5506-7BB5-BC29-1C05C5F43575}"/>
              </a:ext>
            </a:extLst>
          </p:cNvPr>
          <p:cNvSpPr/>
          <p:nvPr/>
        </p:nvSpPr>
        <p:spPr>
          <a:xfrm>
            <a:off x="5350704" y="5692604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8294EA2A-69CE-FEAF-C0B1-50B52F204791}"/>
              </a:ext>
            </a:extLst>
          </p:cNvPr>
          <p:cNvSpPr/>
          <p:nvPr/>
        </p:nvSpPr>
        <p:spPr>
          <a:xfrm>
            <a:off x="5350703" y="5490617"/>
            <a:ext cx="70845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9877DB96-B24E-6BEE-F57B-2673D13945A8}"/>
              </a:ext>
            </a:extLst>
          </p:cNvPr>
          <p:cNvSpPr/>
          <p:nvPr/>
        </p:nvSpPr>
        <p:spPr>
          <a:xfrm>
            <a:off x="5350702" y="5274655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8659692B-563C-3DAB-835A-2668B010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6834"/>
              </p:ext>
            </p:extLst>
          </p:nvPr>
        </p:nvGraphicFramePr>
        <p:xfrm>
          <a:off x="7768359" y="841180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70" name="Retângulo 69">
            <a:extLst>
              <a:ext uri="{FF2B5EF4-FFF2-40B4-BE49-F238E27FC236}">
                <a16:creationId xmlns:a16="http://schemas.microsoft.com/office/drawing/2014/main" id="{0C503CC7-C088-D478-C715-6D0E2EA241B4}"/>
              </a:ext>
            </a:extLst>
          </p:cNvPr>
          <p:cNvSpPr/>
          <p:nvPr/>
        </p:nvSpPr>
        <p:spPr>
          <a:xfrm>
            <a:off x="231336" y="5903270"/>
            <a:ext cx="5585791" cy="729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 de Rating para clientes com alta rentabilidade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Downgrade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Rating para clientes com baixa rentabilidade  </a:t>
            </a:r>
          </a:p>
        </p:txBody>
      </p:sp>
      <p:graphicFrame>
        <p:nvGraphicFramePr>
          <p:cNvPr id="76" name="Tabela 75">
            <a:extLst>
              <a:ext uri="{FF2B5EF4-FFF2-40B4-BE49-F238E27FC236}">
                <a16:creationId xmlns:a16="http://schemas.microsoft.com/office/drawing/2014/main" id="{B320BAA6-4B42-4013-2304-A8276D5E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54701"/>
              </p:ext>
            </p:extLst>
          </p:nvPr>
        </p:nvGraphicFramePr>
        <p:xfrm>
          <a:off x="6253911" y="108821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06EF02AB-115B-0A19-1D92-4F9BE05FB698}"/>
              </a:ext>
            </a:extLst>
          </p:cNvPr>
          <p:cNvSpPr/>
          <p:nvPr/>
        </p:nvSpPr>
        <p:spPr>
          <a:xfrm>
            <a:off x="11606218" y="111544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358C279D-9D42-3745-276F-7A15DE30EA9B}"/>
              </a:ext>
            </a:extLst>
          </p:cNvPr>
          <p:cNvSpPr/>
          <p:nvPr/>
        </p:nvSpPr>
        <p:spPr>
          <a:xfrm>
            <a:off x="11595510" y="148327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117BD4CD-2CA0-15A6-0D27-2B42C0B7B9FC}"/>
              </a:ext>
            </a:extLst>
          </p:cNvPr>
          <p:cNvSpPr/>
          <p:nvPr/>
        </p:nvSpPr>
        <p:spPr>
          <a:xfrm>
            <a:off x="11601364" y="1311969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0" name="Tabela 79">
            <a:extLst>
              <a:ext uri="{FF2B5EF4-FFF2-40B4-BE49-F238E27FC236}">
                <a16:creationId xmlns:a16="http://schemas.microsoft.com/office/drawing/2014/main" id="{7C30567E-6C2D-98FC-C6D9-04A0F3B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18638"/>
              </p:ext>
            </p:extLst>
          </p:nvPr>
        </p:nvGraphicFramePr>
        <p:xfrm>
          <a:off x="6270346" y="1699311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C8253DD0-77A1-9B4A-054A-E89AC4DB9823}"/>
              </a:ext>
            </a:extLst>
          </p:cNvPr>
          <p:cNvSpPr/>
          <p:nvPr/>
        </p:nvSpPr>
        <p:spPr>
          <a:xfrm>
            <a:off x="11594116" y="172029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5D6AAC9-D021-5927-8503-7EC83759F509}"/>
              </a:ext>
            </a:extLst>
          </p:cNvPr>
          <p:cNvSpPr/>
          <p:nvPr/>
        </p:nvSpPr>
        <p:spPr>
          <a:xfrm>
            <a:off x="11598966" y="209543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99481C24-EC10-0C22-ED4C-0D4F9BBC79C5}"/>
              </a:ext>
            </a:extLst>
          </p:cNvPr>
          <p:cNvSpPr/>
          <p:nvPr/>
        </p:nvSpPr>
        <p:spPr>
          <a:xfrm>
            <a:off x="11598961" y="188614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2752AAF5-2697-5EF7-CB45-06C2920D81EE}"/>
              </a:ext>
            </a:extLst>
          </p:cNvPr>
          <p:cNvSpPr/>
          <p:nvPr/>
        </p:nvSpPr>
        <p:spPr>
          <a:xfrm>
            <a:off x="6286781" y="2847286"/>
            <a:ext cx="5693398" cy="7727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caso de produtos que por construção geralmente estão atrelados a clientes bons, o modelo conquistou grandes patamares de rentabilidade</a:t>
            </a:r>
          </a:p>
        </p:txBody>
      </p:sp>
      <p:graphicFrame>
        <p:nvGraphicFramePr>
          <p:cNvPr id="85" name="Tabela 84">
            <a:extLst>
              <a:ext uri="{FF2B5EF4-FFF2-40B4-BE49-F238E27FC236}">
                <a16:creationId xmlns:a16="http://schemas.microsoft.com/office/drawing/2014/main" id="{19E2B176-C1BA-3CE8-4300-1E3249715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55305"/>
              </p:ext>
            </p:extLst>
          </p:nvPr>
        </p:nvGraphicFramePr>
        <p:xfrm>
          <a:off x="6286781" y="2313818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sp>
        <p:nvSpPr>
          <p:cNvPr id="86" name="Fluxograma: Conector 85">
            <a:extLst>
              <a:ext uri="{FF2B5EF4-FFF2-40B4-BE49-F238E27FC236}">
                <a16:creationId xmlns:a16="http://schemas.microsoft.com/office/drawing/2014/main" id="{43C40DE1-11C4-D41D-6E53-437518B7726A}"/>
              </a:ext>
            </a:extLst>
          </p:cNvPr>
          <p:cNvSpPr/>
          <p:nvPr/>
        </p:nvSpPr>
        <p:spPr>
          <a:xfrm>
            <a:off x="11615402" y="2315659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7" name="Fluxograma: Conector 86">
            <a:extLst>
              <a:ext uri="{FF2B5EF4-FFF2-40B4-BE49-F238E27FC236}">
                <a16:creationId xmlns:a16="http://schemas.microsoft.com/office/drawing/2014/main" id="{172D7732-E3E4-AF6D-FD5B-F456595CAE70}"/>
              </a:ext>
            </a:extLst>
          </p:cNvPr>
          <p:cNvSpPr/>
          <p:nvPr/>
        </p:nvSpPr>
        <p:spPr>
          <a:xfrm>
            <a:off x="11615401" y="250506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38BD8E80-9AAE-C74A-5B23-B1D7DBC3E4E7}"/>
              </a:ext>
            </a:extLst>
          </p:cNvPr>
          <p:cNvSpPr/>
          <p:nvPr/>
        </p:nvSpPr>
        <p:spPr>
          <a:xfrm>
            <a:off x="11615401" y="272004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04224EA8-1695-D990-4613-7B31C2D46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37830"/>
              </p:ext>
            </p:extLst>
          </p:nvPr>
        </p:nvGraphicFramePr>
        <p:xfrm>
          <a:off x="6270346" y="394078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sp>
        <p:nvSpPr>
          <p:cNvPr id="90" name="Fluxograma: Conector 89">
            <a:extLst>
              <a:ext uri="{FF2B5EF4-FFF2-40B4-BE49-F238E27FC236}">
                <a16:creationId xmlns:a16="http://schemas.microsoft.com/office/drawing/2014/main" id="{214CB3D6-C36C-90C8-D5A1-089D29AE8B61}"/>
              </a:ext>
            </a:extLst>
          </p:cNvPr>
          <p:cNvSpPr/>
          <p:nvPr/>
        </p:nvSpPr>
        <p:spPr>
          <a:xfrm>
            <a:off x="11681741" y="395895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C4686D8A-6730-3FE9-2BDC-FACE6B5123FD}"/>
              </a:ext>
            </a:extLst>
          </p:cNvPr>
          <p:cNvSpPr/>
          <p:nvPr/>
        </p:nvSpPr>
        <p:spPr>
          <a:xfrm>
            <a:off x="11681740" y="434353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2" name="Fluxograma: Conector 91">
            <a:extLst>
              <a:ext uri="{FF2B5EF4-FFF2-40B4-BE49-F238E27FC236}">
                <a16:creationId xmlns:a16="http://schemas.microsoft.com/office/drawing/2014/main" id="{59C62A49-4987-BA08-A97B-86816FA3C85E}"/>
              </a:ext>
            </a:extLst>
          </p:cNvPr>
          <p:cNvSpPr/>
          <p:nvPr/>
        </p:nvSpPr>
        <p:spPr>
          <a:xfrm>
            <a:off x="11676887" y="412401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3" name="Tabela 92">
            <a:extLst>
              <a:ext uri="{FF2B5EF4-FFF2-40B4-BE49-F238E27FC236}">
                <a16:creationId xmlns:a16="http://schemas.microsoft.com/office/drawing/2014/main" id="{1D38D519-FA7E-C083-9990-E1F88AC68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12023"/>
              </p:ext>
            </p:extLst>
          </p:nvPr>
        </p:nvGraphicFramePr>
        <p:xfrm>
          <a:off x="6270346" y="4563050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sp>
        <p:nvSpPr>
          <p:cNvPr id="94" name="Fluxograma: Conector 93">
            <a:extLst>
              <a:ext uri="{FF2B5EF4-FFF2-40B4-BE49-F238E27FC236}">
                <a16:creationId xmlns:a16="http://schemas.microsoft.com/office/drawing/2014/main" id="{C8048EDF-28AD-4EC0-10B7-4ACF549E9AA9}"/>
              </a:ext>
            </a:extLst>
          </p:cNvPr>
          <p:cNvSpPr/>
          <p:nvPr/>
        </p:nvSpPr>
        <p:spPr>
          <a:xfrm>
            <a:off x="11681741" y="456472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5" name="Fluxograma: Conector 94">
            <a:extLst>
              <a:ext uri="{FF2B5EF4-FFF2-40B4-BE49-F238E27FC236}">
                <a16:creationId xmlns:a16="http://schemas.microsoft.com/office/drawing/2014/main" id="{04A1335D-8347-CBE7-FAF2-C8473A84DC4C}"/>
              </a:ext>
            </a:extLst>
          </p:cNvPr>
          <p:cNvSpPr/>
          <p:nvPr/>
        </p:nvSpPr>
        <p:spPr>
          <a:xfrm>
            <a:off x="11681736" y="49551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6" name="Fluxograma: Conector 95">
            <a:extLst>
              <a:ext uri="{FF2B5EF4-FFF2-40B4-BE49-F238E27FC236}">
                <a16:creationId xmlns:a16="http://schemas.microsoft.com/office/drawing/2014/main" id="{6BD95DA5-4A91-FC3A-B99D-075F9C639219}"/>
              </a:ext>
            </a:extLst>
          </p:cNvPr>
          <p:cNvSpPr/>
          <p:nvPr/>
        </p:nvSpPr>
        <p:spPr>
          <a:xfrm>
            <a:off x="11676887" y="475463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7" name="Tabela 96">
            <a:extLst>
              <a:ext uri="{FF2B5EF4-FFF2-40B4-BE49-F238E27FC236}">
                <a16:creationId xmlns:a16="http://schemas.microsoft.com/office/drawing/2014/main" id="{B7A564F6-DF91-274A-434D-35D52852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041"/>
              </p:ext>
            </p:extLst>
          </p:nvPr>
        </p:nvGraphicFramePr>
        <p:xfrm>
          <a:off x="6270346" y="5204632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sp>
        <p:nvSpPr>
          <p:cNvPr id="98" name="Fluxograma: Conector 97">
            <a:extLst>
              <a:ext uri="{FF2B5EF4-FFF2-40B4-BE49-F238E27FC236}">
                <a16:creationId xmlns:a16="http://schemas.microsoft.com/office/drawing/2014/main" id="{8DE649E1-4079-348C-D901-60E16701EC2A}"/>
              </a:ext>
            </a:extLst>
          </p:cNvPr>
          <p:cNvSpPr/>
          <p:nvPr/>
        </p:nvSpPr>
        <p:spPr>
          <a:xfrm>
            <a:off x="11676887" y="519040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9" name="Fluxograma: Conector 98">
            <a:extLst>
              <a:ext uri="{FF2B5EF4-FFF2-40B4-BE49-F238E27FC236}">
                <a16:creationId xmlns:a16="http://schemas.microsoft.com/office/drawing/2014/main" id="{00FA7889-2672-6EE0-AB1F-70192254F24B}"/>
              </a:ext>
            </a:extLst>
          </p:cNvPr>
          <p:cNvSpPr/>
          <p:nvPr/>
        </p:nvSpPr>
        <p:spPr>
          <a:xfrm>
            <a:off x="11681736" y="55995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0" name="Fluxograma: Conector 99">
            <a:extLst>
              <a:ext uri="{FF2B5EF4-FFF2-40B4-BE49-F238E27FC236}">
                <a16:creationId xmlns:a16="http://schemas.microsoft.com/office/drawing/2014/main" id="{4468D171-5880-3E8A-349A-D7F06D7BB265}"/>
              </a:ext>
            </a:extLst>
          </p:cNvPr>
          <p:cNvSpPr/>
          <p:nvPr/>
        </p:nvSpPr>
        <p:spPr>
          <a:xfrm>
            <a:off x="11685096" y="538413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D5F2111A-3579-EF7C-1BC3-407F28C9CD08}"/>
              </a:ext>
            </a:extLst>
          </p:cNvPr>
          <p:cNvSpPr/>
          <p:nvPr/>
        </p:nvSpPr>
        <p:spPr>
          <a:xfrm>
            <a:off x="6270346" y="5763696"/>
            <a:ext cx="5693398" cy="871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produtos mais arriscados, o modelo consegue obter rentabilidade para uma parcela de clientes ao passo que também penaliza clientes que dão prejuízo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297644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Segmentados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ela 103">
            <a:extLst>
              <a:ext uri="{FF2B5EF4-FFF2-40B4-BE49-F238E27FC236}">
                <a16:creationId xmlns:a16="http://schemas.microsoft.com/office/drawing/2014/main" id="{1D331AD9-295A-D43C-26EC-0B8242D1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81671"/>
              </p:ext>
            </p:extLst>
          </p:nvPr>
        </p:nvGraphicFramePr>
        <p:xfrm>
          <a:off x="7768359" y="3684783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CA461C3-15AD-4C8F-69BB-706D1CA8F4BE}"/>
              </a:ext>
            </a:extLst>
          </p:cNvPr>
          <p:cNvSpPr txBox="1"/>
          <p:nvPr/>
        </p:nvSpPr>
        <p:spPr>
          <a:xfrm>
            <a:off x="295265" y="1273975"/>
            <a:ext cx="5638810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Além dos resultados gerais, também pode-se entender os resultados em relação aos produtos a fim de avaliar se a metodologia performa bem nos mais variados tipos de público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13484-A50E-DCE8-6EDF-B07BB166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4227" y="493969"/>
            <a:ext cx="355833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15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3991</Words>
  <Application>Microsoft Office PowerPoint</Application>
  <PresentationFormat>Widescreen</PresentationFormat>
  <Paragraphs>1283</Paragraphs>
  <Slides>25</Slides>
  <Notes>15</Notes>
  <HiddenSlides>14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Fira Sans Extra Condensed Medium</vt:lpstr>
      <vt:lpstr>Instrument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Crédito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259</cp:revision>
  <dcterms:created xsi:type="dcterms:W3CDTF">2023-03-22T15:15:24Z</dcterms:created>
  <dcterms:modified xsi:type="dcterms:W3CDTF">2024-03-22T21:08:26Z</dcterms:modified>
</cp:coreProperties>
</file>