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0" r:id="rId3"/>
    <p:sldId id="264" r:id="rId4"/>
    <p:sldId id="269" r:id="rId5"/>
    <p:sldId id="266" r:id="rId6"/>
    <p:sldId id="270" r:id="rId7"/>
    <p:sldId id="271" r:id="rId8"/>
    <p:sldId id="278" r:id="rId9"/>
    <p:sldId id="279" r:id="rId10"/>
    <p:sldId id="280" r:id="rId11"/>
    <p:sldId id="281" r:id="rId12"/>
    <p:sldId id="282" r:id="rId13"/>
    <p:sldId id="287" r:id="rId14"/>
    <p:sldId id="285" r:id="rId15"/>
    <p:sldId id="286" r:id="rId16"/>
    <p:sldId id="277" r:id="rId17"/>
    <p:sldId id="265" r:id="rId18"/>
    <p:sldId id="261" r:id="rId19"/>
    <p:sldId id="256" r:id="rId20"/>
    <p:sldId id="259" r:id="rId21"/>
    <p:sldId id="25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56"/>
    <a:srgbClr val="31579B"/>
    <a:srgbClr val="28396E"/>
    <a:srgbClr val="993300"/>
    <a:srgbClr val="35D397"/>
    <a:srgbClr val="20E8DE"/>
    <a:srgbClr val="255971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AE1C-141D-4753-8486-1EC71561FCC8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5BD6-938E-4BE3-B656-F207E3F7EC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4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4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8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0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A04-A449-4461-BE57-D0A4985AEFE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37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 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30251"/>
              </p:ext>
            </p:extLst>
          </p:nvPr>
        </p:nvGraphicFramePr>
        <p:xfrm>
          <a:off x="6517956" y="880676"/>
          <a:ext cx="5272210" cy="3571116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14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03" y="5408423"/>
            <a:ext cx="4244401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051" y="5150685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6270178" y="4651255"/>
            <a:ext cx="5734049" cy="4188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o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foi o vendedor, decidiu-se que ele seria modelo a ser otimizado pelo </a:t>
            </a:r>
            <a:r>
              <a:rPr lang="pt-BR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17956" y="3766656"/>
            <a:ext cx="5272210" cy="685135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3E5A64B-09F1-FCBF-C278-B9439FA1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6" y="1603532"/>
            <a:ext cx="2533660" cy="162780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6E1BB595-34B2-2BEC-374C-5E7B7EAFF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6" y="1603532"/>
            <a:ext cx="2533661" cy="1636817"/>
          </a:xfrm>
          <a:prstGeom prst="rect">
            <a:avLst/>
          </a:prstGeom>
        </p:spPr>
      </p:pic>
      <p:sp>
        <p:nvSpPr>
          <p:cNvPr id="47" name="Rectangle 2">
            <a:extLst>
              <a:ext uri="{FF2B5EF4-FFF2-40B4-BE49-F238E27FC236}">
                <a16:creationId xmlns:a16="http://schemas.microsoft.com/office/drawing/2014/main" id="{53F2A709-AA06-2927-3442-3E5F432E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84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E2E8783-8E8C-0342-0BCA-F7B6390F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11021" y="5651280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00277" y="6129161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179611" y="6140032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459801" y="563678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890646" y="562315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23533" y="5934747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355401" y="5916682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075211" y="592951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786246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695877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843129" y="5349690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584328" y="643551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273974" y="53322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183605" y="6421739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12010" y="590343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3994349" y="536035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101AC74E-8B50-4E49-3CEF-9642E5D851FE}"/>
              </a:ext>
            </a:extLst>
          </p:cNvPr>
          <p:cNvSpPr/>
          <p:nvPr/>
        </p:nvSpPr>
        <p:spPr>
          <a:xfrm>
            <a:off x="187773" y="850811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187773" y="3341714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Gerais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77CA6D7-238F-F7E9-E9CE-88628D8A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5" y="1318237"/>
            <a:ext cx="5467972" cy="170363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53D00E3-DC5D-197F-9001-F8E96F02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2" y="3136814"/>
            <a:ext cx="5467971" cy="1847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/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/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agem 62">
            <a:extLst>
              <a:ext uri="{FF2B5EF4-FFF2-40B4-BE49-F238E27FC236}">
                <a16:creationId xmlns:a16="http://schemas.microsoft.com/office/drawing/2014/main" id="{18CF389E-F2B4-3A37-A688-5D7BA7F6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321" y="867018"/>
            <a:ext cx="5755749" cy="179724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7355D100-CCF5-EB9F-1506-6E2E5C3C3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322" y="2664264"/>
            <a:ext cx="5755748" cy="2121511"/>
          </a:xfrm>
          <a:prstGeom prst="rect">
            <a:avLst/>
          </a:prstGeom>
        </p:spPr>
      </p:pic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EAE122B3-1E2A-9B35-D6CC-FCF4D79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6879"/>
              </p:ext>
            </p:extLst>
          </p:nvPr>
        </p:nvGraphicFramePr>
        <p:xfrm>
          <a:off x="203822" y="5561708"/>
          <a:ext cx="5755749" cy="1038798"/>
        </p:xfrm>
        <a:graphic>
          <a:graphicData uri="http://schemas.openxmlformats.org/drawingml/2006/table">
            <a:tbl>
              <a:tblPr firstRow="1" firstCol="1" bandRow="1"/>
              <a:tblGrid>
                <a:gridCol w="595529">
                  <a:extLst>
                    <a:ext uri="{9D8B030D-6E8A-4147-A177-3AD203B41FA5}">
                      <a16:colId xmlns:a16="http://schemas.microsoft.com/office/drawing/2014/main" val="385706245"/>
                    </a:ext>
                  </a:extLst>
                </a:gridCol>
                <a:gridCol w="559586">
                  <a:extLst>
                    <a:ext uri="{9D8B030D-6E8A-4147-A177-3AD203B41FA5}">
                      <a16:colId xmlns:a16="http://schemas.microsoft.com/office/drawing/2014/main" val="3410172597"/>
                    </a:ext>
                  </a:extLst>
                </a:gridCol>
                <a:gridCol w="671133">
                  <a:extLst>
                    <a:ext uri="{9D8B030D-6E8A-4147-A177-3AD203B41FA5}">
                      <a16:colId xmlns:a16="http://schemas.microsoft.com/office/drawing/2014/main" val="4226112561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3842513292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1136256449"/>
                    </a:ext>
                  </a:extLst>
                </a:gridCol>
                <a:gridCol w="622796">
                  <a:extLst>
                    <a:ext uri="{9D8B030D-6E8A-4147-A177-3AD203B41FA5}">
                      <a16:colId xmlns:a16="http://schemas.microsoft.com/office/drawing/2014/main" val="1789180826"/>
                    </a:ext>
                  </a:extLst>
                </a:gridCol>
                <a:gridCol w="531701">
                  <a:extLst>
                    <a:ext uri="{9D8B030D-6E8A-4147-A177-3AD203B41FA5}">
                      <a16:colId xmlns:a16="http://schemas.microsoft.com/office/drawing/2014/main" val="2078305931"/>
                    </a:ext>
                  </a:extLst>
                </a:gridCol>
                <a:gridCol w="518686">
                  <a:extLst>
                    <a:ext uri="{9D8B030D-6E8A-4147-A177-3AD203B41FA5}">
                      <a16:colId xmlns:a16="http://schemas.microsoft.com/office/drawing/2014/main" val="3293918352"/>
                    </a:ext>
                  </a:extLst>
                </a:gridCol>
                <a:gridCol w="509391">
                  <a:extLst>
                    <a:ext uri="{9D8B030D-6E8A-4147-A177-3AD203B41FA5}">
                      <a16:colId xmlns:a16="http://schemas.microsoft.com/office/drawing/2014/main" val="511044869"/>
                    </a:ext>
                  </a:extLst>
                </a:gridCol>
                <a:gridCol w="490181">
                  <a:extLst>
                    <a:ext uri="{9D8B030D-6E8A-4147-A177-3AD203B41FA5}">
                      <a16:colId xmlns:a16="http://schemas.microsoft.com/office/drawing/2014/main" val="309230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Exposição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Retorno Financeiro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2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R$ 118MM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6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R$ 210MM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38827"/>
                  </a:ext>
                </a:extLst>
              </a:tr>
            </a:tbl>
          </a:graphicData>
        </a:graphic>
      </p:graphicFrame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92007AE9-2E91-23E9-7180-2B86A8D1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93376"/>
              </p:ext>
            </p:extLst>
          </p:nvPr>
        </p:nvGraphicFramePr>
        <p:xfrm>
          <a:off x="6254129" y="4858786"/>
          <a:ext cx="5734049" cy="1797246"/>
        </p:xfrm>
        <a:graphic>
          <a:graphicData uri="http://schemas.openxmlformats.org/drawingml/2006/table">
            <a:tbl>
              <a:tblPr firstRow="1" firstCol="1" bandRow="1"/>
              <a:tblGrid>
                <a:gridCol w="2024944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2018771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Modelo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14.92%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8.28%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/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/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have Esquerda 69">
            <a:extLst>
              <a:ext uri="{FF2B5EF4-FFF2-40B4-BE49-F238E27FC236}">
                <a16:creationId xmlns:a16="http://schemas.microsoft.com/office/drawing/2014/main" id="{CDEAA354-B910-D783-2918-B866ED826E43}"/>
              </a:ext>
            </a:extLst>
          </p:cNvPr>
          <p:cNvSpPr/>
          <p:nvPr/>
        </p:nvSpPr>
        <p:spPr>
          <a:xfrm rot="16200000" flipV="1">
            <a:off x="2883784" y="2466459"/>
            <a:ext cx="290925" cy="5467970"/>
          </a:xfrm>
          <a:prstGeom prst="leftBrace">
            <a:avLst>
              <a:gd name="adj1" fmla="val 8333"/>
              <a:gd name="adj2" fmla="val 50307"/>
            </a:avLst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4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54ABDE2-DC07-44E3-2E44-1095C7E1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6" y="1258012"/>
            <a:ext cx="5585791" cy="2722529"/>
          </a:xfrm>
          <a:prstGeom prst="rect">
            <a:avLst/>
          </a:prstGeom>
        </p:spPr>
      </p:pic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69A45E02-A5BB-A5D0-4BB5-11097BFB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08725"/>
              </p:ext>
            </p:extLst>
          </p:nvPr>
        </p:nvGraphicFramePr>
        <p:xfrm>
          <a:off x="261206" y="4088848"/>
          <a:ext cx="5585792" cy="837059"/>
        </p:xfrm>
        <a:graphic>
          <a:graphicData uri="http://schemas.openxmlformats.org/drawingml/2006/table">
            <a:tbl>
              <a:tblPr firstRow="1" firstCol="1" bandRow="1"/>
              <a:tblGrid>
                <a:gridCol w="1972588">
                  <a:extLst>
                    <a:ext uri="{9D8B030D-6E8A-4147-A177-3AD203B41FA5}">
                      <a16:colId xmlns:a16="http://schemas.microsoft.com/office/drawing/2014/main" val="980792465"/>
                    </a:ext>
                  </a:extLst>
                </a:gridCol>
                <a:gridCol w="1966574">
                  <a:extLst>
                    <a:ext uri="{9D8B030D-6E8A-4147-A177-3AD203B41FA5}">
                      <a16:colId xmlns:a16="http://schemas.microsoft.com/office/drawing/2014/main" val="1437946901"/>
                    </a:ext>
                  </a:extLst>
                </a:gridCol>
                <a:gridCol w="1646630">
                  <a:extLst>
                    <a:ext uri="{9D8B030D-6E8A-4147-A177-3AD203B41FA5}">
                      <a16:colId xmlns:a16="http://schemas.microsoft.com/office/drawing/2014/main" val="82813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68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7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28.02%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1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35.61%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87733"/>
                  </a:ext>
                </a:extLst>
              </a:tr>
            </a:tbl>
          </a:graphicData>
        </a:graphic>
      </p:graphicFrame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7393390D-5506-7BB5-BC29-1C05C5F43575}"/>
              </a:ext>
            </a:extLst>
          </p:cNvPr>
          <p:cNvSpPr/>
          <p:nvPr/>
        </p:nvSpPr>
        <p:spPr>
          <a:xfrm>
            <a:off x="5400089" y="4773308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8294EA2A-69CE-FEAF-C0B1-50B52F204791}"/>
              </a:ext>
            </a:extLst>
          </p:cNvPr>
          <p:cNvSpPr/>
          <p:nvPr/>
        </p:nvSpPr>
        <p:spPr>
          <a:xfrm>
            <a:off x="5400088" y="4571321"/>
            <a:ext cx="70845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877DB96-B24E-6BEE-F57B-2673D13945A8}"/>
              </a:ext>
            </a:extLst>
          </p:cNvPr>
          <p:cNvSpPr/>
          <p:nvPr/>
        </p:nvSpPr>
        <p:spPr>
          <a:xfrm>
            <a:off x="5400087" y="4355359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8659692B-563C-3DAB-835A-2668B010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6834"/>
              </p:ext>
            </p:extLst>
          </p:nvPr>
        </p:nvGraphicFramePr>
        <p:xfrm>
          <a:off x="7768359" y="841180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70" name="Retângulo 69">
            <a:extLst>
              <a:ext uri="{FF2B5EF4-FFF2-40B4-BE49-F238E27FC236}">
                <a16:creationId xmlns:a16="http://schemas.microsoft.com/office/drawing/2014/main" id="{0C503CC7-C088-D478-C715-6D0E2EA241B4}"/>
              </a:ext>
            </a:extLst>
          </p:cNvPr>
          <p:cNvSpPr/>
          <p:nvPr/>
        </p:nvSpPr>
        <p:spPr>
          <a:xfrm>
            <a:off x="261206" y="5474645"/>
            <a:ext cx="5585791" cy="729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 de Rating para clientes com altíssima rentabilidade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Downgrade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Rating para clientes com baixa rentabilidade  </a:t>
            </a:r>
          </a:p>
        </p:txBody>
      </p:sp>
      <p:graphicFrame>
        <p:nvGraphicFramePr>
          <p:cNvPr id="76" name="Tabela 75">
            <a:extLst>
              <a:ext uri="{FF2B5EF4-FFF2-40B4-BE49-F238E27FC236}">
                <a16:creationId xmlns:a16="http://schemas.microsoft.com/office/drawing/2014/main" id="{B320BAA6-4B42-4013-2304-A8276D5E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54701"/>
              </p:ext>
            </p:extLst>
          </p:nvPr>
        </p:nvGraphicFramePr>
        <p:xfrm>
          <a:off x="6253911" y="108821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06EF02AB-115B-0A19-1D92-4F9BE05FB698}"/>
              </a:ext>
            </a:extLst>
          </p:cNvPr>
          <p:cNvSpPr/>
          <p:nvPr/>
        </p:nvSpPr>
        <p:spPr>
          <a:xfrm>
            <a:off x="11665306" y="111527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358C279D-9D42-3745-276F-7A15DE30EA9B}"/>
              </a:ext>
            </a:extLst>
          </p:cNvPr>
          <p:cNvSpPr/>
          <p:nvPr/>
        </p:nvSpPr>
        <p:spPr>
          <a:xfrm>
            <a:off x="11654598" y="148309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117BD4CD-2CA0-15A6-0D27-2B42C0B7B9FC}"/>
              </a:ext>
            </a:extLst>
          </p:cNvPr>
          <p:cNvSpPr/>
          <p:nvPr/>
        </p:nvSpPr>
        <p:spPr>
          <a:xfrm>
            <a:off x="11660452" y="131179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7C30567E-6C2D-98FC-C6D9-04A0F3B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18638"/>
              </p:ext>
            </p:extLst>
          </p:nvPr>
        </p:nvGraphicFramePr>
        <p:xfrm>
          <a:off x="6270346" y="1699311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C8253DD0-77A1-9B4A-054A-E89AC4DB9823}"/>
              </a:ext>
            </a:extLst>
          </p:cNvPr>
          <p:cNvSpPr/>
          <p:nvPr/>
        </p:nvSpPr>
        <p:spPr>
          <a:xfrm>
            <a:off x="11594116" y="172029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5D6AAC9-D021-5927-8503-7EC83759F509}"/>
              </a:ext>
            </a:extLst>
          </p:cNvPr>
          <p:cNvSpPr/>
          <p:nvPr/>
        </p:nvSpPr>
        <p:spPr>
          <a:xfrm>
            <a:off x="11598966" y="209543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99481C24-EC10-0C22-ED4C-0D4F9BBC79C5}"/>
              </a:ext>
            </a:extLst>
          </p:cNvPr>
          <p:cNvSpPr/>
          <p:nvPr/>
        </p:nvSpPr>
        <p:spPr>
          <a:xfrm>
            <a:off x="11598961" y="188614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752AAF5-2697-5EF7-CB45-06C2920D81EE}"/>
              </a:ext>
            </a:extLst>
          </p:cNvPr>
          <p:cNvSpPr/>
          <p:nvPr/>
        </p:nvSpPr>
        <p:spPr>
          <a:xfrm>
            <a:off x="6286781" y="2847286"/>
            <a:ext cx="5693398" cy="7727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de produtos que por construção geralmente estão atrelados a clientes bons, o modelo conquistou grandes patamares de rentabilidade</a:t>
            </a:r>
          </a:p>
        </p:txBody>
      </p:sp>
      <p:graphicFrame>
        <p:nvGraphicFramePr>
          <p:cNvPr id="85" name="Tabela 84">
            <a:extLst>
              <a:ext uri="{FF2B5EF4-FFF2-40B4-BE49-F238E27FC236}">
                <a16:creationId xmlns:a16="http://schemas.microsoft.com/office/drawing/2014/main" id="{19E2B176-C1BA-3CE8-4300-1E324971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5305"/>
              </p:ext>
            </p:extLst>
          </p:nvPr>
        </p:nvGraphicFramePr>
        <p:xfrm>
          <a:off x="6286781" y="2313818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sp>
        <p:nvSpPr>
          <p:cNvPr id="86" name="Fluxograma: Conector 85">
            <a:extLst>
              <a:ext uri="{FF2B5EF4-FFF2-40B4-BE49-F238E27FC236}">
                <a16:creationId xmlns:a16="http://schemas.microsoft.com/office/drawing/2014/main" id="{43C40DE1-11C4-D41D-6E53-437518B7726A}"/>
              </a:ext>
            </a:extLst>
          </p:cNvPr>
          <p:cNvSpPr/>
          <p:nvPr/>
        </p:nvSpPr>
        <p:spPr>
          <a:xfrm>
            <a:off x="11615402" y="2315659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7" name="Fluxograma: Conector 86">
            <a:extLst>
              <a:ext uri="{FF2B5EF4-FFF2-40B4-BE49-F238E27FC236}">
                <a16:creationId xmlns:a16="http://schemas.microsoft.com/office/drawing/2014/main" id="{172D7732-E3E4-AF6D-FD5B-F456595CAE70}"/>
              </a:ext>
            </a:extLst>
          </p:cNvPr>
          <p:cNvSpPr/>
          <p:nvPr/>
        </p:nvSpPr>
        <p:spPr>
          <a:xfrm>
            <a:off x="11615401" y="250506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38BD8E80-9AAE-C74A-5B23-B1D7DBC3E4E7}"/>
              </a:ext>
            </a:extLst>
          </p:cNvPr>
          <p:cNvSpPr/>
          <p:nvPr/>
        </p:nvSpPr>
        <p:spPr>
          <a:xfrm>
            <a:off x="11615401" y="272004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04224EA8-1695-D990-4613-7B31C2D4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7830"/>
              </p:ext>
            </p:extLst>
          </p:nvPr>
        </p:nvGraphicFramePr>
        <p:xfrm>
          <a:off x="6270346" y="394078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sp>
        <p:nvSpPr>
          <p:cNvPr id="90" name="Fluxograma: Conector 89">
            <a:extLst>
              <a:ext uri="{FF2B5EF4-FFF2-40B4-BE49-F238E27FC236}">
                <a16:creationId xmlns:a16="http://schemas.microsoft.com/office/drawing/2014/main" id="{214CB3D6-C36C-90C8-D5A1-089D29AE8B61}"/>
              </a:ext>
            </a:extLst>
          </p:cNvPr>
          <p:cNvSpPr/>
          <p:nvPr/>
        </p:nvSpPr>
        <p:spPr>
          <a:xfrm>
            <a:off x="11681741" y="395895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C4686D8A-6730-3FE9-2BDC-FACE6B5123FD}"/>
              </a:ext>
            </a:extLst>
          </p:cNvPr>
          <p:cNvSpPr/>
          <p:nvPr/>
        </p:nvSpPr>
        <p:spPr>
          <a:xfrm>
            <a:off x="11681740" y="434353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2" name="Fluxograma: Conector 91">
            <a:extLst>
              <a:ext uri="{FF2B5EF4-FFF2-40B4-BE49-F238E27FC236}">
                <a16:creationId xmlns:a16="http://schemas.microsoft.com/office/drawing/2014/main" id="{59C62A49-4987-BA08-A97B-86816FA3C85E}"/>
              </a:ext>
            </a:extLst>
          </p:cNvPr>
          <p:cNvSpPr/>
          <p:nvPr/>
        </p:nvSpPr>
        <p:spPr>
          <a:xfrm>
            <a:off x="11676887" y="412401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3" name="Tabela 92">
            <a:extLst>
              <a:ext uri="{FF2B5EF4-FFF2-40B4-BE49-F238E27FC236}">
                <a16:creationId xmlns:a16="http://schemas.microsoft.com/office/drawing/2014/main" id="{1D38D519-FA7E-C083-9990-E1F88AC6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12023"/>
              </p:ext>
            </p:extLst>
          </p:nvPr>
        </p:nvGraphicFramePr>
        <p:xfrm>
          <a:off x="6270346" y="4563050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sp>
        <p:nvSpPr>
          <p:cNvPr id="94" name="Fluxograma: Conector 93">
            <a:extLst>
              <a:ext uri="{FF2B5EF4-FFF2-40B4-BE49-F238E27FC236}">
                <a16:creationId xmlns:a16="http://schemas.microsoft.com/office/drawing/2014/main" id="{C8048EDF-28AD-4EC0-10B7-4ACF549E9AA9}"/>
              </a:ext>
            </a:extLst>
          </p:cNvPr>
          <p:cNvSpPr/>
          <p:nvPr/>
        </p:nvSpPr>
        <p:spPr>
          <a:xfrm>
            <a:off x="11681741" y="456472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5" name="Fluxograma: Conector 94">
            <a:extLst>
              <a:ext uri="{FF2B5EF4-FFF2-40B4-BE49-F238E27FC236}">
                <a16:creationId xmlns:a16="http://schemas.microsoft.com/office/drawing/2014/main" id="{04A1335D-8347-CBE7-FAF2-C8473A84DC4C}"/>
              </a:ext>
            </a:extLst>
          </p:cNvPr>
          <p:cNvSpPr/>
          <p:nvPr/>
        </p:nvSpPr>
        <p:spPr>
          <a:xfrm>
            <a:off x="11681736" y="49551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6" name="Fluxograma: Conector 95">
            <a:extLst>
              <a:ext uri="{FF2B5EF4-FFF2-40B4-BE49-F238E27FC236}">
                <a16:creationId xmlns:a16="http://schemas.microsoft.com/office/drawing/2014/main" id="{6BD95DA5-4A91-FC3A-B99D-075F9C639219}"/>
              </a:ext>
            </a:extLst>
          </p:cNvPr>
          <p:cNvSpPr/>
          <p:nvPr/>
        </p:nvSpPr>
        <p:spPr>
          <a:xfrm>
            <a:off x="11676887" y="475463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B7A564F6-DF91-274A-434D-35D52852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041"/>
              </p:ext>
            </p:extLst>
          </p:nvPr>
        </p:nvGraphicFramePr>
        <p:xfrm>
          <a:off x="6270346" y="5204632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sp>
        <p:nvSpPr>
          <p:cNvPr id="98" name="Fluxograma: Conector 97">
            <a:extLst>
              <a:ext uri="{FF2B5EF4-FFF2-40B4-BE49-F238E27FC236}">
                <a16:creationId xmlns:a16="http://schemas.microsoft.com/office/drawing/2014/main" id="{8DE649E1-4079-348C-D901-60E16701EC2A}"/>
              </a:ext>
            </a:extLst>
          </p:cNvPr>
          <p:cNvSpPr/>
          <p:nvPr/>
        </p:nvSpPr>
        <p:spPr>
          <a:xfrm>
            <a:off x="11676887" y="519040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9" name="Fluxograma: Conector 98">
            <a:extLst>
              <a:ext uri="{FF2B5EF4-FFF2-40B4-BE49-F238E27FC236}">
                <a16:creationId xmlns:a16="http://schemas.microsoft.com/office/drawing/2014/main" id="{00FA7889-2672-6EE0-AB1F-70192254F24B}"/>
              </a:ext>
            </a:extLst>
          </p:cNvPr>
          <p:cNvSpPr/>
          <p:nvPr/>
        </p:nvSpPr>
        <p:spPr>
          <a:xfrm>
            <a:off x="11681736" y="55995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0" name="Fluxograma: Conector 99">
            <a:extLst>
              <a:ext uri="{FF2B5EF4-FFF2-40B4-BE49-F238E27FC236}">
                <a16:creationId xmlns:a16="http://schemas.microsoft.com/office/drawing/2014/main" id="{4468D171-5880-3E8A-349A-D7F06D7BB265}"/>
              </a:ext>
            </a:extLst>
          </p:cNvPr>
          <p:cNvSpPr/>
          <p:nvPr/>
        </p:nvSpPr>
        <p:spPr>
          <a:xfrm>
            <a:off x="11685096" y="538413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D5F2111A-3579-EF7C-1BC3-407F28C9CD08}"/>
              </a:ext>
            </a:extLst>
          </p:cNvPr>
          <p:cNvSpPr/>
          <p:nvPr/>
        </p:nvSpPr>
        <p:spPr>
          <a:xfrm>
            <a:off x="6270346" y="5763696"/>
            <a:ext cx="5693398" cy="871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produtos mais arriscados, o modelo consegue obter rentabilidade para uma parcela de clientes ao passo que também penaliza clientes que dão prejuízo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297644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Segmentados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ela 103">
            <a:extLst>
              <a:ext uri="{FF2B5EF4-FFF2-40B4-BE49-F238E27FC236}">
                <a16:creationId xmlns:a16="http://schemas.microsoft.com/office/drawing/2014/main" id="{1D331AD9-295A-D43C-26EC-0B8242D1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14022"/>
              </p:ext>
            </p:extLst>
          </p:nvPr>
        </p:nvGraphicFramePr>
        <p:xfrm>
          <a:off x="7751924" y="3709545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1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179359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10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8E1A169-84F3-DC82-26B2-CB2487BDBEAC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21691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97903448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8269867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9777781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6803976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Reforma da 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24.86%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64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361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564673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F8F89044-3D30-7104-E81D-C39183C60F10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97090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9926A51-81D6-565C-F6D0-392624D17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271256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32376558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5424136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740882871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67693121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Consolidação de Dívidas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37.27%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59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0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79328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DF0CAFE8-7F81-1A0A-9704-8EBA0433BB5B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357932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013117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94320285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10191182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53610633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Férias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45.76%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788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805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63655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7B16C8F6-5B45-45D4-AA97-5CC611C18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4401912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D6A3A50-3D1B-7A2F-93F0-8B28B6BDF4D1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10204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52540401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987856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441627432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3318766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Médicos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44.87%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79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4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521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9D077264-3030-EBFC-45BF-EC6E9D7F83D5}"/>
              </a:ext>
            </a:extLst>
          </p:cNvPr>
          <p:cNvGraphicFramePr>
            <a:graphicFrameLocks noGrp="1"/>
          </p:cNvGraphicFramePr>
          <p:nvPr/>
        </p:nvGraphicFramePr>
        <p:xfrm>
          <a:off x="6296297" y="971836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1304A2A-341F-FF3C-2543-FF198E657AA5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811194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47CBEC4-8A5D-5F02-C377-A86A3E503788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1609263"/>
          <a:ext cx="5676963" cy="505525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6903642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5748372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2408457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133279052"/>
                    </a:ext>
                  </a:extLst>
                </a:gridCol>
              </a:tblGrid>
              <a:tr h="17875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31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26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37.18%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56539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5615846F-CA22-665E-EFA7-973960982A96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2315305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858979529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88182923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02790945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2785969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Compra Importante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004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15170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7A99440-C0F9-F3B7-91A7-6F95131E5583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03321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430239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142521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9395344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46451334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331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497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130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70F81307-9FBD-026B-6CC6-4AD61B11B2D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75045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341586768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713367960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46596923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7791542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Mudança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973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904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58998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D2AA604B-9F1A-A4E9-A256-A2F960AB81B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4515036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744BD9DE-02E9-6617-B263-5E03F557923B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520342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BC2F5-1E9E-584F-D7B4-9BC43AD88FFE}"/>
              </a:ext>
            </a:extLst>
          </p:cNvPr>
          <p:cNvGraphicFramePr>
            <a:graphicFrameLocks noGrp="1"/>
          </p:cNvGraphicFramePr>
          <p:nvPr/>
        </p:nvGraphicFramePr>
        <p:xfrm>
          <a:off x="1716753" y="898732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64AA0E5B-4883-FD78-3DBB-98398CED9DE1}"/>
              </a:ext>
            </a:extLst>
          </p:cNvPr>
          <p:cNvSpPr/>
          <p:nvPr/>
        </p:nvSpPr>
        <p:spPr>
          <a:xfrm>
            <a:off x="5542513" y="122381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4465CA60-AB1F-048B-3BFD-535813B267CA}"/>
              </a:ext>
            </a:extLst>
          </p:cNvPr>
          <p:cNvSpPr/>
          <p:nvPr/>
        </p:nvSpPr>
        <p:spPr>
          <a:xfrm>
            <a:off x="5547361" y="197274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1F41363-ECF1-9E9D-EB36-51A97355186D}"/>
              </a:ext>
            </a:extLst>
          </p:cNvPr>
          <p:cNvSpPr/>
          <p:nvPr/>
        </p:nvSpPr>
        <p:spPr>
          <a:xfrm>
            <a:off x="5547361" y="275325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A5D7CF04-0CFD-C38D-8AC2-7B9164314FA1}"/>
              </a:ext>
            </a:extLst>
          </p:cNvPr>
          <p:cNvSpPr/>
          <p:nvPr/>
        </p:nvSpPr>
        <p:spPr>
          <a:xfrm>
            <a:off x="5542510" y="44228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6E68921-556A-E373-BB45-84FF223BFB25}"/>
              </a:ext>
            </a:extLst>
          </p:cNvPr>
          <p:cNvSpPr/>
          <p:nvPr/>
        </p:nvSpPr>
        <p:spPr>
          <a:xfrm>
            <a:off x="5547361" y="376241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8C4AC46-E784-F8E6-C510-F7DBBBF94AA6}"/>
              </a:ext>
            </a:extLst>
          </p:cNvPr>
          <p:cNvSpPr/>
          <p:nvPr/>
        </p:nvSpPr>
        <p:spPr>
          <a:xfrm>
            <a:off x="5547361" y="5112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5B7FFB45-EFDB-571F-DF7B-620D146B59B4}"/>
              </a:ext>
            </a:extLst>
          </p:cNvPr>
          <p:cNvSpPr/>
          <p:nvPr/>
        </p:nvSpPr>
        <p:spPr>
          <a:xfrm>
            <a:off x="11707692" y="990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C485AFF-D4DC-0090-FDFE-660041A319C6}"/>
              </a:ext>
            </a:extLst>
          </p:cNvPr>
          <p:cNvSpPr/>
          <p:nvPr/>
        </p:nvSpPr>
        <p:spPr>
          <a:xfrm>
            <a:off x="5630135" y="5838252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65B8D227-A732-546A-C5A2-4F688CC7738F}"/>
              </a:ext>
            </a:extLst>
          </p:cNvPr>
          <p:cNvSpPr/>
          <p:nvPr/>
        </p:nvSpPr>
        <p:spPr>
          <a:xfrm>
            <a:off x="11691255" y="160933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65F10C8E-BD62-2C08-0335-5BED7591B79B}"/>
              </a:ext>
            </a:extLst>
          </p:cNvPr>
          <p:cNvSpPr/>
          <p:nvPr/>
        </p:nvSpPr>
        <p:spPr>
          <a:xfrm>
            <a:off x="11691741" y="23342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686AE1CC-C034-726E-F231-D3B68AE58DE6}"/>
              </a:ext>
            </a:extLst>
          </p:cNvPr>
          <p:cNvSpPr/>
          <p:nvPr/>
        </p:nvSpPr>
        <p:spPr>
          <a:xfrm>
            <a:off x="11700452" y="30588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2B1C5CA-B19B-F5C5-A444-11D55B4D1860}"/>
              </a:ext>
            </a:extLst>
          </p:cNvPr>
          <p:cNvSpPr/>
          <p:nvPr/>
        </p:nvSpPr>
        <p:spPr>
          <a:xfrm>
            <a:off x="11680549" y="375045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BD685DB7-2D53-22CB-0EB8-B6EBF873B764}"/>
              </a:ext>
            </a:extLst>
          </p:cNvPr>
          <p:cNvSpPr/>
          <p:nvPr/>
        </p:nvSpPr>
        <p:spPr>
          <a:xfrm>
            <a:off x="11691257" y="451670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F6DD63DC-1AA9-A3E9-FAFD-5A401FD525D2}"/>
              </a:ext>
            </a:extLst>
          </p:cNvPr>
          <p:cNvSpPr/>
          <p:nvPr/>
        </p:nvSpPr>
        <p:spPr>
          <a:xfrm>
            <a:off x="11686403" y="518919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E5252A3D-33E5-54C7-6A8A-8FE9D56588C3}"/>
              </a:ext>
            </a:extLst>
          </p:cNvPr>
          <p:cNvSpPr/>
          <p:nvPr/>
        </p:nvSpPr>
        <p:spPr>
          <a:xfrm>
            <a:off x="5542512" y="163786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E5A81934-8617-4D8D-6021-81A627BAFD08}"/>
              </a:ext>
            </a:extLst>
          </p:cNvPr>
          <p:cNvSpPr/>
          <p:nvPr/>
        </p:nvSpPr>
        <p:spPr>
          <a:xfrm>
            <a:off x="5542511" y="310788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FADA8C93-F6DB-BC78-809C-4E2EF4C0E0EA}"/>
              </a:ext>
            </a:extLst>
          </p:cNvPr>
          <p:cNvSpPr/>
          <p:nvPr/>
        </p:nvSpPr>
        <p:spPr>
          <a:xfrm>
            <a:off x="5547360" y="39782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8B7A6DBE-B916-9A95-A219-D10A2E30FFF2}"/>
              </a:ext>
            </a:extLst>
          </p:cNvPr>
          <p:cNvSpPr/>
          <p:nvPr/>
        </p:nvSpPr>
        <p:spPr>
          <a:xfrm>
            <a:off x="5547360" y="479803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AC09B6A7-9FF8-88AF-4533-D98A1D00461F}"/>
              </a:ext>
            </a:extLst>
          </p:cNvPr>
          <p:cNvSpPr/>
          <p:nvPr/>
        </p:nvSpPr>
        <p:spPr>
          <a:xfrm>
            <a:off x="5542512" y="5496622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2" name="Fluxograma: Conector 61">
            <a:extLst>
              <a:ext uri="{FF2B5EF4-FFF2-40B4-BE49-F238E27FC236}">
                <a16:creationId xmlns:a16="http://schemas.microsoft.com/office/drawing/2014/main" id="{4C778857-32B7-7537-9E2E-9D318E10F7A5}"/>
              </a:ext>
            </a:extLst>
          </p:cNvPr>
          <p:cNvSpPr/>
          <p:nvPr/>
        </p:nvSpPr>
        <p:spPr>
          <a:xfrm>
            <a:off x="11707691" y="137458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E3C15349-5CDE-6FE5-4CBE-964417659AA1}"/>
              </a:ext>
            </a:extLst>
          </p:cNvPr>
          <p:cNvSpPr/>
          <p:nvPr/>
        </p:nvSpPr>
        <p:spPr>
          <a:xfrm>
            <a:off x="5619427" y="620607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F13DA85D-43E7-BA15-0D5F-B133FBDDB2D9}"/>
              </a:ext>
            </a:extLst>
          </p:cNvPr>
          <p:cNvSpPr/>
          <p:nvPr/>
        </p:nvSpPr>
        <p:spPr>
          <a:xfrm>
            <a:off x="11680549" y="20097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2F891D44-6BEC-2D7F-5B38-91C1E8B96966}"/>
              </a:ext>
            </a:extLst>
          </p:cNvPr>
          <p:cNvSpPr/>
          <p:nvPr/>
        </p:nvSpPr>
        <p:spPr>
          <a:xfrm>
            <a:off x="11691743" y="270630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6" name="Fluxograma: Conector 65">
            <a:extLst>
              <a:ext uri="{FF2B5EF4-FFF2-40B4-BE49-F238E27FC236}">
                <a16:creationId xmlns:a16="http://schemas.microsoft.com/office/drawing/2014/main" id="{1DE96140-DC62-427D-253A-F2419AA3C6A8}"/>
              </a:ext>
            </a:extLst>
          </p:cNvPr>
          <p:cNvSpPr/>
          <p:nvPr/>
        </p:nvSpPr>
        <p:spPr>
          <a:xfrm>
            <a:off x="11700452" y="342121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7" name="Fluxograma: Conector 66">
            <a:extLst>
              <a:ext uri="{FF2B5EF4-FFF2-40B4-BE49-F238E27FC236}">
                <a16:creationId xmlns:a16="http://schemas.microsoft.com/office/drawing/2014/main" id="{3F4969A6-1DDB-F227-8D85-77B25E02C9B9}"/>
              </a:ext>
            </a:extLst>
          </p:cNvPr>
          <p:cNvSpPr/>
          <p:nvPr/>
        </p:nvSpPr>
        <p:spPr>
          <a:xfrm>
            <a:off x="11685398" y="415659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C5B1216F-58D4-3152-3915-5422DF303F51}"/>
              </a:ext>
            </a:extLst>
          </p:cNvPr>
          <p:cNvSpPr/>
          <p:nvPr/>
        </p:nvSpPr>
        <p:spPr>
          <a:xfrm>
            <a:off x="11691252" y="490717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2368C720-4339-8AB1-87A6-EC38B6CB8F39}"/>
              </a:ext>
            </a:extLst>
          </p:cNvPr>
          <p:cNvSpPr/>
          <p:nvPr/>
        </p:nvSpPr>
        <p:spPr>
          <a:xfrm>
            <a:off x="11691252" y="559838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18CA8E43-7EE3-4648-E176-EB40C76A1D6D}"/>
              </a:ext>
            </a:extLst>
          </p:cNvPr>
          <p:cNvSpPr/>
          <p:nvPr/>
        </p:nvSpPr>
        <p:spPr>
          <a:xfrm>
            <a:off x="5542511" y="139238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1" name="Fluxograma: Conector 70">
            <a:extLst>
              <a:ext uri="{FF2B5EF4-FFF2-40B4-BE49-F238E27FC236}">
                <a16:creationId xmlns:a16="http://schemas.microsoft.com/office/drawing/2014/main" id="{D8046AF4-8A97-3D6A-53F8-7E199D57CA4D}"/>
              </a:ext>
            </a:extLst>
          </p:cNvPr>
          <p:cNvSpPr/>
          <p:nvPr/>
        </p:nvSpPr>
        <p:spPr>
          <a:xfrm>
            <a:off x="5547360" y="21621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452B08FC-431E-2A56-0263-98C1BD5DC8CC}"/>
              </a:ext>
            </a:extLst>
          </p:cNvPr>
          <p:cNvSpPr/>
          <p:nvPr/>
        </p:nvSpPr>
        <p:spPr>
          <a:xfrm>
            <a:off x="5547360" y="237712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3BA33C92-C79A-356C-7E66-E7BB9BD04F62}"/>
              </a:ext>
            </a:extLst>
          </p:cNvPr>
          <p:cNvSpPr/>
          <p:nvPr/>
        </p:nvSpPr>
        <p:spPr>
          <a:xfrm>
            <a:off x="5542512" y="292390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B6901DB0-08D9-FD08-BA02-E42C57359088}"/>
              </a:ext>
            </a:extLst>
          </p:cNvPr>
          <p:cNvSpPr/>
          <p:nvPr/>
        </p:nvSpPr>
        <p:spPr>
          <a:xfrm>
            <a:off x="5542512" y="358411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2B9FA1B0-8071-3B6A-2700-6CCB31B8C2DA}"/>
              </a:ext>
            </a:extLst>
          </p:cNvPr>
          <p:cNvSpPr/>
          <p:nvPr/>
        </p:nvSpPr>
        <p:spPr>
          <a:xfrm>
            <a:off x="5547355" y="45887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6" name="Fluxograma: Conector 75">
            <a:extLst>
              <a:ext uri="{FF2B5EF4-FFF2-40B4-BE49-F238E27FC236}">
                <a16:creationId xmlns:a16="http://schemas.microsoft.com/office/drawing/2014/main" id="{5D6CB767-BDCE-C43D-3E09-B7D8AE8FC745}"/>
              </a:ext>
            </a:extLst>
          </p:cNvPr>
          <p:cNvSpPr/>
          <p:nvPr/>
        </p:nvSpPr>
        <p:spPr>
          <a:xfrm>
            <a:off x="5542512" y="5316088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668E3B72-078C-63BE-D172-17A2DB3FA242}"/>
              </a:ext>
            </a:extLst>
          </p:cNvPr>
          <p:cNvSpPr/>
          <p:nvPr/>
        </p:nvSpPr>
        <p:spPr>
          <a:xfrm>
            <a:off x="11702838" y="115506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5300DDE7-4BD6-482A-121F-DEA79011158D}"/>
              </a:ext>
            </a:extLst>
          </p:cNvPr>
          <p:cNvSpPr/>
          <p:nvPr/>
        </p:nvSpPr>
        <p:spPr>
          <a:xfrm>
            <a:off x="5625281" y="603477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2F7865E9-F5DE-24DC-844D-AB64F8A2F23D}"/>
              </a:ext>
            </a:extLst>
          </p:cNvPr>
          <p:cNvSpPr/>
          <p:nvPr/>
        </p:nvSpPr>
        <p:spPr>
          <a:xfrm>
            <a:off x="11686400" y="179890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9E7071AD-631D-53C2-3B61-C300CA437DFA}"/>
              </a:ext>
            </a:extLst>
          </p:cNvPr>
          <p:cNvSpPr/>
          <p:nvPr/>
        </p:nvSpPr>
        <p:spPr>
          <a:xfrm>
            <a:off x="11686892" y="249584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3E238B85-B090-9079-D3F7-A09379DAD16B}"/>
              </a:ext>
            </a:extLst>
          </p:cNvPr>
          <p:cNvSpPr/>
          <p:nvPr/>
        </p:nvSpPr>
        <p:spPr>
          <a:xfrm>
            <a:off x="11695602" y="3217560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B560446-9BAF-D6E7-E82D-F3DE8507B88A}"/>
              </a:ext>
            </a:extLst>
          </p:cNvPr>
          <p:cNvSpPr/>
          <p:nvPr/>
        </p:nvSpPr>
        <p:spPr>
          <a:xfrm>
            <a:off x="11680549" y="3930563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7ED4B344-9329-761C-9788-B88CFA4661A4}"/>
              </a:ext>
            </a:extLst>
          </p:cNvPr>
          <p:cNvSpPr/>
          <p:nvPr/>
        </p:nvSpPr>
        <p:spPr>
          <a:xfrm>
            <a:off x="11686403" y="47066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Fluxograma: Conector 83">
            <a:extLst>
              <a:ext uri="{FF2B5EF4-FFF2-40B4-BE49-F238E27FC236}">
                <a16:creationId xmlns:a16="http://schemas.microsoft.com/office/drawing/2014/main" id="{8EF25E41-97C9-1CB8-183E-F55CA80DEE39}"/>
              </a:ext>
            </a:extLst>
          </p:cNvPr>
          <p:cNvSpPr/>
          <p:nvPr/>
        </p:nvSpPr>
        <p:spPr>
          <a:xfrm>
            <a:off x="11694612" y="53829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74127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6"/>
            <a:ext cx="11990633" cy="5884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1B829C-4BEA-BBF5-8BF1-6F1FB8C9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31D7366-CEAF-5820-5CA1-E436563F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81465"/>
              </p:ext>
            </p:extLst>
          </p:nvPr>
        </p:nvGraphicFramePr>
        <p:xfrm>
          <a:off x="260350" y="903601"/>
          <a:ext cx="5273676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A761CA5-9252-911E-585B-036F024C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7981"/>
              </p:ext>
            </p:extLst>
          </p:nvPr>
        </p:nvGraphicFramePr>
        <p:xfrm>
          <a:off x="260350" y="3795073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FCA7DB5-9221-882B-6994-BEB307F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2587"/>
              </p:ext>
            </p:extLst>
          </p:nvPr>
        </p:nvGraphicFramePr>
        <p:xfrm>
          <a:off x="6096000" y="860872"/>
          <a:ext cx="3606799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7947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2732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00A4B-6E13-B765-851F-C86F9B490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4600"/>
              </p:ext>
            </p:extLst>
          </p:nvPr>
        </p:nvGraphicFramePr>
        <p:xfrm>
          <a:off x="6146251" y="3092182"/>
          <a:ext cx="3571875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6321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08660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5360E350-73AE-3EA7-097F-D16A2EC2D591}"/>
              </a:ext>
            </a:extLst>
          </p:cNvPr>
          <p:cNvSpPr/>
          <p:nvPr/>
        </p:nvSpPr>
        <p:spPr>
          <a:xfrm>
            <a:off x="95646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396F7A-77DF-7238-7EB6-EAA0BF0D334C}"/>
              </a:ext>
            </a:extLst>
          </p:cNvPr>
          <p:cNvSpPr/>
          <p:nvPr/>
        </p:nvSpPr>
        <p:spPr>
          <a:xfrm>
            <a:off x="265191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6E0925-21BC-2680-F7A0-026A4F0D385A}"/>
              </a:ext>
            </a:extLst>
          </p:cNvPr>
          <p:cNvSpPr/>
          <p:nvPr/>
        </p:nvSpPr>
        <p:spPr>
          <a:xfrm>
            <a:off x="4216001" y="860872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DEDECD-F7DC-1139-7DF5-69E814B42A5C}"/>
              </a:ext>
            </a:extLst>
          </p:cNvPr>
          <p:cNvSpPr/>
          <p:nvPr/>
        </p:nvSpPr>
        <p:spPr>
          <a:xfrm>
            <a:off x="8274293" y="748495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ED49C6-E9A3-836E-E2B5-30B9CB67D1B7}"/>
              </a:ext>
            </a:extLst>
          </p:cNvPr>
          <p:cNvSpPr/>
          <p:nvPr/>
        </p:nvSpPr>
        <p:spPr>
          <a:xfrm>
            <a:off x="8274292" y="3040921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>
            <a:extLst>
              <a:ext uri="{FF2B5EF4-FFF2-40B4-BE49-F238E27FC236}">
                <a16:creationId xmlns:a16="http://schemas.microsoft.com/office/drawing/2014/main" id="{266ED859-2244-7BC0-82AA-8DA6787C161F}"/>
              </a:ext>
            </a:extLst>
          </p:cNvPr>
          <p:cNvSpPr/>
          <p:nvPr/>
        </p:nvSpPr>
        <p:spPr>
          <a:xfrm>
            <a:off x="5077343" y="906322"/>
            <a:ext cx="6996919" cy="5820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972986" cy="3513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972986" cy="1974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pic>
        <p:nvPicPr>
          <p:cNvPr id="91" name="Gráfico 90" descr="Banco">
            <a:extLst>
              <a:ext uri="{FF2B5EF4-FFF2-40B4-BE49-F238E27FC236}">
                <a16:creationId xmlns:a16="http://schemas.microsoft.com/office/drawing/2014/main" id="{CA107394-4940-1D85-FAF7-09C98117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3" y="4384564"/>
            <a:ext cx="1242874" cy="1242874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673EE7AC-562A-E74A-A7C7-EBE20B86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4286122"/>
            <a:ext cx="513425" cy="513425"/>
          </a:xfrm>
          <a:prstGeom prst="rect">
            <a:avLst/>
          </a:prstGeom>
        </p:spPr>
      </p:pic>
      <p:pic>
        <p:nvPicPr>
          <p:cNvPr id="94" name="Gráfico 93" descr="Perfil masculino">
            <a:extLst>
              <a:ext uri="{FF2B5EF4-FFF2-40B4-BE49-F238E27FC236}">
                <a16:creationId xmlns:a16="http://schemas.microsoft.com/office/drawing/2014/main" id="{582B164A-FB07-8AF7-BC03-ABAE7CB18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795" y="4597796"/>
            <a:ext cx="1083720" cy="1054953"/>
          </a:xfrm>
          <a:prstGeom prst="rect">
            <a:avLst/>
          </a:prstGeom>
        </p:spPr>
      </p:pic>
      <p:pic>
        <p:nvPicPr>
          <p:cNvPr id="96" name="Gráfico 95" descr="Dinheiro">
            <a:extLst>
              <a:ext uri="{FF2B5EF4-FFF2-40B4-BE49-F238E27FC236}">
                <a16:creationId xmlns:a16="http://schemas.microsoft.com/office/drawing/2014/main" id="{E026C040-A423-AE8B-558B-372E1BFF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5446837"/>
            <a:ext cx="513425" cy="513425"/>
          </a:xfrm>
          <a:prstGeom prst="rect">
            <a:avLst/>
          </a:prstGeom>
        </p:spPr>
      </p:pic>
      <p:sp>
        <p:nvSpPr>
          <p:cNvPr id="97" name="Sinal de Adição 96">
            <a:extLst>
              <a:ext uri="{FF2B5EF4-FFF2-40B4-BE49-F238E27FC236}">
                <a16:creationId xmlns:a16="http://schemas.microsoft.com/office/drawing/2014/main" id="{F051E595-9235-0B30-615F-C1341339A883}"/>
              </a:ext>
            </a:extLst>
          </p:cNvPr>
          <p:cNvSpPr/>
          <p:nvPr/>
        </p:nvSpPr>
        <p:spPr>
          <a:xfrm>
            <a:off x="8657453" y="5907740"/>
            <a:ext cx="399496" cy="279647"/>
          </a:xfrm>
          <a:prstGeom prst="mathPlus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801A2-445C-88C9-9C64-3E529C449891}"/>
              </a:ext>
            </a:extLst>
          </p:cNvPr>
          <p:cNvSpPr txBox="1"/>
          <p:nvPr/>
        </p:nvSpPr>
        <p:spPr>
          <a:xfrm>
            <a:off x="8472987" y="6151025"/>
            <a:ext cx="7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Juros</a:t>
            </a:r>
            <a:endParaRPr lang="pt-BR" sz="2400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AEDA69B-DC23-41C1-CA8C-1DD548D85F6F}"/>
              </a:ext>
            </a:extLst>
          </p:cNvPr>
          <p:cNvSpPr txBox="1"/>
          <p:nvPr/>
        </p:nvSpPr>
        <p:spPr>
          <a:xfrm>
            <a:off x="6744837" y="4265484"/>
            <a:ext cx="7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Credor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41DB79D-DE2C-39A1-DFBD-930D9DA9BDE9}"/>
              </a:ext>
            </a:extLst>
          </p:cNvPr>
          <p:cNvSpPr txBox="1"/>
          <p:nvPr/>
        </p:nvSpPr>
        <p:spPr>
          <a:xfrm>
            <a:off x="10080795" y="4320797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Tomador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185867" y="718630"/>
            <a:ext cx="169857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ADE29E-1C95-DD19-5776-563263C7B0BC}"/>
              </a:ext>
            </a:extLst>
          </p:cNvPr>
          <p:cNvSpPr txBox="1"/>
          <p:nvPr/>
        </p:nvSpPr>
        <p:spPr>
          <a:xfrm>
            <a:off x="5152746" y="1339853"/>
            <a:ext cx="6846114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a operação seja possível, deve-se atender a alguns fatores:</a:t>
            </a:r>
          </a:p>
        </p:txBody>
      </p:sp>
      <p:sp>
        <p:nvSpPr>
          <p:cNvPr id="129" name="Shape 4">
            <a:extLst>
              <a:ext uri="{FF2B5EF4-FFF2-40B4-BE49-F238E27FC236}">
                <a16:creationId xmlns:a16="http://schemas.microsoft.com/office/drawing/2014/main" id="{1BF99D3B-A3A1-33E2-6095-DECB512F63AE}"/>
              </a:ext>
            </a:extLst>
          </p:cNvPr>
          <p:cNvSpPr/>
          <p:nvPr/>
        </p:nvSpPr>
        <p:spPr>
          <a:xfrm>
            <a:off x="5963715" y="264193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149ECEDF-F70B-3B23-2FB5-3FE86A48B25D}"/>
              </a:ext>
            </a:extLst>
          </p:cNvPr>
          <p:cNvSpPr/>
          <p:nvPr/>
        </p:nvSpPr>
        <p:spPr>
          <a:xfrm>
            <a:off x="5692232" y="1733371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1" name="Shape 4">
            <a:extLst>
              <a:ext uri="{FF2B5EF4-FFF2-40B4-BE49-F238E27FC236}">
                <a16:creationId xmlns:a16="http://schemas.microsoft.com/office/drawing/2014/main" id="{52F8989C-588E-6507-08D7-41837E3C973C}"/>
              </a:ext>
            </a:extLst>
          </p:cNvPr>
          <p:cNvSpPr/>
          <p:nvPr/>
        </p:nvSpPr>
        <p:spPr>
          <a:xfrm>
            <a:off x="5977837" y="208129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2" name="Shape 5">
            <a:extLst>
              <a:ext uri="{FF2B5EF4-FFF2-40B4-BE49-F238E27FC236}">
                <a16:creationId xmlns:a16="http://schemas.microsoft.com/office/drawing/2014/main" id="{50BB78B3-6323-568A-D0E0-7CF9EFA10DC5}"/>
              </a:ext>
            </a:extLst>
          </p:cNvPr>
          <p:cNvSpPr/>
          <p:nvPr/>
        </p:nvSpPr>
        <p:spPr>
          <a:xfrm>
            <a:off x="5502181" y="186465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3" name="Text 6">
            <a:extLst>
              <a:ext uri="{FF2B5EF4-FFF2-40B4-BE49-F238E27FC236}">
                <a16:creationId xmlns:a16="http://schemas.microsoft.com/office/drawing/2014/main" id="{37986F8C-A575-01BE-5CFC-2D83B67D4003}"/>
              </a:ext>
            </a:extLst>
          </p:cNvPr>
          <p:cNvSpPr/>
          <p:nvPr/>
        </p:nvSpPr>
        <p:spPr>
          <a:xfrm>
            <a:off x="5678632" y="1904188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4" name="Shape 10">
            <a:extLst>
              <a:ext uri="{FF2B5EF4-FFF2-40B4-BE49-F238E27FC236}">
                <a16:creationId xmlns:a16="http://schemas.microsoft.com/office/drawing/2014/main" id="{F73BE205-E0A7-190D-3F3C-02246CA6FA65}"/>
              </a:ext>
            </a:extLst>
          </p:cNvPr>
          <p:cNvSpPr/>
          <p:nvPr/>
        </p:nvSpPr>
        <p:spPr>
          <a:xfrm>
            <a:off x="5516156" y="242346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5" name="Text 11">
            <a:extLst>
              <a:ext uri="{FF2B5EF4-FFF2-40B4-BE49-F238E27FC236}">
                <a16:creationId xmlns:a16="http://schemas.microsoft.com/office/drawing/2014/main" id="{3AFB2F3B-C067-E6B4-C56E-350930F3A85F}"/>
              </a:ext>
            </a:extLst>
          </p:cNvPr>
          <p:cNvSpPr/>
          <p:nvPr/>
        </p:nvSpPr>
        <p:spPr>
          <a:xfrm>
            <a:off x="5665580" y="246298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6" name="Shape 15">
            <a:extLst>
              <a:ext uri="{FF2B5EF4-FFF2-40B4-BE49-F238E27FC236}">
                <a16:creationId xmlns:a16="http://schemas.microsoft.com/office/drawing/2014/main" id="{A1E7C17E-7E4B-50BF-35D7-81C7A89ED022}"/>
              </a:ext>
            </a:extLst>
          </p:cNvPr>
          <p:cNvSpPr/>
          <p:nvPr/>
        </p:nvSpPr>
        <p:spPr>
          <a:xfrm>
            <a:off x="5532661" y="3015472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7" name="Text 16">
            <a:extLst>
              <a:ext uri="{FF2B5EF4-FFF2-40B4-BE49-F238E27FC236}">
                <a16:creationId xmlns:a16="http://schemas.microsoft.com/office/drawing/2014/main" id="{2682F4DA-5D95-FD8B-5AAD-5054686400B3}"/>
              </a:ext>
            </a:extLst>
          </p:cNvPr>
          <p:cNvSpPr/>
          <p:nvPr/>
        </p:nvSpPr>
        <p:spPr>
          <a:xfrm>
            <a:off x="5678632" y="3055000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8E2677-9A95-2515-E030-F716032BD084}"/>
              </a:ext>
            </a:extLst>
          </p:cNvPr>
          <p:cNvSpPr txBox="1"/>
          <p:nvPr/>
        </p:nvSpPr>
        <p:spPr>
          <a:xfrm>
            <a:off x="6137406" y="1911562"/>
            <a:ext cx="586145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tomador deve pagar o empréstimo com acréscimo de juros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4">
            <a:extLst>
              <a:ext uri="{FF2B5EF4-FFF2-40B4-BE49-F238E27FC236}">
                <a16:creationId xmlns:a16="http://schemas.microsoft.com/office/drawing/2014/main" id="{3A36B321-F439-605B-5EFB-2586FD311E99}"/>
              </a:ext>
            </a:extLst>
          </p:cNvPr>
          <p:cNvSpPr/>
          <p:nvPr/>
        </p:nvSpPr>
        <p:spPr>
          <a:xfrm>
            <a:off x="6010453" y="3225446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0421157-87F0-EE8B-2CD0-B2721993CD51}"/>
              </a:ext>
            </a:extLst>
          </p:cNvPr>
          <p:cNvSpPr txBox="1"/>
          <p:nvPr/>
        </p:nvSpPr>
        <p:spPr>
          <a:xfrm>
            <a:off x="6123539" y="2462886"/>
            <a:ext cx="599866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pagamento seja realizado na data combinada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DBFC9C9-2DEA-0109-A7F5-F1ACD88FE7CA}"/>
              </a:ext>
            </a:extLst>
          </p:cNvPr>
          <p:cNvSpPr txBox="1"/>
          <p:nvPr/>
        </p:nvSpPr>
        <p:spPr>
          <a:xfrm>
            <a:off x="6154287" y="3034993"/>
            <a:ext cx="584457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valor emprestado seja utilizado para fins legítimos e acordado entre as partes envolvidas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D9A98EC3-C32D-1B41-046C-5E4DA67489FA}"/>
              </a:ext>
            </a:extLst>
          </p:cNvPr>
          <p:cNvSpPr/>
          <p:nvPr/>
        </p:nvSpPr>
        <p:spPr>
          <a:xfrm>
            <a:off x="7648484" y="4701105"/>
            <a:ext cx="2406853" cy="446599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Seta: para a Direita 148">
            <a:extLst>
              <a:ext uri="{FF2B5EF4-FFF2-40B4-BE49-F238E27FC236}">
                <a16:creationId xmlns:a16="http://schemas.microsoft.com/office/drawing/2014/main" id="{880F715A-4FC3-0734-5DA0-32062F298765}"/>
              </a:ext>
            </a:extLst>
          </p:cNvPr>
          <p:cNvSpPr/>
          <p:nvPr/>
        </p:nvSpPr>
        <p:spPr>
          <a:xfrm flipH="1">
            <a:off x="7661213" y="5098552"/>
            <a:ext cx="2406853" cy="446599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BD87BD9F-7598-DE46-F48E-2AEFE15C8DE2}"/>
              </a:ext>
            </a:extLst>
          </p:cNvPr>
          <p:cNvSpPr/>
          <p:nvPr/>
        </p:nvSpPr>
        <p:spPr>
          <a:xfrm>
            <a:off x="228450" y="301088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26C987-D870-FC1F-7464-442C2AF504A4}"/>
              </a:ext>
            </a:extLst>
          </p:cNvPr>
          <p:cNvSpPr/>
          <p:nvPr/>
        </p:nvSpPr>
        <p:spPr>
          <a:xfrm>
            <a:off x="5212170" y="753462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4" y="2326000"/>
            <a:ext cx="2889769" cy="3176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875610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>
            <a:extLst>
              <a:ext uri="{FF2B5EF4-FFF2-40B4-BE49-F238E27FC236}">
                <a16:creationId xmlns:a16="http://schemas.microsoft.com/office/drawing/2014/main" id="{3D224878-E01F-B622-367B-F84FB69F5DC0}"/>
              </a:ext>
            </a:extLst>
          </p:cNvPr>
          <p:cNvSpPr/>
          <p:nvPr/>
        </p:nvSpPr>
        <p:spPr>
          <a:xfrm>
            <a:off x="4660583" y="894790"/>
            <a:ext cx="7448467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B9D7268A-A0CF-5253-C863-A80FF1D521E1}"/>
              </a:ext>
            </a:extLst>
          </p:cNvPr>
          <p:cNvCxnSpPr>
            <a:cxnSpLocks/>
          </p:cNvCxnSpPr>
          <p:nvPr/>
        </p:nvCxnSpPr>
        <p:spPr>
          <a:xfrm>
            <a:off x="10914941" y="24509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CF572BF5-D8A9-9302-85CF-88EBF2D269FE}"/>
              </a:ext>
            </a:extLst>
          </p:cNvPr>
          <p:cNvCxnSpPr>
            <a:cxnSpLocks/>
          </p:cNvCxnSpPr>
          <p:nvPr/>
        </p:nvCxnSpPr>
        <p:spPr>
          <a:xfrm>
            <a:off x="9794187" y="293382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E48453D-9567-3E51-EB6C-11EFF48DD6E4}"/>
              </a:ext>
            </a:extLst>
          </p:cNvPr>
          <p:cNvCxnSpPr>
            <a:cxnSpLocks/>
          </p:cNvCxnSpPr>
          <p:nvPr/>
        </p:nvCxnSpPr>
        <p:spPr>
          <a:xfrm>
            <a:off x="7343879" y="291823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1ABE8F4-42AA-A959-A706-75364B08B445}"/>
              </a:ext>
            </a:extLst>
          </p:cNvPr>
          <p:cNvCxnSpPr>
            <a:cxnSpLocks/>
          </p:cNvCxnSpPr>
          <p:nvPr/>
        </p:nvCxnSpPr>
        <p:spPr>
          <a:xfrm>
            <a:off x="6118725" y="242782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C4602F83-9258-F3D8-C422-85179FBF9467}"/>
              </a:ext>
            </a:extLst>
          </p:cNvPr>
          <p:cNvCxnSpPr>
            <a:cxnSpLocks/>
          </p:cNvCxnSpPr>
          <p:nvPr/>
        </p:nvCxnSpPr>
        <p:spPr>
          <a:xfrm>
            <a:off x="8569033" y="242782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CBDAF-DC22-5546-BEB2-0D2A91DD1842}"/>
              </a:ext>
            </a:extLst>
          </p:cNvPr>
          <p:cNvSpPr txBox="1"/>
          <p:nvPr/>
        </p:nvSpPr>
        <p:spPr>
          <a:xfrm>
            <a:off x="4660583" y="1260868"/>
            <a:ext cx="7293729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2450;p52">
            <a:extLst>
              <a:ext uri="{FF2B5EF4-FFF2-40B4-BE49-F238E27FC236}">
                <a16:creationId xmlns:a16="http://schemas.microsoft.com/office/drawing/2014/main" id="{E52B11A4-5E15-DDC3-CF3A-380FB110FE99}"/>
              </a:ext>
            </a:extLst>
          </p:cNvPr>
          <p:cNvSpPr/>
          <p:nvPr/>
        </p:nvSpPr>
        <p:spPr>
          <a:xfrm>
            <a:off x="5682456" y="2725785"/>
            <a:ext cx="5356590" cy="186148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85;p52">
            <a:extLst>
              <a:ext uri="{FF2B5EF4-FFF2-40B4-BE49-F238E27FC236}">
                <a16:creationId xmlns:a16="http://schemas.microsoft.com/office/drawing/2014/main" id="{A8AE4BF8-BBD6-BD65-9A2C-F4E1C20E3767}"/>
              </a:ext>
            </a:extLst>
          </p:cNvPr>
          <p:cNvSpPr/>
          <p:nvPr/>
        </p:nvSpPr>
        <p:spPr>
          <a:xfrm>
            <a:off x="6014325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123" name="Google Shape;2486;p52">
            <a:extLst>
              <a:ext uri="{FF2B5EF4-FFF2-40B4-BE49-F238E27FC236}">
                <a16:creationId xmlns:a16="http://schemas.microsoft.com/office/drawing/2014/main" id="{2AB5E25F-1964-DAFB-4C13-079FA05BC93C}"/>
              </a:ext>
            </a:extLst>
          </p:cNvPr>
          <p:cNvSpPr/>
          <p:nvPr/>
        </p:nvSpPr>
        <p:spPr>
          <a:xfrm>
            <a:off x="7239479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124" name="Google Shape;2487;p52">
            <a:extLst>
              <a:ext uri="{FF2B5EF4-FFF2-40B4-BE49-F238E27FC236}">
                <a16:creationId xmlns:a16="http://schemas.microsoft.com/office/drawing/2014/main" id="{D8967AF6-2759-981A-5732-F8D6D5CE5E68}"/>
              </a:ext>
            </a:extLst>
          </p:cNvPr>
          <p:cNvSpPr/>
          <p:nvPr/>
        </p:nvSpPr>
        <p:spPr>
          <a:xfrm>
            <a:off x="8464633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25" name="Google Shape;2488;p52">
            <a:extLst>
              <a:ext uri="{FF2B5EF4-FFF2-40B4-BE49-F238E27FC236}">
                <a16:creationId xmlns:a16="http://schemas.microsoft.com/office/drawing/2014/main" id="{4468DAB5-D953-02EE-9B4A-578D9845C91C}"/>
              </a:ext>
            </a:extLst>
          </p:cNvPr>
          <p:cNvSpPr/>
          <p:nvPr/>
        </p:nvSpPr>
        <p:spPr>
          <a:xfrm>
            <a:off x="9689787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30" name="Google Shape;6658;p77">
            <a:extLst>
              <a:ext uri="{FF2B5EF4-FFF2-40B4-BE49-F238E27FC236}">
                <a16:creationId xmlns:a16="http://schemas.microsoft.com/office/drawing/2014/main" id="{56F2C493-16C0-87B1-1FEF-AF9BBEFFC6CC}"/>
              </a:ext>
            </a:extLst>
          </p:cNvPr>
          <p:cNvSpPr/>
          <p:nvPr/>
        </p:nvSpPr>
        <p:spPr>
          <a:xfrm>
            <a:off x="5502053" y="2140728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Bom e Mau Pagador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6658;p77">
            <a:extLst>
              <a:ext uri="{FF2B5EF4-FFF2-40B4-BE49-F238E27FC236}">
                <a16:creationId xmlns:a16="http://schemas.microsoft.com/office/drawing/2014/main" id="{70933140-92B4-A88A-1BC4-758966009708}"/>
              </a:ext>
            </a:extLst>
          </p:cNvPr>
          <p:cNvSpPr/>
          <p:nvPr/>
        </p:nvSpPr>
        <p:spPr>
          <a:xfrm>
            <a:off x="6748596" y="3213721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Variáveis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6658;p77">
            <a:extLst>
              <a:ext uri="{FF2B5EF4-FFF2-40B4-BE49-F238E27FC236}">
                <a16:creationId xmlns:a16="http://schemas.microsoft.com/office/drawing/2014/main" id="{054C9D9D-E036-EF22-93D6-0CF788F9293D}"/>
              </a:ext>
            </a:extLst>
          </p:cNvPr>
          <p:cNvSpPr/>
          <p:nvPr/>
        </p:nvSpPr>
        <p:spPr>
          <a:xfrm>
            <a:off x="7952361" y="213690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Classificação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6658;p77">
            <a:extLst>
              <a:ext uri="{FF2B5EF4-FFF2-40B4-BE49-F238E27FC236}">
                <a16:creationId xmlns:a16="http://schemas.microsoft.com/office/drawing/2014/main" id="{EE985181-290D-9685-1911-8DE390E45609}"/>
              </a:ext>
            </a:extLst>
          </p:cNvPr>
          <p:cNvSpPr/>
          <p:nvPr/>
        </p:nvSpPr>
        <p:spPr>
          <a:xfrm>
            <a:off x="9177515" y="322640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do Score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2488;p52">
            <a:extLst>
              <a:ext uri="{FF2B5EF4-FFF2-40B4-BE49-F238E27FC236}">
                <a16:creationId xmlns:a16="http://schemas.microsoft.com/office/drawing/2014/main" id="{2B7D6042-C673-07F9-3AED-6F719B2A9C38}"/>
              </a:ext>
            </a:extLst>
          </p:cNvPr>
          <p:cNvSpPr/>
          <p:nvPr/>
        </p:nvSpPr>
        <p:spPr>
          <a:xfrm>
            <a:off x="10815930" y="27031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46" name="Google Shape;6658;p77">
            <a:extLst>
              <a:ext uri="{FF2B5EF4-FFF2-40B4-BE49-F238E27FC236}">
                <a16:creationId xmlns:a16="http://schemas.microsoft.com/office/drawing/2014/main" id="{D3B3C2F0-8B3C-D983-50E6-4F92FEBF1736}"/>
              </a:ext>
            </a:extLst>
          </p:cNvPr>
          <p:cNvSpPr/>
          <p:nvPr/>
        </p:nvSpPr>
        <p:spPr>
          <a:xfrm>
            <a:off x="10298269" y="21600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Concessão de Crédito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Gráfico 148" descr="Homem">
            <a:extLst>
              <a:ext uri="{FF2B5EF4-FFF2-40B4-BE49-F238E27FC236}">
                <a16:creationId xmlns:a16="http://schemas.microsoft.com/office/drawing/2014/main" id="{35284356-9CB0-138C-8F44-B59F4B3D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229" y="5643185"/>
            <a:ext cx="914400" cy="914400"/>
          </a:xfrm>
          <a:prstGeom prst="rect">
            <a:avLst/>
          </a:prstGeom>
        </p:spPr>
      </p:pic>
      <p:pic>
        <p:nvPicPr>
          <p:cNvPr id="150" name="Gráfico 149" descr="Homem">
            <a:extLst>
              <a:ext uri="{FF2B5EF4-FFF2-40B4-BE49-F238E27FC236}">
                <a16:creationId xmlns:a16="http://schemas.microsoft.com/office/drawing/2014/main" id="{908BEBE5-7CF0-2A9E-49A8-700292E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871" y="4454898"/>
            <a:ext cx="914400" cy="914400"/>
          </a:xfrm>
          <a:prstGeom prst="rect">
            <a:avLst/>
          </a:prstGeom>
        </p:spPr>
      </p:pic>
      <p:pic>
        <p:nvPicPr>
          <p:cNvPr id="152" name="Gráfico 151" descr="Adicionar">
            <a:extLst>
              <a:ext uri="{FF2B5EF4-FFF2-40B4-BE49-F238E27FC236}">
                <a16:creationId xmlns:a16="http://schemas.microsoft.com/office/drawing/2014/main" id="{8DE40D3B-E323-0CD8-C100-AE1EFE54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929" y="4752954"/>
            <a:ext cx="290924" cy="290924"/>
          </a:xfrm>
          <a:prstGeom prst="rect">
            <a:avLst/>
          </a:prstGeom>
        </p:spPr>
      </p:pic>
      <p:sp>
        <p:nvSpPr>
          <p:cNvPr id="153" name="Google Shape;6658;p77">
            <a:extLst>
              <a:ext uri="{FF2B5EF4-FFF2-40B4-BE49-F238E27FC236}">
                <a16:creationId xmlns:a16="http://schemas.microsoft.com/office/drawing/2014/main" id="{FB9AA2D3-DE1D-8D8B-C36E-A06416B18A44}"/>
              </a:ext>
            </a:extLst>
          </p:cNvPr>
          <p:cNvSpPr/>
          <p:nvPr/>
        </p:nvSpPr>
        <p:spPr>
          <a:xfrm>
            <a:off x="6294227" y="4752954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uxograma: Conector 153">
            <a:extLst>
              <a:ext uri="{FF2B5EF4-FFF2-40B4-BE49-F238E27FC236}">
                <a16:creationId xmlns:a16="http://schemas.microsoft.com/office/drawing/2014/main" id="{9D664E6C-C12E-87DB-A337-11848A76CA1E}"/>
              </a:ext>
            </a:extLst>
          </p:cNvPr>
          <p:cNvSpPr/>
          <p:nvPr/>
        </p:nvSpPr>
        <p:spPr>
          <a:xfrm>
            <a:off x="5001672" y="4766636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9F1A5215-0B3A-9054-C992-694474E5EC05}"/>
              </a:ext>
            </a:extLst>
          </p:cNvPr>
          <p:cNvSpPr/>
          <p:nvPr/>
        </p:nvSpPr>
        <p:spPr>
          <a:xfrm>
            <a:off x="5000264" y="6100385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Google Shape;6658;p77">
            <a:extLst>
              <a:ext uri="{FF2B5EF4-FFF2-40B4-BE49-F238E27FC236}">
                <a16:creationId xmlns:a16="http://schemas.microsoft.com/office/drawing/2014/main" id="{1D4473FE-AB18-D930-C445-3A6D8B77CEA4}"/>
              </a:ext>
            </a:extLst>
          </p:cNvPr>
          <p:cNvSpPr/>
          <p:nvPr/>
        </p:nvSpPr>
        <p:spPr>
          <a:xfrm>
            <a:off x="6347826" y="60913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03A297A-1EA5-CE95-4C02-7D4AE7F429B9}"/>
              </a:ext>
            </a:extLst>
          </p:cNvPr>
          <p:cNvSpPr/>
          <p:nvPr/>
        </p:nvSpPr>
        <p:spPr>
          <a:xfrm>
            <a:off x="6028172" y="620605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have Esquerda 163">
            <a:extLst>
              <a:ext uri="{FF2B5EF4-FFF2-40B4-BE49-F238E27FC236}">
                <a16:creationId xmlns:a16="http://schemas.microsoft.com/office/drawing/2014/main" id="{A624E1E3-3901-3A74-5616-F4D9D2B49CB2}"/>
              </a:ext>
            </a:extLst>
          </p:cNvPr>
          <p:cNvSpPr/>
          <p:nvPr/>
        </p:nvSpPr>
        <p:spPr>
          <a:xfrm rot="10800000">
            <a:off x="7636894" y="4878107"/>
            <a:ext cx="666750" cy="1373663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F3B83059-A09C-1865-B49C-798FAD42D592}"/>
              </a:ext>
            </a:extLst>
          </p:cNvPr>
          <p:cNvSpPr txBox="1"/>
          <p:nvPr/>
        </p:nvSpPr>
        <p:spPr>
          <a:xfrm>
            <a:off x="5000596" y="4198543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F881CECC-CE29-6319-132D-D7C14469B939}"/>
              </a:ext>
            </a:extLst>
          </p:cNvPr>
          <p:cNvSpPr txBox="1"/>
          <p:nvPr/>
        </p:nvSpPr>
        <p:spPr>
          <a:xfrm>
            <a:off x="4971738" y="5422364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17" name="Shape 4">
            <a:extLst>
              <a:ext uri="{FF2B5EF4-FFF2-40B4-BE49-F238E27FC236}">
                <a16:creationId xmlns:a16="http://schemas.microsoft.com/office/drawing/2014/main" id="{3BAFC5EC-C798-956D-E771-3FB01279AF21}"/>
              </a:ext>
            </a:extLst>
          </p:cNvPr>
          <p:cNvSpPr/>
          <p:nvPr/>
        </p:nvSpPr>
        <p:spPr>
          <a:xfrm>
            <a:off x="8839916" y="5469249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8" name="Shape 3">
            <a:extLst>
              <a:ext uri="{FF2B5EF4-FFF2-40B4-BE49-F238E27FC236}">
                <a16:creationId xmlns:a16="http://schemas.microsoft.com/office/drawing/2014/main" id="{A33151E8-31D0-CBFD-28EA-FDCD24A27E90}"/>
              </a:ext>
            </a:extLst>
          </p:cNvPr>
          <p:cNvSpPr/>
          <p:nvPr/>
        </p:nvSpPr>
        <p:spPr>
          <a:xfrm>
            <a:off x="8568433" y="4560688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9" name="Shape 4">
            <a:extLst>
              <a:ext uri="{FF2B5EF4-FFF2-40B4-BE49-F238E27FC236}">
                <a16:creationId xmlns:a16="http://schemas.microsoft.com/office/drawing/2014/main" id="{CBDA084F-5E1B-6BC4-8655-D44FD12A7156}"/>
              </a:ext>
            </a:extLst>
          </p:cNvPr>
          <p:cNvSpPr/>
          <p:nvPr/>
        </p:nvSpPr>
        <p:spPr>
          <a:xfrm>
            <a:off x="8854038" y="490861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0" name="Shape 5">
            <a:extLst>
              <a:ext uri="{FF2B5EF4-FFF2-40B4-BE49-F238E27FC236}">
                <a16:creationId xmlns:a16="http://schemas.microsoft.com/office/drawing/2014/main" id="{4F429B89-535F-1B5F-3F49-14B9AA3E9E06}"/>
              </a:ext>
            </a:extLst>
          </p:cNvPr>
          <p:cNvSpPr/>
          <p:nvPr/>
        </p:nvSpPr>
        <p:spPr>
          <a:xfrm>
            <a:off x="8378382" y="469197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1" name="Text 6">
            <a:extLst>
              <a:ext uri="{FF2B5EF4-FFF2-40B4-BE49-F238E27FC236}">
                <a16:creationId xmlns:a16="http://schemas.microsoft.com/office/drawing/2014/main" id="{F5807004-3891-A531-E39B-912B0FC07335}"/>
              </a:ext>
            </a:extLst>
          </p:cNvPr>
          <p:cNvSpPr/>
          <p:nvPr/>
        </p:nvSpPr>
        <p:spPr>
          <a:xfrm>
            <a:off x="8554833" y="4731505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2" name="Shape 10">
            <a:extLst>
              <a:ext uri="{FF2B5EF4-FFF2-40B4-BE49-F238E27FC236}">
                <a16:creationId xmlns:a16="http://schemas.microsoft.com/office/drawing/2014/main" id="{AC1FDD46-3D5E-E700-DE8C-DFF5F7C1B3B3}"/>
              </a:ext>
            </a:extLst>
          </p:cNvPr>
          <p:cNvSpPr/>
          <p:nvPr/>
        </p:nvSpPr>
        <p:spPr>
          <a:xfrm>
            <a:off x="8392357" y="525077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3" name="Text 11">
            <a:extLst>
              <a:ext uri="{FF2B5EF4-FFF2-40B4-BE49-F238E27FC236}">
                <a16:creationId xmlns:a16="http://schemas.microsoft.com/office/drawing/2014/main" id="{3D5413F9-122E-A225-53AF-F9011D6580AE}"/>
              </a:ext>
            </a:extLst>
          </p:cNvPr>
          <p:cNvSpPr/>
          <p:nvPr/>
        </p:nvSpPr>
        <p:spPr>
          <a:xfrm>
            <a:off x="8541781" y="5290305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4" name="Shape 15">
            <a:extLst>
              <a:ext uri="{FF2B5EF4-FFF2-40B4-BE49-F238E27FC236}">
                <a16:creationId xmlns:a16="http://schemas.microsoft.com/office/drawing/2014/main" id="{A0CF7B12-C167-19DA-18F0-4D4F75E0D0DF}"/>
              </a:ext>
            </a:extLst>
          </p:cNvPr>
          <p:cNvSpPr/>
          <p:nvPr/>
        </p:nvSpPr>
        <p:spPr>
          <a:xfrm>
            <a:off x="8408862" y="584278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5" name="Text 16">
            <a:extLst>
              <a:ext uri="{FF2B5EF4-FFF2-40B4-BE49-F238E27FC236}">
                <a16:creationId xmlns:a16="http://schemas.microsoft.com/office/drawing/2014/main" id="{A91E8FD0-EE83-99A6-52F0-997B5675B27E}"/>
              </a:ext>
            </a:extLst>
          </p:cNvPr>
          <p:cNvSpPr/>
          <p:nvPr/>
        </p:nvSpPr>
        <p:spPr>
          <a:xfrm>
            <a:off x="8554833" y="588231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648A09AF-A1D3-F860-EEBC-0F31A3C95A8D}"/>
              </a:ext>
            </a:extLst>
          </p:cNvPr>
          <p:cNvSpPr txBox="1"/>
          <p:nvPr/>
        </p:nvSpPr>
        <p:spPr>
          <a:xfrm>
            <a:off x="9013608" y="4738879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Aumento do Lucro da instituição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Shape 4">
            <a:extLst>
              <a:ext uri="{FF2B5EF4-FFF2-40B4-BE49-F238E27FC236}">
                <a16:creationId xmlns:a16="http://schemas.microsoft.com/office/drawing/2014/main" id="{020B677E-11C6-5B65-72CF-9F39A7A753D1}"/>
              </a:ext>
            </a:extLst>
          </p:cNvPr>
          <p:cNvSpPr/>
          <p:nvPr/>
        </p:nvSpPr>
        <p:spPr>
          <a:xfrm>
            <a:off x="8886654" y="605276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29DB64F1-9E6A-9D80-A9E0-EDD977ABA5A2}"/>
              </a:ext>
            </a:extLst>
          </p:cNvPr>
          <p:cNvSpPr txBox="1"/>
          <p:nvPr/>
        </p:nvSpPr>
        <p:spPr>
          <a:xfrm>
            <a:off x="8999739" y="5290203"/>
            <a:ext cx="220615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76E7DBC7-2801-0D56-D23F-FFEEF9A66561}"/>
              </a:ext>
            </a:extLst>
          </p:cNvPr>
          <p:cNvSpPr txBox="1"/>
          <p:nvPr/>
        </p:nvSpPr>
        <p:spPr>
          <a:xfrm>
            <a:off x="9030488" y="5862310"/>
            <a:ext cx="309067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49CC665B-B2BA-D6A8-1101-26592AEA381B}"/>
              </a:ext>
            </a:extLst>
          </p:cNvPr>
          <p:cNvSpPr/>
          <p:nvPr/>
        </p:nvSpPr>
        <p:spPr>
          <a:xfrm>
            <a:off x="329280" y="718198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ECB4D7C0-968E-CB4E-0686-CB4F30DBB5B9}"/>
              </a:ext>
            </a:extLst>
          </p:cNvPr>
          <p:cNvSpPr/>
          <p:nvPr/>
        </p:nvSpPr>
        <p:spPr>
          <a:xfrm>
            <a:off x="4974215" y="716399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7F54-73A5-91F2-BE26-E381EFA70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DF4607A-8EA7-9383-94EE-F0550E72AD8A}"/>
              </a:ext>
            </a:extLst>
          </p:cNvPr>
          <p:cNvSpPr/>
          <p:nvPr/>
        </p:nvSpPr>
        <p:spPr>
          <a:xfrm>
            <a:off x="100683" y="3540279"/>
            <a:ext cx="11990633" cy="3252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F72C11-F801-9D43-C444-C81B2073DAAB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A687A40-C14B-5B1E-1FE7-CFFD2678E206}"/>
              </a:ext>
            </a:extLst>
          </p:cNvPr>
          <p:cNvSpPr/>
          <p:nvPr/>
        </p:nvSpPr>
        <p:spPr>
          <a:xfrm>
            <a:off x="114680" y="942415"/>
            <a:ext cx="11990633" cy="237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16;p76">
            <a:extLst>
              <a:ext uri="{FF2B5EF4-FFF2-40B4-BE49-F238E27FC236}">
                <a16:creationId xmlns:a16="http://schemas.microsoft.com/office/drawing/2014/main" id="{E4CCD44C-1D58-FCD9-4D6B-1604ED484257}"/>
              </a:ext>
            </a:extLst>
          </p:cNvPr>
          <p:cNvSpPr/>
          <p:nvPr/>
        </p:nvSpPr>
        <p:spPr>
          <a:xfrm>
            <a:off x="245273" y="1229633"/>
            <a:ext cx="1569764" cy="1999105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B2889D-0301-AEDA-4BA2-15B6ACC5A8FF}"/>
              </a:ext>
            </a:extLst>
          </p:cNvPr>
          <p:cNvSpPr txBox="1"/>
          <p:nvPr/>
        </p:nvSpPr>
        <p:spPr>
          <a:xfrm>
            <a:off x="1945630" y="1524827"/>
            <a:ext cx="3141197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84111D-B893-9E54-CBC0-BA15BA9D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8" y="933359"/>
            <a:ext cx="63168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>
            <a:extLst>
              <a:ext uri="{FF2B5EF4-FFF2-40B4-BE49-F238E27FC236}">
                <a16:creationId xmlns:a16="http://schemas.microsoft.com/office/drawing/2014/main" id="{5A6F3A2C-CA9D-4842-32FB-B590DFA6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631682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F6BAA26-56C6-7467-A2BC-52AAB548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A46856-0F5B-E7B2-6FDC-EDE4ED23629C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2D4E595-0C74-D35C-2393-2BFF250B7886}"/>
              </a:ext>
            </a:extLst>
          </p:cNvPr>
          <p:cNvSpPr/>
          <p:nvPr/>
        </p:nvSpPr>
        <p:spPr>
          <a:xfrm>
            <a:off x="295264" y="3393630"/>
            <a:ext cx="254373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e 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33BAD2-D9C4-97C8-5372-C5BCFAB18F1B}"/>
              </a:ext>
            </a:extLst>
          </p:cNvPr>
          <p:cNvSpPr txBox="1"/>
          <p:nvPr/>
        </p:nvSpPr>
        <p:spPr>
          <a:xfrm>
            <a:off x="175640" y="4644642"/>
            <a:ext cx="3661901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base de dados foi extraída do </a:t>
            </a:r>
            <a:r>
              <a:rPr lang="pt-BR" sz="105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ao passo que a problemática descreve a situação de uma instituição financeira denominada </a:t>
            </a:r>
            <a:r>
              <a:rPr lang="pt-BR" sz="105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Lending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Club,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qual é uma empresa norte-americana responsável por operar uma plataforma online de empréstimos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intuito da empresa é contar com o capital de investidores para conceder crédito a pessoas que procuram empréstimos.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9EBB24-4CD4-1BC0-832E-82ADBBA82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4095586"/>
            <a:ext cx="6316823" cy="23136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54A4D5-96CF-CDF8-EFCE-CA0056AD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7" y="3841670"/>
            <a:ext cx="631682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Descrição detalhada das Etapas do CRISP-DM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70A08-4C8B-EC30-1B09-3B8FC7CD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02" y="4033434"/>
            <a:ext cx="1446575" cy="6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3AB4D3B7-34EC-F0C5-647F-F2B7CD289A5E}"/>
              </a:ext>
            </a:extLst>
          </p:cNvPr>
          <p:cNvSpPr/>
          <p:nvPr/>
        </p:nvSpPr>
        <p:spPr>
          <a:xfrm>
            <a:off x="316544" y="708827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D0A1CE3E-0862-1AF3-C72C-5B2AEFB4CCD4}"/>
              </a:ext>
            </a:extLst>
          </p:cNvPr>
          <p:cNvSpPr/>
          <p:nvPr/>
        </p:nvSpPr>
        <p:spPr>
          <a:xfrm>
            <a:off x="310497" y="3426465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38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00683" y="801727"/>
            <a:ext cx="11990633" cy="2773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3C22D32B-FB94-E650-2AC7-C1D9A6A5D0FC}"/>
              </a:ext>
            </a:extLst>
          </p:cNvPr>
          <p:cNvSpPr/>
          <p:nvPr/>
        </p:nvSpPr>
        <p:spPr>
          <a:xfrm>
            <a:off x="481033" y="1423427"/>
            <a:ext cx="91736" cy="1710083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Shape 5">
            <a:extLst>
              <a:ext uri="{FF2B5EF4-FFF2-40B4-BE49-F238E27FC236}">
                <a16:creationId xmlns:a16="http://schemas.microsoft.com/office/drawing/2014/main" id="{D8A0FEF5-708B-8002-9671-B5686935453F}"/>
              </a:ext>
            </a:extLst>
          </p:cNvPr>
          <p:cNvSpPr/>
          <p:nvPr/>
        </p:nvSpPr>
        <p:spPr>
          <a:xfrm>
            <a:off x="436963" y="287193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7" name="Shape 5">
            <a:extLst>
              <a:ext uri="{FF2B5EF4-FFF2-40B4-BE49-F238E27FC236}">
                <a16:creationId xmlns:a16="http://schemas.microsoft.com/office/drawing/2014/main" id="{39AA463B-39ED-BCFE-E690-9FD9698760C6}"/>
              </a:ext>
            </a:extLst>
          </p:cNvPr>
          <p:cNvSpPr/>
          <p:nvPr/>
        </p:nvSpPr>
        <p:spPr>
          <a:xfrm>
            <a:off x="418820" y="243337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A85CC520-8BB3-D4A3-B0A9-DEC27E241C66}"/>
              </a:ext>
            </a:extLst>
          </p:cNvPr>
          <p:cNvSpPr/>
          <p:nvPr/>
        </p:nvSpPr>
        <p:spPr>
          <a:xfrm>
            <a:off x="413975" y="2025519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795088-E1BB-D6E3-40B6-BD51C5589F24}"/>
              </a:ext>
            </a:extLst>
          </p:cNvPr>
          <p:cNvSpPr/>
          <p:nvPr/>
        </p:nvSpPr>
        <p:spPr>
          <a:xfrm>
            <a:off x="118368" y="3790988"/>
            <a:ext cx="11990633" cy="300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433" y="982069"/>
            <a:ext cx="35608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Distribuição de Bons e Maus Pagadores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Target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7500C9-F0C2-66D9-A3CC-9CA0E3384BDE}"/>
              </a:ext>
            </a:extLst>
          </p:cNvPr>
          <p:cNvSpPr/>
          <p:nvPr/>
        </p:nvSpPr>
        <p:spPr>
          <a:xfrm>
            <a:off x="295265" y="359447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 Proposto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D2C8DA0-9B9C-1BBC-E5CE-87BE6F4CDB03}"/>
              </a:ext>
            </a:extLst>
          </p:cNvPr>
          <p:cNvSpPr/>
          <p:nvPr/>
        </p:nvSpPr>
        <p:spPr>
          <a:xfrm>
            <a:off x="735098" y="205399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0963032-D9BD-9A4F-88E5-FE377FF0BF71}"/>
              </a:ext>
            </a:extLst>
          </p:cNvPr>
          <p:cNvSpPr/>
          <p:nvPr/>
        </p:nvSpPr>
        <p:spPr>
          <a:xfrm>
            <a:off x="748563" y="172294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FE9F27EA-97F6-CD00-77F9-F1CA25BA7436}"/>
              </a:ext>
            </a:extLst>
          </p:cNvPr>
          <p:cNvSpPr/>
          <p:nvPr/>
        </p:nvSpPr>
        <p:spPr>
          <a:xfrm>
            <a:off x="418821" y="1627704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6914F56-9C0F-27E0-1F5B-044A3A9761BA}"/>
              </a:ext>
            </a:extLst>
          </p:cNvPr>
          <p:cNvSpPr/>
          <p:nvPr/>
        </p:nvSpPr>
        <p:spPr>
          <a:xfrm>
            <a:off x="450015" y="1455963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FA33EE59-0ECF-A4C6-E9F7-C1C5CC822ED7}"/>
              </a:ext>
            </a:extLst>
          </p:cNvPr>
          <p:cNvSpPr/>
          <p:nvPr/>
        </p:nvSpPr>
        <p:spPr>
          <a:xfrm>
            <a:off x="436963" y="187504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F141E52D-63B6-377B-AD40-799C6C2E4633}"/>
              </a:ext>
            </a:extLst>
          </p:cNvPr>
          <p:cNvSpPr/>
          <p:nvPr/>
        </p:nvSpPr>
        <p:spPr>
          <a:xfrm>
            <a:off x="450015" y="227752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9157BB-8015-5A32-7D60-7E86A0058655}"/>
              </a:ext>
            </a:extLst>
          </p:cNvPr>
          <p:cNvSpPr txBox="1"/>
          <p:nvPr/>
        </p:nvSpPr>
        <p:spPr>
          <a:xfrm>
            <a:off x="1149455" y="1587147"/>
            <a:ext cx="2657750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em um processo de cobrança</a:t>
            </a:r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583967EE-B2DF-611E-7C64-CB4E589D6F34}"/>
              </a:ext>
            </a:extLst>
          </p:cNvPr>
          <p:cNvSpPr/>
          <p:nvPr/>
        </p:nvSpPr>
        <p:spPr>
          <a:xfrm>
            <a:off x="739273" y="2528607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04E705-2DDA-D85C-30A8-1AD144B3177D}"/>
              </a:ext>
            </a:extLst>
          </p:cNvPr>
          <p:cNvSpPr txBox="1"/>
          <p:nvPr/>
        </p:nvSpPr>
        <p:spPr>
          <a:xfrm>
            <a:off x="1140122" y="1901399"/>
            <a:ext cx="150011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inadimplente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8B8A09-695D-4B38-97A7-7AF6E2366B22}"/>
              </a:ext>
            </a:extLst>
          </p:cNvPr>
          <p:cNvSpPr txBox="1"/>
          <p:nvPr/>
        </p:nvSpPr>
        <p:spPr>
          <a:xfrm>
            <a:off x="1138306" y="2283416"/>
            <a:ext cx="3322423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Posse de 1 ou mais contas em outras instituições em estado de inadimplência</a:t>
            </a:r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6F2959AE-DFCF-A810-DA88-3EC275EFB231}"/>
              </a:ext>
            </a:extLst>
          </p:cNvPr>
          <p:cNvSpPr/>
          <p:nvPr/>
        </p:nvSpPr>
        <p:spPr>
          <a:xfrm>
            <a:off x="467660" y="2716839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</a:rPr>
              <a:t>4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31" name="Shape 4">
            <a:extLst>
              <a:ext uri="{FF2B5EF4-FFF2-40B4-BE49-F238E27FC236}">
                <a16:creationId xmlns:a16="http://schemas.microsoft.com/office/drawing/2014/main" id="{C9F9440A-71BA-7CAB-C860-71DF8430430D}"/>
              </a:ext>
            </a:extLst>
          </p:cNvPr>
          <p:cNvSpPr/>
          <p:nvPr/>
        </p:nvSpPr>
        <p:spPr>
          <a:xfrm>
            <a:off x="750422" y="2981128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D46B6C-0A8F-A357-D4A3-F48E68420570}"/>
              </a:ext>
            </a:extLst>
          </p:cNvPr>
          <p:cNvSpPr txBox="1"/>
          <p:nvPr/>
        </p:nvSpPr>
        <p:spPr>
          <a:xfrm>
            <a:off x="1149455" y="2828747"/>
            <a:ext cx="367482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atende ao CMA (Critérios Mínimos de Aprovação)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7F9CDA-4766-37B5-8E77-C4D67281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73" y="1246382"/>
            <a:ext cx="5063042" cy="2188169"/>
          </a:xfrm>
          <a:prstGeom prst="rect">
            <a:avLst/>
          </a:prstGeom>
          <a:noFill/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EBF3390-4B3E-5551-579F-480DAA0735E7}"/>
              </a:ext>
            </a:extLst>
          </p:cNvPr>
          <p:cNvSpPr/>
          <p:nvPr/>
        </p:nvSpPr>
        <p:spPr>
          <a:xfrm>
            <a:off x="316544" y="69677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7405B36-6A7E-EAC8-550B-38C80E755C3C}"/>
              </a:ext>
            </a:extLst>
          </p:cNvPr>
          <p:cNvSpPr/>
          <p:nvPr/>
        </p:nvSpPr>
        <p:spPr>
          <a:xfrm>
            <a:off x="323364" y="3617144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E2180-5971-1220-DA4D-7501A178D9FB}"/>
              </a:ext>
            </a:extLst>
          </p:cNvPr>
          <p:cNvSpPr txBox="1"/>
          <p:nvPr/>
        </p:nvSpPr>
        <p:spPr>
          <a:xfrm>
            <a:off x="295265" y="4263614"/>
            <a:ext cx="3661901" cy="2371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desafio proposto é criar duas metodologias de análise de risco de crédito, sendo a primeira voltada para a abordagem tradicional (Política de Crédito) e a segunda voltada para a abordagem matemática (Modelagem por Machine Learning).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Sendo assim,  como forma de avaliar o desempenho de ambas e decidir qual a melhor metodologia, objetiva-se comparar o 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Recall, o AUC, o KS e o ROCP</a:t>
            </a:r>
            <a:endParaRPr lang="pt-BR" sz="1050" b="1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EAF0172-4532-3763-C02A-492990918CA7}"/>
              </a:ext>
            </a:extLst>
          </p:cNvPr>
          <p:cNvSpPr/>
          <p:nvPr/>
        </p:nvSpPr>
        <p:spPr>
          <a:xfrm>
            <a:off x="4086679" y="5438089"/>
            <a:ext cx="374050" cy="164420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1DB8082F-813C-7A7D-6449-47367A29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2100"/>
              </p:ext>
            </p:extLst>
          </p:nvPr>
        </p:nvGraphicFramePr>
        <p:xfrm>
          <a:off x="5031659" y="3926729"/>
          <a:ext cx="6865076" cy="1181100"/>
        </p:xfrm>
        <a:graphic>
          <a:graphicData uri="http://schemas.openxmlformats.org/drawingml/2006/table">
            <a:tbl>
              <a:tblPr/>
              <a:tblGrid>
                <a:gridCol w="921287">
                  <a:extLst>
                    <a:ext uri="{9D8B030D-6E8A-4147-A177-3AD203B41FA5}">
                      <a16:colId xmlns:a16="http://schemas.microsoft.com/office/drawing/2014/main" val="259557513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1655588189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137737454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33514922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Ponto de Vista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7406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Dentre todas as instâncias positivas, quantas foram classificadas corretamente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Mede a capacidade geral de classificação em diferentes pontos de corte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Avalia a separabilidade entre as distribuições de probabilidade de duas classes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0423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Risco de Crédito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Dentre todos os inadimplentes, quantos foram classificados corretamente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Mede a capacidade geral do modelo em distinguir bons e maus pagadores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Avalia o quão boa é a distinção entre bons e maus pagadores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415602"/>
                  </a:ext>
                </a:extLst>
              </a:tr>
            </a:tbl>
          </a:graphicData>
        </a:graphic>
      </p:graphicFrame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E185B534-3424-2FDB-CE5C-58FDEA09C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51763"/>
              </p:ext>
            </p:extLst>
          </p:nvPr>
        </p:nvGraphicFramePr>
        <p:xfrm>
          <a:off x="5031659" y="5975357"/>
          <a:ext cx="6865076" cy="552450"/>
        </p:xfrm>
        <a:graphic>
          <a:graphicData uri="http://schemas.openxmlformats.org/drawingml/2006/table">
            <a:tbl>
              <a:tblPr/>
              <a:tblGrid>
                <a:gridCol w="969646">
                  <a:extLst>
                    <a:ext uri="{9D8B030D-6E8A-4147-A177-3AD203B41FA5}">
                      <a16:colId xmlns:a16="http://schemas.microsoft.com/office/drawing/2014/main" val="2066137075"/>
                    </a:ext>
                  </a:extLst>
                </a:gridCol>
                <a:gridCol w="5895430">
                  <a:extLst>
                    <a:ext uri="{9D8B030D-6E8A-4147-A177-3AD203B41FA5}">
                      <a16:colId xmlns:a16="http://schemas.microsoft.com/office/drawing/2014/main" val="1533966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Ponto de Vista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ROCP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2427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Negócios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Define o lucro obtido e expressa a eficiência financeira da metodologia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1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81BF-A734-2122-E4CA-BBEE6625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3D6C8B-1542-C9EB-C54A-6A88E30CFF71}"/>
              </a:ext>
            </a:extLst>
          </p:cNvPr>
          <p:cNvSpPr/>
          <p:nvPr/>
        </p:nvSpPr>
        <p:spPr>
          <a:xfrm>
            <a:off x="100683" y="801726"/>
            <a:ext cx="11990633" cy="5886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0DC2F7-E685-A949-7860-1910FBBA3E49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AB4209-FE3B-3C5A-5A28-2EE56215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C28AA0-2404-490C-B0AC-40093D9B8694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462D0CA-B524-A058-7883-8B0AD557F7C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4EC36-1B84-418C-FA8E-5A896CCF9999}"/>
              </a:ext>
            </a:extLst>
          </p:cNvPr>
          <p:cNvSpPr txBox="1"/>
          <p:nvPr/>
        </p:nvSpPr>
        <p:spPr>
          <a:xfrm>
            <a:off x="295265" y="1273975"/>
            <a:ext cx="11705146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Definir o perfil de risco de um cliente costuma ser bastante desafiador, portanto, o ponto de partida para entender o risco de crédito das operações consiste na seleção criteriosa das melhores variáveis.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D61C08-AA5B-BB32-C6E0-0FA97D7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4373268"/>
            <a:ext cx="5577119" cy="2051019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3583364-1B08-B6F1-E5C1-13109588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50" y="4087353"/>
            <a:ext cx="429752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4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Weight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Evidence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Variável Grau do Empréstimo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F86FD05-4935-2003-2C1F-EF804F6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62" y="4373268"/>
            <a:ext cx="5522349" cy="2051020"/>
          </a:xfrm>
          <a:prstGeom prst="rect">
            <a:avLst/>
          </a:prstGeom>
        </p:spPr>
      </p:pic>
      <p:sp>
        <p:nvSpPr>
          <p:cNvPr id="33" name="Rectangle 2">
            <a:extLst>
              <a:ext uri="{FF2B5EF4-FFF2-40B4-BE49-F238E27FC236}">
                <a16:creationId xmlns:a16="http://schemas.microsoft.com/office/drawing/2014/main" id="{A9CC19CC-88AF-CAA2-8842-7C43A1D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467" y="4070836"/>
            <a:ext cx="5386286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5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Distribuição de Decis da Variável Faturamento Anual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Maus Pagadores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414DCE-3DA7-C58D-90C0-614F85657245}"/>
              </a:ext>
            </a:extLst>
          </p:cNvPr>
          <p:cNvSpPr/>
          <p:nvPr/>
        </p:nvSpPr>
        <p:spPr>
          <a:xfrm>
            <a:off x="426720" y="1942011"/>
            <a:ext cx="5303520" cy="2101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WOE quantifica a força da associação com a classe positiva</a:t>
            </a:r>
          </a:p>
          <a:p>
            <a:pPr algn="just"/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negativos significam que a classe analisada não demonstra associação, ao passo que valores positivas provam a relação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é focado em variáveis categóricas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194951B-BADC-D91B-44B2-B6ED1FEFEF3F}"/>
              </a:ext>
            </a:extLst>
          </p:cNvPr>
          <p:cNvSpPr/>
          <p:nvPr/>
        </p:nvSpPr>
        <p:spPr>
          <a:xfrm>
            <a:off x="6587476" y="1939235"/>
            <a:ext cx="5303520" cy="2101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casos de variáveis contínuas, pode-se utilizar um método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discretização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Assimilando informações conceituais, observa-se que os decis ordenam bem a quantidade de inadimplentes</a:t>
            </a:r>
          </a:p>
        </p:txBody>
      </p:sp>
    </p:spTree>
    <p:extLst>
      <p:ext uri="{BB962C8B-B14F-4D97-AF65-F5344CB8AC3E}">
        <p14:creationId xmlns:p14="http://schemas.microsoft.com/office/powerpoint/2010/main" val="24328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D900721-B39D-E18F-E8EA-CE4737C0E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26200"/>
              </p:ext>
            </p:extLst>
          </p:nvPr>
        </p:nvGraphicFramePr>
        <p:xfrm>
          <a:off x="6308064" y="3252652"/>
          <a:ext cx="5620564" cy="312991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6510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3688854412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5C’s do Crédito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Caráter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Este critério avalia características pessoais e profissionais do cliente, como sua reputação em termos de integridade e honestidade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qt_meses_classificacao_mais_recente_90dias </a:t>
                      </a: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qt_meses_ultima_inadimplencia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Refere-se à validação sobre as condições do tomador pagar suas dívidas, avaliando questões como renda e suas fontes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limite_rotativos_utilizado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comprometimento_de_renda_anual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faturamento_anual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Colateral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 a garantia do pagamento do empréstimo a qual o credor pode recorrer em casos de inadimplência do solicitante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grau_de_emprestimo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Condições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 as condições referentes ao contexto econômico no qual o empréstimo será realizado, avaliando as características socioeconômicas do tomador e do mercado nacional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taxa_de_juros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Apresenta uma análise interna sobre as finanças da instituição a fim de garantir que ela possui o dinheiro solicitado pelo cliente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D921A997-0C9A-22DD-01B6-A4A546EDFA7E}"/>
              </a:ext>
            </a:extLst>
          </p:cNvPr>
          <p:cNvSpPr/>
          <p:nvPr/>
        </p:nvSpPr>
        <p:spPr>
          <a:xfrm>
            <a:off x="6241209" y="1030367"/>
            <a:ext cx="5734049" cy="1519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Posteriormente, segmentou-se cada uma das informações através da análise dos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5C’s de Crédito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fim de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compreender se estas encaixavam-se nos conceitos propostos.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 a parte de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Capital,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 encontrou nenhuma informação presente na base de dados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633366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197067" y="1095019"/>
            <a:ext cx="5440599" cy="952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da política de crédito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escolheu-se utilizar apenas variáveis com ordenação correta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5839997" y="801727"/>
            <a:ext cx="625132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8FA68FB-8471-7825-927E-9F2231D1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90629"/>
              </p:ext>
            </p:extLst>
          </p:nvPr>
        </p:nvGraphicFramePr>
        <p:xfrm>
          <a:off x="6064480" y="866612"/>
          <a:ext cx="5771820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8031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59498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928573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667956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34BA667-0627-43FC-BF12-AB262108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7889"/>
              </p:ext>
            </p:extLst>
          </p:nvPr>
        </p:nvGraphicFramePr>
        <p:xfrm>
          <a:off x="6073803" y="3627123"/>
          <a:ext cx="2803497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542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A27FEC56-06A9-4DAC-960C-FCB148A5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81869"/>
              </p:ext>
            </p:extLst>
          </p:nvPr>
        </p:nvGraphicFramePr>
        <p:xfrm>
          <a:off x="9056367" y="3623323"/>
          <a:ext cx="2781300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509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86210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0E4C8F8-9391-24AA-4F77-7BE39F61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556"/>
              </p:ext>
            </p:extLst>
          </p:nvPr>
        </p:nvGraphicFramePr>
        <p:xfrm>
          <a:off x="373554" y="2406551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sp>
        <p:nvSpPr>
          <p:cNvPr id="6" name="Chave Esquerda 5">
            <a:extLst>
              <a:ext uri="{FF2B5EF4-FFF2-40B4-BE49-F238E27FC236}">
                <a16:creationId xmlns:a16="http://schemas.microsoft.com/office/drawing/2014/main" id="{C87756CC-2236-9237-F61F-73EF0D209C17}"/>
              </a:ext>
            </a:extLst>
          </p:cNvPr>
          <p:cNvSpPr/>
          <p:nvPr/>
        </p:nvSpPr>
        <p:spPr>
          <a:xfrm rot="16200000" flipV="1">
            <a:off x="2677017" y="2792768"/>
            <a:ext cx="666750" cy="5273676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6658;p77">
            <a:extLst>
              <a:ext uri="{FF2B5EF4-FFF2-40B4-BE49-F238E27FC236}">
                <a16:creationId xmlns:a16="http://schemas.microsoft.com/office/drawing/2014/main" id="{C48CBB84-8B40-D40B-BA77-3B41DF79B236}"/>
              </a:ext>
            </a:extLst>
          </p:cNvPr>
          <p:cNvSpPr/>
          <p:nvPr/>
        </p:nvSpPr>
        <p:spPr>
          <a:xfrm>
            <a:off x="2393720" y="59108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4DA27ECD-B1C6-4471-1AF1-4855C1385832}"/>
              </a:ext>
            </a:extLst>
          </p:cNvPr>
          <p:cNvSpPr/>
          <p:nvPr/>
        </p:nvSpPr>
        <p:spPr>
          <a:xfrm rot="16200000" flipV="1">
            <a:off x="8790355" y="2650197"/>
            <a:ext cx="290925" cy="5724029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/>
              <p:nvPr/>
            </p:nvSpPr>
            <p:spPr>
              <a:xfrm>
                <a:off x="5963874" y="6087979"/>
                <a:ext cx="6078210" cy="54512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6087979"/>
                <a:ext cx="6078210" cy="54512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658;p77">
            <a:extLst>
              <a:ext uri="{FF2B5EF4-FFF2-40B4-BE49-F238E27FC236}">
                <a16:creationId xmlns:a16="http://schemas.microsoft.com/office/drawing/2014/main" id="{48CDBDA4-DA5C-6727-853C-6E701D696F44}"/>
              </a:ext>
            </a:extLst>
          </p:cNvPr>
          <p:cNvSpPr/>
          <p:nvPr/>
        </p:nvSpPr>
        <p:spPr>
          <a:xfrm>
            <a:off x="8319145" y="573217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5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95265" y="1273975"/>
            <a:ext cx="5638810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de dados de entrada e então tomar novas decisões baseadas no aprendizado anterior. Pelo grande poder preditivo e capacidade de generalização, este tipo de modelagem proporciona a automação de processos de forma segura.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85098" y="850975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97" y="2328117"/>
            <a:ext cx="5734049" cy="3752234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154" y="1624844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0026" y="2608925"/>
            <a:ext cx="5734049" cy="1700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4BA0B587-5493-BF10-5FE7-00D095A9E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27792"/>
              </p:ext>
            </p:extLst>
          </p:nvPr>
        </p:nvGraphicFramePr>
        <p:xfrm>
          <a:off x="206631" y="4811511"/>
          <a:ext cx="5734049" cy="13359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4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2857</Words>
  <Application>Microsoft Office PowerPoint</Application>
  <PresentationFormat>Widescreen</PresentationFormat>
  <Paragraphs>939</Paragraphs>
  <Slides>21</Slides>
  <Notes>11</Notes>
  <HiddenSlides>7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168</cp:revision>
  <dcterms:created xsi:type="dcterms:W3CDTF">2023-03-22T15:15:24Z</dcterms:created>
  <dcterms:modified xsi:type="dcterms:W3CDTF">2024-03-14T01:46:37Z</dcterms:modified>
</cp:coreProperties>
</file>