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8" r:id="rId2"/>
    <p:sldId id="260" r:id="rId3"/>
    <p:sldId id="264" r:id="rId4"/>
    <p:sldId id="269" r:id="rId5"/>
    <p:sldId id="266" r:id="rId6"/>
    <p:sldId id="265" r:id="rId7"/>
    <p:sldId id="261" r:id="rId8"/>
    <p:sldId id="256" r:id="rId9"/>
    <p:sldId id="259" r:id="rId10"/>
    <p:sldId id="25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96E"/>
    <a:srgbClr val="993300"/>
    <a:srgbClr val="1B7B56"/>
    <a:srgbClr val="35D397"/>
    <a:srgbClr val="20E8DE"/>
    <a:srgbClr val="255971"/>
    <a:srgbClr val="31579B"/>
    <a:srgbClr val="E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0A46B42-B3DA-321B-629E-FECF9C8D0D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FAA4C2-A975-19ED-BDF0-C28F8E6F1A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1AE1C-141D-4753-8486-1EC71561FCC8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67C4B6-5C1D-5718-3AAC-F9285D75EF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DF120C-E3A8-FE1D-4391-AE5AB47441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39DC-3B21-4B5A-B76D-61E9311CA0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608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C5BD6-938E-4BE3-B656-F207E3F7ECB7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F66B2-F1BD-4275-A55B-3341E8CCA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06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039F8-79D0-3634-2D7D-981188E35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969A409-3DAD-AA71-E42E-B84551A7C3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0646A50-EBA2-624F-B89E-9C5E0218C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F24177-AB18-22FD-602B-432A39AB1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F66B2-F1BD-4275-A55B-3341E8CCAD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01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F66B2-F1BD-4275-A55B-3341E8CCAD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069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9D2D8-E4C8-B49C-E7D6-EEAC5393F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5C1C7-C611-F4BD-5795-9A879EE03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8166C8-07C1-2265-FCA8-13334F9A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A7ED47-5785-4F8C-E3A1-603F6559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9CD81D-804B-76CD-9CF3-301415E1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0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A8FB9-5892-0BA5-66DA-E942EAF2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F9C2AA-8F29-222B-9F63-E96A97CBF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B7751B-7D38-29F5-709F-C61EB870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82934D-2D9D-D0F9-BBFA-BC76CD50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B98626-C058-771B-3346-B6E901C2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31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97D384-80DD-1A62-5D42-D09252B1A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B6E437-46BF-75FE-88E1-3C160AB9D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DBFB66-9A31-B6D8-B770-7BF43E53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B9907-3DE3-A458-62FD-E056AB22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1C2EA7-C072-2684-D809-E2B1AD6B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03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BC998-00C3-9A85-34B9-0695AE5C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8748DF-40E8-EDC7-E654-29B5B203E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F5E018-A9B8-701A-39D7-B0372981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C26880-163A-68C1-C850-4256F090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BC0D8D-EE58-7287-3428-16A99D96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15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18C22-7673-E414-E1F4-BEA9420F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B4491F-225B-E300-A6F4-20BC6E96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A0F34F-B931-3009-3289-67E832DE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2C34BE-6C82-6FF7-C2B2-71006DED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8AA20-1A98-5842-29F8-F69ACB77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13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E7094-6BF6-18FB-AF07-46921557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D57CD6-0568-151B-9FDF-515C8D933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574F4D-7E5D-F090-7099-725200555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D78F14-37AA-D8FB-93F4-06EB3296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FE04EF-C1DC-ADBA-6757-F9628B23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726B0A-D338-A4ED-7246-5310364C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0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6E1AC-D281-FDD1-E23F-BC31D889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BEAC8B-2FE7-3315-AB8D-A139AB09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461A84-CF23-A8DA-9681-AED895727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D3BCFA-C726-2B62-9012-D7F165904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9C3618-3E6F-9E58-A894-B5877164F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25D3ED-3BEC-6EC1-77F9-BB4CD447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E03D79-E06F-FDC8-5D76-958D1D55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456782-8E1A-DB7C-E357-FFCED72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0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7D19E-B5B2-D6B0-4AE2-C98F16C1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54B723-A0DA-2EF7-AA9D-D68075E5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C669DF-BABA-CB25-9CA2-628D9C19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DC9150-CDDE-674F-3180-DCA99F10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4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4C91C3-3533-ED05-4E65-C3DE05B9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14C646-1C99-FE0B-C506-F6B0082B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BFAF1F-8184-9EE4-A794-B778DEAA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51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5B76F-AE9F-9416-AED2-08AAEF38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D2EAF8-1CB2-CFB2-CBEF-19B335727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BD6FB7-5157-81EB-DA97-B94A2253B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430D09-7816-C1B6-5B9B-A155D836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35EC13-93DE-E6A6-B401-4A7F31E9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1B9913-89F4-AA78-4B5C-0BC1625D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6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24762-6922-304D-5E1C-0AC7740B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2D3D00-BE85-518F-3158-569F64FDA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FDBD05-A222-F0AC-63C9-4C530AEA2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04A596-474B-C749-7E70-30233B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00FAC6-B5FB-C064-BB86-51547BE1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D012B3-2497-A531-E4C1-4D1DD5D6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98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4E640E-091B-52C7-F7BE-9CC99351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22B5C4-5420-FEC1-01AE-5C2789EF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128AF7-EF84-5525-BB4B-0056FFD1C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F3A04-A449-4461-BE57-D0A4985AEFE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BBB326-4791-79B1-C265-3A6A86BDA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4E8B97-B14C-33A8-F3C3-803530AD4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62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1D3BA-1DAD-B90C-343F-10465245B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B56AC0E-6DE4-929A-0030-3823BD42DA49}"/>
              </a:ext>
            </a:extLst>
          </p:cNvPr>
          <p:cNvSpPr/>
          <p:nvPr/>
        </p:nvSpPr>
        <p:spPr>
          <a:xfrm rot="5400000" flipH="1">
            <a:off x="6675591" y="1912044"/>
            <a:ext cx="6858000" cy="3033911"/>
          </a:xfrm>
          <a:prstGeom prst="rect">
            <a:avLst/>
          </a:prstGeom>
          <a:solidFill>
            <a:srgbClr val="28396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25803EA-18D0-16CE-25E9-17C4A65400D3}"/>
              </a:ext>
            </a:extLst>
          </p:cNvPr>
          <p:cNvSpPr/>
          <p:nvPr/>
        </p:nvSpPr>
        <p:spPr>
          <a:xfrm rot="5400000" flipH="1">
            <a:off x="3703739" y="-325074"/>
            <a:ext cx="50334" cy="7457813"/>
          </a:xfrm>
          <a:prstGeom prst="rect">
            <a:avLst/>
          </a:prstGeom>
          <a:solidFill>
            <a:srgbClr val="28396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C865A7-2DB1-2A8E-0FE6-D9B3ACF98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53" y="418011"/>
            <a:ext cx="5051394" cy="75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5F632A6-14AA-909E-394D-E2E611445D62}"/>
              </a:ext>
            </a:extLst>
          </p:cNvPr>
          <p:cNvSpPr txBox="1"/>
          <p:nvPr/>
        </p:nvSpPr>
        <p:spPr>
          <a:xfrm>
            <a:off x="310392" y="2732334"/>
            <a:ext cx="7222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ANÁLISE DE RISCO DE CRÉDITO DIRECIONADA POR MODELAGEM MATEMÁTICA E APRENDIZADO DE MÁQUINA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953C422-B6AB-06A2-6F92-0DE72FCCB37F}"/>
              </a:ext>
            </a:extLst>
          </p:cNvPr>
          <p:cNvSpPr txBox="1"/>
          <p:nvPr/>
        </p:nvSpPr>
        <p:spPr>
          <a:xfrm>
            <a:off x="796140" y="4776504"/>
            <a:ext cx="666167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Leonardo Aderaldo Vargas</a:t>
            </a:r>
          </a:p>
          <a:p>
            <a:pPr algn="r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Prof. Dr. Leopoldo André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Lusquino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Filho </a:t>
            </a:r>
          </a:p>
          <a:p>
            <a:pPr algn="r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Coorientador: Prof. Dr. Galdenoro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Botura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Junior</a:t>
            </a:r>
          </a:p>
          <a:p>
            <a:pPr algn="r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DC2468-2AFB-53D5-76BB-534D2DAC6E72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0BA0A289-53F4-6A3B-66BC-4DA06E71C2C2}"/>
              </a:ext>
            </a:extLst>
          </p:cNvPr>
          <p:cNvGrpSpPr/>
          <p:nvPr/>
        </p:nvGrpSpPr>
        <p:grpSpPr>
          <a:xfrm>
            <a:off x="8292378" y="0"/>
            <a:ext cx="3718851" cy="6858000"/>
            <a:chOff x="0" y="0"/>
            <a:chExt cx="7437701" cy="13716000"/>
          </a:xfrm>
        </p:grpSpPr>
        <p:pic>
          <p:nvPicPr>
            <p:cNvPr id="15" name="Picture 5">
              <a:extLst>
                <a:ext uri="{FF2B5EF4-FFF2-40B4-BE49-F238E27FC236}">
                  <a16:creationId xmlns:a16="http://schemas.microsoft.com/office/drawing/2014/main" id="{6D9E8A31-3F00-0D67-1BC1-4023164F4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6034" r="38040"/>
            <a:stretch>
              <a:fillRect/>
            </a:stretch>
          </p:blipFill>
          <p:spPr>
            <a:xfrm>
              <a:off x="0" y="0"/>
              <a:ext cx="7437701" cy="137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8815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>
            <a:extLst>
              <a:ext uri="{FF2B5EF4-FFF2-40B4-BE49-F238E27FC236}">
                <a16:creationId xmlns:a16="http://schemas.microsoft.com/office/drawing/2014/main" id="{A137145E-EE79-BA18-7625-B9D5C1601B81}"/>
              </a:ext>
            </a:extLst>
          </p:cNvPr>
          <p:cNvSpPr/>
          <p:nvPr/>
        </p:nvSpPr>
        <p:spPr>
          <a:xfrm>
            <a:off x="0" y="0"/>
            <a:ext cx="5051394" cy="6858000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E6F8CCC3-00D3-968F-3B75-C2770F5C4017}"/>
              </a:ext>
            </a:extLst>
          </p:cNvPr>
          <p:cNvSpPr/>
          <p:nvPr/>
        </p:nvSpPr>
        <p:spPr>
          <a:xfrm rot="5400000">
            <a:off x="2331791" y="2055844"/>
            <a:ext cx="1549309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500A7D93-88AE-E7B6-160C-23583CFBFEA4}"/>
              </a:ext>
            </a:extLst>
          </p:cNvPr>
          <p:cNvSpPr/>
          <p:nvPr/>
        </p:nvSpPr>
        <p:spPr>
          <a:xfrm rot="5400000">
            <a:off x="1893823" y="2064642"/>
            <a:ext cx="1549309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44F5CAD6-659B-D72A-DEF1-B6C9C67849E4}"/>
              </a:ext>
            </a:extLst>
          </p:cNvPr>
          <p:cNvSpPr/>
          <p:nvPr/>
        </p:nvSpPr>
        <p:spPr>
          <a:xfrm rot="5400000">
            <a:off x="1309381" y="2071970"/>
            <a:ext cx="1549309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BD8C2782-DD5C-309C-EBF9-D97468EC8D67}"/>
              </a:ext>
            </a:extLst>
          </p:cNvPr>
          <p:cNvSpPr/>
          <p:nvPr/>
        </p:nvSpPr>
        <p:spPr>
          <a:xfrm rot="5400000">
            <a:off x="871412" y="2055846"/>
            <a:ext cx="1549309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46">
            <a:extLst>
              <a:ext uri="{FF2B5EF4-FFF2-40B4-BE49-F238E27FC236}">
                <a16:creationId xmlns:a16="http://schemas.microsoft.com/office/drawing/2014/main" id="{8B579E88-A6C4-811B-84EA-0DF2B3012045}"/>
              </a:ext>
            </a:extLst>
          </p:cNvPr>
          <p:cNvSpPr/>
          <p:nvPr/>
        </p:nvSpPr>
        <p:spPr>
          <a:xfrm>
            <a:off x="1506244" y="381741"/>
            <a:ext cx="1747422" cy="870011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11CE7B-28F0-E5CB-D99D-FDB0086DF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283" y="293877"/>
            <a:ext cx="5051394" cy="75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FA08E50-E764-CEC3-9CB0-7020F26253B7}"/>
              </a:ext>
            </a:extLst>
          </p:cNvPr>
          <p:cNvSpPr txBox="1"/>
          <p:nvPr/>
        </p:nvSpPr>
        <p:spPr>
          <a:xfrm>
            <a:off x="5051394" y="1873906"/>
            <a:ext cx="6972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ANÁLISE DE RISCO DE CRÉDITO DIRECIONADA POR MODELAGEM MATEMÁTICA E APRENDIZADO DE MÁQUINA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1F777C0D-99E4-75CA-8CB7-9C1CA06912BE}"/>
              </a:ext>
            </a:extLst>
          </p:cNvPr>
          <p:cNvSpPr/>
          <p:nvPr/>
        </p:nvSpPr>
        <p:spPr>
          <a:xfrm>
            <a:off x="5486400" y="5051394"/>
            <a:ext cx="5495277" cy="15127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Leonardo Aderaldo Vargas</a:t>
            </a:r>
          </a:p>
          <a:p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Prof. Dr. Galdenoro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Botura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Junior</a:t>
            </a:r>
          </a:p>
          <a:p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Coorientador: Prof. Dr. Leopoldo André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Lusquino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Filho</a:t>
            </a:r>
          </a:p>
          <a:p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riângulo isósceles 45">
            <a:extLst>
              <a:ext uri="{FF2B5EF4-FFF2-40B4-BE49-F238E27FC236}">
                <a16:creationId xmlns:a16="http://schemas.microsoft.com/office/drawing/2014/main" id="{CC78FD4D-F760-EAEA-8603-B6C3D8A1D4E6}"/>
              </a:ext>
            </a:extLst>
          </p:cNvPr>
          <p:cNvSpPr/>
          <p:nvPr/>
        </p:nvSpPr>
        <p:spPr>
          <a:xfrm>
            <a:off x="1789590" y="479394"/>
            <a:ext cx="1180730" cy="674703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F3AA6FF8-A5BA-8700-BD7A-3A26BBDF857B}"/>
              </a:ext>
            </a:extLst>
          </p:cNvPr>
          <p:cNvSpPr/>
          <p:nvPr/>
        </p:nvSpPr>
        <p:spPr>
          <a:xfrm>
            <a:off x="1506244" y="1251752"/>
            <a:ext cx="1747422" cy="1775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094BA112-B68A-07D5-D9F1-558B29A2F592}"/>
              </a:ext>
            </a:extLst>
          </p:cNvPr>
          <p:cNvSpPr/>
          <p:nvPr/>
        </p:nvSpPr>
        <p:spPr>
          <a:xfrm rot="10800000">
            <a:off x="1502544" y="2974021"/>
            <a:ext cx="1747420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93DD7B7-CBC9-7C9A-7D8E-061BF6D05E92}"/>
              </a:ext>
            </a:extLst>
          </p:cNvPr>
          <p:cNvSpPr/>
          <p:nvPr/>
        </p:nvSpPr>
        <p:spPr>
          <a:xfrm rot="10800000">
            <a:off x="1536942" y="3054620"/>
            <a:ext cx="1678621" cy="1346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6" name="Gráfico 55" descr="Moedas">
            <a:extLst>
              <a:ext uri="{FF2B5EF4-FFF2-40B4-BE49-F238E27FC236}">
                <a16:creationId xmlns:a16="http://schemas.microsoft.com/office/drawing/2014/main" id="{872B1853-6F43-57D8-E660-4A946F051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8419" y="632574"/>
            <a:ext cx="593324" cy="593324"/>
          </a:xfrm>
          <a:prstGeom prst="rect">
            <a:avLst/>
          </a:prstGeom>
        </p:spPr>
      </p:pic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8F958488-9D5A-7E51-05A1-FC27DC16E6A4}"/>
              </a:ext>
            </a:extLst>
          </p:cNvPr>
          <p:cNvCxnSpPr>
            <a:cxnSpLocks/>
          </p:cNvCxnSpPr>
          <p:nvPr/>
        </p:nvCxnSpPr>
        <p:spPr>
          <a:xfrm flipH="1">
            <a:off x="804169" y="3429000"/>
            <a:ext cx="985421" cy="1779824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9BB5C082-1577-AA94-74E2-D7A59F9AABF1}"/>
              </a:ext>
            </a:extLst>
          </p:cNvPr>
          <p:cNvCxnSpPr>
            <a:cxnSpLocks/>
          </p:cNvCxnSpPr>
          <p:nvPr/>
        </p:nvCxnSpPr>
        <p:spPr>
          <a:xfrm flipH="1" flipV="1">
            <a:off x="2962923" y="3279709"/>
            <a:ext cx="985421" cy="1779824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6A10593F-E1BA-9435-A6A6-C38D52CF3352}"/>
              </a:ext>
            </a:extLst>
          </p:cNvPr>
          <p:cNvSpPr/>
          <p:nvPr/>
        </p:nvSpPr>
        <p:spPr>
          <a:xfrm>
            <a:off x="346229" y="5291091"/>
            <a:ext cx="1190712" cy="656953"/>
          </a:xfrm>
          <a:prstGeom prst="roundRect">
            <a:avLst/>
          </a:prstGeom>
          <a:solidFill>
            <a:srgbClr val="35D3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3EAE4452-DF98-7DC4-3A57-7F20FC9BD4D0}"/>
              </a:ext>
            </a:extLst>
          </p:cNvPr>
          <p:cNvSpPr/>
          <p:nvPr/>
        </p:nvSpPr>
        <p:spPr>
          <a:xfrm>
            <a:off x="493451" y="5376757"/>
            <a:ext cx="864833" cy="486791"/>
          </a:xfrm>
          <a:prstGeom prst="roundRect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R$</a:t>
            </a: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FAA9FA1-1840-81EC-058D-CA4CE4F21A67}"/>
              </a:ext>
            </a:extLst>
          </p:cNvPr>
          <p:cNvSpPr/>
          <p:nvPr/>
        </p:nvSpPr>
        <p:spPr>
          <a:xfrm>
            <a:off x="3419382" y="5206595"/>
            <a:ext cx="1190712" cy="656953"/>
          </a:xfrm>
          <a:prstGeom prst="roundRect">
            <a:avLst/>
          </a:prstGeom>
          <a:solidFill>
            <a:srgbClr val="35D3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4" name="Retângulo: Cantos Arredondados 1023">
            <a:extLst>
              <a:ext uri="{FF2B5EF4-FFF2-40B4-BE49-F238E27FC236}">
                <a16:creationId xmlns:a16="http://schemas.microsoft.com/office/drawing/2014/main" id="{003D0B0E-3232-FA57-D1EB-F2832266B343}"/>
              </a:ext>
            </a:extLst>
          </p:cNvPr>
          <p:cNvSpPr/>
          <p:nvPr/>
        </p:nvSpPr>
        <p:spPr>
          <a:xfrm>
            <a:off x="3566604" y="5292261"/>
            <a:ext cx="864833" cy="486791"/>
          </a:xfrm>
          <a:prstGeom prst="roundRect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R$</a:t>
            </a:r>
          </a:p>
        </p:txBody>
      </p:sp>
    </p:spTree>
    <p:extLst>
      <p:ext uri="{BB962C8B-B14F-4D97-AF65-F5344CB8AC3E}">
        <p14:creationId xmlns:p14="http://schemas.microsoft.com/office/powerpoint/2010/main" val="386567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47F4C-AF70-B8BD-1B83-56C4DB838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tângulo 124">
            <a:extLst>
              <a:ext uri="{FF2B5EF4-FFF2-40B4-BE49-F238E27FC236}">
                <a16:creationId xmlns:a16="http://schemas.microsoft.com/office/drawing/2014/main" id="{266ED859-2244-7BC0-82AA-8DA6787C161F}"/>
              </a:ext>
            </a:extLst>
          </p:cNvPr>
          <p:cNvSpPr/>
          <p:nvPr/>
        </p:nvSpPr>
        <p:spPr>
          <a:xfrm>
            <a:off x="5077343" y="906322"/>
            <a:ext cx="6996919" cy="5820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D0DEFCD0-8546-5AC5-51DC-B84CF902E850}"/>
              </a:ext>
            </a:extLst>
          </p:cNvPr>
          <p:cNvSpPr/>
          <p:nvPr/>
        </p:nvSpPr>
        <p:spPr>
          <a:xfrm>
            <a:off x="49806" y="3212796"/>
            <a:ext cx="4972986" cy="3513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7587643-221F-F995-2257-DB62164C6B3D}"/>
              </a:ext>
            </a:extLst>
          </p:cNvPr>
          <p:cNvSpPr/>
          <p:nvPr/>
        </p:nvSpPr>
        <p:spPr>
          <a:xfrm>
            <a:off x="49806" y="906322"/>
            <a:ext cx="4972986" cy="1974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2" name="Shape 4">
            <a:extLst>
              <a:ext uri="{FF2B5EF4-FFF2-40B4-BE49-F238E27FC236}">
                <a16:creationId xmlns:a16="http://schemas.microsoft.com/office/drawing/2014/main" id="{A72051EB-422B-1DEB-BFF7-6D3752DFFEED}"/>
              </a:ext>
            </a:extLst>
          </p:cNvPr>
          <p:cNvSpPr/>
          <p:nvPr/>
        </p:nvSpPr>
        <p:spPr>
          <a:xfrm>
            <a:off x="689984" y="5534200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9D6D40-DEEB-A805-8A25-34247A2899F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 QUE É CRÉDITO?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18583CAA-B3B5-FD2C-21B6-FA489503C998}"/>
              </a:ext>
            </a:extLst>
          </p:cNvPr>
          <p:cNvSpPr/>
          <p:nvPr/>
        </p:nvSpPr>
        <p:spPr>
          <a:xfrm>
            <a:off x="212881" y="712493"/>
            <a:ext cx="1615919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9C159D4-42ED-AFFE-F40A-F6AFE9DE67DB}"/>
              </a:ext>
            </a:extLst>
          </p:cNvPr>
          <p:cNvSpPr txBox="1"/>
          <p:nvPr/>
        </p:nvSpPr>
        <p:spPr>
          <a:xfrm>
            <a:off x="193140" y="1368563"/>
            <a:ext cx="4502685" cy="789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Crédito é um tipo de recurso que os clientes solicitam a instituições financeiras quando não possuem capital suficiente para realizar uma compra. </a:t>
            </a:r>
          </a:p>
        </p:txBody>
      </p:sp>
      <p:pic>
        <p:nvPicPr>
          <p:cNvPr id="91" name="Gráfico 90" descr="Banco">
            <a:extLst>
              <a:ext uri="{FF2B5EF4-FFF2-40B4-BE49-F238E27FC236}">
                <a16:creationId xmlns:a16="http://schemas.microsoft.com/office/drawing/2014/main" id="{CA107394-4940-1D85-FAF7-09C981176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3923" y="4384564"/>
            <a:ext cx="1242874" cy="1242874"/>
          </a:xfrm>
          <a:prstGeom prst="rect">
            <a:avLst/>
          </a:prstGeom>
        </p:spPr>
      </p:pic>
      <p:pic>
        <p:nvPicPr>
          <p:cNvPr id="93" name="Gráfico 92" descr="Dinheiro">
            <a:extLst>
              <a:ext uri="{FF2B5EF4-FFF2-40B4-BE49-F238E27FC236}">
                <a16:creationId xmlns:a16="http://schemas.microsoft.com/office/drawing/2014/main" id="{673EE7AC-562A-E74A-A7C7-EBE20B86B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0489" y="4286122"/>
            <a:ext cx="513425" cy="513425"/>
          </a:xfrm>
          <a:prstGeom prst="rect">
            <a:avLst/>
          </a:prstGeom>
        </p:spPr>
      </p:pic>
      <p:pic>
        <p:nvPicPr>
          <p:cNvPr id="94" name="Gráfico 93" descr="Perfil masculino">
            <a:extLst>
              <a:ext uri="{FF2B5EF4-FFF2-40B4-BE49-F238E27FC236}">
                <a16:creationId xmlns:a16="http://schemas.microsoft.com/office/drawing/2014/main" id="{582B164A-FB07-8AF7-BC03-ABAE7CB189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0795" y="4597796"/>
            <a:ext cx="1083720" cy="1054953"/>
          </a:xfrm>
          <a:prstGeom prst="rect">
            <a:avLst/>
          </a:prstGeom>
        </p:spPr>
      </p:pic>
      <p:pic>
        <p:nvPicPr>
          <p:cNvPr id="96" name="Gráfico 95" descr="Dinheiro">
            <a:extLst>
              <a:ext uri="{FF2B5EF4-FFF2-40B4-BE49-F238E27FC236}">
                <a16:creationId xmlns:a16="http://schemas.microsoft.com/office/drawing/2014/main" id="{E026C040-A423-AE8B-558B-372E1BFFF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0489" y="5446837"/>
            <a:ext cx="513425" cy="513425"/>
          </a:xfrm>
          <a:prstGeom prst="rect">
            <a:avLst/>
          </a:prstGeom>
        </p:spPr>
      </p:pic>
      <p:sp>
        <p:nvSpPr>
          <p:cNvPr id="97" name="Sinal de Adição 96">
            <a:extLst>
              <a:ext uri="{FF2B5EF4-FFF2-40B4-BE49-F238E27FC236}">
                <a16:creationId xmlns:a16="http://schemas.microsoft.com/office/drawing/2014/main" id="{F051E595-9235-0B30-615F-C1341339A883}"/>
              </a:ext>
            </a:extLst>
          </p:cNvPr>
          <p:cNvSpPr/>
          <p:nvPr/>
        </p:nvSpPr>
        <p:spPr>
          <a:xfrm>
            <a:off x="8657453" y="5907740"/>
            <a:ext cx="399496" cy="279647"/>
          </a:xfrm>
          <a:prstGeom prst="mathPlus">
            <a:avLst/>
          </a:prstGeom>
          <a:solidFill>
            <a:srgbClr val="2839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2BE801A2-445C-88C9-9C64-3E529C449891}"/>
              </a:ext>
            </a:extLst>
          </p:cNvPr>
          <p:cNvSpPr txBox="1"/>
          <p:nvPr/>
        </p:nvSpPr>
        <p:spPr>
          <a:xfrm>
            <a:off x="8472987" y="6151025"/>
            <a:ext cx="783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Juros</a:t>
            </a:r>
            <a:endParaRPr lang="pt-BR" sz="2400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AAEDA69B-DC23-41C1-CA8C-1DD548D85F6F}"/>
              </a:ext>
            </a:extLst>
          </p:cNvPr>
          <p:cNvSpPr txBox="1"/>
          <p:nvPr/>
        </p:nvSpPr>
        <p:spPr>
          <a:xfrm>
            <a:off x="6744837" y="4265484"/>
            <a:ext cx="761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Credor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C41DB79D-DE2C-39A1-DFBD-930D9DA9BDE9}"/>
              </a:ext>
            </a:extLst>
          </p:cNvPr>
          <p:cNvSpPr txBox="1"/>
          <p:nvPr/>
        </p:nvSpPr>
        <p:spPr>
          <a:xfrm>
            <a:off x="10080795" y="4320797"/>
            <a:ext cx="949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Tomador</a:t>
            </a:r>
          </a:p>
        </p:txBody>
      </p:sp>
      <p:sp>
        <p:nvSpPr>
          <p:cNvPr id="101" name="Shape 3">
            <a:extLst>
              <a:ext uri="{FF2B5EF4-FFF2-40B4-BE49-F238E27FC236}">
                <a16:creationId xmlns:a16="http://schemas.microsoft.com/office/drawing/2014/main" id="{48A9D43D-BAC0-7132-5C21-D8DACA3B5096}"/>
              </a:ext>
            </a:extLst>
          </p:cNvPr>
          <p:cNvSpPr/>
          <p:nvPr/>
        </p:nvSpPr>
        <p:spPr>
          <a:xfrm>
            <a:off x="418501" y="4625639"/>
            <a:ext cx="109153" cy="1870380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102" name="Shape 4">
            <a:extLst>
              <a:ext uri="{FF2B5EF4-FFF2-40B4-BE49-F238E27FC236}">
                <a16:creationId xmlns:a16="http://schemas.microsoft.com/office/drawing/2014/main" id="{70BCC0B4-C852-C21A-11CF-FAC26D579E12}"/>
              </a:ext>
            </a:extLst>
          </p:cNvPr>
          <p:cNvSpPr/>
          <p:nvPr/>
        </p:nvSpPr>
        <p:spPr>
          <a:xfrm>
            <a:off x="704106" y="4973561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103" name="Shape 5">
            <a:extLst>
              <a:ext uri="{FF2B5EF4-FFF2-40B4-BE49-F238E27FC236}">
                <a16:creationId xmlns:a16="http://schemas.microsoft.com/office/drawing/2014/main" id="{C6AE7C43-96C7-363E-4F7E-C43D76F48B60}"/>
              </a:ext>
            </a:extLst>
          </p:cNvPr>
          <p:cNvSpPr/>
          <p:nvPr/>
        </p:nvSpPr>
        <p:spPr>
          <a:xfrm>
            <a:off x="228450" y="4756927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04" name="Text 6">
            <a:extLst>
              <a:ext uri="{FF2B5EF4-FFF2-40B4-BE49-F238E27FC236}">
                <a16:creationId xmlns:a16="http://schemas.microsoft.com/office/drawing/2014/main" id="{3A64A869-EA90-8D5B-7A70-98F7DCB1C12A}"/>
              </a:ext>
            </a:extLst>
          </p:cNvPr>
          <p:cNvSpPr/>
          <p:nvPr/>
        </p:nvSpPr>
        <p:spPr>
          <a:xfrm>
            <a:off x="404901" y="4796456"/>
            <a:ext cx="122753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06" name="Shape 10">
            <a:extLst>
              <a:ext uri="{FF2B5EF4-FFF2-40B4-BE49-F238E27FC236}">
                <a16:creationId xmlns:a16="http://schemas.microsoft.com/office/drawing/2014/main" id="{C69B97AE-38C7-1D93-E05F-77EE25F4F137}"/>
              </a:ext>
            </a:extLst>
          </p:cNvPr>
          <p:cNvSpPr/>
          <p:nvPr/>
        </p:nvSpPr>
        <p:spPr>
          <a:xfrm>
            <a:off x="242425" y="5315728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07" name="Text 11">
            <a:extLst>
              <a:ext uri="{FF2B5EF4-FFF2-40B4-BE49-F238E27FC236}">
                <a16:creationId xmlns:a16="http://schemas.microsoft.com/office/drawing/2014/main" id="{935E23F4-D648-C6D9-CF79-CACC0D91641F}"/>
              </a:ext>
            </a:extLst>
          </p:cNvPr>
          <p:cNvSpPr/>
          <p:nvPr/>
        </p:nvSpPr>
        <p:spPr>
          <a:xfrm>
            <a:off x="391849" y="5355256"/>
            <a:ext cx="176689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09" name="Shape 15">
            <a:extLst>
              <a:ext uri="{FF2B5EF4-FFF2-40B4-BE49-F238E27FC236}">
                <a16:creationId xmlns:a16="http://schemas.microsoft.com/office/drawing/2014/main" id="{94F1BA35-A10F-4802-070F-40FB930BA397}"/>
              </a:ext>
            </a:extLst>
          </p:cNvPr>
          <p:cNvSpPr/>
          <p:nvPr/>
        </p:nvSpPr>
        <p:spPr>
          <a:xfrm>
            <a:off x="258930" y="5907740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10" name="Text 16">
            <a:extLst>
              <a:ext uri="{FF2B5EF4-FFF2-40B4-BE49-F238E27FC236}">
                <a16:creationId xmlns:a16="http://schemas.microsoft.com/office/drawing/2014/main" id="{7D237C83-489F-9E90-CDF2-48649180A98D}"/>
              </a:ext>
            </a:extLst>
          </p:cNvPr>
          <p:cNvSpPr/>
          <p:nvPr/>
        </p:nvSpPr>
        <p:spPr>
          <a:xfrm>
            <a:off x="404901" y="5947268"/>
            <a:ext cx="183594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DA3E3D01-8FC8-A3E1-C27E-A491E7CB070B}"/>
              </a:ext>
            </a:extLst>
          </p:cNvPr>
          <p:cNvSpPr txBox="1"/>
          <p:nvPr/>
        </p:nvSpPr>
        <p:spPr>
          <a:xfrm>
            <a:off x="863676" y="4803830"/>
            <a:ext cx="3359032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Facilidade em adquirir bens e serviços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Shape 4">
            <a:extLst>
              <a:ext uri="{FF2B5EF4-FFF2-40B4-BE49-F238E27FC236}">
                <a16:creationId xmlns:a16="http://schemas.microsoft.com/office/drawing/2014/main" id="{B06E445A-FB00-5969-31F2-5B5CED9E467F}"/>
              </a:ext>
            </a:extLst>
          </p:cNvPr>
          <p:cNvSpPr/>
          <p:nvPr/>
        </p:nvSpPr>
        <p:spPr>
          <a:xfrm>
            <a:off x="736722" y="6117714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F78B1A6C-3EAF-59AC-87EF-CE7560BA5219}"/>
              </a:ext>
            </a:extLst>
          </p:cNvPr>
          <p:cNvSpPr txBox="1"/>
          <p:nvPr/>
        </p:nvSpPr>
        <p:spPr>
          <a:xfrm>
            <a:off x="849808" y="5355154"/>
            <a:ext cx="1860548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Inclusão financeira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uxograma: Conector 118">
            <a:extLst>
              <a:ext uri="{FF2B5EF4-FFF2-40B4-BE49-F238E27FC236}">
                <a16:creationId xmlns:a16="http://schemas.microsoft.com/office/drawing/2014/main" id="{4D41F019-0AEA-69D7-4030-4E5C9E1CDF26}"/>
              </a:ext>
            </a:extLst>
          </p:cNvPr>
          <p:cNvSpPr/>
          <p:nvPr/>
        </p:nvSpPr>
        <p:spPr>
          <a:xfrm>
            <a:off x="234162" y="742926"/>
            <a:ext cx="527838" cy="458120"/>
          </a:xfrm>
          <a:prstGeom prst="flowChartConnector">
            <a:avLst/>
          </a:prstGeom>
          <a:solidFill>
            <a:srgbClr val="2839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ADF8F066-22E9-4045-7CD3-A8696687481C}"/>
              </a:ext>
            </a:extLst>
          </p:cNvPr>
          <p:cNvSpPr/>
          <p:nvPr/>
        </p:nvSpPr>
        <p:spPr>
          <a:xfrm>
            <a:off x="211499" y="2979354"/>
            <a:ext cx="1617301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</a:p>
        </p:txBody>
      </p:sp>
      <p:sp>
        <p:nvSpPr>
          <p:cNvPr id="121" name="Fluxograma: Conector 120">
            <a:extLst>
              <a:ext uri="{FF2B5EF4-FFF2-40B4-BE49-F238E27FC236}">
                <a16:creationId xmlns:a16="http://schemas.microsoft.com/office/drawing/2014/main" id="{E7DDEA97-1D14-1E3E-6A22-AFA8ADC92E6F}"/>
              </a:ext>
            </a:extLst>
          </p:cNvPr>
          <p:cNvSpPr/>
          <p:nvPr/>
        </p:nvSpPr>
        <p:spPr>
          <a:xfrm>
            <a:off x="232779" y="3009787"/>
            <a:ext cx="527838" cy="458120"/>
          </a:xfrm>
          <a:prstGeom prst="flowChartConnector">
            <a:avLst/>
          </a:prstGeom>
          <a:solidFill>
            <a:srgbClr val="2839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00C5EAAD-72D7-B90A-336A-427F26267309}"/>
              </a:ext>
            </a:extLst>
          </p:cNvPr>
          <p:cNvSpPr txBox="1"/>
          <p:nvPr/>
        </p:nvSpPr>
        <p:spPr>
          <a:xfrm>
            <a:off x="228450" y="3739166"/>
            <a:ext cx="4502685" cy="54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 modalidade foi responsável por grandes avanços econômicos, em especial: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09003E58-E236-DDCB-817C-A5BE451F65EA}"/>
              </a:ext>
            </a:extLst>
          </p:cNvPr>
          <p:cNvSpPr txBox="1"/>
          <p:nvPr/>
        </p:nvSpPr>
        <p:spPr>
          <a:xfrm>
            <a:off x="880556" y="5927261"/>
            <a:ext cx="3342152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Estímulo ao consumo e ao crescimento econômico 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8BCEFF00-8106-C8A3-E8E0-9BA6CFB2DE77}"/>
              </a:ext>
            </a:extLst>
          </p:cNvPr>
          <p:cNvSpPr/>
          <p:nvPr/>
        </p:nvSpPr>
        <p:spPr>
          <a:xfrm>
            <a:off x="5185867" y="718630"/>
            <a:ext cx="1698571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Condições</a:t>
            </a:r>
          </a:p>
        </p:txBody>
      </p:sp>
      <p:sp>
        <p:nvSpPr>
          <p:cNvPr id="127" name="Fluxograma: Conector 126">
            <a:extLst>
              <a:ext uri="{FF2B5EF4-FFF2-40B4-BE49-F238E27FC236}">
                <a16:creationId xmlns:a16="http://schemas.microsoft.com/office/drawing/2014/main" id="{0F20A86A-C44D-DF37-0A48-583A54803040}"/>
              </a:ext>
            </a:extLst>
          </p:cNvPr>
          <p:cNvSpPr/>
          <p:nvPr/>
        </p:nvSpPr>
        <p:spPr>
          <a:xfrm>
            <a:off x="5218786" y="759659"/>
            <a:ext cx="527838" cy="458120"/>
          </a:xfrm>
          <a:prstGeom prst="flowChartConnector">
            <a:avLst/>
          </a:prstGeom>
          <a:solidFill>
            <a:srgbClr val="2839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94ADE29E-1C95-DD19-5776-563263C7B0BC}"/>
              </a:ext>
            </a:extLst>
          </p:cNvPr>
          <p:cNvSpPr txBox="1"/>
          <p:nvPr/>
        </p:nvSpPr>
        <p:spPr>
          <a:xfrm>
            <a:off x="5152746" y="1339853"/>
            <a:ext cx="6846114" cy="304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que a operação seja possível, deve-se atender a alguns fatores:</a:t>
            </a:r>
          </a:p>
        </p:txBody>
      </p:sp>
      <p:sp>
        <p:nvSpPr>
          <p:cNvPr id="129" name="Shape 4">
            <a:extLst>
              <a:ext uri="{FF2B5EF4-FFF2-40B4-BE49-F238E27FC236}">
                <a16:creationId xmlns:a16="http://schemas.microsoft.com/office/drawing/2014/main" id="{1BF99D3B-A3A1-33E2-6095-DECB512F63AE}"/>
              </a:ext>
            </a:extLst>
          </p:cNvPr>
          <p:cNvSpPr/>
          <p:nvPr/>
        </p:nvSpPr>
        <p:spPr>
          <a:xfrm>
            <a:off x="5963715" y="2641932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130" name="Shape 3">
            <a:extLst>
              <a:ext uri="{FF2B5EF4-FFF2-40B4-BE49-F238E27FC236}">
                <a16:creationId xmlns:a16="http://schemas.microsoft.com/office/drawing/2014/main" id="{149ECEDF-F70B-3B23-2FB5-3FE86A48B25D}"/>
              </a:ext>
            </a:extLst>
          </p:cNvPr>
          <p:cNvSpPr/>
          <p:nvPr/>
        </p:nvSpPr>
        <p:spPr>
          <a:xfrm>
            <a:off x="5692232" y="1733371"/>
            <a:ext cx="109153" cy="1870380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131" name="Shape 4">
            <a:extLst>
              <a:ext uri="{FF2B5EF4-FFF2-40B4-BE49-F238E27FC236}">
                <a16:creationId xmlns:a16="http://schemas.microsoft.com/office/drawing/2014/main" id="{52F8989C-588E-6507-08D7-41837E3C973C}"/>
              </a:ext>
            </a:extLst>
          </p:cNvPr>
          <p:cNvSpPr/>
          <p:nvPr/>
        </p:nvSpPr>
        <p:spPr>
          <a:xfrm>
            <a:off x="5977837" y="2081293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132" name="Shape 5">
            <a:extLst>
              <a:ext uri="{FF2B5EF4-FFF2-40B4-BE49-F238E27FC236}">
                <a16:creationId xmlns:a16="http://schemas.microsoft.com/office/drawing/2014/main" id="{50BB78B3-6323-568A-D0E0-7CF9EFA10DC5}"/>
              </a:ext>
            </a:extLst>
          </p:cNvPr>
          <p:cNvSpPr/>
          <p:nvPr/>
        </p:nvSpPr>
        <p:spPr>
          <a:xfrm>
            <a:off x="5502181" y="1864659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33" name="Text 6">
            <a:extLst>
              <a:ext uri="{FF2B5EF4-FFF2-40B4-BE49-F238E27FC236}">
                <a16:creationId xmlns:a16="http://schemas.microsoft.com/office/drawing/2014/main" id="{37986F8C-A575-01BE-5CFC-2D83B67D4003}"/>
              </a:ext>
            </a:extLst>
          </p:cNvPr>
          <p:cNvSpPr/>
          <p:nvPr/>
        </p:nvSpPr>
        <p:spPr>
          <a:xfrm>
            <a:off x="5678632" y="1904188"/>
            <a:ext cx="122753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34" name="Shape 10">
            <a:extLst>
              <a:ext uri="{FF2B5EF4-FFF2-40B4-BE49-F238E27FC236}">
                <a16:creationId xmlns:a16="http://schemas.microsoft.com/office/drawing/2014/main" id="{F73BE205-E0A7-190D-3F3C-02246CA6FA65}"/>
              </a:ext>
            </a:extLst>
          </p:cNvPr>
          <p:cNvSpPr/>
          <p:nvPr/>
        </p:nvSpPr>
        <p:spPr>
          <a:xfrm>
            <a:off x="5516156" y="2423460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35" name="Text 11">
            <a:extLst>
              <a:ext uri="{FF2B5EF4-FFF2-40B4-BE49-F238E27FC236}">
                <a16:creationId xmlns:a16="http://schemas.microsoft.com/office/drawing/2014/main" id="{3AFB2F3B-C067-E6B4-C56E-350930F3A85F}"/>
              </a:ext>
            </a:extLst>
          </p:cNvPr>
          <p:cNvSpPr/>
          <p:nvPr/>
        </p:nvSpPr>
        <p:spPr>
          <a:xfrm>
            <a:off x="5665580" y="2462988"/>
            <a:ext cx="176689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36" name="Shape 15">
            <a:extLst>
              <a:ext uri="{FF2B5EF4-FFF2-40B4-BE49-F238E27FC236}">
                <a16:creationId xmlns:a16="http://schemas.microsoft.com/office/drawing/2014/main" id="{A1E7C17E-7E4B-50BF-35D7-81C7A89ED022}"/>
              </a:ext>
            </a:extLst>
          </p:cNvPr>
          <p:cNvSpPr/>
          <p:nvPr/>
        </p:nvSpPr>
        <p:spPr>
          <a:xfrm>
            <a:off x="5532661" y="3015472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37" name="Text 16">
            <a:extLst>
              <a:ext uri="{FF2B5EF4-FFF2-40B4-BE49-F238E27FC236}">
                <a16:creationId xmlns:a16="http://schemas.microsoft.com/office/drawing/2014/main" id="{2682F4DA-5D95-FD8B-5AAD-5054686400B3}"/>
              </a:ext>
            </a:extLst>
          </p:cNvPr>
          <p:cNvSpPr/>
          <p:nvPr/>
        </p:nvSpPr>
        <p:spPr>
          <a:xfrm>
            <a:off x="5678632" y="3055000"/>
            <a:ext cx="183594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788E2677-9A95-2515-E030-F716032BD084}"/>
              </a:ext>
            </a:extLst>
          </p:cNvPr>
          <p:cNvSpPr txBox="1"/>
          <p:nvPr/>
        </p:nvSpPr>
        <p:spPr>
          <a:xfrm>
            <a:off x="6137406" y="1911562"/>
            <a:ext cx="5861453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 tomador deve pagar o empréstimo com acréscimo de juros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Shape 4">
            <a:extLst>
              <a:ext uri="{FF2B5EF4-FFF2-40B4-BE49-F238E27FC236}">
                <a16:creationId xmlns:a16="http://schemas.microsoft.com/office/drawing/2014/main" id="{3A36B321-F439-605B-5EFB-2586FD311E99}"/>
              </a:ext>
            </a:extLst>
          </p:cNvPr>
          <p:cNvSpPr/>
          <p:nvPr/>
        </p:nvSpPr>
        <p:spPr>
          <a:xfrm>
            <a:off x="6010453" y="3225446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F0421157-87F0-EE8B-2CD0-B2721993CD51}"/>
              </a:ext>
            </a:extLst>
          </p:cNvPr>
          <p:cNvSpPr txBox="1"/>
          <p:nvPr/>
        </p:nvSpPr>
        <p:spPr>
          <a:xfrm>
            <a:off x="6123539" y="2462886"/>
            <a:ext cx="5998668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 pagamento seja realizado na data combinada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6DBFC9C9-2DEA-0109-A7F5-F1ACD88FE7CA}"/>
              </a:ext>
            </a:extLst>
          </p:cNvPr>
          <p:cNvSpPr txBox="1"/>
          <p:nvPr/>
        </p:nvSpPr>
        <p:spPr>
          <a:xfrm>
            <a:off x="6154287" y="3034993"/>
            <a:ext cx="5844572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 valor emprestado seja utilizado para fins legítimos e acordado entre as partes envolvidas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Seta: para a Direita 147">
            <a:extLst>
              <a:ext uri="{FF2B5EF4-FFF2-40B4-BE49-F238E27FC236}">
                <a16:creationId xmlns:a16="http://schemas.microsoft.com/office/drawing/2014/main" id="{D9A98EC3-C32D-1B41-046C-5E4DA67489FA}"/>
              </a:ext>
            </a:extLst>
          </p:cNvPr>
          <p:cNvSpPr/>
          <p:nvPr/>
        </p:nvSpPr>
        <p:spPr>
          <a:xfrm>
            <a:off x="7648484" y="4701105"/>
            <a:ext cx="2406853" cy="446599"/>
          </a:xfrm>
          <a:prstGeom prst="rightArrow">
            <a:avLst/>
          </a:prstGeom>
          <a:solidFill>
            <a:srgbClr val="2839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Seta: para a Direita 148">
            <a:extLst>
              <a:ext uri="{FF2B5EF4-FFF2-40B4-BE49-F238E27FC236}">
                <a16:creationId xmlns:a16="http://schemas.microsoft.com/office/drawing/2014/main" id="{880F715A-4FC3-0734-5DA0-32062F298765}"/>
              </a:ext>
            </a:extLst>
          </p:cNvPr>
          <p:cNvSpPr/>
          <p:nvPr/>
        </p:nvSpPr>
        <p:spPr>
          <a:xfrm flipH="1">
            <a:off x="7661213" y="5098552"/>
            <a:ext cx="2406853" cy="446599"/>
          </a:xfrm>
          <a:prstGeom prst="rightArrow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9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1BA30-8FE4-9656-2201-E76FBD159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tângulo 128">
            <a:extLst>
              <a:ext uri="{FF2B5EF4-FFF2-40B4-BE49-F238E27FC236}">
                <a16:creationId xmlns:a16="http://schemas.microsoft.com/office/drawing/2014/main" id="{3D224878-E01F-B622-367B-F84FB69F5DC0}"/>
              </a:ext>
            </a:extLst>
          </p:cNvPr>
          <p:cNvSpPr/>
          <p:nvPr/>
        </p:nvSpPr>
        <p:spPr>
          <a:xfrm>
            <a:off x="4660583" y="894790"/>
            <a:ext cx="7448467" cy="58978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5" name="Conector reto 144">
            <a:extLst>
              <a:ext uri="{FF2B5EF4-FFF2-40B4-BE49-F238E27FC236}">
                <a16:creationId xmlns:a16="http://schemas.microsoft.com/office/drawing/2014/main" id="{B9D7268A-A0CF-5253-C863-A80FF1D521E1}"/>
              </a:ext>
            </a:extLst>
          </p:cNvPr>
          <p:cNvCxnSpPr>
            <a:cxnSpLocks/>
          </p:cNvCxnSpPr>
          <p:nvPr/>
        </p:nvCxnSpPr>
        <p:spPr>
          <a:xfrm>
            <a:off x="10914941" y="2450977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CF572BF5-D8A9-9302-85CF-88EBF2D269FE}"/>
              </a:ext>
            </a:extLst>
          </p:cNvPr>
          <p:cNvCxnSpPr>
            <a:cxnSpLocks/>
          </p:cNvCxnSpPr>
          <p:nvPr/>
        </p:nvCxnSpPr>
        <p:spPr>
          <a:xfrm>
            <a:off x="9794187" y="2933828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0E48453D-9567-3E51-EB6C-11EFF48DD6E4}"/>
              </a:ext>
            </a:extLst>
          </p:cNvPr>
          <p:cNvCxnSpPr>
            <a:cxnSpLocks/>
          </p:cNvCxnSpPr>
          <p:nvPr/>
        </p:nvCxnSpPr>
        <p:spPr>
          <a:xfrm>
            <a:off x="7343879" y="2918236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71ABE8F4-42AA-A959-A706-75364B08B445}"/>
              </a:ext>
            </a:extLst>
          </p:cNvPr>
          <p:cNvCxnSpPr>
            <a:cxnSpLocks/>
          </p:cNvCxnSpPr>
          <p:nvPr/>
        </p:nvCxnSpPr>
        <p:spPr>
          <a:xfrm>
            <a:off x="6118725" y="2427827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C4602F83-9258-F3D8-C422-85179FBF9467}"/>
              </a:ext>
            </a:extLst>
          </p:cNvPr>
          <p:cNvCxnSpPr>
            <a:cxnSpLocks/>
          </p:cNvCxnSpPr>
          <p:nvPr/>
        </p:nvCxnSpPr>
        <p:spPr>
          <a:xfrm>
            <a:off x="8569033" y="2427826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1E5EB17B-7EAD-03EF-228C-AE157EAC5292}"/>
              </a:ext>
            </a:extLst>
          </p:cNvPr>
          <p:cNvSpPr/>
          <p:nvPr/>
        </p:nvSpPr>
        <p:spPr>
          <a:xfrm>
            <a:off x="82950" y="894790"/>
            <a:ext cx="4400272" cy="58978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85ABB5D-A37C-1F72-353E-8F002B88097E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ENTENDIMENTO DO RISCO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0650BA-4EAB-A658-D7BA-A8AA38408E74}"/>
              </a:ext>
            </a:extLst>
          </p:cNvPr>
          <p:cNvSpPr txBox="1"/>
          <p:nvPr/>
        </p:nvSpPr>
        <p:spPr>
          <a:xfrm>
            <a:off x="82950" y="1243719"/>
            <a:ext cx="4051873" cy="1031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Por tratar-se de uma “operação de confiança”, a concessão é realizada sob condições de incerteza e toda vez que há uma antecipação de recursos há chances da não recuperação do valor:</a:t>
            </a:r>
            <a:endParaRPr lang="pt-BR" sz="105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65660E4-A247-E16B-6B44-2E8FD6CDDD7B}"/>
              </a:ext>
            </a:extLst>
          </p:cNvPr>
          <p:cNvSpPr/>
          <p:nvPr/>
        </p:nvSpPr>
        <p:spPr>
          <a:xfrm>
            <a:off x="295266" y="673228"/>
            <a:ext cx="2456323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risco da operação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CE8FC74A-D149-3966-D856-C04340AF788E}"/>
              </a:ext>
            </a:extLst>
          </p:cNvPr>
          <p:cNvSpPr/>
          <p:nvPr/>
        </p:nvSpPr>
        <p:spPr>
          <a:xfrm>
            <a:off x="316546" y="703661"/>
            <a:ext cx="527838" cy="458120"/>
          </a:xfrm>
          <a:prstGeom prst="flowChartConnector">
            <a:avLst/>
          </a:prstGeom>
          <a:solidFill>
            <a:srgbClr val="2839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" name="Google Shape;2205;p34">
            <a:extLst>
              <a:ext uri="{FF2B5EF4-FFF2-40B4-BE49-F238E27FC236}">
                <a16:creationId xmlns:a16="http://schemas.microsoft.com/office/drawing/2014/main" id="{FE3F964A-8ECC-7E39-3723-71FCD37B3971}"/>
              </a:ext>
            </a:extLst>
          </p:cNvPr>
          <p:cNvSpPr/>
          <p:nvPr/>
        </p:nvSpPr>
        <p:spPr>
          <a:xfrm>
            <a:off x="1861249" y="2993665"/>
            <a:ext cx="804865" cy="804865"/>
          </a:xfrm>
          <a:prstGeom prst="ellipse">
            <a:avLst/>
          </a:pr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206;p34">
            <a:extLst>
              <a:ext uri="{FF2B5EF4-FFF2-40B4-BE49-F238E27FC236}">
                <a16:creationId xmlns:a16="http://schemas.microsoft.com/office/drawing/2014/main" id="{7A1F3952-4D1B-273A-1D9A-FA26A09606C2}"/>
              </a:ext>
            </a:extLst>
          </p:cNvPr>
          <p:cNvSpPr/>
          <p:nvPr/>
        </p:nvSpPr>
        <p:spPr>
          <a:xfrm>
            <a:off x="1921101" y="3053596"/>
            <a:ext cx="684999" cy="6849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2208;p34">
            <a:extLst>
              <a:ext uri="{FF2B5EF4-FFF2-40B4-BE49-F238E27FC236}">
                <a16:creationId xmlns:a16="http://schemas.microsoft.com/office/drawing/2014/main" id="{E38E8475-5CDE-70A9-186C-76F7CBE62D32}"/>
              </a:ext>
            </a:extLst>
          </p:cNvPr>
          <p:cNvSpPr/>
          <p:nvPr/>
        </p:nvSpPr>
        <p:spPr>
          <a:xfrm>
            <a:off x="2090612" y="3408389"/>
            <a:ext cx="345977" cy="116019"/>
          </a:xfrm>
          <a:custGeom>
            <a:avLst/>
            <a:gdLst/>
            <a:ahLst/>
            <a:cxnLst/>
            <a:rect l="l" t="t" r="r" b="b"/>
            <a:pathLst>
              <a:path w="10807" h="3624" extrusionOk="0">
                <a:moveTo>
                  <a:pt x="2111" y="1"/>
                </a:moveTo>
                <a:cubicBezTo>
                  <a:pt x="945" y="1"/>
                  <a:pt x="0" y="946"/>
                  <a:pt x="0" y="2080"/>
                </a:cubicBezTo>
                <a:lnTo>
                  <a:pt x="0" y="3183"/>
                </a:lnTo>
                <a:cubicBezTo>
                  <a:pt x="0" y="3435"/>
                  <a:pt x="221" y="3624"/>
                  <a:pt x="441" y="3624"/>
                </a:cubicBezTo>
                <a:lnTo>
                  <a:pt x="10365" y="3624"/>
                </a:lnTo>
                <a:cubicBezTo>
                  <a:pt x="10618" y="3624"/>
                  <a:pt x="10807" y="3435"/>
                  <a:pt x="10807" y="3183"/>
                </a:cubicBezTo>
                <a:lnTo>
                  <a:pt x="10807" y="2080"/>
                </a:lnTo>
                <a:cubicBezTo>
                  <a:pt x="10807" y="946"/>
                  <a:pt x="9861" y="1"/>
                  <a:pt x="8727" y="1"/>
                </a:cubicBez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210;p34">
            <a:extLst>
              <a:ext uri="{FF2B5EF4-FFF2-40B4-BE49-F238E27FC236}">
                <a16:creationId xmlns:a16="http://schemas.microsoft.com/office/drawing/2014/main" id="{6D97EF2D-7C87-36F4-1292-34B470E2CF15}"/>
              </a:ext>
            </a:extLst>
          </p:cNvPr>
          <p:cNvSpPr/>
          <p:nvPr/>
        </p:nvSpPr>
        <p:spPr>
          <a:xfrm>
            <a:off x="2170807" y="3154943"/>
            <a:ext cx="185586" cy="211838"/>
          </a:xfrm>
          <a:custGeom>
            <a:avLst/>
            <a:gdLst/>
            <a:ahLst/>
            <a:cxnLst/>
            <a:rect l="l" t="t" r="r" b="b"/>
            <a:pathLst>
              <a:path w="5797" h="6617" extrusionOk="0">
                <a:moveTo>
                  <a:pt x="2930" y="0"/>
                </a:moveTo>
                <a:cubicBezTo>
                  <a:pt x="1292" y="0"/>
                  <a:pt x="0" y="1292"/>
                  <a:pt x="0" y="2867"/>
                </a:cubicBezTo>
                <a:cubicBezTo>
                  <a:pt x="32" y="3812"/>
                  <a:pt x="504" y="4694"/>
                  <a:pt x="1260" y="5230"/>
                </a:cubicBezTo>
                <a:lnTo>
                  <a:pt x="1260" y="6616"/>
                </a:lnTo>
                <a:lnTo>
                  <a:pt x="4568" y="6616"/>
                </a:lnTo>
                <a:lnTo>
                  <a:pt x="4568" y="5230"/>
                </a:lnTo>
                <a:cubicBezTo>
                  <a:pt x="5356" y="4694"/>
                  <a:pt x="5797" y="3812"/>
                  <a:pt x="5797" y="2867"/>
                </a:cubicBezTo>
                <a:cubicBezTo>
                  <a:pt x="5797" y="1260"/>
                  <a:pt x="4505" y="0"/>
                  <a:pt x="2930" y="0"/>
                </a:cubicBez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2209;p34">
            <a:extLst>
              <a:ext uri="{FF2B5EF4-FFF2-40B4-BE49-F238E27FC236}">
                <a16:creationId xmlns:a16="http://schemas.microsoft.com/office/drawing/2014/main" id="{B92E26A1-C039-F097-D1F7-9CF711CBB009}"/>
              </a:ext>
            </a:extLst>
          </p:cNvPr>
          <p:cNvSpPr/>
          <p:nvPr/>
        </p:nvSpPr>
        <p:spPr>
          <a:xfrm>
            <a:off x="2117839" y="3536747"/>
            <a:ext cx="291521" cy="27276"/>
          </a:xfrm>
          <a:custGeom>
            <a:avLst/>
            <a:gdLst/>
            <a:ahLst/>
            <a:cxnLst/>
            <a:rect l="l" t="t" r="r" b="b"/>
            <a:pathLst>
              <a:path w="9106" h="852" extrusionOk="0">
                <a:moveTo>
                  <a:pt x="0" y="1"/>
                </a:moveTo>
                <a:lnTo>
                  <a:pt x="0" y="442"/>
                </a:lnTo>
                <a:cubicBezTo>
                  <a:pt x="0" y="694"/>
                  <a:pt x="190" y="851"/>
                  <a:pt x="442" y="851"/>
                </a:cubicBezTo>
                <a:lnTo>
                  <a:pt x="8696" y="851"/>
                </a:lnTo>
                <a:cubicBezTo>
                  <a:pt x="8948" y="851"/>
                  <a:pt x="9105" y="631"/>
                  <a:pt x="9105" y="442"/>
                </a:cubicBezTo>
                <a:lnTo>
                  <a:pt x="9105" y="1"/>
                </a:ln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Chave Esquerda 38">
            <a:extLst>
              <a:ext uri="{FF2B5EF4-FFF2-40B4-BE49-F238E27FC236}">
                <a16:creationId xmlns:a16="http://schemas.microsoft.com/office/drawing/2014/main" id="{D5565E21-F3FD-094F-541C-D8A0503B066F}"/>
              </a:ext>
            </a:extLst>
          </p:cNvPr>
          <p:cNvSpPr/>
          <p:nvPr/>
        </p:nvSpPr>
        <p:spPr>
          <a:xfrm rot="5400000">
            <a:off x="1916085" y="2971046"/>
            <a:ext cx="666750" cy="2390774"/>
          </a:xfrm>
          <a:prstGeom prst="leftBrace">
            <a:avLst/>
          </a:prstGeom>
          <a:noFill/>
          <a:ln w="28575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Google Shape;6658;p77">
            <a:extLst>
              <a:ext uri="{FF2B5EF4-FFF2-40B4-BE49-F238E27FC236}">
                <a16:creationId xmlns:a16="http://schemas.microsoft.com/office/drawing/2014/main" id="{150E44FD-FFF5-F6F4-DDD2-82FD35539C5B}"/>
              </a:ext>
            </a:extLst>
          </p:cNvPr>
          <p:cNvSpPr/>
          <p:nvPr/>
        </p:nvSpPr>
        <p:spPr>
          <a:xfrm>
            <a:off x="415888" y="4534337"/>
            <a:ext cx="1233344" cy="290924"/>
          </a:xfrm>
          <a:prstGeom prst="roundRect">
            <a:avLst>
              <a:gd name="adj" fmla="val 50000"/>
            </a:avLst>
          </a:prstGeom>
          <a:solidFill>
            <a:srgbClr val="1B7B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Pagar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1" name="Google Shape;6658;p77">
            <a:extLst>
              <a:ext uri="{FF2B5EF4-FFF2-40B4-BE49-F238E27FC236}">
                <a16:creationId xmlns:a16="http://schemas.microsoft.com/office/drawing/2014/main" id="{E9529B99-B7FC-4545-4FED-137ABB2F7927}"/>
              </a:ext>
            </a:extLst>
          </p:cNvPr>
          <p:cNvSpPr/>
          <p:nvPr/>
        </p:nvSpPr>
        <p:spPr>
          <a:xfrm>
            <a:off x="2824420" y="4541221"/>
            <a:ext cx="1240854" cy="290924"/>
          </a:xfrm>
          <a:prstGeom prst="roundRect">
            <a:avLst>
              <a:gd name="adj" fmla="val 50000"/>
            </a:avLst>
          </a:prstGeom>
          <a:solidFill>
            <a:srgbClr val="99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Não Pagar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440D6753-1A6A-2241-F447-83D16EF35D80}"/>
              </a:ext>
            </a:extLst>
          </p:cNvPr>
          <p:cNvSpPr txBox="1"/>
          <p:nvPr/>
        </p:nvSpPr>
        <p:spPr>
          <a:xfrm>
            <a:off x="607523" y="5237356"/>
            <a:ext cx="3815395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Clientes adimplentes conquistam o bem desejado ao passo que a instituição lucra 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5E18ABE7-341D-F91B-ADE9-B376D7E3E794}"/>
              </a:ext>
            </a:extLst>
          </p:cNvPr>
          <p:cNvSpPr txBox="1"/>
          <p:nvPr/>
        </p:nvSpPr>
        <p:spPr>
          <a:xfrm>
            <a:off x="612444" y="6032385"/>
            <a:ext cx="3810474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Clientes inadimplentes endividam-se e a instituição sofre prejuízo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uxograma: Conector 118">
            <a:extLst>
              <a:ext uri="{FF2B5EF4-FFF2-40B4-BE49-F238E27FC236}">
                <a16:creationId xmlns:a16="http://schemas.microsoft.com/office/drawing/2014/main" id="{BB0991DE-DAE0-58B6-68B2-36FEDB9507AE}"/>
              </a:ext>
            </a:extLst>
          </p:cNvPr>
          <p:cNvSpPr/>
          <p:nvPr/>
        </p:nvSpPr>
        <p:spPr>
          <a:xfrm>
            <a:off x="317633" y="5369517"/>
            <a:ext cx="276653" cy="290924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Fluxograma: Conector 119">
            <a:extLst>
              <a:ext uri="{FF2B5EF4-FFF2-40B4-BE49-F238E27FC236}">
                <a16:creationId xmlns:a16="http://schemas.microsoft.com/office/drawing/2014/main" id="{54C25F13-BCF5-EB5F-AFA1-47CDAFC698E7}"/>
              </a:ext>
            </a:extLst>
          </p:cNvPr>
          <p:cNvSpPr/>
          <p:nvPr/>
        </p:nvSpPr>
        <p:spPr>
          <a:xfrm>
            <a:off x="316546" y="6154339"/>
            <a:ext cx="276653" cy="290924"/>
          </a:xfrm>
          <a:prstGeom prst="flowChartConnector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6D6156F-50C3-1B71-67BE-DFAE999EC5C4}"/>
              </a:ext>
            </a:extLst>
          </p:cNvPr>
          <p:cNvSpPr/>
          <p:nvPr/>
        </p:nvSpPr>
        <p:spPr>
          <a:xfrm>
            <a:off x="4950458" y="674021"/>
            <a:ext cx="2985528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de risco de crédito</a:t>
            </a: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32424FCB-6F61-5C32-06DD-E4D28A2BCDF4}"/>
              </a:ext>
            </a:extLst>
          </p:cNvPr>
          <p:cNvSpPr/>
          <p:nvPr/>
        </p:nvSpPr>
        <p:spPr>
          <a:xfrm>
            <a:off x="4971738" y="704454"/>
            <a:ext cx="527838" cy="458120"/>
          </a:xfrm>
          <a:prstGeom prst="flowChartConnector">
            <a:avLst/>
          </a:prstGeom>
          <a:solidFill>
            <a:srgbClr val="2839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8CBDAF-DC22-5546-BEB2-0D2A91DD1842}"/>
              </a:ext>
            </a:extLst>
          </p:cNvPr>
          <p:cNvSpPr txBox="1"/>
          <p:nvPr/>
        </p:nvSpPr>
        <p:spPr>
          <a:xfrm>
            <a:off x="4660583" y="1260868"/>
            <a:ext cx="7293729" cy="54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Nesse âmbito</a:t>
            </a:r>
            <a:r>
              <a:rPr lang="pt-BR" sz="105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 análise de risco de crédito surge como norteador do processo, sendo responsável por melhorar a discriminação entre bons e maus clientes. </a:t>
            </a: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pt-BR" sz="105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Google Shape;2450;p52">
            <a:extLst>
              <a:ext uri="{FF2B5EF4-FFF2-40B4-BE49-F238E27FC236}">
                <a16:creationId xmlns:a16="http://schemas.microsoft.com/office/drawing/2014/main" id="{E52B11A4-5E15-DDC3-CF3A-380FB110FE99}"/>
              </a:ext>
            </a:extLst>
          </p:cNvPr>
          <p:cNvSpPr/>
          <p:nvPr/>
        </p:nvSpPr>
        <p:spPr>
          <a:xfrm>
            <a:off x="5682456" y="2725785"/>
            <a:ext cx="5356590" cy="186148"/>
          </a:xfrm>
          <a:prstGeom prst="roundRect">
            <a:avLst>
              <a:gd name="adj" fmla="val 24841"/>
            </a:avLst>
          </a:prstGeom>
          <a:solidFill>
            <a:schemeClr val="lt2"/>
          </a:solidFill>
          <a:ln w="762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2485;p52">
            <a:extLst>
              <a:ext uri="{FF2B5EF4-FFF2-40B4-BE49-F238E27FC236}">
                <a16:creationId xmlns:a16="http://schemas.microsoft.com/office/drawing/2014/main" id="{A8AE4BF8-BBD6-BD65-9A2C-F4E1C20E3767}"/>
              </a:ext>
            </a:extLst>
          </p:cNvPr>
          <p:cNvSpPr/>
          <p:nvPr/>
        </p:nvSpPr>
        <p:spPr>
          <a:xfrm>
            <a:off x="6014325" y="2707720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1</a:t>
            </a:r>
            <a:endParaRPr sz="900" b="1" dirty="0"/>
          </a:p>
        </p:txBody>
      </p:sp>
      <p:sp>
        <p:nvSpPr>
          <p:cNvPr id="123" name="Google Shape;2486;p52">
            <a:extLst>
              <a:ext uri="{FF2B5EF4-FFF2-40B4-BE49-F238E27FC236}">
                <a16:creationId xmlns:a16="http://schemas.microsoft.com/office/drawing/2014/main" id="{2AB5E25F-1964-DAFB-4C13-079FA05BC93C}"/>
              </a:ext>
            </a:extLst>
          </p:cNvPr>
          <p:cNvSpPr/>
          <p:nvPr/>
        </p:nvSpPr>
        <p:spPr>
          <a:xfrm>
            <a:off x="7239479" y="2707720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2</a:t>
            </a:r>
            <a:endParaRPr sz="900" b="1" dirty="0"/>
          </a:p>
        </p:txBody>
      </p:sp>
      <p:sp>
        <p:nvSpPr>
          <p:cNvPr id="124" name="Google Shape;2487;p52">
            <a:extLst>
              <a:ext uri="{FF2B5EF4-FFF2-40B4-BE49-F238E27FC236}">
                <a16:creationId xmlns:a16="http://schemas.microsoft.com/office/drawing/2014/main" id="{D8967AF6-2759-981A-5732-F8D6D5CE5E68}"/>
              </a:ext>
            </a:extLst>
          </p:cNvPr>
          <p:cNvSpPr/>
          <p:nvPr/>
        </p:nvSpPr>
        <p:spPr>
          <a:xfrm>
            <a:off x="8464633" y="2707720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3</a:t>
            </a:r>
            <a:endParaRPr sz="900" b="1" dirty="0"/>
          </a:p>
        </p:txBody>
      </p:sp>
      <p:sp>
        <p:nvSpPr>
          <p:cNvPr id="125" name="Google Shape;2488;p52">
            <a:extLst>
              <a:ext uri="{FF2B5EF4-FFF2-40B4-BE49-F238E27FC236}">
                <a16:creationId xmlns:a16="http://schemas.microsoft.com/office/drawing/2014/main" id="{4468DAB5-D953-02EE-9B4A-578D9845C91C}"/>
              </a:ext>
            </a:extLst>
          </p:cNvPr>
          <p:cNvSpPr/>
          <p:nvPr/>
        </p:nvSpPr>
        <p:spPr>
          <a:xfrm>
            <a:off x="9689787" y="2707720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4</a:t>
            </a:r>
            <a:endParaRPr sz="900" b="1" dirty="0"/>
          </a:p>
        </p:txBody>
      </p:sp>
      <p:sp>
        <p:nvSpPr>
          <p:cNvPr id="130" name="Google Shape;6658;p77">
            <a:extLst>
              <a:ext uri="{FF2B5EF4-FFF2-40B4-BE49-F238E27FC236}">
                <a16:creationId xmlns:a16="http://schemas.microsoft.com/office/drawing/2014/main" id="{56F2C493-16C0-87B1-1FEF-AF9BBEFFC6CC}"/>
              </a:ext>
            </a:extLst>
          </p:cNvPr>
          <p:cNvSpPr/>
          <p:nvPr/>
        </p:nvSpPr>
        <p:spPr>
          <a:xfrm>
            <a:off x="5502053" y="2140728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 do Bom e Mau Pagador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Google Shape;6658;p77">
            <a:extLst>
              <a:ext uri="{FF2B5EF4-FFF2-40B4-BE49-F238E27FC236}">
                <a16:creationId xmlns:a16="http://schemas.microsoft.com/office/drawing/2014/main" id="{70933140-92B4-A88A-1BC4-758966009708}"/>
              </a:ext>
            </a:extLst>
          </p:cNvPr>
          <p:cNvSpPr/>
          <p:nvPr/>
        </p:nvSpPr>
        <p:spPr>
          <a:xfrm>
            <a:off x="6748596" y="3213721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de Variáveis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Google Shape;6658;p77">
            <a:extLst>
              <a:ext uri="{FF2B5EF4-FFF2-40B4-BE49-F238E27FC236}">
                <a16:creationId xmlns:a16="http://schemas.microsoft.com/office/drawing/2014/main" id="{054C9D9D-E036-EF22-93D6-0CF788F9293D}"/>
              </a:ext>
            </a:extLst>
          </p:cNvPr>
          <p:cNvSpPr/>
          <p:nvPr/>
        </p:nvSpPr>
        <p:spPr>
          <a:xfrm>
            <a:off x="7952361" y="2136903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Classificação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6658;p77">
            <a:extLst>
              <a:ext uri="{FF2B5EF4-FFF2-40B4-BE49-F238E27FC236}">
                <a16:creationId xmlns:a16="http://schemas.microsoft.com/office/drawing/2014/main" id="{EE985181-290D-9685-1911-8DE390E45609}"/>
              </a:ext>
            </a:extLst>
          </p:cNvPr>
          <p:cNvSpPr/>
          <p:nvPr/>
        </p:nvSpPr>
        <p:spPr>
          <a:xfrm>
            <a:off x="9177515" y="3226406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Criação do Score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Google Shape;2488;p52">
            <a:extLst>
              <a:ext uri="{FF2B5EF4-FFF2-40B4-BE49-F238E27FC236}">
                <a16:creationId xmlns:a16="http://schemas.microsoft.com/office/drawing/2014/main" id="{2B7D6042-C673-07F9-3AED-6F719B2A9C38}"/>
              </a:ext>
            </a:extLst>
          </p:cNvPr>
          <p:cNvSpPr/>
          <p:nvPr/>
        </p:nvSpPr>
        <p:spPr>
          <a:xfrm>
            <a:off x="10815930" y="2703133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5</a:t>
            </a:r>
            <a:endParaRPr sz="900" b="1" dirty="0"/>
          </a:p>
        </p:txBody>
      </p:sp>
      <p:sp>
        <p:nvSpPr>
          <p:cNvPr id="146" name="Google Shape;6658;p77">
            <a:extLst>
              <a:ext uri="{FF2B5EF4-FFF2-40B4-BE49-F238E27FC236}">
                <a16:creationId xmlns:a16="http://schemas.microsoft.com/office/drawing/2014/main" id="{D3B3C2F0-8B3C-D983-50E6-4F92FEBF1736}"/>
              </a:ext>
            </a:extLst>
          </p:cNvPr>
          <p:cNvSpPr/>
          <p:nvPr/>
        </p:nvSpPr>
        <p:spPr>
          <a:xfrm>
            <a:off x="10298269" y="2160054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Concessão de Crédito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9" name="Gráfico 148" descr="Homem">
            <a:extLst>
              <a:ext uri="{FF2B5EF4-FFF2-40B4-BE49-F238E27FC236}">
                <a16:creationId xmlns:a16="http://schemas.microsoft.com/office/drawing/2014/main" id="{35284356-9CB0-138C-8F44-B59F4B3DB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9229" y="5643185"/>
            <a:ext cx="914400" cy="914400"/>
          </a:xfrm>
          <a:prstGeom prst="rect">
            <a:avLst/>
          </a:prstGeom>
        </p:spPr>
      </p:pic>
      <p:pic>
        <p:nvPicPr>
          <p:cNvPr id="150" name="Gráfico 149" descr="Homem">
            <a:extLst>
              <a:ext uri="{FF2B5EF4-FFF2-40B4-BE49-F238E27FC236}">
                <a16:creationId xmlns:a16="http://schemas.microsoft.com/office/drawing/2014/main" id="{908BEBE5-7CF0-2A9E-49A8-700292E66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8871" y="4454898"/>
            <a:ext cx="914400" cy="914400"/>
          </a:xfrm>
          <a:prstGeom prst="rect">
            <a:avLst/>
          </a:prstGeom>
        </p:spPr>
      </p:pic>
      <p:pic>
        <p:nvPicPr>
          <p:cNvPr id="152" name="Gráfico 151" descr="Adicionar">
            <a:extLst>
              <a:ext uri="{FF2B5EF4-FFF2-40B4-BE49-F238E27FC236}">
                <a16:creationId xmlns:a16="http://schemas.microsoft.com/office/drawing/2014/main" id="{8DE40D3B-E323-0CD8-C100-AE1EFE54BC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1929" y="4752954"/>
            <a:ext cx="290924" cy="290924"/>
          </a:xfrm>
          <a:prstGeom prst="rect">
            <a:avLst/>
          </a:prstGeom>
        </p:spPr>
      </p:pic>
      <p:sp>
        <p:nvSpPr>
          <p:cNvPr id="153" name="Google Shape;6658;p77">
            <a:extLst>
              <a:ext uri="{FF2B5EF4-FFF2-40B4-BE49-F238E27FC236}">
                <a16:creationId xmlns:a16="http://schemas.microsoft.com/office/drawing/2014/main" id="{FB9AA2D3-DE1D-8D8B-C36E-A06416B18A44}"/>
              </a:ext>
            </a:extLst>
          </p:cNvPr>
          <p:cNvSpPr/>
          <p:nvPr/>
        </p:nvSpPr>
        <p:spPr>
          <a:xfrm>
            <a:off x="6294227" y="4752954"/>
            <a:ext cx="1233344" cy="290924"/>
          </a:xfrm>
          <a:prstGeom prst="roundRect">
            <a:avLst>
              <a:gd name="adj" fmla="val 50000"/>
            </a:avLst>
          </a:prstGeom>
          <a:solidFill>
            <a:srgbClr val="1B7B56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Aprovação</a:t>
            </a:r>
            <a:endParaRPr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Fluxograma: Conector 153">
            <a:extLst>
              <a:ext uri="{FF2B5EF4-FFF2-40B4-BE49-F238E27FC236}">
                <a16:creationId xmlns:a16="http://schemas.microsoft.com/office/drawing/2014/main" id="{9D664E6C-C12E-87DB-A337-11848A76CA1E}"/>
              </a:ext>
            </a:extLst>
          </p:cNvPr>
          <p:cNvSpPr/>
          <p:nvPr/>
        </p:nvSpPr>
        <p:spPr>
          <a:xfrm>
            <a:off x="5001672" y="4766636"/>
            <a:ext cx="276653" cy="290924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Fluxograma: Conector 154">
            <a:extLst>
              <a:ext uri="{FF2B5EF4-FFF2-40B4-BE49-F238E27FC236}">
                <a16:creationId xmlns:a16="http://schemas.microsoft.com/office/drawing/2014/main" id="{9F1A5215-0B3A-9054-C992-694474E5EC05}"/>
              </a:ext>
            </a:extLst>
          </p:cNvPr>
          <p:cNvSpPr/>
          <p:nvPr/>
        </p:nvSpPr>
        <p:spPr>
          <a:xfrm>
            <a:off x="5000264" y="6100385"/>
            <a:ext cx="276653" cy="290924"/>
          </a:xfrm>
          <a:prstGeom prst="flowChartConnector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Google Shape;6658;p77">
            <a:extLst>
              <a:ext uri="{FF2B5EF4-FFF2-40B4-BE49-F238E27FC236}">
                <a16:creationId xmlns:a16="http://schemas.microsoft.com/office/drawing/2014/main" id="{1D4473FE-AB18-D930-C445-3A6D8B77CEA4}"/>
              </a:ext>
            </a:extLst>
          </p:cNvPr>
          <p:cNvSpPr/>
          <p:nvPr/>
        </p:nvSpPr>
        <p:spPr>
          <a:xfrm>
            <a:off x="6347826" y="6091311"/>
            <a:ext cx="1233344" cy="290924"/>
          </a:xfrm>
          <a:prstGeom prst="roundRect">
            <a:avLst>
              <a:gd name="adj" fmla="val 50000"/>
            </a:avLst>
          </a:prstGeom>
          <a:solidFill>
            <a:srgbClr val="993300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Aprovação</a:t>
            </a:r>
            <a:endParaRPr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Retângulo 161">
            <a:extLst>
              <a:ext uri="{FF2B5EF4-FFF2-40B4-BE49-F238E27FC236}">
                <a16:creationId xmlns:a16="http://schemas.microsoft.com/office/drawing/2014/main" id="{103A297A-1EA5-CE95-4C02-7D4AE7F429B9}"/>
              </a:ext>
            </a:extLst>
          </p:cNvPr>
          <p:cNvSpPr/>
          <p:nvPr/>
        </p:nvSpPr>
        <p:spPr>
          <a:xfrm>
            <a:off x="6028172" y="6206052"/>
            <a:ext cx="261158" cy="45719"/>
          </a:xfrm>
          <a:prstGeom prst="rect">
            <a:avLst/>
          </a:prstGeom>
          <a:solidFill>
            <a:srgbClr val="993300"/>
          </a:solidFill>
          <a:ln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Chave Esquerda 163">
            <a:extLst>
              <a:ext uri="{FF2B5EF4-FFF2-40B4-BE49-F238E27FC236}">
                <a16:creationId xmlns:a16="http://schemas.microsoft.com/office/drawing/2014/main" id="{A624E1E3-3901-3A74-5616-F4D9D2B49CB2}"/>
              </a:ext>
            </a:extLst>
          </p:cNvPr>
          <p:cNvSpPr/>
          <p:nvPr/>
        </p:nvSpPr>
        <p:spPr>
          <a:xfrm rot="10800000">
            <a:off x="7636894" y="4878107"/>
            <a:ext cx="666750" cy="1373663"/>
          </a:xfrm>
          <a:prstGeom prst="leftBrace">
            <a:avLst/>
          </a:prstGeom>
          <a:noFill/>
          <a:ln w="28575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F3B83059-A09C-1865-B49C-798FAD42D592}"/>
              </a:ext>
            </a:extLst>
          </p:cNvPr>
          <p:cNvSpPr txBox="1"/>
          <p:nvPr/>
        </p:nvSpPr>
        <p:spPr>
          <a:xfrm>
            <a:off x="5000596" y="4198543"/>
            <a:ext cx="138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Adimplentes</a:t>
            </a: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F881CECC-CE29-6319-132D-D7C14469B939}"/>
              </a:ext>
            </a:extLst>
          </p:cNvPr>
          <p:cNvSpPr txBox="1"/>
          <p:nvPr/>
        </p:nvSpPr>
        <p:spPr>
          <a:xfrm>
            <a:off x="4971738" y="5422364"/>
            <a:ext cx="138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Inadimplentes</a:t>
            </a:r>
          </a:p>
        </p:txBody>
      </p:sp>
      <p:sp>
        <p:nvSpPr>
          <p:cNvPr id="217" name="Shape 4">
            <a:extLst>
              <a:ext uri="{FF2B5EF4-FFF2-40B4-BE49-F238E27FC236}">
                <a16:creationId xmlns:a16="http://schemas.microsoft.com/office/drawing/2014/main" id="{3BAFC5EC-C798-956D-E771-3FB01279AF21}"/>
              </a:ext>
            </a:extLst>
          </p:cNvPr>
          <p:cNvSpPr/>
          <p:nvPr/>
        </p:nvSpPr>
        <p:spPr>
          <a:xfrm>
            <a:off x="8839916" y="5469249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218" name="Shape 3">
            <a:extLst>
              <a:ext uri="{FF2B5EF4-FFF2-40B4-BE49-F238E27FC236}">
                <a16:creationId xmlns:a16="http://schemas.microsoft.com/office/drawing/2014/main" id="{A33151E8-31D0-CBFD-28EA-FDCD24A27E90}"/>
              </a:ext>
            </a:extLst>
          </p:cNvPr>
          <p:cNvSpPr/>
          <p:nvPr/>
        </p:nvSpPr>
        <p:spPr>
          <a:xfrm>
            <a:off x="8568433" y="4560688"/>
            <a:ext cx="109153" cy="1870380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219" name="Shape 4">
            <a:extLst>
              <a:ext uri="{FF2B5EF4-FFF2-40B4-BE49-F238E27FC236}">
                <a16:creationId xmlns:a16="http://schemas.microsoft.com/office/drawing/2014/main" id="{CBDA084F-5E1B-6BC4-8655-D44FD12A7156}"/>
              </a:ext>
            </a:extLst>
          </p:cNvPr>
          <p:cNvSpPr/>
          <p:nvPr/>
        </p:nvSpPr>
        <p:spPr>
          <a:xfrm>
            <a:off x="8854038" y="4908610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220" name="Shape 5">
            <a:extLst>
              <a:ext uri="{FF2B5EF4-FFF2-40B4-BE49-F238E27FC236}">
                <a16:creationId xmlns:a16="http://schemas.microsoft.com/office/drawing/2014/main" id="{4F429B89-535F-1B5F-3F49-14B9AA3E9E06}"/>
              </a:ext>
            </a:extLst>
          </p:cNvPr>
          <p:cNvSpPr/>
          <p:nvPr/>
        </p:nvSpPr>
        <p:spPr>
          <a:xfrm>
            <a:off x="8378382" y="4691976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221" name="Text 6">
            <a:extLst>
              <a:ext uri="{FF2B5EF4-FFF2-40B4-BE49-F238E27FC236}">
                <a16:creationId xmlns:a16="http://schemas.microsoft.com/office/drawing/2014/main" id="{F5807004-3891-A531-E39B-912B0FC07335}"/>
              </a:ext>
            </a:extLst>
          </p:cNvPr>
          <p:cNvSpPr/>
          <p:nvPr/>
        </p:nvSpPr>
        <p:spPr>
          <a:xfrm>
            <a:off x="8554833" y="4731505"/>
            <a:ext cx="122753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222" name="Shape 10">
            <a:extLst>
              <a:ext uri="{FF2B5EF4-FFF2-40B4-BE49-F238E27FC236}">
                <a16:creationId xmlns:a16="http://schemas.microsoft.com/office/drawing/2014/main" id="{AC1FDD46-3D5E-E700-DE8C-DFF5F7C1B3B3}"/>
              </a:ext>
            </a:extLst>
          </p:cNvPr>
          <p:cNvSpPr/>
          <p:nvPr/>
        </p:nvSpPr>
        <p:spPr>
          <a:xfrm>
            <a:off x="8392357" y="5250777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223" name="Text 11">
            <a:extLst>
              <a:ext uri="{FF2B5EF4-FFF2-40B4-BE49-F238E27FC236}">
                <a16:creationId xmlns:a16="http://schemas.microsoft.com/office/drawing/2014/main" id="{3D5413F9-122E-A225-53AF-F9011D6580AE}"/>
              </a:ext>
            </a:extLst>
          </p:cNvPr>
          <p:cNvSpPr/>
          <p:nvPr/>
        </p:nvSpPr>
        <p:spPr>
          <a:xfrm>
            <a:off x="8541781" y="5290305"/>
            <a:ext cx="176689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224" name="Shape 15">
            <a:extLst>
              <a:ext uri="{FF2B5EF4-FFF2-40B4-BE49-F238E27FC236}">
                <a16:creationId xmlns:a16="http://schemas.microsoft.com/office/drawing/2014/main" id="{A0CF7B12-C167-19DA-18F0-4D4F75E0D0DF}"/>
              </a:ext>
            </a:extLst>
          </p:cNvPr>
          <p:cNvSpPr/>
          <p:nvPr/>
        </p:nvSpPr>
        <p:spPr>
          <a:xfrm>
            <a:off x="8408862" y="5842789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225" name="Text 16">
            <a:extLst>
              <a:ext uri="{FF2B5EF4-FFF2-40B4-BE49-F238E27FC236}">
                <a16:creationId xmlns:a16="http://schemas.microsoft.com/office/drawing/2014/main" id="{A91E8FD0-EE83-99A6-52F0-997B5675B27E}"/>
              </a:ext>
            </a:extLst>
          </p:cNvPr>
          <p:cNvSpPr/>
          <p:nvPr/>
        </p:nvSpPr>
        <p:spPr>
          <a:xfrm>
            <a:off x="8554833" y="5882317"/>
            <a:ext cx="183594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226" name="CaixaDeTexto 225">
            <a:extLst>
              <a:ext uri="{FF2B5EF4-FFF2-40B4-BE49-F238E27FC236}">
                <a16:creationId xmlns:a16="http://schemas.microsoft.com/office/drawing/2014/main" id="{648A09AF-A1D3-F860-EEBC-0F31A3C95A8D}"/>
              </a:ext>
            </a:extLst>
          </p:cNvPr>
          <p:cNvSpPr txBox="1"/>
          <p:nvPr/>
        </p:nvSpPr>
        <p:spPr>
          <a:xfrm>
            <a:off x="9013608" y="4738879"/>
            <a:ext cx="3359032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Aumento do Lucro da instituição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Shape 4">
            <a:extLst>
              <a:ext uri="{FF2B5EF4-FFF2-40B4-BE49-F238E27FC236}">
                <a16:creationId xmlns:a16="http://schemas.microsoft.com/office/drawing/2014/main" id="{020B677E-11C6-5B65-72CF-9F39A7A753D1}"/>
              </a:ext>
            </a:extLst>
          </p:cNvPr>
          <p:cNvSpPr/>
          <p:nvPr/>
        </p:nvSpPr>
        <p:spPr>
          <a:xfrm>
            <a:off x="8886654" y="6052763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29DB64F1-9E6A-9D80-A9E0-EDD977ABA5A2}"/>
              </a:ext>
            </a:extLst>
          </p:cNvPr>
          <p:cNvSpPr txBox="1"/>
          <p:nvPr/>
        </p:nvSpPr>
        <p:spPr>
          <a:xfrm>
            <a:off x="8999739" y="5290203"/>
            <a:ext cx="2206159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Satisfação do Cliente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CaixaDeTexto 228">
            <a:extLst>
              <a:ext uri="{FF2B5EF4-FFF2-40B4-BE49-F238E27FC236}">
                <a16:creationId xmlns:a16="http://schemas.microsoft.com/office/drawing/2014/main" id="{76E7DBC7-2801-0D56-D23F-FFEEF9A66561}"/>
              </a:ext>
            </a:extLst>
          </p:cNvPr>
          <p:cNvSpPr txBox="1"/>
          <p:nvPr/>
        </p:nvSpPr>
        <p:spPr>
          <a:xfrm>
            <a:off x="9030488" y="5862310"/>
            <a:ext cx="3090677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Estímulo ao crescimento econômico 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9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B7F54-73A5-91F2-BE26-E381EFA70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9DF4607A-8EA7-9383-94EE-F0550E72AD8A}"/>
              </a:ext>
            </a:extLst>
          </p:cNvPr>
          <p:cNvSpPr/>
          <p:nvPr/>
        </p:nvSpPr>
        <p:spPr>
          <a:xfrm>
            <a:off x="100683" y="3540279"/>
            <a:ext cx="11990633" cy="3252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7F72C11-F801-9D43-C444-C81B2073DAAB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DESAFIO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A687A40-C14B-5B1E-1FE7-CFFD2678E206}"/>
              </a:ext>
            </a:extLst>
          </p:cNvPr>
          <p:cNvSpPr/>
          <p:nvPr/>
        </p:nvSpPr>
        <p:spPr>
          <a:xfrm>
            <a:off x="114680" y="942415"/>
            <a:ext cx="11990633" cy="2371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Google Shape;3716;p76">
            <a:extLst>
              <a:ext uri="{FF2B5EF4-FFF2-40B4-BE49-F238E27FC236}">
                <a16:creationId xmlns:a16="http://schemas.microsoft.com/office/drawing/2014/main" id="{E4CCD44C-1D58-FCD9-4D6B-1604ED484257}"/>
              </a:ext>
            </a:extLst>
          </p:cNvPr>
          <p:cNvSpPr/>
          <p:nvPr/>
        </p:nvSpPr>
        <p:spPr>
          <a:xfrm>
            <a:off x="245273" y="1229633"/>
            <a:ext cx="1569764" cy="1999105"/>
          </a:xfrm>
          <a:custGeom>
            <a:avLst/>
            <a:gdLst/>
            <a:ahLst/>
            <a:cxnLst/>
            <a:rect l="l" t="t" r="r" b="b"/>
            <a:pathLst>
              <a:path w="22682" h="23602" extrusionOk="0">
                <a:moveTo>
                  <a:pt x="13852" y="21070"/>
                </a:moveTo>
                <a:lnTo>
                  <a:pt x="13894" y="21091"/>
                </a:lnTo>
                <a:lnTo>
                  <a:pt x="13977" y="21217"/>
                </a:lnTo>
                <a:lnTo>
                  <a:pt x="14103" y="21384"/>
                </a:lnTo>
                <a:lnTo>
                  <a:pt x="14166" y="21384"/>
                </a:lnTo>
                <a:lnTo>
                  <a:pt x="14208" y="21342"/>
                </a:lnTo>
                <a:lnTo>
                  <a:pt x="14228" y="21384"/>
                </a:lnTo>
                <a:lnTo>
                  <a:pt x="14228" y="21489"/>
                </a:lnTo>
                <a:lnTo>
                  <a:pt x="14187" y="21489"/>
                </a:lnTo>
                <a:lnTo>
                  <a:pt x="14124" y="21698"/>
                </a:lnTo>
                <a:lnTo>
                  <a:pt x="13998" y="21928"/>
                </a:lnTo>
                <a:lnTo>
                  <a:pt x="13873" y="21928"/>
                </a:lnTo>
                <a:lnTo>
                  <a:pt x="13852" y="22075"/>
                </a:lnTo>
                <a:lnTo>
                  <a:pt x="13789" y="22158"/>
                </a:lnTo>
                <a:lnTo>
                  <a:pt x="13768" y="22158"/>
                </a:lnTo>
                <a:lnTo>
                  <a:pt x="13643" y="22242"/>
                </a:lnTo>
                <a:lnTo>
                  <a:pt x="13559" y="22326"/>
                </a:lnTo>
                <a:lnTo>
                  <a:pt x="13559" y="22367"/>
                </a:lnTo>
                <a:lnTo>
                  <a:pt x="13454" y="22388"/>
                </a:lnTo>
                <a:lnTo>
                  <a:pt x="13392" y="22451"/>
                </a:lnTo>
                <a:lnTo>
                  <a:pt x="13392" y="22472"/>
                </a:lnTo>
                <a:lnTo>
                  <a:pt x="13329" y="22347"/>
                </a:lnTo>
                <a:lnTo>
                  <a:pt x="13371" y="22242"/>
                </a:lnTo>
                <a:lnTo>
                  <a:pt x="13454" y="22179"/>
                </a:lnTo>
                <a:lnTo>
                  <a:pt x="13454" y="22116"/>
                </a:lnTo>
                <a:lnTo>
                  <a:pt x="13559" y="22012"/>
                </a:lnTo>
                <a:lnTo>
                  <a:pt x="13559" y="21928"/>
                </a:lnTo>
                <a:lnTo>
                  <a:pt x="13601" y="21970"/>
                </a:lnTo>
                <a:lnTo>
                  <a:pt x="13684" y="21970"/>
                </a:lnTo>
                <a:lnTo>
                  <a:pt x="13789" y="21865"/>
                </a:lnTo>
                <a:lnTo>
                  <a:pt x="13789" y="21761"/>
                </a:lnTo>
                <a:lnTo>
                  <a:pt x="13810" y="21740"/>
                </a:lnTo>
                <a:lnTo>
                  <a:pt x="13810" y="21614"/>
                </a:lnTo>
                <a:lnTo>
                  <a:pt x="13873" y="21551"/>
                </a:lnTo>
                <a:lnTo>
                  <a:pt x="13915" y="21551"/>
                </a:lnTo>
                <a:lnTo>
                  <a:pt x="13977" y="21447"/>
                </a:lnTo>
                <a:lnTo>
                  <a:pt x="13956" y="21384"/>
                </a:lnTo>
                <a:lnTo>
                  <a:pt x="13894" y="21300"/>
                </a:lnTo>
                <a:lnTo>
                  <a:pt x="13894" y="21112"/>
                </a:lnTo>
                <a:lnTo>
                  <a:pt x="13852" y="21070"/>
                </a:lnTo>
                <a:close/>
                <a:moveTo>
                  <a:pt x="7617" y="0"/>
                </a:moveTo>
                <a:lnTo>
                  <a:pt x="7617" y="147"/>
                </a:lnTo>
                <a:lnTo>
                  <a:pt x="7575" y="272"/>
                </a:lnTo>
                <a:lnTo>
                  <a:pt x="7282" y="481"/>
                </a:lnTo>
                <a:lnTo>
                  <a:pt x="7094" y="502"/>
                </a:lnTo>
                <a:lnTo>
                  <a:pt x="6842" y="607"/>
                </a:lnTo>
                <a:lnTo>
                  <a:pt x="6738" y="565"/>
                </a:lnTo>
                <a:lnTo>
                  <a:pt x="6570" y="586"/>
                </a:lnTo>
                <a:lnTo>
                  <a:pt x="6382" y="732"/>
                </a:lnTo>
                <a:lnTo>
                  <a:pt x="6215" y="795"/>
                </a:lnTo>
                <a:lnTo>
                  <a:pt x="6152" y="732"/>
                </a:lnTo>
                <a:lnTo>
                  <a:pt x="5901" y="774"/>
                </a:lnTo>
                <a:lnTo>
                  <a:pt x="5692" y="774"/>
                </a:lnTo>
                <a:lnTo>
                  <a:pt x="5503" y="670"/>
                </a:lnTo>
                <a:lnTo>
                  <a:pt x="5315" y="628"/>
                </a:lnTo>
                <a:lnTo>
                  <a:pt x="5169" y="586"/>
                </a:lnTo>
                <a:lnTo>
                  <a:pt x="5169" y="586"/>
                </a:lnTo>
                <a:lnTo>
                  <a:pt x="5231" y="711"/>
                </a:lnTo>
                <a:lnTo>
                  <a:pt x="5378" y="774"/>
                </a:lnTo>
                <a:lnTo>
                  <a:pt x="5503" y="879"/>
                </a:lnTo>
                <a:lnTo>
                  <a:pt x="5545" y="984"/>
                </a:lnTo>
                <a:lnTo>
                  <a:pt x="5399" y="1235"/>
                </a:lnTo>
                <a:lnTo>
                  <a:pt x="5420" y="1297"/>
                </a:lnTo>
                <a:lnTo>
                  <a:pt x="5441" y="1339"/>
                </a:lnTo>
                <a:lnTo>
                  <a:pt x="5420" y="1528"/>
                </a:lnTo>
                <a:lnTo>
                  <a:pt x="5692" y="1611"/>
                </a:lnTo>
                <a:lnTo>
                  <a:pt x="5859" y="1569"/>
                </a:lnTo>
                <a:lnTo>
                  <a:pt x="6047" y="1611"/>
                </a:lnTo>
                <a:lnTo>
                  <a:pt x="6047" y="1716"/>
                </a:lnTo>
                <a:lnTo>
                  <a:pt x="5922" y="1758"/>
                </a:lnTo>
                <a:lnTo>
                  <a:pt x="5650" y="1820"/>
                </a:lnTo>
                <a:lnTo>
                  <a:pt x="5608" y="1862"/>
                </a:lnTo>
                <a:lnTo>
                  <a:pt x="5545" y="1925"/>
                </a:lnTo>
                <a:lnTo>
                  <a:pt x="5503" y="2072"/>
                </a:lnTo>
                <a:lnTo>
                  <a:pt x="5210" y="2239"/>
                </a:lnTo>
                <a:lnTo>
                  <a:pt x="5106" y="2344"/>
                </a:lnTo>
                <a:lnTo>
                  <a:pt x="4897" y="2469"/>
                </a:lnTo>
                <a:lnTo>
                  <a:pt x="4771" y="2616"/>
                </a:lnTo>
                <a:lnTo>
                  <a:pt x="4541" y="2616"/>
                </a:lnTo>
                <a:lnTo>
                  <a:pt x="4394" y="2595"/>
                </a:lnTo>
                <a:lnTo>
                  <a:pt x="4164" y="2406"/>
                </a:lnTo>
                <a:lnTo>
                  <a:pt x="3955" y="2260"/>
                </a:lnTo>
                <a:lnTo>
                  <a:pt x="3809" y="2281"/>
                </a:lnTo>
                <a:lnTo>
                  <a:pt x="3809" y="2134"/>
                </a:lnTo>
                <a:lnTo>
                  <a:pt x="3767" y="1988"/>
                </a:lnTo>
                <a:lnTo>
                  <a:pt x="3662" y="1883"/>
                </a:lnTo>
                <a:lnTo>
                  <a:pt x="3641" y="1820"/>
                </a:lnTo>
                <a:lnTo>
                  <a:pt x="3495" y="1862"/>
                </a:lnTo>
                <a:lnTo>
                  <a:pt x="3390" y="1988"/>
                </a:lnTo>
                <a:lnTo>
                  <a:pt x="3306" y="1988"/>
                </a:lnTo>
                <a:lnTo>
                  <a:pt x="3244" y="1946"/>
                </a:lnTo>
                <a:lnTo>
                  <a:pt x="3139" y="1946"/>
                </a:lnTo>
                <a:lnTo>
                  <a:pt x="3076" y="2030"/>
                </a:lnTo>
                <a:lnTo>
                  <a:pt x="2407" y="2030"/>
                </a:lnTo>
                <a:lnTo>
                  <a:pt x="2386" y="2197"/>
                </a:lnTo>
                <a:lnTo>
                  <a:pt x="2448" y="2344"/>
                </a:lnTo>
                <a:lnTo>
                  <a:pt x="2658" y="2385"/>
                </a:lnTo>
                <a:lnTo>
                  <a:pt x="2720" y="2553"/>
                </a:lnTo>
                <a:lnTo>
                  <a:pt x="2679" y="2616"/>
                </a:lnTo>
                <a:lnTo>
                  <a:pt x="2762" y="2699"/>
                </a:lnTo>
                <a:lnTo>
                  <a:pt x="2720" y="2804"/>
                </a:lnTo>
                <a:lnTo>
                  <a:pt x="2595" y="2720"/>
                </a:lnTo>
                <a:lnTo>
                  <a:pt x="2197" y="2867"/>
                </a:lnTo>
                <a:lnTo>
                  <a:pt x="2239" y="3180"/>
                </a:lnTo>
                <a:lnTo>
                  <a:pt x="2344" y="3306"/>
                </a:lnTo>
                <a:lnTo>
                  <a:pt x="2553" y="3452"/>
                </a:lnTo>
                <a:lnTo>
                  <a:pt x="2679" y="3724"/>
                </a:lnTo>
                <a:lnTo>
                  <a:pt x="2679" y="3913"/>
                </a:lnTo>
                <a:lnTo>
                  <a:pt x="2679" y="3976"/>
                </a:lnTo>
                <a:lnTo>
                  <a:pt x="2365" y="5189"/>
                </a:lnTo>
                <a:lnTo>
                  <a:pt x="2260" y="5503"/>
                </a:lnTo>
                <a:lnTo>
                  <a:pt x="2281" y="5545"/>
                </a:lnTo>
                <a:lnTo>
                  <a:pt x="2239" y="5629"/>
                </a:lnTo>
                <a:lnTo>
                  <a:pt x="2093" y="5608"/>
                </a:lnTo>
                <a:lnTo>
                  <a:pt x="2093" y="5587"/>
                </a:lnTo>
                <a:lnTo>
                  <a:pt x="1967" y="5503"/>
                </a:lnTo>
                <a:lnTo>
                  <a:pt x="1821" y="5503"/>
                </a:lnTo>
                <a:lnTo>
                  <a:pt x="1758" y="5482"/>
                </a:lnTo>
                <a:lnTo>
                  <a:pt x="1716" y="5545"/>
                </a:lnTo>
                <a:lnTo>
                  <a:pt x="1319" y="5691"/>
                </a:lnTo>
                <a:lnTo>
                  <a:pt x="1026" y="5733"/>
                </a:lnTo>
                <a:lnTo>
                  <a:pt x="942" y="5817"/>
                </a:lnTo>
                <a:lnTo>
                  <a:pt x="879" y="5838"/>
                </a:lnTo>
                <a:lnTo>
                  <a:pt x="733" y="5963"/>
                </a:lnTo>
                <a:lnTo>
                  <a:pt x="607" y="6026"/>
                </a:lnTo>
                <a:lnTo>
                  <a:pt x="503" y="6110"/>
                </a:lnTo>
                <a:lnTo>
                  <a:pt x="523" y="6256"/>
                </a:lnTo>
                <a:lnTo>
                  <a:pt x="482" y="6340"/>
                </a:lnTo>
                <a:lnTo>
                  <a:pt x="503" y="6424"/>
                </a:lnTo>
                <a:lnTo>
                  <a:pt x="356" y="6570"/>
                </a:lnTo>
                <a:lnTo>
                  <a:pt x="398" y="6779"/>
                </a:lnTo>
                <a:lnTo>
                  <a:pt x="461" y="6884"/>
                </a:lnTo>
                <a:lnTo>
                  <a:pt x="356" y="6968"/>
                </a:lnTo>
                <a:lnTo>
                  <a:pt x="272" y="6947"/>
                </a:lnTo>
                <a:lnTo>
                  <a:pt x="105" y="7051"/>
                </a:lnTo>
                <a:lnTo>
                  <a:pt x="105" y="7156"/>
                </a:lnTo>
                <a:lnTo>
                  <a:pt x="63" y="7198"/>
                </a:lnTo>
                <a:lnTo>
                  <a:pt x="84" y="7282"/>
                </a:lnTo>
                <a:lnTo>
                  <a:pt x="63" y="7407"/>
                </a:lnTo>
                <a:lnTo>
                  <a:pt x="0" y="7512"/>
                </a:lnTo>
                <a:lnTo>
                  <a:pt x="63" y="7616"/>
                </a:lnTo>
                <a:lnTo>
                  <a:pt x="42" y="7700"/>
                </a:lnTo>
                <a:lnTo>
                  <a:pt x="189" y="7846"/>
                </a:lnTo>
                <a:lnTo>
                  <a:pt x="482" y="8307"/>
                </a:lnTo>
                <a:lnTo>
                  <a:pt x="314" y="8474"/>
                </a:lnTo>
                <a:lnTo>
                  <a:pt x="691" y="8453"/>
                </a:lnTo>
                <a:lnTo>
                  <a:pt x="879" y="8474"/>
                </a:lnTo>
                <a:lnTo>
                  <a:pt x="1005" y="8662"/>
                </a:lnTo>
                <a:lnTo>
                  <a:pt x="1026" y="8830"/>
                </a:lnTo>
                <a:lnTo>
                  <a:pt x="1256" y="8830"/>
                </a:lnTo>
                <a:lnTo>
                  <a:pt x="1549" y="8851"/>
                </a:lnTo>
                <a:lnTo>
                  <a:pt x="1779" y="8621"/>
                </a:lnTo>
                <a:lnTo>
                  <a:pt x="1988" y="8474"/>
                </a:lnTo>
                <a:lnTo>
                  <a:pt x="2051" y="8537"/>
                </a:lnTo>
                <a:lnTo>
                  <a:pt x="2030" y="8662"/>
                </a:lnTo>
                <a:lnTo>
                  <a:pt x="1967" y="8725"/>
                </a:lnTo>
                <a:lnTo>
                  <a:pt x="1967" y="8934"/>
                </a:lnTo>
                <a:lnTo>
                  <a:pt x="1988" y="9269"/>
                </a:lnTo>
                <a:lnTo>
                  <a:pt x="1988" y="9395"/>
                </a:lnTo>
                <a:lnTo>
                  <a:pt x="2072" y="9478"/>
                </a:lnTo>
                <a:lnTo>
                  <a:pt x="2176" y="9458"/>
                </a:lnTo>
                <a:lnTo>
                  <a:pt x="2281" y="9416"/>
                </a:lnTo>
                <a:lnTo>
                  <a:pt x="2469" y="9416"/>
                </a:lnTo>
                <a:lnTo>
                  <a:pt x="2511" y="9458"/>
                </a:lnTo>
                <a:lnTo>
                  <a:pt x="3076" y="9458"/>
                </a:lnTo>
                <a:lnTo>
                  <a:pt x="3223" y="9353"/>
                </a:lnTo>
                <a:lnTo>
                  <a:pt x="3306" y="9353"/>
                </a:lnTo>
                <a:lnTo>
                  <a:pt x="3432" y="9248"/>
                </a:lnTo>
                <a:lnTo>
                  <a:pt x="3557" y="9248"/>
                </a:lnTo>
                <a:lnTo>
                  <a:pt x="3725" y="9186"/>
                </a:lnTo>
                <a:lnTo>
                  <a:pt x="3829" y="8934"/>
                </a:lnTo>
                <a:lnTo>
                  <a:pt x="4081" y="8746"/>
                </a:lnTo>
                <a:lnTo>
                  <a:pt x="4269" y="8725"/>
                </a:lnTo>
                <a:lnTo>
                  <a:pt x="4457" y="8621"/>
                </a:lnTo>
                <a:lnTo>
                  <a:pt x="4583" y="8621"/>
                </a:lnTo>
                <a:lnTo>
                  <a:pt x="4687" y="8683"/>
                </a:lnTo>
                <a:lnTo>
                  <a:pt x="4813" y="8621"/>
                </a:lnTo>
                <a:lnTo>
                  <a:pt x="4897" y="8662"/>
                </a:lnTo>
                <a:lnTo>
                  <a:pt x="4876" y="8788"/>
                </a:lnTo>
                <a:lnTo>
                  <a:pt x="4959" y="8997"/>
                </a:lnTo>
                <a:lnTo>
                  <a:pt x="5085" y="9374"/>
                </a:lnTo>
                <a:lnTo>
                  <a:pt x="5169" y="9646"/>
                </a:lnTo>
                <a:lnTo>
                  <a:pt x="5106" y="9751"/>
                </a:lnTo>
                <a:lnTo>
                  <a:pt x="5210" y="9960"/>
                </a:lnTo>
                <a:lnTo>
                  <a:pt x="5357" y="10002"/>
                </a:lnTo>
                <a:lnTo>
                  <a:pt x="5399" y="10190"/>
                </a:lnTo>
                <a:lnTo>
                  <a:pt x="5524" y="10274"/>
                </a:lnTo>
                <a:lnTo>
                  <a:pt x="5713" y="10357"/>
                </a:lnTo>
                <a:lnTo>
                  <a:pt x="5838" y="10462"/>
                </a:lnTo>
                <a:lnTo>
                  <a:pt x="5901" y="10420"/>
                </a:lnTo>
                <a:lnTo>
                  <a:pt x="6131" y="10357"/>
                </a:lnTo>
                <a:lnTo>
                  <a:pt x="6340" y="10587"/>
                </a:lnTo>
                <a:lnTo>
                  <a:pt x="6508" y="10525"/>
                </a:lnTo>
                <a:lnTo>
                  <a:pt x="6717" y="10755"/>
                </a:lnTo>
                <a:lnTo>
                  <a:pt x="6822" y="10755"/>
                </a:lnTo>
                <a:lnTo>
                  <a:pt x="7073" y="10839"/>
                </a:lnTo>
                <a:lnTo>
                  <a:pt x="7240" y="10880"/>
                </a:lnTo>
                <a:lnTo>
                  <a:pt x="7261" y="11048"/>
                </a:lnTo>
                <a:lnTo>
                  <a:pt x="7366" y="11069"/>
                </a:lnTo>
                <a:lnTo>
                  <a:pt x="7512" y="11152"/>
                </a:lnTo>
                <a:lnTo>
                  <a:pt x="7868" y="11131"/>
                </a:lnTo>
                <a:lnTo>
                  <a:pt x="8098" y="11257"/>
                </a:lnTo>
                <a:lnTo>
                  <a:pt x="8140" y="11362"/>
                </a:lnTo>
                <a:lnTo>
                  <a:pt x="8119" y="11634"/>
                </a:lnTo>
                <a:lnTo>
                  <a:pt x="8182" y="11843"/>
                </a:lnTo>
                <a:lnTo>
                  <a:pt x="8098" y="11968"/>
                </a:lnTo>
                <a:lnTo>
                  <a:pt x="8307" y="12324"/>
                </a:lnTo>
                <a:lnTo>
                  <a:pt x="8286" y="12596"/>
                </a:lnTo>
                <a:lnTo>
                  <a:pt x="9290" y="12617"/>
                </a:lnTo>
                <a:lnTo>
                  <a:pt x="9353" y="12973"/>
                </a:lnTo>
                <a:lnTo>
                  <a:pt x="9332" y="13224"/>
                </a:lnTo>
                <a:lnTo>
                  <a:pt x="9604" y="13287"/>
                </a:lnTo>
                <a:lnTo>
                  <a:pt x="9897" y="13810"/>
                </a:lnTo>
                <a:lnTo>
                  <a:pt x="9918" y="14103"/>
                </a:lnTo>
                <a:lnTo>
                  <a:pt x="9646" y="14688"/>
                </a:lnTo>
                <a:lnTo>
                  <a:pt x="9667" y="14772"/>
                </a:lnTo>
                <a:lnTo>
                  <a:pt x="9583" y="14856"/>
                </a:lnTo>
                <a:lnTo>
                  <a:pt x="9646" y="14919"/>
                </a:lnTo>
                <a:lnTo>
                  <a:pt x="9604" y="15044"/>
                </a:lnTo>
                <a:lnTo>
                  <a:pt x="9751" y="15149"/>
                </a:lnTo>
                <a:lnTo>
                  <a:pt x="9751" y="15337"/>
                </a:lnTo>
                <a:lnTo>
                  <a:pt x="9855" y="15525"/>
                </a:lnTo>
                <a:lnTo>
                  <a:pt x="9793" y="15860"/>
                </a:lnTo>
                <a:lnTo>
                  <a:pt x="9814" y="15986"/>
                </a:lnTo>
                <a:lnTo>
                  <a:pt x="9772" y="16111"/>
                </a:lnTo>
                <a:lnTo>
                  <a:pt x="9814" y="16258"/>
                </a:lnTo>
                <a:lnTo>
                  <a:pt x="10023" y="16216"/>
                </a:lnTo>
                <a:lnTo>
                  <a:pt x="10107" y="16279"/>
                </a:lnTo>
                <a:lnTo>
                  <a:pt x="10379" y="16258"/>
                </a:lnTo>
                <a:lnTo>
                  <a:pt x="10525" y="16300"/>
                </a:lnTo>
                <a:lnTo>
                  <a:pt x="10797" y="16195"/>
                </a:lnTo>
                <a:lnTo>
                  <a:pt x="10923" y="16300"/>
                </a:lnTo>
                <a:lnTo>
                  <a:pt x="11027" y="16321"/>
                </a:lnTo>
                <a:lnTo>
                  <a:pt x="11069" y="16467"/>
                </a:lnTo>
                <a:lnTo>
                  <a:pt x="11236" y="17095"/>
                </a:lnTo>
                <a:lnTo>
                  <a:pt x="11341" y="17304"/>
                </a:lnTo>
                <a:lnTo>
                  <a:pt x="11446" y="17325"/>
                </a:lnTo>
                <a:lnTo>
                  <a:pt x="11676" y="17199"/>
                </a:lnTo>
                <a:lnTo>
                  <a:pt x="11801" y="17241"/>
                </a:lnTo>
                <a:lnTo>
                  <a:pt x="11885" y="17325"/>
                </a:lnTo>
                <a:lnTo>
                  <a:pt x="11969" y="17346"/>
                </a:lnTo>
                <a:lnTo>
                  <a:pt x="11906" y="17450"/>
                </a:lnTo>
                <a:lnTo>
                  <a:pt x="11885" y="17994"/>
                </a:lnTo>
                <a:lnTo>
                  <a:pt x="11864" y="18057"/>
                </a:lnTo>
                <a:lnTo>
                  <a:pt x="11822" y="18078"/>
                </a:lnTo>
                <a:lnTo>
                  <a:pt x="11822" y="18162"/>
                </a:lnTo>
                <a:lnTo>
                  <a:pt x="11801" y="18204"/>
                </a:lnTo>
                <a:lnTo>
                  <a:pt x="11801" y="18287"/>
                </a:lnTo>
                <a:lnTo>
                  <a:pt x="11906" y="18204"/>
                </a:lnTo>
                <a:lnTo>
                  <a:pt x="12178" y="18245"/>
                </a:lnTo>
                <a:lnTo>
                  <a:pt x="12178" y="18350"/>
                </a:lnTo>
                <a:lnTo>
                  <a:pt x="12283" y="18580"/>
                </a:lnTo>
                <a:lnTo>
                  <a:pt x="12283" y="18769"/>
                </a:lnTo>
                <a:lnTo>
                  <a:pt x="12303" y="18999"/>
                </a:lnTo>
                <a:lnTo>
                  <a:pt x="12324" y="19208"/>
                </a:lnTo>
                <a:lnTo>
                  <a:pt x="12303" y="19292"/>
                </a:lnTo>
                <a:lnTo>
                  <a:pt x="12199" y="19292"/>
                </a:lnTo>
                <a:lnTo>
                  <a:pt x="12073" y="19354"/>
                </a:lnTo>
                <a:lnTo>
                  <a:pt x="12031" y="19417"/>
                </a:lnTo>
                <a:lnTo>
                  <a:pt x="11969" y="19501"/>
                </a:lnTo>
                <a:lnTo>
                  <a:pt x="11927" y="19459"/>
                </a:lnTo>
                <a:lnTo>
                  <a:pt x="11697" y="19626"/>
                </a:lnTo>
                <a:lnTo>
                  <a:pt x="11655" y="19710"/>
                </a:lnTo>
                <a:lnTo>
                  <a:pt x="11571" y="19731"/>
                </a:lnTo>
                <a:lnTo>
                  <a:pt x="11362" y="19919"/>
                </a:lnTo>
                <a:lnTo>
                  <a:pt x="11278" y="19940"/>
                </a:lnTo>
                <a:lnTo>
                  <a:pt x="11278" y="20066"/>
                </a:lnTo>
                <a:lnTo>
                  <a:pt x="11195" y="20087"/>
                </a:lnTo>
                <a:lnTo>
                  <a:pt x="11132" y="20087"/>
                </a:lnTo>
                <a:lnTo>
                  <a:pt x="10943" y="20338"/>
                </a:lnTo>
                <a:lnTo>
                  <a:pt x="10923" y="20401"/>
                </a:lnTo>
                <a:lnTo>
                  <a:pt x="10923" y="20547"/>
                </a:lnTo>
                <a:lnTo>
                  <a:pt x="10839" y="20568"/>
                </a:lnTo>
                <a:lnTo>
                  <a:pt x="10776" y="20652"/>
                </a:lnTo>
                <a:lnTo>
                  <a:pt x="10671" y="20861"/>
                </a:lnTo>
                <a:lnTo>
                  <a:pt x="10609" y="20924"/>
                </a:lnTo>
                <a:lnTo>
                  <a:pt x="10504" y="21091"/>
                </a:lnTo>
                <a:lnTo>
                  <a:pt x="10504" y="21133"/>
                </a:lnTo>
                <a:lnTo>
                  <a:pt x="10399" y="21217"/>
                </a:lnTo>
                <a:lnTo>
                  <a:pt x="10358" y="21279"/>
                </a:lnTo>
                <a:lnTo>
                  <a:pt x="10441" y="21279"/>
                </a:lnTo>
                <a:lnTo>
                  <a:pt x="10504" y="21300"/>
                </a:lnTo>
                <a:lnTo>
                  <a:pt x="10776" y="21217"/>
                </a:lnTo>
                <a:lnTo>
                  <a:pt x="10923" y="21300"/>
                </a:lnTo>
                <a:lnTo>
                  <a:pt x="11048" y="21489"/>
                </a:lnTo>
                <a:lnTo>
                  <a:pt x="11153" y="21530"/>
                </a:lnTo>
                <a:lnTo>
                  <a:pt x="11236" y="21698"/>
                </a:lnTo>
                <a:lnTo>
                  <a:pt x="11362" y="21928"/>
                </a:lnTo>
                <a:lnTo>
                  <a:pt x="11446" y="21928"/>
                </a:lnTo>
                <a:lnTo>
                  <a:pt x="11550" y="21803"/>
                </a:lnTo>
                <a:lnTo>
                  <a:pt x="11592" y="21803"/>
                </a:lnTo>
                <a:lnTo>
                  <a:pt x="11718" y="22012"/>
                </a:lnTo>
                <a:lnTo>
                  <a:pt x="11885" y="22075"/>
                </a:lnTo>
                <a:lnTo>
                  <a:pt x="12011" y="22116"/>
                </a:lnTo>
                <a:lnTo>
                  <a:pt x="12136" y="22242"/>
                </a:lnTo>
                <a:lnTo>
                  <a:pt x="12136" y="22388"/>
                </a:lnTo>
                <a:lnTo>
                  <a:pt x="12241" y="22367"/>
                </a:lnTo>
                <a:lnTo>
                  <a:pt x="12492" y="22472"/>
                </a:lnTo>
                <a:lnTo>
                  <a:pt x="12617" y="22639"/>
                </a:lnTo>
                <a:lnTo>
                  <a:pt x="12743" y="22849"/>
                </a:lnTo>
                <a:lnTo>
                  <a:pt x="12868" y="22911"/>
                </a:lnTo>
                <a:lnTo>
                  <a:pt x="12848" y="23079"/>
                </a:lnTo>
                <a:lnTo>
                  <a:pt x="12743" y="23225"/>
                </a:lnTo>
                <a:lnTo>
                  <a:pt x="12806" y="23414"/>
                </a:lnTo>
                <a:lnTo>
                  <a:pt x="12827" y="23476"/>
                </a:lnTo>
                <a:lnTo>
                  <a:pt x="12848" y="23497"/>
                </a:lnTo>
                <a:lnTo>
                  <a:pt x="12931" y="23581"/>
                </a:lnTo>
                <a:lnTo>
                  <a:pt x="12952" y="23602"/>
                </a:lnTo>
                <a:lnTo>
                  <a:pt x="13161" y="23414"/>
                </a:lnTo>
                <a:lnTo>
                  <a:pt x="13245" y="23225"/>
                </a:lnTo>
                <a:lnTo>
                  <a:pt x="13350" y="22849"/>
                </a:lnTo>
                <a:lnTo>
                  <a:pt x="13433" y="22577"/>
                </a:lnTo>
                <a:lnTo>
                  <a:pt x="13454" y="22535"/>
                </a:lnTo>
                <a:lnTo>
                  <a:pt x="13426" y="22507"/>
                </a:lnTo>
                <a:lnTo>
                  <a:pt x="13426" y="22507"/>
                </a:lnTo>
                <a:lnTo>
                  <a:pt x="13496" y="22535"/>
                </a:lnTo>
                <a:lnTo>
                  <a:pt x="13873" y="22242"/>
                </a:lnTo>
                <a:lnTo>
                  <a:pt x="14061" y="22033"/>
                </a:lnTo>
                <a:lnTo>
                  <a:pt x="14312" y="21551"/>
                </a:lnTo>
                <a:lnTo>
                  <a:pt x="14417" y="21321"/>
                </a:lnTo>
                <a:lnTo>
                  <a:pt x="14521" y="21028"/>
                </a:lnTo>
                <a:lnTo>
                  <a:pt x="14793" y="20547"/>
                </a:lnTo>
                <a:lnTo>
                  <a:pt x="15044" y="20233"/>
                </a:lnTo>
                <a:lnTo>
                  <a:pt x="15107" y="20129"/>
                </a:lnTo>
                <a:lnTo>
                  <a:pt x="15065" y="20087"/>
                </a:lnTo>
                <a:lnTo>
                  <a:pt x="15065" y="20024"/>
                </a:lnTo>
                <a:lnTo>
                  <a:pt x="15128" y="19982"/>
                </a:lnTo>
                <a:lnTo>
                  <a:pt x="15170" y="19857"/>
                </a:lnTo>
                <a:lnTo>
                  <a:pt x="15254" y="19815"/>
                </a:lnTo>
                <a:lnTo>
                  <a:pt x="15233" y="19710"/>
                </a:lnTo>
                <a:lnTo>
                  <a:pt x="15254" y="19626"/>
                </a:lnTo>
                <a:lnTo>
                  <a:pt x="15233" y="19606"/>
                </a:lnTo>
                <a:lnTo>
                  <a:pt x="15296" y="19585"/>
                </a:lnTo>
                <a:lnTo>
                  <a:pt x="15296" y="19480"/>
                </a:lnTo>
                <a:lnTo>
                  <a:pt x="15191" y="19313"/>
                </a:lnTo>
                <a:lnTo>
                  <a:pt x="15191" y="19229"/>
                </a:lnTo>
                <a:lnTo>
                  <a:pt x="15212" y="19166"/>
                </a:lnTo>
                <a:lnTo>
                  <a:pt x="15191" y="19082"/>
                </a:lnTo>
                <a:lnTo>
                  <a:pt x="15149" y="18915"/>
                </a:lnTo>
                <a:lnTo>
                  <a:pt x="15107" y="18748"/>
                </a:lnTo>
                <a:lnTo>
                  <a:pt x="15149" y="18685"/>
                </a:lnTo>
                <a:lnTo>
                  <a:pt x="15316" y="18664"/>
                </a:lnTo>
                <a:lnTo>
                  <a:pt x="15296" y="18559"/>
                </a:lnTo>
                <a:lnTo>
                  <a:pt x="15212" y="18497"/>
                </a:lnTo>
                <a:lnTo>
                  <a:pt x="15337" y="18476"/>
                </a:lnTo>
                <a:lnTo>
                  <a:pt x="15337" y="18371"/>
                </a:lnTo>
                <a:lnTo>
                  <a:pt x="15212" y="18308"/>
                </a:lnTo>
                <a:lnTo>
                  <a:pt x="15316" y="18287"/>
                </a:lnTo>
                <a:lnTo>
                  <a:pt x="15379" y="18183"/>
                </a:lnTo>
                <a:lnTo>
                  <a:pt x="15442" y="18245"/>
                </a:lnTo>
                <a:lnTo>
                  <a:pt x="15630" y="18057"/>
                </a:lnTo>
                <a:lnTo>
                  <a:pt x="15735" y="17973"/>
                </a:lnTo>
                <a:lnTo>
                  <a:pt x="15735" y="17932"/>
                </a:lnTo>
                <a:lnTo>
                  <a:pt x="15881" y="17785"/>
                </a:lnTo>
                <a:lnTo>
                  <a:pt x="16070" y="17681"/>
                </a:lnTo>
                <a:lnTo>
                  <a:pt x="16300" y="17429"/>
                </a:lnTo>
                <a:lnTo>
                  <a:pt x="16509" y="17409"/>
                </a:lnTo>
                <a:lnTo>
                  <a:pt x="16614" y="17304"/>
                </a:lnTo>
                <a:lnTo>
                  <a:pt x="16739" y="17199"/>
                </a:lnTo>
                <a:lnTo>
                  <a:pt x="16844" y="17199"/>
                </a:lnTo>
                <a:lnTo>
                  <a:pt x="16928" y="17241"/>
                </a:lnTo>
                <a:lnTo>
                  <a:pt x="17011" y="17283"/>
                </a:lnTo>
                <a:lnTo>
                  <a:pt x="17011" y="17199"/>
                </a:lnTo>
                <a:lnTo>
                  <a:pt x="17095" y="17032"/>
                </a:lnTo>
                <a:lnTo>
                  <a:pt x="17325" y="16885"/>
                </a:lnTo>
                <a:lnTo>
                  <a:pt x="17430" y="16865"/>
                </a:lnTo>
                <a:lnTo>
                  <a:pt x="17430" y="16802"/>
                </a:lnTo>
                <a:lnTo>
                  <a:pt x="17367" y="16781"/>
                </a:lnTo>
                <a:lnTo>
                  <a:pt x="17304" y="16739"/>
                </a:lnTo>
                <a:lnTo>
                  <a:pt x="17262" y="16676"/>
                </a:lnTo>
                <a:lnTo>
                  <a:pt x="17346" y="16634"/>
                </a:lnTo>
                <a:lnTo>
                  <a:pt x="17513" y="16572"/>
                </a:lnTo>
                <a:lnTo>
                  <a:pt x="17576" y="16593"/>
                </a:lnTo>
                <a:lnTo>
                  <a:pt x="17681" y="16593"/>
                </a:lnTo>
                <a:lnTo>
                  <a:pt x="17765" y="16530"/>
                </a:lnTo>
                <a:lnTo>
                  <a:pt x="17869" y="16530"/>
                </a:lnTo>
                <a:lnTo>
                  <a:pt x="17869" y="16593"/>
                </a:lnTo>
                <a:lnTo>
                  <a:pt x="17744" y="16676"/>
                </a:lnTo>
                <a:lnTo>
                  <a:pt x="17576" y="16697"/>
                </a:lnTo>
                <a:lnTo>
                  <a:pt x="17555" y="16718"/>
                </a:lnTo>
                <a:lnTo>
                  <a:pt x="17618" y="16739"/>
                </a:lnTo>
                <a:lnTo>
                  <a:pt x="17848" y="16676"/>
                </a:lnTo>
                <a:lnTo>
                  <a:pt x="18099" y="16572"/>
                </a:lnTo>
                <a:lnTo>
                  <a:pt x="18078" y="16509"/>
                </a:lnTo>
                <a:lnTo>
                  <a:pt x="18162" y="16467"/>
                </a:lnTo>
                <a:lnTo>
                  <a:pt x="18246" y="16467"/>
                </a:lnTo>
                <a:lnTo>
                  <a:pt x="18204" y="16509"/>
                </a:lnTo>
                <a:cubicBezTo>
                  <a:pt x="18204" y="16509"/>
                  <a:pt x="18204" y="16613"/>
                  <a:pt x="18246" y="16613"/>
                </a:cubicBezTo>
                <a:lnTo>
                  <a:pt x="18392" y="16634"/>
                </a:lnTo>
                <a:lnTo>
                  <a:pt x="18497" y="16593"/>
                </a:lnTo>
                <a:lnTo>
                  <a:pt x="18664" y="16593"/>
                </a:lnTo>
                <a:lnTo>
                  <a:pt x="18832" y="16613"/>
                </a:lnTo>
                <a:lnTo>
                  <a:pt x="18936" y="16551"/>
                </a:lnTo>
                <a:lnTo>
                  <a:pt x="18936" y="16488"/>
                </a:lnTo>
                <a:lnTo>
                  <a:pt x="18915" y="16467"/>
                </a:lnTo>
                <a:lnTo>
                  <a:pt x="18936" y="16404"/>
                </a:lnTo>
                <a:lnTo>
                  <a:pt x="19208" y="16237"/>
                </a:lnTo>
                <a:lnTo>
                  <a:pt x="19418" y="16153"/>
                </a:lnTo>
                <a:lnTo>
                  <a:pt x="19522" y="16069"/>
                </a:lnTo>
                <a:lnTo>
                  <a:pt x="19543" y="15986"/>
                </a:lnTo>
                <a:lnTo>
                  <a:pt x="19522" y="15944"/>
                </a:lnTo>
                <a:lnTo>
                  <a:pt x="19418" y="15735"/>
                </a:lnTo>
                <a:lnTo>
                  <a:pt x="19501" y="15567"/>
                </a:lnTo>
                <a:lnTo>
                  <a:pt x="19564" y="15463"/>
                </a:lnTo>
                <a:lnTo>
                  <a:pt x="19564" y="15358"/>
                </a:lnTo>
                <a:lnTo>
                  <a:pt x="19627" y="15316"/>
                </a:lnTo>
                <a:lnTo>
                  <a:pt x="19731" y="15232"/>
                </a:lnTo>
                <a:lnTo>
                  <a:pt x="19752" y="15128"/>
                </a:lnTo>
                <a:lnTo>
                  <a:pt x="19731" y="15107"/>
                </a:lnTo>
                <a:lnTo>
                  <a:pt x="19878" y="14835"/>
                </a:lnTo>
                <a:lnTo>
                  <a:pt x="20087" y="14584"/>
                </a:lnTo>
                <a:lnTo>
                  <a:pt x="20087" y="14479"/>
                </a:lnTo>
                <a:lnTo>
                  <a:pt x="20045" y="14103"/>
                </a:lnTo>
                <a:lnTo>
                  <a:pt x="20003" y="14082"/>
                </a:lnTo>
                <a:lnTo>
                  <a:pt x="20066" y="13872"/>
                </a:lnTo>
                <a:lnTo>
                  <a:pt x="20129" y="13789"/>
                </a:lnTo>
                <a:lnTo>
                  <a:pt x="20129" y="13726"/>
                </a:lnTo>
                <a:lnTo>
                  <a:pt x="20317" y="13580"/>
                </a:lnTo>
                <a:lnTo>
                  <a:pt x="20338" y="13496"/>
                </a:lnTo>
                <a:lnTo>
                  <a:pt x="20275" y="13287"/>
                </a:lnTo>
                <a:lnTo>
                  <a:pt x="20359" y="13036"/>
                </a:lnTo>
                <a:lnTo>
                  <a:pt x="20338" y="12826"/>
                </a:lnTo>
                <a:lnTo>
                  <a:pt x="20359" y="12659"/>
                </a:lnTo>
                <a:lnTo>
                  <a:pt x="20359" y="12596"/>
                </a:lnTo>
                <a:lnTo>
                  <a:pt x="20422" y="12387"/>
                </a:lnTo>
                <a:lnTo>
                  <a:pt x="20359" y="11592"/>
                </a:lnTo>
                <a:lnTo>
                  <a:pt x="20359" y="11445"/>
                </a:lnTo>
                <a:lnTo>
                  <a:pt x="20422" y="11341"/>
                </a:lnTo>
                <a:lnTo>
                  <a:pt x="20422" y="11236"/>
                </a:lnTo>
                <a:lnTo>
                  <a:pt x="20359" y="11278"/>
                </a:lnTo>
                <a:lnTo>
                  <a:pt x="20275" y="11194"/>
                </a:lnTo>
                <a:lnTo>
                  <a:pt x="20275" y="11131"/>
                </a:lnTo>
                <a:lnTo>
                  <a:pt x="20359" y="10985"/>
                </a:lnTo>
                <a:lnTo>
                  <a:pt x="20338" y="10859"/>
                </a:lnTo>
                <a:lnTo>
                  <a:pt x="20359" y="10776"/>
                </a:lnTo>
                <a:lnTo>
                  <a:pt x="20443" y="10755"/>
                </a:lnTo>
                <a:lnTo>
                  <a:pt x="20464" y="10629"/>
                </a:lnTo>
                <a:lnTo>
                  <a:pt x="20380" y="10504"/>
                </a:lnTo>
                <a:lnTo>
                  <a:pt x="20234" y="10420"/>
                </a:lnTo>
                <a:lnTo>
                  <a:pt x="20275" y="10399"/>
                </a:lnTo>
                <a:lnTo>
                  <a:pt x="20317" y="10336"/>
                </a:lnTo>
                <a:lnTo>
                  <a:pt x="20338" y="10399"/>
                </a:lnTo>
                <a:lnTo>
                  <a:pt x="20422" y="10441"/>
                </a:lnTo>
                <a:lnTo>
                  <a:pt x="20485" y="10462"/>
                </a:lnTo>
                <a:lnTo>
                  <a:pt x="20526" y="10336"/>
                </a:lnTo>
                <a:lnTo>
                  <a:pt x="20589" y="10336"/>
                </a:lnTo>
                <a:lnTo>
                  <a:pt x="20631" y="10420"/>
                </a:lnTo>
                <a:lnTo>
                  <a:pt x="20673" y="10441"/>
                </a:lnTo>
                <a:lnTo>
                  <a:pt x="20631" y="10525"/>
                </a:lnTo>
                <a:lnTo>
                  <a:pt x="20547" y="10567"/>
                </a:lnTo>
                <a:lnTo>
                  <a:pt x="20526" y="10650"/>
                </a:lnTo>
                <a:lnTo>
                  <a:pt x="20568" y="10650"/>
                </a:lnTo>
                <a:lnTo>
                  <a:pt x="20673" y="10546"/>
                </a:lnTo>
                <a:lnTo>
                  <a:pt x="20840" y="10462"/>
                </a:lnTo>
                <a:lnTo>
                  <a:pt x="21008" y="10190"/>
                </a:lnTo>
                <a:lnTo>
                  <a:pt x="21091" y="9981"/>
                </a:lnTo>
                <a:lnTo>
                  <a:pt x="21112" y="9834"/>
                </a:lnTo>
                <a:lnTo>
                  <a:pt x="21196" y="9771"/>
                </a:lnTo>
                <a:lnTo>
                  <a:pt x="21280" y="9562"/>
                </a:lnTo>
                <a:lnTo>
                  <a:pt x="21363" y="9374"/>
                </a:lnTo>
                <a:lnTo>
                  <a:pt x="21677" y="9165"/>
                </a:lnTo>
                <a:lnTo>
                  <a:pt x="21698" y="9060"/>
                </a:lnTo>
                <a:lnTo>
                  <a:pt x="21803" y="9039"/>
                </a:lnTo>
                <a:lnTo>
                  <a:pt x="21887" y="8934"/>
                </a:lnTo>
                <a:lnTo>
                  <a:pt x="22138" y="8683"/>
                </a:lnTo>
                <a:lnTo>
                  <a:pt x="22368" y="8370"/>
                </a:lnTo>
                <a:lnTo>
                  <a:pt x="22431" y="8307"/>
                </a:lnTo>
                <a:lnTo>
                  <a:pt x="22556" y="7993"/>
                </a:lnTo>
                <a:lnTo>
                  <a:pt x="22577" y="7846"/>
                </a:lnTo>
                <a:lnTo>
                  <a:pt x="22661" y="7742"/>
                </a:lnTo>
                <a:lnTo>
                  <a:pt x="22661" y="7637"/>
                </a:lnTo>
                <a:lnTo>
                  <a:pt x="22577" y="7533"/>
                </a:lnTo>
                <a:lnTo>
                  <a:pt x="22619" y="7449"/>
                </a:lnTo>
                <a:lnTo>
                  <a:pt x="22682" y="7449"/>
                </a:lnTo>
                <a:lnTo>
                  <a:pt x="22661" y="7156"/>
                </a:lnTo>
                <a:lnTo>
                  <a:pt x="22577" y="7093"/>
                </a:lnTo>
                <a:lnTo>
                  <a:pt x="22556" y="6968"/>
                </a:lnTo>
                <a:lnTo>
                  <a:pt x="22347" y="6528"/>
                </a:lnTo>
                <a:lnTo>
                  <a:pt x="22347" y="6361"/>
                </a:lnTo>
                <a:lnTo>
                  <a:pt x="22326" y="6193"/>
                </a:lnTo>
                <a:lnTo>
                  <a:pt x="21949" y="6026"/>
                </a:lnTo>
                <a:lnTo>
                  <a:pt x="21740" y="6026"/>
                </a:lnTo>
                <a:lnTo>
                  <a:pt x="21594" y="6110"/>
                </a:lnTo>
                <a:lnTo>
                  <a:pt x="21489" y="5942"/>
                </a:lnTo>
                <a:lnTo>
                  <a:pt x="21342" y="5921"/>
                </a:lnTo>
                <a:lnTo>
                  <a:pt x="21217" y="5796"/>
                </a:lnTo>
                <a:lnTo>
                  <a:pt x="21070" y="5712"/>
                </a:lnTo>
                <a:lnTo>
                  <a:pt x="20966" y="5691"/>
                </a:lnTo>
                <a:lnTo>
                  <a:pt x="20694" y="5398"/>
                </a:lnTo>
                <a:lnTo>
                  <a:pt x="20485" y="5105"/>
                </a:lnTo>
                <a:lnTo>
                  <a:pt x="20380" y="5085"/>
                </a:lnTo>
                <a:lnTo>
                  <a:pt x="20254" y="4959"/>
                </a:lnTo>
                <a:lnTo>
                  <a:pt x="20129" y="4959"/>
                </a:lnTo>
                <a:lnTo>
                  <a:pt x="19773" y="4687"/>
                </a:lnTo>
                <a:lnTo>
                  <a:pt x="19627" y="4687"/>
                </a:lnTo>
                <a:lnTo>
                  <a:pt x="19438" y="4603"/>
                </a:lnTo>
                <a:lnTo>
                  <a:pt x="19334" y="4666"/>
                </a:lnTo>
                <a:lnTo>
                  <a:pt x="19187" y="4666"/>
                </a:lnTo>
                <a:lnTo>
                  <a:pt x="19083" y="4603"/>
                </a:lnTo>
                <a:lnTo>
                  <a:pt x="18978" y="4666"/>
                </a:lnTo>
                <a:lnTo>
                  <a:pt x="18915" y="4750"/>
                </a:lnTo>
                <a:lnTo>
                  <a:pt x="18832" y="4666"/>
                </a:lnTo>
                <a:lnTo>
                  <a:pt x="18685" y="4561"/>
                </a:lnTo>
                <a:lnTo>
                  <a:pt x="18685" y="4666"/>
                </a:lnTo>
                <a:lnTo>
                  <a:pt x="18602" y="4624"/>
                </a:lnTo>
                <a:lnTo>
                  <a:pt x="18581" y="4687"/>
                </a:lnTo>
                <a:lnTo>
                  <a:pt x="18581" y="4750"/>
                </a:lnTo>
                <a:lnTo>
                  <a:pt x="18476" y="4666"/>
                </a:lnTo>
                <a:lnTo>
                  <a:pt x="18455" y="4624"/>
                </a:lnTo>
                <a:lnTo>
                  <a:pt x="18371" y="4582"/>
                </a:lnTo>
                <a:lnTo>
                  <a:pt x="18371" y="4582"/>
                </a:lnTo>
                <a:lnTo>
                  <a:pt x="18392" y="4645"/>
                </a:lnTo>
                <a:lnTo>
                  <a:pt x="18371" y="4666"/>
                </a:lnTo>
                <a:lnTo>
                  <a:pt x="18183" y="4582"/>
                </a:lnTo>
                <a:lnTo>
                  <a:pt x="18141" y="4582"/>
                </a:lnTo>
                <a:lnTo>
                  <a:pt x="17995" y="4561"/>
                </a:lnTo>
                <a:lnTo>
                  <a:pt x="17702" y="4394"/>
                </a:lnTo>
                <a:lnTo>
                  <a:pt x="17555" y="4394"/>
                </a:lnTo>
                <a:lnTo>
                  <a:pt x="17555" y="4436"/>
                </a:lnTo>
                <a:lnTo>
                  <a:pt x="17597" y="4478"/>
                </a:lnTo>
                <a:lnTo>
                  <a:pt x="17555" y="4520"/>
                </a:lnTo>
                <a:lnTo>
                  <a:pt x="17472" y="4478"/>
                </a:lnTo>
                <a:lnTo>
                  <a:pt x="17451" y="4520"/>
                </a:lnTo>
                <a:lnTo>
                  <a:pt x="17430" y="4561"/>
                </a:lnTo>
                <a:lnTo>
                  <a:pt x="17325" y="4603"/>
                </a:lnTo>
                <a:lnTo>
                  <a:pt x="17262" y="4666"/>
                </a:lnTo>
                <a:lnTo>
                  <a:pt x="17241" y="4792"/>
                </a:lnTo>
                <a:lnTo>
                  <a:pt x="17200" y="4687"/>
                </a:lnTo>
                <a:lnTo>
                  <a:pt x="17158" y="4603"/>
                </a:lnTo>
                <a:lnTo>
                  <a:pt x="17116" y="4645"/>
                </a:lnTo>
                <a:lnTo>
                  <a:pt x="17116" y="4750"/>
                </a:lnTo>
                <a:lnTo>
                  <a:pt x="17011" y="4917"/>
                </a:lnTo>
                <a:lnTo>
                  <a:pt x="17011" y="5085"/>
                </a:lnTo>
                <a:lnTo>
                  <a:pt x="16990" y="4917"/>
                </a:lnTo>
                <a:lnTo>
                  <a:pt x="17011" y="4771"/>
                </a:lnTo>
                <a:lnTo>
                  <a:pt x="16990" y="4645"/>
                </a:lnTo>
                <a:lnTo>
                  <a:pt x="17032" y="4457"/>
                </a:lnTo>
                <a:lnTo>
                  <a:pt x="17095" y="4394"/>
                </a:lnTo>
                <a:lnTo>
                  <a:pt x="17032" y="4373"/>
                </a:lnTo>
                <a:lnTo>
                  <a:pt x="16928" y="4373"/>
                </a:lnTo>
                <a:lnTo>
                  <a:pt x="17053" y="4248"/>
                </a:lnTo>
                <a:lnTo>
                  <a:pt x="16907" y="4059"/>
                </a:lnTo>
                <a:lnTo>
                  <a:pt x="16823" y="3913"/>
                </a:lnTo>
                <a:lnTo>
                  <a:pt x="16739" y="3913"/>
                </a:lnTo>
                <a:lnTo>
                  <a:pt x="16614" y="3871"/>
                </a:lnTo>
                <a:lnTo>
                  <a:pt x="16530" y="3976"/>
                </a:lnTo>
                <a:lnTo>
                  <a:pt x="16467" y="4017"/>
                </a:lnTo>
                <a:lnTo>
                  <a:pt x="16425" y="3934"/>
                </a:lnTo>
                <a:lnTo>
                  <a:pt x="16384" y="3913"/>
                </a:lnTo>
                <a:lnTo>
                  <a:pt x="16363" y="3829"/>
                </a:lnTo>
                <a:lnTo>
                  <a:pt x="16279" y="3766"/>
                </a:lnTo>
                <a:lnTo>
                  <a:pt x="16195" y="3766"/>
                </a:lnTo>
                <a:lnTo>
                  <a:pt x="16153" y="3724"/>
                </a:lnTo>
                <a:lnTo>
                  <a:pt x="16070" y="3704"/>
                </a:lnTo>
                <a:lnTo>
                  <a:pt x="16007" y="3745"/>
                </a:lnTo>
                <a:lnTo>
                  <a:pt x="16007" y="3704"/>
                </a:lnTo>
                <a:lnTo>
                  <a:pt x="15965" y="3662"/>
                </a:lnTo>
                <a:lnTo>
                  <a:pt x="15902" y="3599"/>
                </a:lnTo>
                <a:lnTo>
                  <a:pt x="15840" y="3620"/>
                </a:lnTo>
                <a:lnTo>
                  <a:pt x="15693" y="3599"/>
                </a:lnTo>
                <a:lnTo>
                  <a:pt x="15526" y="3494"/>
                </a:lnTo>
                <a:lnTo>
                  <a:pt x="15463" y="3494"/>
                </a:lnTo>
                <a:lnTo>
                  <a:pt x="15442" y="3536"/>
                </a:lnTo>
                <a:lnTo>
                  <a:pt x="15337" y="3452"/>
                </a:lnTo>
                <a:lnTo>
                  <a:pt x="15254" y="3452"/>
                </a:lnTo>
                <a:lnTo>
                  <a:pt x="15233" y="3536"/>
                </a:lnTo>
                <a:lnTo>
                  <a:pt x="15170" y="3536"/>
                </a:lnTo>
                <a:lnTo>
                  <a:pt x="15149" y="3452"/>
                </a:lnTo>
                <a:lnTo>
                  <a:pt x="15024" y="3452"/>
                </a:lnTo>
                <a:lnTo>
                  <a:pt x="14919" y="3515"/>
                </a:lnTo>
                <a:lnTo>
                  <a:pt x="14856" y="3620"/>
                </a:lnTo>
                <a:lnTo>
                  <a:pt x="14856" y="3704"/>
                </a:lnTo>
                <a:lnTo>
                  <a:pt x="14731" y="3829"/>
                </a:lnTo>
                <a:lnTo>
                  <a:pt x="14584" y="3934"/>
                </a:lnTo>
                <a:lnTo>
                  <a:pt x="14375" y="4059"/>
                </a:lnTo>
                <a:lnTo>
                  <a:pt x="14270" y="4185"/>
                </a:lnTo>
                <a:lnTo>
                  <a:pt x="14208" y="4352"/>
                </a:lnTo>
                <a:lnTo>
                  <a:pt x="14187" y="4499"/>
                </a:lnTo>
                <a:lnTo>
                  <a:pt x="14124" y="4582"/>
                </a:lnTo>
                <a:lnTo>
                  <a:pt x="14019" y="4687"/>
                </a:lnTo>
                <a:lnTo>
                  <a:pt x="14019" y="4771"/>
                </a:lnTo>
                <a:lnTo>
                  <a:pt x="14061" y="4896"/>
                </a:lnTo>
                <a:lnTo>
                  <a:pt x="14019" y="5105"/>
                </a:lnTo>
                <a:lnTo>
                  <a:pt x="13998" y="4980"/>
                </a:lnTo>
                <a:lnTo>
                  <a:pt x="13915" y="4854"/>
                </a:lnTo>
                <a:lnTo>
                  <a:pt x="13915" y="4750"/>
                </a:lnTo>
                <a:lnTo>
                  <a:pt x="13998" y="4645"/>
                </a:lnTo>
                <a:lnTo>
                  <a:pt x="14103" y="4561"/>
                </a:lnTo>
                <a:lnTo>
                  <a:pt x="14082" y="4394"/>
                </a:lnTo>
                <a:lnTo>
                  <a:pt x="14124" y="4269"/>
                </a:lnTo>
                <a:lnTo>
                  <a:pt x="14124" y="4185"/>
                </a:lnTo>
                <a:lnTo>
                  <a:pt x="14061" y="4185"/>
                </a:lnTo>
                <a:lnTo>
                  <a:pt x="13915" y="4248"/>
                </a:lnTo>
                <a:lnTo>
                  <a:pt x="13768" y="4185"/>
                </a:lnTo>
                <a:lnTo>
                  <a:pt x="13643" y="4185"/>
                </a:lnTo>
                <a:lnTo>
                  <a:pt x="13538" y="4227"/>
                </a:lnTo>
                <a:lnTo>
                  <a:pt x="13454" y="4164"/>
                </a:lnTo>
                <a:lnTo>
                  <a:pt x="13538" y="4164"/>
                </a:lnTo>
                <a:lnTo>
                  <a:pt x="13643" y="4080"/>
                </a:lnTo>
                <a:lnTo>
                  <a:pt x="13747" y="4059"/>
                </a:lnTo>
                <a:lnTo>
                  <a:pt x="13915" y="4080"/>
                </a:lnTo>
                <a:lnTo>
                  <a:pt x="14019" y="4059"/>
                </a:lnTo>
                <a:lnTo>
                  <a:pt x="14103" y="3955"/>
                </a:lnTo>
                <a:lnTo>
                  <a:pt x="14166" y="3955"/>
                </a:lnTo>
                <a:lnTo>
                  <a:pt x="14208" y="4017"/>
                </a:lnTo>
                <a:lnTo>
                  <a:pt x="14270" y="3976"/>
                </a:lnTo>
                <a:lnTo>
                  <a:pt x="14375" y="3934"/>
                </a:lnTo>
                <a:lnTo>
                  <a:pt x="14521" y="3871"/>
                </a:lnTo>
                <a:lnTo>
                  <a:pt x="14521" y="3745"/>
                </a:lnTo>
                <a:lnTo>
                  <a:pt x="14689" y="3557"/>
                </a:lnTo>
                <a:lnTo>
                  <a:pt x="14689" y="3432"/>
                </a:lnTo>
                <a:lnTo>
                  <a:pt x="14731" y="3348"/>
                </a:lnTo>
                <a:lnTo>
                  <a:pt x="14731" y="3243"/>
                </a:lnTo>
                <a:lnTo>
                  <a:pt x="14584" y="3222"/>
                </a:lnTo>
                <a:lnTo>
                  <a:pt x="14438" y="3118"/>
                </a:lnTo>
                <a:lnTo>
                  <a:pt x="14333" y="3118"/>
                </a:lnTo>
                <a:lnTo>
                  <a:pt x="14187" y="3222"/>
                </a:lnTo>
                <a:lnTo>
                  <a:pt x="14061" y="3222"/>
                </a:lnTo>
                <a:lnTo>
                  <a:pt x="13852" y="3139"/>
                </a:lnTo>
                <a:lnTo>
                  <a:pt x="13643" y="3118"/>
                </a:lnTo>
                <a:lnTo>
                  <a:pt x="13475" y="3285"/>
                </a:lnTo>
                <a:lnTo>
                  <a:pt x="13475" y="3348"/>
                </a:lnTo>
                <a:lnTo>
                  <a:pt x="13538" y="3390"/>
                </a:lnTo>
                <a:lnTo>
                  <a:pt x="13559" y="3432"/>
                </a:lnTo>
                <a:lnTo>
                  <a:pt x="13475" y="3432"/>
                </a:lnTo>
                <a:lnTo>
                  <a:pt x="13433" y="3452"/>
                </a:lnTo>
                <a:lnTo>
                  <a:pt x="13371" y="3557"/>
                </a:lnTo>
                <a:lnTo>
                  <a:pt x="13350" y="3494"/>
                </a:lnTo>
                <a:lnTo>
                  <a:pt x="13287" y="3452"/>
                </a:lnTo>
                <a:lnTo>
                  <a:pt x="13161" y="3515"/>
                </a:lnTo>
                <a:lnTo>
                  <a:pt x="13036" y="3704"/>
                </a:lnTo>
                <a:lnTo>
                  <a:pt x="12848" y="3913"/>
                </a:lnTo>
                <a:lnTo>
                  <a:pt x="12973" y="3724"/>
                </a:lnTo>
                <a:lnTo>
                  <a:pt x="12973" y="3599"/>
                </a:lnTo>
                <a:lnTo>
                  <a:pt x="13015" y="3515"/>
                </a:lnTo>
                <a:lnTo>
                  <a:pt x="13015" y="3432"/>
                </a:lnTo>
                <a:lnTo>
                  <a:pt x="12952" y="3432"/>
                </a:lnTo>
                <a:lnTo>
                  <a:pt x="12848" y="3536"/>
                </a:lnTo>
                <a:lnTo>
                  <a:pt x="12806" y="3662"/>
                </a:lnTo>
                <a:lnTo>
                  <a:pt x="12743" y="3829"/>
                </a:lnTo>
                <a:lnTo>
                  <a:pt x="12638" y="3871"/>
                </a:lnTo>
                <a:lnTo>
                  <a:pt x="12722" y="3704"/>
                </a:lnTo>
                <a:lnTo>
                  <a:pt x="12743" y="3557"/>
                </a:lnTo>
                <a:lnTo>
                  <a:pt x="12952" y="3306"/>
                </a:lnTo>
                <a:lnTo>
                  <a:pt x="13015" y="3118"/>
                </a:lnTo>
                <a:lnTo>
                  <a:pt x="13078" y="3013"/>
                </a:lnTo>
                <a:lnTo>
                  <a:pt x="13182" y="2971"/>
                </a:lnTo>
                <a:lnTo>
                  <a:pt x="13329" y="2888"/>
                </a:lnTo>
                <a:lnTo>
                  <a:pt x="13392" y="2867"/>
                </a:lnTo>
                <a:lnTo>
                  <a:pt x="13496" y="2699"/>
                </a:lnTo>
                <a:lnTo>
                  <a:pt x="13768" y="2448"/>
                </a:lnTo>
                <a:lnTo>
                  <a:pt x="13789" y="2364"/>
                </a:lnTo>
                <a:lnTo>
                  <a:pt x="13852" y="2302"/>
                </a:lnTo>
                <a:lnTo>
                  <a:pt x="13789" y="2239"/>
                </a:lnTo>
                <a:lnTo>
                  <a:pt x="13810" y="2155"/>
                </a:lnTo>
                <a:lnTo>
                  <a:pt x="13852" y="2134"/>
                </a:lnTo>
                <a:lnTo>
                  <a:pt x="13852" y="2030"/>
                </a:lnTo>
                <a:lnTo>
                  <a:pt x="13747" y="1946"/>
                </a:lnTo>
                <a:lnTo>
                  <a:pt x="13601" y="1946"/>
                </a:lnTo>
                <a:lnTo>
                  <a:pt x="13580" y="1988"/>
                </a:lnTo>
                <a:lnTo>
                  <a:pt x="13538" y="1883"/>
                </a:lnTo>
                <a:lnTo>
                  <a:pt x="13454" y="1674"/>
                </a:lnTo>
                <a:lnTo>
                  <a:pt x="13329" y="1360"/>
                </a:lnTo>
                <a:lnTo>
                  <a:pt x="13224" y="1214"/>
                </a:lnTo>
                <a:lnTo>
                  <a:pt x="13140" y="1004"/>
                </a:lnTo>
                <a:lnTo>
                  <a:pt x="13140" y="879"/>
                </a:lnTo>
                <a:lnTo>
                  <a:pt x="13120" y="732"/>
                </a:lnTo>
                <a:lnTo>
                  <a:pt x="13057" y="691"/>
                </a:lnTo>
                <a:lnTo>
                  <a:pt x="13036" y="586"/>
                </a:lnTo>
                <a:lnTo>
                  <a:pt x="12952" y="460"/>
                </a:lnTo>
                <a:lnTo>
                  <a:pt x="12931" y="481"/>
                </a:lnTo>
                <a:lnTo>
                  <a:pt x="12931" y="565"/>
                </a:lnTo>
                <a:lnTo>
                  <a:pt x="12868" y="628"/>
                </a:lnTo>
                <a:lnTo>
                  <a:pt x="12743" y="711"/>
                </a:lnTo>
                <a:lnTo>
                  <a:pt x="12701" y="795"/>
                </a:lnTo>
                <a:lnTo>
                  <a:pt x="12555" y="984"/>
                </a:lnTo>
                <a:lnTo>
                  <a:pt x="12408" y="1151"/>
                </a:lnTo>
                <a:lnTo>
                  <a:pt x="12408" y="1256"/>
                </a:lnTo>
                <a:lnTo>
                  <a:pt x="12303" y="1507"/>
                </a:lnTo>
                <a:lnTo>
                  <a:pt x="12199" y="1653"/>
                </a:lnTo>
                <a:lnTo>
                  <a:pt x="12115" y="1779"/>
                </a:lnTo>
                <a:lnTo>
                  <a:pt x="12011" y="1820"/>
                </a:lnTo>
                <a:lnTo>
                  <a:pt x="11969" y="1862"/>
                </a:lnTo>
                <a:lnTo>
                  <a:pt x="11927" y="1967"/>
                </a:lnTo>
                <a:lnTo>
                  <a:pt x="11822" y="2051"/>
                </a:lnTo>
                <a:lnTo>
                  <a:pt x="11759" y="2030"/>
                </a:lnTo>
                <a:lnTo>
                  <a:pt x="11759" y="1862"/>
                </a:lnTo>
                <a:lnTo>
                  <a:pt x="11697" y="1841"/>
                </a:lnTo>
                <a:lnTo>
                  <a:pt x="11676" y="1779"/>
                </a:lnTo>
                <a:lnTo>
                  <a:pt x="11613" y="1779"/>
                </a:lnTo>
                <a:lnTo>
                  <a:pt x="11550" y="1820"/>
                </a:lnTo>
                <a:lnTo>
                  <a:pt x="11487" y="1883"/>
                </a:lnTo>
                <a:lnTo>
                  <a:pt x="11383" y="1862"/>
                </a:lnTo>
                <a:lnTo>
                  <a:pt x="11299" y="1779"/>
                </a:lnTo>
                <a:lnTo>
                  <a:pt x="11299" y="1737"/>
                </a:lnTo>
                <a:lnTo>
                  <a:pt x="11278" y="1716"/>
                </a:lnTo>
                <a:lnTo>
                  <a:pt x="11257" y="1611"/>
                </a:lnTo>
                <a:lnTo>
                  <a:pt x="11236" y="1548"/>
                </a:lnTo>
                <a:lnTo>
                  <a:pt x="11153" y="1528"/>
                </a:lnTo>
                <a:lnTo>
                  <a:pt x="11048" y="1423"/>
                </a:lnTo>
                <a:lnTo>
                  <a:pt x="10881" y="1423"/>
                </a:lnTo>
                <a:lnTo>
                  <a:pt x="10776" y="1465"/>
                </a:lnTo>
                <a:lnTo>
                  <a:pt x="10546" y="1465"/>
                </a:lnTo>
                <a:lnTo>
                  <a:pt x="10420" y="1444"/>
                </a:lnTo>
                <a:lnTo>
                  <a:pt x="10316" y="1528"/>
                </a:lnTo>
                <a:lnTo>
                  <a:pt x="10295" y="1632"/>
                </a:lnTo>
                <a:lnTo>
                  <a:pt x="10399" y="1737"/>
                </a:lnTo>
                <a:lnTo>
                  <a:pt x="10420" y="1820"/>
                </a:lnTo>
                <a:lnTo>
                  <a:pt x="10462" y="1946"/>
                </a:lnTo>
                <a:lnTo>
                  <a:pt x="10441" y="1988"/>
                </a:lnTo>
                <a:lnTo>
                  <a:pt x="10337" y="1988"/>
                </a:lnTo>
                <a:lnTo>
                  <a:pt x="10190" y="1946"/>
                </a:lnTo>
                <a:lnTo>
                  <a:pt x="10148" y="1925"/>
                </a:lnTo>
                <a:lnTo>
                  <a:pt x="9918" y="1925"/>
                </a:lnTo>
                <a:lnTo>
                  <a:pt x="9814" y="1946"/>
                </a:lnTo>
                <a:lnTo>
                  <a:pt x="9772" y="1883"/>
                </a:lnTo>
                <a:lnTo>
                  <a:pt x="9604" y="1883"/>
                </a:lnTo>
                <a:lnTo>
                  <a:pt x="9479" y="1946"/>
                </a:lnTo>
                <a:lnTo>
                  <a:pt x="9395" y="2134"/>
                </a:lnTo>
                <a:lnTo>
                  <a:pt x="9165" y="2134"/>
                </a:lnTo>
                <a:lnTo>
                  <a:pt x="9039" y="2155"/>
                </a:lnTo>
                <a:lnTo>
                  <a:pt x="8998" y="2197"/>
                </a:lnTo>
                <a:lnTo>
                  <a:pt x="8935" y="2302"/>
                </a:lnTo>
                <a:lnTo>
                  <a:pt x="8788" y="2302"/>
                </a:lnTo>
                <a:lnTo>
                  <a:pt x="8767" y="2281"/>
                </a:lnTo>
                <a:lnTo>
                  <a:pt x="8684" y="2302"/>
                </a:lnTo>
                <a:lnTo>
                  <a:pt x="8621" y="2385"/>
                </a:lnTo>
                <a:lnTo>
                  <a:pt x="8537" y="2364"/>
                </a:lnTo>
                <a:lnTo>
                  <a:pt x="8307" y="2176"/>
                </a:lnTo>
                <a:lnTo>
                  <a:pt x="8223" y="2072"/>
                </a:lnTo>
                <a:lnTo>
                  <a:pt x="8223" y="1988"/>
                </a:lnTo>
                <a:lnTo>
                  <a:pt x="8098" y="1862"/>
                </a:lnTo>
                <a:lnTo>
                  <a:pt x="7993" y="1758"/>
                </a:lnTo>
                <a:lnTo>
                  <a:pt x="7993" y="1653"/>
                </a:lnTo>
                <a:lnTo>
                  <a:pt x="8014" y="1569"/>
                </a:lnTo>
                <a:lnTo>
                  <a:pt x="7993" y="1528"/>
                </a:lnTo>
                <a:lnTo>
                  <a:pt x="8014" y="1423"/>
                </a:lnTo>
                <a:lnTo>
                  <a:pt x="8056" y="1339"/>
                </a:lnTo>
                <a:lnTo>
                  <a:pt x="8056" y="1214"/>
                </a:lnTo>
                <a:lnTo>
                  <a:pt x="8161" y="1025"/>
                </a:lnTo>
                <a:lnTo>
                  <a:pt x="8202" y="879"/>
                </a:lnTo>
                <a:lnTo>
                  <a:pt x="8307" y="732"/>
                </a:lnTo>
                <a:lnTo>
                  <a:pt x="8307" y="691"/>
                </a:lnTo>
                <a:lnTo>
                  <a:pt x="8202" y="691"/>
                </a:lnTo>
                <a:lnTo>
                  <a:pt x="8140" y="607"/>
                </a:lnTo>
                <a:lnTo>
                  <a:pt x="8119" y="523"/>
                </a:lnTo>
                <a:lnTo>
                  <a:pt x="7993" y="523"/>
                </a:lnTo>
                <a:lnTo>
                  <a:pt x="7889" y="481"/>
                </a:lnTo>
                <a:lnTo>
                  <a:pt x="7930" y="398"/>
                </a:lnTo>
                <a:lnTo>
                  <a:pt x="8014" y="293"/>
                </a:lnTo>
                <a:lnTo>
                  <a:pt x="8014" y="147"/>
                </a:lnTo>
                <a:lnTo>
                  <a:pt x="7910" y="0"/>
                </a:lnTo>
                <a:lnTo>
                  <a:pt x="7784" y="0"/>
                </a:lnTo>
                <a:lnTo>
                  <a:pt x="7721" y="63"/>
                </a:lnTo>
                <a:lnTo>
                  <a:pt x="7679" y="0"/>
                </a:ln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6B65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B2889D-0301-AEDA-4BA2-15B6ACC5A8FF}"/>
              </a:ext>
            </a:extLst>
          </p:cNvPr>
          <p:cNvSpPr txBox="1"/>
          <p:nvPr/>
        </p:nvSpPr>
        <p:spPr>
          <a:xfrm>
            <a:off x="1945630" y="1524827"/>
            <a:ext cx="3141197" cy="1031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Brasil é uma das economias com maior representatividade de crédito, todavia, ele conta com uma das maiores inadimpl</a:t>
            </a: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ências mundiais</a:t>
            </a:r>
            <a:r>
              <a:rPr lang="pt-BR" sz="105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C84111D-B893-9E54-CBC0-BA15BA9D2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418" y="933359"/>
            <a:ext cx="631682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1 – Evolução da Inadimplência em 2022 e 2023</a:t>
            </a:r>
            <a:endParaRPr kumimoji="0" lang="pt-BR" altLang="pt-B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Imagem 1">
            <a:extLst>
              <a:ext uri="{FF2B5EF4-FFF2-40B4-BE49-F238E27FC236}">
                <a16:creationId xmlns:a16="http://schemas.microsoft.com/office/drawing/2014/main" id="{5A6F3A2C-CA9D-4842-32FB-B590DFA6C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417" y="1174816"/>
            <a:ext cx="6316823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DF6BAA26-56C6-7467-A2BC-52AAB548C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7" y="60946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CA46856-0F5B-E7B2-6FDC-EDE4ED23629C}"/>
              </a:ext>
            </a:extLst>
          </p:cNvPr>
          <p:cNvSpPr/>
          <p:nvPr/>
        </p:nvSpPr>
        <p:spPr>
          <a:xfrm>
            <a:off x="295265" y="673228"/>
            <a:ext cx="2271765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Cenário Brasileiro</a:t>
            </a:r>
          </a:p>
        </p:txBody>
      </p:sp>
      <p:sp>
        <p:nvSpPr>
          <p:cNvPr id="16" name="Fluxograma: Conector 15">
            <a:extLst>
              <a:ext uri="{FF2B5EF4-FFF2-40B4-BE49-F238E27FC236}">
                <a16:creationId xmlns:a16="http://schemas.microsoft.com/office/drawing/2014/main" id="{C49BA156-C132-7C71-3A6C-43BC638ACEC7}"/>
              </a:ext>
            </a:extLst>
          </p:cNvPr>
          <p:cNvSpPr/>
          <p:nvPr/>
        </p:nvSpPr>
        <p:spPr>
          <a:xfrm>
            <a:off x="316546" y="703661"/>
            <a:ext cx="527838" cy="458120"/>
          </a:xfrm>
          <a:prstGeom prst="flowChartConnector">
            <a:avLst/>
          </a:prstGeom>
          <a:solidFill>
            <a:srgbClr val="2839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2D4E595-0C74-D35C-2393-2BFF250B7886}"/>
              </a:ext>
            </a:extLst>
          </p:cNvPr>
          <p:cNvSpPr/>
          <p:nvPr/>
        </p:nvSpPr>
        <p:spPr>
          <a:xfrm>
            <a:off x="295264" y="3393630"/>
            <a:ext cx="2543730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Dados e Metodologia</a:t>
            </a:r>
          </a:p>
        </p:txBody>
      </p:sp>
      <p:sp>
        <p:nvSpPr>
          <p:cNvPr id="23" name="Fluxograma: Conector 22">
            <a:extLst>
              <a:ext uri="{FF2B5EF4-FFF2-40B4-BE49-F238E27FC236}">
                <a16:creationId xmlns:a16="http://schemas.microsoft.com/office/drawing/2014/main" id="{2B1B03D7-3EE0-757F-5698-CCF6CE59F482}"/>
              </a:ext>
            </a:extLst>
          </p:cNvPr>
          <p:cNvSpPr/>
          <p:nvPr/>
        </p:nvSpPr>
        <p:spPr>
          <a:xfrm>
            <a:off x="316544" y="3424063"/>
            <a:ext cx="527838" cy="458120"/>
          </a:xfrm>
          <a:prstGeom prst="flowChartConnector">
            <a:avLst/>
          </a:prstGeom>
          <a:solidFill>
            <a:srgbClr val="2839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A33BAD2-D9C4-97C8-5372-C5BCFAB18F1B}"/>
              </a:ext>
            </a:extLst>
          </p:cNvPr>
          <p:cNvSpPr txBox="1"/>
          <p:nvPr/>
        </p:nvSpPr>
        <p:spPr>
          <a:xfrm>
            <a:off x="175640" y="4644642"/>
            <a:ext cx="3661901" cy="2001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base de dados foi extraída do </a:t>
            </a:r>
            <a:r>
              <a:rPr lang="pt-BR" sz="105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Kaggle</a:t>
            </a: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ao passo que a problemática descreve a situação de uma instituição financeira denominada </a:t>
            </a:r>
            <a:r>
              <a:rPr lang="pt-BR" sz="105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Lending</a:t>
            </a:r>
            <a:r>
              <a:rPr lang="pt-BR" sz="105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Club, </a:t>
            </a: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qual é uma empresa norte-americana responsável por operar uma plataforma online de empréstimos</a:t>
            </a:r>
            <a:r>
              <a:rPr lang="pt-BR" sz="105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intuito da empresa é contar com o capital de investidores para conceder crédito a pessoas que procuram empréstimos. </a:t>
            </a:r>
            <a:endParaRPr lang="pt-BR" sz="105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9EBB24-4CD4-1BC0-832E-82ADBBA82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417" y="4095586"/>
            <a:ext cx="6316823" cy="231368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654A4D5-96CF-CDF8-EFCE-CA0056AD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417" y="3841670"/>
            <a:ext cx="631682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</a:t>
            </a:r>
            <a:r>
              <a:rPr lang="pt-BR" altLang="pt-BR" sz="9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Descrição detalhada das Etapas do CRISP-DM</a:t>
            </a:r>
            <a:endParaRPr kumimoji="0" lang="pt-BR" altLang="pt-B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870A08-4C8B-EC30-1B09-3B8FC7CDC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02" y="4033434"/>
            <a:ext cx="1446575" cy="65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87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5AF2F-B0B3-E451-6A73-01E74C275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790AFEE-F3CE-A443-194C-491354197B92}"/>
              </a:ext>
            </a:extLst>
          </p:cNvPr>
          <p:cNvSpPr/>
          <p:nvPr/>
        </p:nvSpPr>
        <p:spPr>
          <a:xfrm>
            <a:off x="100683" y="801727"/>
            <a:ext cx="11990633" cy="27737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hape 3">
            <a:extLst>
              <a:ext uri="{FF2B5EF4-FFF2-40B4-BE49-F238E27FC236}">
                <a16:creationId xmlns:a16="http://schemas.microsoft.com/office/drawing/2014/main" id="{3C22D32B-FB94-E650-2AC7-C1D9A6A5D0FC}"/>
              </a:ext>
            </a:extLst>
          </p:cNvPr>
          <p:cNvSpPr/>
          <p:nvPr/>
        </p:nvSpPr>
        <p:spPr>
          <a:xfrm>
            <a:off x="481033" y="1423427"/>
            <a:ext cx="91736" cy="1710083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38" name="Shape 5">
            <a:extLst>
              <a:ext uri="{FF2B5EF4-FFF2-40B4-BE49-F238E27FC236}">
                <a16:creationId xmlns:a16="http://schemas.microsoft.com/office/drawing/2014/main" id="{D8A0FEF5-708B-8002-9671-B5686935453F}"/>
              </a:ext>
            </a:extLst>
          </p:cNvPr>
          <p:cNvSpPr/>
          <p:nvPr/>
        </p:nvSpPr>
        <p:spPr>
          <a:xfrm>
            <a:off x="436963" y="2871930"/>
            <a:ext cx="194831" cy="254336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37" name="Shape 5">
            <a:extLst>
              <a:ext uri="{FF2B5EF4-FFF2-40B4-BE49-F238E27FC236}">
                <a16:creationId xmlns:a16="http://schemas.microsoft.com/office/drawing/2014/main" id="{39AA463B-39ED-BCFE-E690-9FD9698760C6}"/>
              </a:ext>
            </a:extLst>
          </p:cNvPr>
          <p:cNvSpPr/>
          <p:nvPr/>
        </p:nvSpPr>
        <p:spPr>
          <a:xfrm>
            <a:off x="418820" y="2433370"/>
            <a:ext cx="194831" cy="254336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36" name="Shape 5">
            <a:extLst>
              <a:ext uri="{FF2B5EF4-FFF2-40B4-BE49-F238E27FC236}">
                <a16:creationId xmlns:a16="http://schemas.microsoft.com/office/drawing/2014/main" id="{A85CC520-8BB3-D4A3-B0A9-DEC27E241C66}"/>
              </a:ext>
            </a:extLst>
          </p:cNvPr>
          <p:cNvSpPr/>
          <p:nvPr/>
        </p:nvSpPr>
        <p:spPr>
          <a:xfrm>
            <a:off x="413975" y="2025519"/>
            <a:ext cx="194831" cy="254336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5795088-E1BB-D6E3-40B6-BD51C5589F24}"/>
              </a:ext>
            </a:extLst>
          </p:cNvPr>
          <p:cNvSpPr/>
          <p:nvPr/>
        </p:nvSpPr>
        <p:spPr>
          <a:xfrm>
            <a:off x="100683" y="3790108"/>
            <a:ext cx="11990633" cy="30025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0DB3C39-2D13-205D-A373-17328AFD6C58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DESAFIO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3134D06-5DC6-D694-46BF-86FE9D1CF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433" y="982069"/>
            <a:ext cx="356080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</a:t>
            </a:r>
            <a:r>
              <a:rPr lang="pt-BR" altLang="pt-BR" sz="9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Distribuição de Bons e Maus Pagadores</a:t>
            </a:r>
            <a:endParaRPr kumimoji="0" lang="pt-BR" altLang="pt-B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5B020C5-3C6B-57F8-D233-987DC8464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7" y="60946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DC2F867-5C71-D843-7156-996619C95CFE}"/>
              </a:ext>
            </a:extLst>
          </p:cNvPr>
          <p:cNvSpPr/>
          <p:nvPr/>
        </p:nvSpPr>
        <p:spPr>
          <a:xfrm>
            <a:off x="295265" y="673228"/>
            <a:ext cx="2578564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da Target</a:t>
            </a:r>
          </a:p>
        </p:txBody>
      </p:sp>
      <p:sp>
        <p:nvSpPr>
          <p:cNvPr id="16" name="Fluxograma: Conector 15">
            <a:extLst>
              <a:ext uri="{FF2B5EF4-FFF2-40B4-BE49-F238E27FC236}">
                <a16:creationId xmlns:a16="http://schemas.microsoft.com/office/drawing/2014/main" id="{91075E8B-ED4F-D6F8-ED2B-BE52BE3A2673}"/>
              </a:ext>
            </a:extLst>
          </p:cNvPr>
          <p:cNvSpPr/>
          <p:nvPr/>
        </p:nvSpPr>
        <p:spPr>
          <a:xfrm>
            <a:off x="316546" y="703661"/>
            <a:ext cx="527838" cy="458120"/>
          </a:xfrm>
          <a:prstGeom prst="flowChartConnector">
            <a:avLst/>
          </a:prstGeom>
          <a:solidFill>
            <a:srgbClr val="2839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57500C9-F0C2-66D9-A3CC-9CA0E3384BDE}"/>
              </a:ext>
            </a:extLst>
          </p:cNvPr>
          <p:cNvSpPr/>
          <p:nvPr/>
        </p:nvSpPr>
        <p:spPr>
          <a:xfrm>
            <a:off x="295265" y="3594478"/>
            <a:ext cx="2578564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de Avaliação</a:t>
            </a:r>
          </a:p>
        </p:txBody>
      </p:sp>
      <p:sp>
        <p:nvSpPr>
          <p:cNvPr id="23" name="Fluxograma: Conector 22">
            <a:extLst>
              <a:ext uri="{FF2B5EF4-FFF2-40B4-BE49-F238E27FC236}">
                <a16:creationId xmlns:a16="http://schemas.microsoft.com/office/drawing/2014/main" id="{4C1C01BE-12DC-0D5E-6884-6227833C2D06}"/>
              </a:ext>
            </a:extLst>
          </p:cNvPr>
          <p:cNvSpPr/>
          <p:nvPr/>
        </p:nvSpPr>
        <p:spPr>
          <a:xfrm>
            <a:off x="316544" y="3624911"/>
            <a:ext cx="527838" cy="458120"/>
          </a:xfrm>
          <a:prstGeom prst="flowChartConnector">
            <a:avLst/>
          </a:prstGeom>
          <a:solidFill>
            <a:srgbClr val="2839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1D2C8DA0-9B9C-1BBC-E5CE-87BE6F4CDB03}"/>
              </a:ext>
            </a:extLst>
          </p:cNvPr>
          <p:cNvSpPr/>
          <p:nvPr/>
        </p:nvSpPr>
        <p:spPr>
          <a:xfrm>
            <a:off x="735098" y="2053992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14" name="Shape 4">
            <a:extLst>
              <a:ext uri="{FF2B5EF4-FFF2-40B4-BE49-F238E27FC236}">
                <a16:creationId xmlns:a16="http://schemas.microsoft.com/office/drawing/2014/main" id="{00963032-D9BD-9A4F-88E5-FE377FF0BF71}"/>
              </a:ext>
            </a:extLst>
          </p:cNvPr>
          <p:cNvSpPr/>
          <p:nvPr/>
        </p:nvSpPr>
        <p:spPr>
          <a:xfrm>
            <a:off x="748563" y="1722941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15" name="Shape 5">
            <a:extLst>
              <a:ext uri="{FF2B5EF4-FFF2-40B4-BE49-F238E27FC236}">
                <a16:creationId xmlns:a16="http://schemas.microsoft.com/office/drawing/2014/main" id="{FE9F27EA-97F6-CD00-77F9-F1CA25BA7436}"/>
              </a:ext>
            </a:extLst>
          </p:cNvPr>
          <p:cNvSpPr/>
          <p:nvPr/>
        </p:nvSpPr>
        <p:spPr>
          <a:xfrm>
            <a:off x="418821" y="1627704"/>
            <a:ext cx="194831" cy="254336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C6914F56-9C0F-27E0-1F5B-044A3A9761BA}"/>
              </a:ext>
            </a:extLst>
          </p:cNvPr>
          <p:cNvSpPr/>
          <p:nvPr/>
        </p:nvSpPr>
        <p:spPr>
          <a:xfrm>
            <a:off x="450015" y="1455963"/>
            <a:ext cx="122753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1400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1400" dirty="0">
              <a:solidFill>
                <a:srgbClr val="28396E"/>
              </a:solidFill>
            </a:endParaRPr>
          </a:p>
        </p:txBody>
      </p:sp>
      <p:sp>
        <p:nvSpPr>
          <p:cNvPr id="20" name="Text 11">
            <a:extLst>
              <a:ext uri="{FF2B5EF4-FFF2-40B4-BE49-F238E27FC236}">
                <a16:creationId xmlns:a16="http://schemas.microsoft.com/office/drawing/2014/main" id="{FA33EE59-0ECF-A4C6-E9F7-C1C5CC822ED7}"/>
              </a:ext>
            </a:extLst>
          </p:cNvPr>
          <p:cNvSpPr/>
          <p:nvPr/>
        </p:nvSpPr>
        <p:spPr>
          <a:xfrm>
            <a:off x="436963" y="1875048"/>
            <a:ext cx="176689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1400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1400" dirty="0">
              <a:solidFill>
                <a:srgbClr val="28396E"/>
              </a:solidFill>
            </a:endParaRPr>
          </a:p>
        </p:txBody>
      </p:sp>
      <p:sp>
        <p:nvSpPr>
          <p:cNvPr id="24" name="Text 16">
            <a:extLst>
              <a:ext uri="{FF2B5EF4-FFF2-40B4-BE49-F238E27FC236}">
                <a16:creationId xmlns:a16="http://schemas.microsoft.com/office/drawing/2014/main" id="{F141E52D-63B6-377B-AD40-799C6C2E4633}"/>
              </a:ext>
            </a:extLst>
          </p:cNvPr>
          <p:cNvSpPr/>
          <p:nvPr/>
        </p:nvSpPr>
        <p:spPr>
          <a:xfrm>
            <a:off x="450015" y="2277527"/>
            <a:ext cx="183594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1400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1400" dirty="0">
              <a:solidFill>
                <a:srgbClr val="28396E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29157BB-8015-5A32-7D60-7E86A0058655}"/>
              </a:ext>
            </a:extLst>
          </p:cNvPr>
          <p:cNvSpPr txBox="1"/>
          <p:nvPr/>
        </p:nvSpPr>
        <p:spPr>
          <a:xfrm>
            <a:off x="1149455" y="1587147"/>
            <a:ext cx="2657750" cy="304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Estar em um processo de cobrança</a:t>
            </a:r>
          </a:p>
        </p:txBody>
      </p:sp>
      <p:sp>
        <p:nvSpPr>
          <p:cNvPr id="26" name="Shape 4">
            <a:extLst>
              <a:ext uri="{FF2B5EF4-FFF2-40B4-BE49-F238E27FC236}">
                <a16:creationId xmlns:a16="http://schemas.microsoft.com/office/drawing/2014/main" id="{583967EE-B2DF-611E-7C64-CB4E589D6F34}"/>
              </a:ext>
            </a:extLst>
          </p:cNvPr>
          <p:cNvSpPr/>
          <p:nvPr/>
        </p:nvSpPr>
        <p:spPr>
          <a:xfrm>
            <a:off x="739273" y="2528607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104E705-2DDA-D85C-30A8-1AD144B3177D}"/>
              </a:ext>
            </a:extLst>
          </p:cNvPr>
          <p:cNvSpPr txBox="1"/>
          <p:nvPr/>
        </p:nvSpPr>
        <p:spPr>
          <a:xfrm>
            <a:off x="1140122" y="1901399"/>
            <a:ext cx="1500116" cy="304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Estar inadimplente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88B8A09-695D-4B38-97A7-7AF6E2366B22}"/>
              </a:ext>
            </a:extLst>
          </p:cNvPr>
          <p:cNvSpPr txBox="1"/>
          <p:nvPr/>
        </p:nvSpPr>
        <p:spPr>
          <a:xfrm>
            <a:off x="1138306" y="2283416"/>
            <a:ext cx="3322423" cy="54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Posse de 1 ou mais contas em outras instituições em estado de inadimplência</a:t>
            </a:r>
          </a:p>
        </p:txBody>
      </p:sp>
      <p:sp>
        <p:nvSpPr>
          <p:cNvPr id="30" name="Text 16">
            <a:extLst>
              <a:ext uri="{FF2B5EF4-FFF2-40B4-BE49-F238E27FC236}">
                <a16:creationId xmlns:a16="http://schemas.microsoft.com/office/drawing/2014/main" id="{6F2959AE-DFCF-A810-DA88-3EC275EFB231}"/>
              </a:ext>
            </a:extLst>
          </p:cNvPr>
          <p:cNvSpPr/>
          <p:nvPr/>
        </p:nvSpPr>
        <p:spPr>
          <a:xfrm>
            <a:off x="467660" y="2716839"/>
            <a:ext cx="183594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1400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</a:rPr>
              <a:t>4</a:t>
            </a:r>
            <a:endParaRPr lang="en-US" sz="1400" dirty="0">
              <a:solidFill>
                <a:srgbClr val="28396E"/>
              </a:solidFill>
            </a:endParaRPr>
          </a:p>
        </p:txBody>
      </p:sp>
      <p:sp>
        <p:nvSpPr>
          <p:cNvPr id="31" name="Shape 4">
            <a:extLst>
              <a:ext uri="{FF2B5EF4-FFF2-40B4-BE49-F238E27FC236}">
                <a16:creationId xmlns:a16="http://schemas.microsoft.com/office/drawing/2014/main" id="{C9F9440A-71BA-7CAB-C860-71DF8430430D}"/>
              </a:ext>
            </a:extLst>
          </p:cNvPr>
          <p:cNvSpPr/>
          <p:nvPr/>
        </p:nvSpPr>
        <p:spPr>
          <a:xfrm>
            <a:off x="750422" y="2981128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8D46B6C-0A8F-A357-D4A3-F48E68420570}"/>
              </a:ext>
            </a:extLst>
          </p:cNvPr>
          <p:cNvSpPr txBox="1"/>
          <p:nvPr/>
        </p:nvSpPr>
        <p:spPr>
          <a:xfrm>
            <a:off x="1149455" y="2828747"/>
            <a:ext cx="3674826" cy="304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Não atende ao CMA (Critérios Mínimos de Aprovação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CE7F9CDA-4766-37B5-8E77-C4D672818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973" y="1246382"/>
            <a:ext cx="5063042" cy="21881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68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8466E35-269E-BB3C-F72F-D46F2897A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BD70A5A-CE0B-09EB-FD7B-85DDB977C223}"/>
              </a:ext>
            </a:extLst>
          </p:cNvPr>
          <p:cNvSpPr txBox="1"/>
          <p:nvPr/>
        </p:nvSpPr>
        <p:spPr>
          <a:xfrm>
            <a:off x="387658" y="2325951"/>
            <a:ext cx="11416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Pontos na Apresentação</a:t>
            </a:r>
          </a:p>
          <a:p>
            <a:endParaRPr lang="pt-BR" dirty="0"/>
          </a:p>
          <a:p>
            <a:r>
              <a:rPr lang="pt-BR" dirty="0"/>
              <a:t>- Explicar o porquê modelos de </a:t>
            </a:r>
            <a:r>
              <a:rPr lang="pt-BR" dirty="0" err="1"/>
              <a:t>credit</a:t>
            </a:r>
            <a:r>
              <a:rPr lang="pt-BR" dirty="0"/>
              <a:t> score são bons: Consultar no livro página 4 (consistência nas decisões proporcionando padronização, agilidade, confiabilidade, facilidade geográfica, monitoramento de indicadores de performance a fim de melhorar a gestão de riscos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A3568DC-AD4F-4176-BFB3-7DB8F9FBF676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43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BD94EAC-62CD-C0AC-C544-47D0B55EFBD7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EA891E-885E-6E83-68C0-50F62F068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59" y="2197071"/>
            <a:ext cx="3292320" cy="211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479;p39">
            <a:extLst>
              <a:ext uri="{FF2B5EF4-FFF2-40B4-BE49-F238E27FC236}">
                <a16:creationId xmlns:a16="http://schemas.microsoft.com/office/drawing/2014/main" id="{F8B1FB12-3D6D-3866-8322-611E4462FC6E}"/>
              </a:ext>
            </a:extLst>
          </p:cNvPr>
          <p:cNvSpPr/>
          <p:nvPr/>
        </p:nvSpPr>
        <p:spPr>
          <a:xfrm>
            <a:off x="5736052" y="1206339"/>
            <a:ext cx="1327353" cy="1326408"/>
          </a:xfrm>
          <a:custGeom>
            <a:avLst/>
            <a:gdLst/>
            <a:ahLst/>
            <a:cxnLst/>
            <a:rect l="l" t="t" r="r" b="b"/>
            <a:pathLst>
              <a:path w="11234" h="11226" extrusionOk="0">
                <a:moveTo>
                  <a:pt x="4234" y="1"/>
                </a:moveTo>
                <a:cubicBezTo>
                  <a:pt x="1919" y="1"/>
                  <a:pt x="0" y="1879"/>
                  <a:pt x="0" y="4226"/>
                </a:cubicBezTo>
                <a:lnTo>
                  <a:pt x="0" y="11225"/>
                </a:lnTo>
                <a:lnTo>
                  <a:pt x="4955" y="11225"/>
                </a:lnTo>
                <a:cubicBezTo>
                  <a:pt x="8427" y="11225"/>
                  <a:pt x="11233" y="8419"/>
                  <a:pt x="11233" y="4923"/>
                </a:cubicBezTo>
                <a:lnTo>
                  <a:pt x="11233" y="1"/>
                </a:ln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480;p39">
            <a:extLst>
              <a:ext uri="{FF2B5EF4-FFF2-40B4-BE49-F238E27FC236}">
                <a16:creationId xmlns:a16="http://schemas.microsoft.com/office/drawing/2014/main" id="{66653961-1F21-B9D5-A395-93C8F46E4A5C}"/>
              </a:ext>
            </a:extLst>
          </p:cNvPr>
          <p:cNvSpPr/>
          <p:nvPr/>
        </p:nvSpPr>
        <p:spPr>
          <a:xfrm>
            <a:off x="5736052" y="1206339"/>
            <a:ext cx="718501" cy="717555"/>
          </a:xfrm>
          <a:custGeom>
            <a:avLst/>
            <a:gdLst/>
            <a:ahLst/>
            <a:cxnLst/>
            <a:rect l="l" t="t" r="r" b="b"/>
            <a:pathLst>
              <a:path w="6081" h="6073" extrusionOk="0">
                <a:moveTo>
                  <a:pt x="4234" y="1"/>
                </a:moveTo>
                <a:cubicBezTo>
                  <a:pt x="1919" y="1"/>
                  <a:pt x="0" y="1879"/>
                  <a:pt x="0" y="4226"/>
                </a:cubicBezTo>
                <a:lnTo>
                  <a:pt x="0" y="6073"/>
                </a:lnTo>
                <a:lnTo>
                  <a:pt x="6081" y="6073"/>
                </a:lnTo>
                <a:lnTo>
                  <a:pt x="6081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481;p39">
            <a:extLst>
              <a:ext uri="{FF2B5EF4-FFF2-40B4-BE49-F238E27FC236}">
                <a16:creationId xmlns:a16="http://schemas.microsoft.com/office/drawing/2014/main" id="{DA4A652F-995F-0879-8007-EC5C4360D23A}"/>
              </a:ext>
            </a:extLst>
          </p:cNvPr>
          <p:cNvSpPr/>
          <p:nvPr/>
        </p:nvSpPr>
        <p:spPr>
          <a:xfrm>
            <a:off x="5689263" y="1159550"/>
            <a:ext cx="710939" cy="709993"/>
          </a:xfrm>
          <a:custGeom>
            <a:avLst/>
            <a:gdLst/>
            <a:ahLst/>
            <a:cxnLst/>
            <a:rect l="l" t="t" r="r" b="b"/>
            <a:pathLst>
              <a:path w="6017" h="6009" extrusionOk="0">
                <a:moveTo>
                  <a:pt x="4233" y="0"/>
                </a:moveTo>
                <a:cubicBezTo>
                  <a:pt x="1887" y="0"/>
                  <a:pt x="0" y="1879"/>
                  <a:pt x="0" y="4225"/>
                </a:cubicBezTo>
                <a:lnTo>
                  <a:pt x="0" y="6009"/>
                </a:lnTo>
                <a:lnTo>
                  <a:pt x="6017" y="6009"/>
                </a:lnTo>
                <a:lnTo>
                  <a:pt x="601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482;p39">
            <a:extLst>
              <a:ext uri="{FF2B5EF4-FFF2-40B4-BE49-F238E27FC236}">
                <a16:creationId xmlns:a16="http://schemas.microsoft.com/office/drawing/2014/main" id="{0A04685D-7011-1F9B-CC10-84F33052430E}"/>
              </a:ext>
            </a:extLst>
          </p:cNvPr>
          <p:cNvSpPr/>
          <p:nvPr/>
        </p:nvSpPr>
        <p:spPr>
          <a:xfrm>
            <a:off x="7129799" y="1206339"/>
            <a:ext cx="1326290" cy="1326408"/>
          </a:xfrm>
          <a:custGeom>
            <a:avLst/>
            <a:gdLst/>
            <a:ahLst/>
            <a:cxnLst/>
            <a:rect l="l" t="t" r="r" b="b"/>
            <a:pathLst>
              <a:path w="11225" h="11226" extrusionOk="0">
                <a:moveTo>
                  <a:pt x="0" y="1"/>
                </a:moveTo>
                <a:lnTo>
                  <a:pt x="0" y="4923"/>
                </a:lnTo>
                <a:cubicBezTo>
                  <a:pt x="0" y="8419"/>
                  <a:pt x="2838" y="11225"/>
                  <a:pt x="6310" y="11225"/>
                </a:cubicBezTo>
                <a:lnTo>
                  <a:pt x="11225" y="11225"/>
                </a:lnTo>
                <a:lnTo>
                  <a:pt x="11225" y="4226"/>
                </a:lnTo>
                <a:cubicBezTo>
                  <a:pt x="11225" y="1879"/>
                  <a:pt x="9346" y="1"/>
                  <a:pt x="7000" y="1"/>
                </a:cubicBez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483;p39">
            <a:extLst>
              <a:ext uri="{FF2B5EF4-FFF2-40B4-BE49-F238E27FC236}">
                <a16:creationId xmlns:a16="http://schemas.microsoft.com/office/drawing/2014/main" id="{5AC7AF19-6A72-0A14-57B8-339E16E804CE}"/>
              </a:ext>
            </a:extLst>
          </p:cNvPr>
          <p:cNvSpPr/>
          <p:nvPr/>
        </p:nvSpPr>
        <p:spPr>
          <a:xfrm>
            <a:off x="7746091" y="1206339"/>
            <a:ext cx="709993" cy="713893"/>
          </a:xfrm>
          <a:custGeom>
            <a:avLst/>
            <a:gdLst/>
            <a:ahLst/>
            <a:cxnLst/>
            <a:rect l="l" t="t" r="r" b="b"/>
            <a:pathLst>
              <a:path w="6009" h="6042" extrusionOk="0">
                <a:moveTo>
                  <a:pt x="0" y="1"/>
                </a:moveTo>
                <a:lnTo>
                  <a:pt x="0" y="6041"/>
                </a:lnTo>
                <a:lnTo>
                  <a:pt x="6009" y="6041"/>
                </a:lnTo>
                <a:lnTo>
                  <a:pt x="6009" y="4226"/>
                </a:lnTo>
                <a:cubicBezTo>
                  <a:pt x="6009" y="1879"/>
                  <a:pt x="4130" y="1"/>
                  <a:pt x="17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84;p39">
            <a:extLst>
              <a:ext uri="{FF2B5EF4-FFF2-40B4-BE49-F238E27FC236}">
                <a16:creationId xmlns:a16="http://schemas.microsoft.com/office/drawing/2014/main" id="{E6D3E528-56E0-D5BD-E238-DD96D91F734E}"/>
              </a:ext>
            </a:extLst>
          </p:cNvPr>
          <p:cNvSpPr/>
          <p:nvPr/>
        </p:nvSpPr>
        <p:spPr>
          <a:xfrm>
            <a:off x="7792881" y="1159550"/>
            <a:ext cx="710112" cy="709993"/>
          </a:xfrm>
          <a:custGeom>
            <a:avLst/>
            <a:gdLst/>
            <a:ahLst/>
            <a:cxnLst/>
            <a:rect l="l" t="t" r="r" b="b"/>
            <a:pathLst>
              <a:path w="6010" h="6009" extrusionOk="0">
                <a:moveTo>
                  <a:pt x="0" y="0"/>
                </a:moveTo>
                <a:lnTo>
                  <a:pt x="0" y="6009"/>
                </a:lnTo>
                <a:lnTo>
                  <a:pt x="6009" y="6009"/>
                </a:lnTo>
                <a:lnTo>
                  <a:pt x="6009" y="4225"/>
                </a:lnTo>
                <a:cubicBezTo>
                  <a:pt x="6009" y="1879"/>
                  <a:pt x="4131" y="0"/>
                  <a:pt x="1784" y="0"/>
                </a:cubicBezTo>
                <a:close/>
              </a:path>
            </a:pathLst>
          </a:custGeom>
          <a:solidFill>
            <a:srgbClr val="54AE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485;p39">
            <a:extLst>
              <a:ext uri="{FF2B5EF4-FFF2-40B4-BE49-F238E27FC236}">
                <a16:creationId xmlns:a16="http://schemas.microsoft.com/office/drawing/2014/main" id="{887E79A5-4C5A-7B5C-2932-193F8DA75B35}"/>
              </a:ext>
            </a:extLst>
          </p:cNvPr>
          <p:cNvSpPr/>
          <p:nvPr/>
        </p:nvSpPr>
        <p:spPr>
          <a:xfrm>
            <a:off x="7129799" y="2595363"/>
            <a:ext cx="1326290" cy="1327353"/>
          </a:xfrm>
          <a:custGeom>
            <a:avLst/>
            <a:gdLst/>
            <a:ahLst/>
            <a:cxnLst/>
            <a:rect l="l" t="t" r="r" b="b"/>
            <a:pathLst>
              <a:path w="11225" h="11234" extrusionOk="0">
                <a:moveTo>
                  <a:pt x="6310" y="1"/>
                </a:moveTo>
                <a:cubicBezTo>
                  <a:pt x="2838" y="1"/>
                  <a:pt x="0" y="2807"/>
                  <a:pt x="0" y="6279"/>
                </a:cubicBezTo>
                <a:lnTo>
                  <a:pt x="0" y="11233"/>
                </a:lnTo>
                <a:lnTo>
                  <a:pt x="7000" y="11233"/>
                </a:lnTo>
                <a:cubicBezTo>
                  <a:pt x="9346" y="11233"/>
                  <a:pt x="11225" y="9315"/>
                  <a:pt x="11225" y="7000"/>
                </a:cubicBezTo>
                <a:lnTo>
                  <a:pt x="11225" y="1"/>
                </a:ln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486;p39">
            <a:extLst>
              <a:ext uri="{FF2B5EF4-FFF2-40B4-BE49-F238E27FC236}">
                <a16:creationId xmlns:a16="http://schemas.microsoft.com/office/drawing/2014/main" id="{2A587A14-CC27-07AB-63E5-67D0F1E721F6}"/>
              </a:ext>
            </a:extLst>
          </p:cNvPr>
          <p:cNvSpPr/>
          <p:nvPr/>
        </p:nvSpPr>
        <p:spPr>
          <a:xfrm>
            <a:off x="7746091" y="3207876"/>
            <a:ext cx="709993" cy="714838"/>
          </a:xfrm>
          <a:custGeom>
            <a:avLst/>
            <a:gdLst/>
            <a:ahLst/>
            <a:cxnLst/>
            <a:rect l="l" t="t" r="r" b="b"/>
            <a:pathLst>
              <a:path w="6009" h="6050" extrusionOk="0">
                <a:moveTo>
                  <a:pt x="0" y="1"/>
                </a:moveTo>
                <a:lnTo>
                  <a:pt x="0" y="6049"/>
                </a:lnTo>
                <a:lnTo>
                  <a:pt x="1784" y="6049"/>
                </a:lnTo>
                <a:cubicBezTo>
                  <a:pt x="4130" y="6049"/>
                  <a:pt x="6009" y="4131"/>
                  <a:pt x="6009" y="1816"/>
                </a:cubicBezTo>
                <a:lnTo>
                  <a:pt x="6009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487;p39">
            <a:extLst>
              <a:ext uri="{FF2B5EF4-FFF2-40B4-BE49-F238E27FC236}">
                <a16:creationId xmlns:a16="http://schemas.microsoft.com/office/drawing/2014/main" id="{E6A48984-C012-5D58-4247-922B40239BB1}"/>
              </a:ext>
            </a:extLst>
          </p:cNvPr>
          <p:cNvSpPr/>
          <p:nvPr/>
        </p:nvSpPr>
        <p:spPr>
          <a:xfrm>
            <a:off x="7792881" y="3258446"/>
            <a:ext cx="710112" cy="711057"/>
          </a:xfrm>
          <a:custGeom>
            <a:avLst/>
            <a:gdLst/>
            <a:ahLst/>
            <a:cxnLst/>
            <a:rect l="l" t="t" r="r" b="b"/>
            <a:pathLst>
              <a:path w="6010" h="6018" extrusionOk="0">
                <a:moveTo>
                  <a:pt x="0" y="1"/>
                </a:moveTo>
                <a:lnTo>
                  <a:pt x="0" y="6018"/>
                </a:lnTo>
                <a:lnTo>
                  <a:pt x="1784" y="6018"/>
                </a:lnTo>
                <a:cubicBezTo>
                  <a:pt x="4131" y="6018"/>
                  <a:pt x="6009" y="4131"/>
                  <a:pt x="6009" y="1785"/>
                </a:cubicBezTo>
                <a:lnTo>
                  <a:pt x="6009" y="1"/>
                </a:lnTo>
                <a:close/>
              </a:path>
            </a:pathLst>
          </a:custGeom>
          <a:solidFill>
            <a:srgbClr val="0C3E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488;p39">
            <a:extLst>
              <a:ext uri="{FF2B5EF4-FFF2-40B4-BE49-F238E27FC236}">
                <a16:creationId xmlns:a16="http://schemas.microsoft.com/office/drawing/2014/main" id="{4BE5980D-C865-C61B-D266-6BC29C47E802}"/>
              </a:ext>
            </a:extLst>
          </p:cNvPr>
          <p:cNvSpPr/>
          <p:nvPr/>
        </p:nvSpPr>
        <p:spPr>
          <a:xfrm>
            <a:off x="5736052" y="2595363"/>
            <a:ext cx="1327353" cy="1327353"/>
          </a:xfrm>
          <a:custGeom>
            <a:avLst/>
            <a:gdLst/>
            <a:ahLst/>
            <a:cxnLst/>
            <a:rect l="l" t="t" r="r" b="b"/>
            <a:pathLst>
              <a:path w="11234" h="11234" extrusionOk="0">
                <a:moveTo>
                  <a:pt x="0" y="1"/>
                </a:moveTo>
                <a:lnTo>
                  <a:pt x="0" y="7000"/>
                </a:lnTo>
                <a:cubicBezTo>
                  <a:pt x="0" y="9315"/>
                  <a:pt x="1919" y="11233"/>
                  <a:pt x="4234" y="11233"/>
                </a:cubicBezTo>
                <a:lnTo>
                  <a:pt x="11233" y="11233"/>
                </a:lnTo>
                <a:lnTo>
                  <a:pt x="11233" y="6279"/>
                </a:lnTo>
                <a:cubicBezTo>
                  <a:pt x="11233" y="2807"/>
                  <a:pt x="8427" y="1"/>
                  <a:pt x="4955" y="1"/>
                </a:cubicBez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489;p39">
            <a:extLst>
              <a:ext uri="{FF2B5EF4-FFF2-40B4-BE49-F238E27FC236}">
                <a16:creationId xmlns:a16="http://schemas.microsoft.com/office/drawing/2014/main" id="{1D84959A-987F-3432-345D-85F91D6AD5A1}"/>
              </a:ext>
            </a:extLst>
          </p:cNvPr>
          <p:cNvSpPr/>
          <p:nvPr/>
        </p:nvSpPr>
        <p:spPr>
          <a:xfrm>
            <a:off x="5736052" y="3211657"/>
            <a:ext cx="711057" cy="711057"/>
          </a:xfrm>
          <a:custGeom>
            <a:avLst/>
            <a:gdLst/>
            <a:ahLst/>
            <a:cxnLst/>
            <a:rect l="l" t="t" r="r" b="b"/>
            <a:pathLst>
              <a:path w="6018" h="6018" extrusionOk="0">
                <a:moveTo>
                  <a:pt x="0" y="1"/>
                </a:moveTo>
                <a:lnTo>
                  <a:pt x="0" y="1752"/>
                </a:lnTo>
                <a:cubicBezTo>
                  <a:pt x="0" y="4099"/>
                  <a:pt x="1919" y="6017"/>
                  <a:pt x="4265" y="6017"/>
                </a:cubicBezTo>
                <a:lnTo>
                  <a:pt x="6017" y="6017"/>
                </a:lnTo>
                <a:lnTo>
                  <a:pt x="6017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490;p39">
            <a:extLst>
              <a:ext uri="{FF2B5EF4-FFF2-40B4-BE49-F238E27FC236}">
                <a16:creationId xmlns:a16="http://schemas.microsoft.com/office/drawing/2014/main" id="{628E90F6-5016-23E6-2EF6-22D8F91397D1}"/>
              </a:ext>
            </a:extLst>
          </p:cNvPr>
          <p:cNvSpPr/>
          <p:nvPr/>
        </p:nvSpPr>
        <p:spPr>
          <a:xfrm>
            <a:off x="5689263" y="3258446"/>
            <a:ext cx="710939" cy="711057"/>
          </a:xfrm>
          <a:custGeom>
            <a:avLst/>
            <a:gdLst/>
            <a:ahLst/>
            <a:cxnLst/>
            <a:rect l="l" t="t" r="r" b="b"/>
            <a:pathLst>
              <a:path w="6017" h="6018" extrusionOk="0">
                <a:moveTo>
                  <a:pt x="0" y="1"/>
                </a:moveTo>
                <a:lnTo>
                  <a:pt x="0" y="1785"/>
                </a:lnTo>
                <a:cubicBezTo>
                  <a:pt x="0" y="4131"/>
                  <a:pt x="1887" y="6018"/>
                  <a:pt x="4233" y="6018"/>
                </a:cubicBezTo>
                <a:lnTo>
                  <a:pt x="6017" y="6018"/>
                </a:lnTo>
                <a:lnTo>
                  <a:pt x="6017" y="1"/>
                </a:lnTo>
                <a:close/>
              </a:path>
            </a:pathLst>
          </a:custGeom>
          <a:solidFill>
            <a:srgbClr val="328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2491;p39">
            <a:extLst>
              <a:ext uri="{FF2B5EF4-FFF2-40B4-BE49-F238E27FC236}">
                <a16:creationId xmlns:a16="http://schemas.microsoft.com/office/drawing/2014/main" id="{C3A9B5FB-1B9A-C625-7C2C-B6417EB0CFC4}"/>
              </a:ext>
            </a:extLst>
          </p:cNvPr>
          <p:cNvGrpSpPr/>
          <p:nvPr/>
        </p:nvGrpSpPr>
        <p:grpSpPr>
          <a:xfrm>
            <a:off x="5973896" y="1385225"/>
            <a:ext cx="234300" cy="297042"/>
            <a:chOff x="3449771" y="1604300"/>
            <a:chExt cx="234300" cy="297042"/>
          </a:xfrm>
        </p:grpSpPr>
        <p:sp>
          <p:nvSpPr>
            <p:cNvPr id="16" name="Google Shape;2492;p39">
              <a:extLst>
                <a:ext uri="{FF2B5EF4-FFF2-40B4-BE49-F238E27FC236}">
                  <a16:creationId xmlns:a16="http://schemas.microsoft.com/office/drawing/2014/main" id="{9AF4586F-76F9-A109-9576-30366A3CC993}"/>
                </a:ext>
              </a:extLst>
            </p:cNvPr>
            <p:cNvSpPr/>
            <p:nvPr/>
          </p:nvSpPr>
          <p:spPr>
            <a:xfrm>
              <a:off x="3449771" y="1729780"/>
              <a:ext cx="66639" cy="171561"/>
            </a:xfrm>
            <a:custGeom>
              <a:avLst/>
              <a:gdLst/>
              <a:ahLst/>
              <a:cxnLst/>
              <a:rect l="l" t="t" r="r" b="b"/>
              <a:pathLst>
                <a:path w="564" h="1452" extrusionOk="0">
                  <a:moveTo>
                    <a:pt x="500" y="64"/>
                  </a:moveTo>
                  <a:lnTo>
                    <a:pt x="500" y="1388"/>
                  </a:lnTo>
                  <a:lnTo>
                    <a:pt x="104" y="1388"/>
                  </a:lnTo>
                  <a:lnTo>
                    <a:pt x="104" y="64"/>
                  </a:lnTo>
                  <a:close/>
                  <a:moveTo>
                    <a:pt x="1" y="1"/>
                  </a:moveTo>
                  <a:lnTo>
                    <a:pt x="1" y="1452"/>
                  </a:lnTo>
                  <a:lnTo>
                    <a:pt x="564" y="1452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93;p39">
              <a:extLst>
                <a:ext uri="{FF2B5EF4-FFF2-40B4-BE49-F238E27FC236}">
                  <a16:creationId xmlns:a16="http://schemas.microsoft.com/office/drawing/2014/main" id="{5F878172-9879-59EB-DCB7-D9808E7E6254}"/>
                </a:ext>
              </a:extLst>
            </p:cNvPr>
            <p:cNvSpPr/>
            <p:nvPr/>
          </p:nvSpPr>
          <p:spPr>
            <a:xfrm>
              <a:off x="3536024" y="1667040"/>
              <a:ext cx="62858" cy="234301"/>
            </a:xfrm>
            <a:custGeom>
              <a:avLst/>
              <a:gdLst/>
              <a:ahLst/>
              <a:cxnLst/>
              <a:rect l="l" t="t" r="r" b="b"/>
              <a:pathLst>
                <a:path w="532" h="1983" extrusionOk="0">
                  <a:moveTo>
                    <a:pt x="460" y="64"/>
                  </a:moveTo>
                  <a:lnTo>
                    <a:pt x="460" y="1919"/>
                  </a:lnTo>
                  <a:lnTo>
                    <a:pt x="64" y="1919"/>
                  </a:lnTo>
                  <a:lnTo>
                    <a:pt x="64" y="64"/>
                  </a:lnTo>
                  <a:close/>
                  <a:moveTo>
                    <a:pt x="0" y="1"/>
                  </a:moveTo>
                  <a:lnTo>
                    <a:pt x="0" y="1983"/>
                  </a:lnTo>
                  <a:lnTo>
                    <a:pt x="531" y="1983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94;p39">
              <a:extLst>
                <a:ext uri="{FF2B5EF4-FFF2-40B4-BE49-F238E27FC236}">
                  <a16:creationId xmlns:a16="http://schemas.microsoft.com/office/drawing/2014/main" id="{FD497DF9-1106-8A70-058E-F072A2F57E76}"/>
                </a:ext>
              </a:extLst>
            </p:cNvPr>
            <p:cNvSpPr/>
            <p:nvPr/>
          </p:nvSpPr>
          <p:spPr>
            <a:xfrm>
              <a:off x="3618377" y="1604300"/>
              <a:ext cx="65694" cy="297042"/>
            </a:xfrm>
            <a:custGeom>
              <a:avLst/>
              <a:gdLst/>
              <a:ahLst/>
              <a:cxnLst/>
              <a:rect l="l" t="t" r="r" b="b"/>
              <a:pathLst>
                <a:path w="556" h="2514" extrusionOk="0">
                  <a:moveTo>
                    <a:pt x="461" y="72"/>
                  </a:moveTo>
                  <a:lnTo>
                    <a:pt x="461" y="2450"/>
                  </a:lnTo>
                  <a:lnTo>
                    <a:pt x="64" y="2450"/>
                  </a:lnTo>
                  <a:lnTo>
                    <a:pt x="64" y="72"/>
                  </a:lnTo>
                  <a:close/>
                  <a:moveTo>
                    <a:pt x="1" y="1"/>
                  </a:moveTo>
                  <a:lnTo>
                    <a:pt x="1" y="2514"/>
                  </a:lnTo>
                  <a:lnTo>
                    <a:pt x="556" y="2514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2495;p39">
            <a:extLst>
              <a:ext uri="{FF2B5EF4-FFF2-40B4-BE49-F238E27FC236}">
                <a16:creationId xmlns:a16="http://schemas.microsoft.com/office/drawing/2014/main" id="{66758E10-E8E7-F5AD-B85A-0F7206C2EAB1}"/>
              </a:ext>
            </a:extLst>
          </p:cNvPr>
          <p:cNvGrpSpPr/>
          <p:nvPr/>
        </p:nvGrpSpPr>
        <p:grpSpPr>
          <a:xfrm>
            <a:off x="5943058" y="3418664"/>
            <a:ext cx="304484" cy="340049"/>
            <a:chOff x="3418933" y="3637739"/>
            <a:chExt cx="304484" cy="340049"/>
          </a:xfrm>
        </p:grpSpPr>
        <p:sp>
          <p:nvSpPr>
            <p:cNvPr id="20" name="Google Shape;2496;p39">
              <a:extLst>
                <a:ext uri="{FF2B5EF4-FFF2-40B4-BE49-F238E27FC236}">
                  <a16:creationId xmlns:a16="http://schemas.microsoft.com/office/drawing/2014/main" id="{29946F50-CC97-88AE-41FF-53089EB33A2D}"/>
                </a:ext>
              </a:extLst>
            </p:cNvPr>
            <p:cNvSpPr/>
            <p:nvPr/>
          </p:nvSpPr>
          <p:spPr>
            <a:xfrm>
              <a:off x="3458278" y="3673303"/>
              <a:ext cx="225794" cy="230520"/>
            </a:xfrm>
            <a:custGeom>
              <a:avLst/>
              <a:gdLst/>
              <a:ahLst/>
              <a:cxnLst/>
              <a:rect l="l" t="t" r="r" b="b"/>
              <a:pathLst>
                <a:path w="1911" h="1951" extrusionOk="0">
                  <a:moveTo>
                    <a:pt x="959" y="64"/>
                  </a:moveTo>
                  <a:cubicBezTo>
                    <a:pt x="1451" y="64"/>
                    <a:pt x="1847" y="492"/>
                    <a:pt x="1847" y="992"/>
                  </a:cubicBezTo>
                  <a:cubicBezTo>
                    <a:pt x="1847" y="1483"/>
                    <a:pt x="1451" y="1879"/>
                    <a:pt x="959" y="1879"/>
                  </a:cubicBezTo>
                  <a:cubicBezTo>
                    <a:pt x="460" y="1879"/>
                    <a:pt x="64" y="1483"/>
                    <a:pt x="64" y="992"/>
                  </a:cubicBezTo>
                  <a:cubicBezTo>
                    <a:pt x="64" y="492"/>
                    <a:pt x="460" y="64"/>
                    <a:pt x="959" y="64"/>
                  </a:cubicBezTo>
                  <a:close/>
                  <a:moveTo>
                    <a:pt x="959" y="1"/>
                  </a:moveTo>
                  <a:cubicBezTo>
                    <a:pt x="428" y="1"/>
                    <a:pt x="0" y="460"/>
                    <a:pt x="0" y="992"/>
                  </a:cubicBezTo>
                  <a:cubicBezTo>
                    <a:pt x="0" y="1515"/>
                    <a:pt x="428" y="1951"/>
                    <a:pt x="959" y="1951"/>
                  </a:cubicBezTo>
                  <a:cubicBezTo>
                    <a:pt x="1483" y="1951"/>
                    <a:pt x="1911" y="1515"/>
                    <a:pt x="1911" y="992"/>
                  </a:cubicBezTo>
                  <a:cubicBezTo>
                    <a:pt x="1911" y="460"/>
                    <a:pt x="1483" y="1"/>
                    <a:pt x="95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97;p39">
              <a:extLst>
                <a:ext uri="{FF2B5EF4-FFF2-40B4-BE49-F238E27FC236}">
                  <a16:creationId xmlns:a16="http://schemas.microsoft.com/office/drawing/2014/main" id="{95A16B6E-EB98-B912-EE63-DC24C61E7F7D}"/>
                </a:ext>
              </a:extLst>
            </p:cNvPr>
            <p:cNvSpPr/>
            <p:nvPr/>
          </p:nvSpPr>
          <p:spPr>
            <a:xfrm>
              <a:off x="3508848" y="3875584"/>
              <a:ext cx="124654" cy="102204"/>
            </a:xfrm>
            <a:custGeom>
              <a:avLst/>
              <a:gdLst/>
              <a:ahLst/>
              <a:cxnLst/>
              <a:rect l="l" t="t" r="r" b="b"/>
              <a:pathLst>
                <a:path w="1055" h="865" extrusionOk="0">
                  <a:moveTo>
                    <a:pt x="991" y="136"/>
                  </a:moveTo>
                  <a:lnTo>
                    <a:pt x="991" y="334"/>
                  </a:lnTo>
                  <a:cubicBezTo>
                    <a:pt x="991" y="595"/>
                    <a:pt x="793" y="794"/>
                    <a:pt x="531" y="794"/>
                  </a:cubicBezTo>
                  <a:cubicBezTo>
                    <a:pt x="262" y="794"/>
                    <a:pt x="64" y="595"/>
                    <a:pt x="64" y="334"/>
                  </a:cubicBezTo>
                  <a:lnTo>
                    <a:pt x="64" y="136"/>
                  </a:lnTo>
                  <a:cubicBezTo>
                    <a:pt x="214" y="203"/>
                    <a:pt x="371" y="237"/>
                    <a:pt x="528" y="237"/>
                  </a:cubicBezTo>
                  <a:cubicBezTo>
                    <a:pt x="684" y="237"/>
                    <a:pt x="841" y="203"/>
                    <a:pt x="991" y="136"/>
                  </a:cubicBezTo>
                  <a:close/>
                  <a:moveTo>
                    <a:pt x="0" y="1"/>
                  </a:moveTo>
                  <a:lnTo>
                    <a:pt x="0" y="334"/>
                  </a:lnTo>
                  <a:cubicBezTo>
                    <a:pt x="0" y="635"/>
                    <a:pt x="230" y="865"/>
                    <a:pt x="531" y="865"/>
                  </a:cubicBezTo>
                  <a:cubicBezTo>
                    <a:pt x="825" y="865"/>
                    <a:pt x="1055" y="635"/>
                    <a:pt x="1055" y="334"/>
                  </a:cubicBezTo>
                  <a:lnTo>
                    <a:pt x="1055" y="1"/>
                  </a:lnTo>
                  <a:lnTo>
                    <a:pt x="991" y="41"/>
                  </a:lnTo>
                  <a:cubicBezTo>
                    <a:pt x="860" y="120"/>
                    <a:pt x="696" y="159"/>
                    <a:pt x="530" y="159"/>
                  </a:cubicBezTo>
                  <a:cubicBezTo>
                    <a:pt x="365" y="159"/>
                    <a:pt x="199" y="120"/>
                    <a:pt x="64" y="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98;p39">
              <a:extLst>
                <a:ext uri="{FF2B5EF4-FFF2-40B4-BE49-F238E27FC236}">
                  <a16:creationId xmlns:a16="http://schemas.microsoft.com/office/drawing/2014/main" id="{D4E34CFB-E2A2-D1A9-FEAB-3943124C74FA}"/>
                </a:ext>
              </a:extLst>
            </p:cNvPr>
            <p:cNvSpPr/>
            <p:nvPr/>
          </p:nvSpPr>
          <p:spPr>
            <a:xfrm>
              <a:off x="3520073" y="3798783"/>
              <a:ext cx="59078" cy="100432"/>
            </a:xfrm>
            <a:custGeom>
              <a:avLst/>
              <a:gdLst/>
              <a:ahLst/>
              <a:cxnLst/>
              <a:rect l="l" t="t" r="r" b="b"/>
              <a:pathLst>
                <a:path w="500" h="850" extrusionOk="0">
                  <a:moveTo>
                    <a:pt x="167" y="56"/>
                  </a:moveTo>
                  <a:lnTo>
                    <a:pt x="199" y="96"/>
                  </a:lnTo>
                  <a:cubicBezTo>
                    <a:pt x="238" y="96"/>
                    <a:pt x="270" y="159"/>
                    <a:pt x="270" y="255"/>
                  </a:cubicBezTo>
                  <a:lnTo>
                    <a:pt x="167" y="255"/>
                  </a:lnTo>
                  <a:cubicBezTo>
                    <a:pt x="104" y="255"/>
                    <a:pt x="104" y="223"/>
                    <a:pt x="104" y="223"/>
                  </a:cubicBezTo>
                  <a:cubicBezTo>
                    <a:pt x="72" y="159"/>
                    <a:pt x="135" y="96"/>
                    <a:pt x="167" y="96"/>
                  </a:cubicBezTo>
                  <a:lnTo>
                    <a:pt x="167" y="56"/>
                  </a:lnTo>
                  <a:close/>
                  <a:moveTo>
                    <a:pt x="184" y="1"/>
                  </a:moveTo>
                  <a:cubicBezTo>
                    <a:pt x="167" y="1"/>
                    <a:pt x="151" y="9"/>
                    <a:pt x="135" y="25"/>
                  </a:cubicBezTo>
                  <a:cubicBezTo>
                    <a:pt x="72" y="25"/>
                    <a:pt x="0" y="159"/>
                    <a:pt x="40" y="223"/>
                  </a:cubicBezTo>
                  <a:cubicBezTo>
                    <a:pt x="40" y="255"/>
                    <a:pt x="72" y="326"/>
                    <a:pt x="167" y="326"/>
                  </a:cubicBezTo>
                  <a:lnTo>
                    <a:pt x="270" y="326"/>
                  </a:lnTo>
                  <a:lnTo>
                    <a:pt x="270" y="849"/>
                  </a:lnTo>
                  <a:lnTo>
                    <a:pt x="333" y="849"/>
                  </a:lnTo>
                  <a:lnTo>
                    <a:pt x="333" y="326"/>
                  </a:lnTo>
                  <a:lnTo>
                    <a:pt x="500" y="326"/>
                  </a:lnTo>
                  <a:lnTo>
                    <a:pt x="500" y="255"/>
                  </a:lnTo>
                  <a:lnTo>
                    <a:pt x="333" y="255"/>
                  </a:lnTo>
                  <a:cubicBezTo>
                    <a:pt x="333" y="159"/>
                    <a:pt x="302" y="56"/>
                    <a:pt x="238" y="25"/>
                  </a:cubicBezTo>
                  <a:cubicBezTo>
                    <a:pt x="218" y="9"/>
                    <a:pt x="201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99;p39">
              <a:extLst>
                <a:ext uri="{FF2B5EF4-FFF2-40B4-BE49-F238E27FC236}">
                  <a16:creationId xmlns:a16="http://schemas.microsoft.com/office/drawing/2014/main" id="{31A389C1-38B7-DF36-FBE1-F52CEE781396}"/>
                </a:ext>
              </a:extLst>
            </p:cNvPr>
            <p:cNvSpPr/>
            <p:nvPr/>
          </p:nvSpPr>
          <p:spPr>
            <a:xfrm>
              <a:off x="3563199" y="3798783"/>
              <a:ext cx="59078" cy="100432"/>
            </a:xfrm>
            <a:custGeom>
              <a:avLst/>
              <a:gdLst/>
              <a:ahLst/>
              <a:cxnLst/>
              <a:rect l="l" t="t" r="r" b="b"/>
              <a:pathLst>
                <a:path w="500" h="850" extrusionOk="0">
                  <a:moveTo>
                    <a:pt x="317" y="66"/>
                  </a:moveTo>
                  <a:cubicBezTo>
                    <a:pt x="325" y="66"/>
                    <a:pt x="333" y="76"/>
                    <a:pt x="333" y="96"/>
                  </a:cubicBezTo>
                  <a:cubicBezTo>
                    <a:pt x="365" y="96"/>
                    <a:pt x="428" y="159"/>
                    <a:pt x="396" y="223"/>
                  </a:cubicBezTo>
                  <a:cubicBezTo>
                    <a:pt x="396" y="223"/>
                    <a:pt x="396" y="255"/>
                    <a:pt x="365" y="255"/>
                  </a:cubicBezTo>
                  <a:lnTo>
                    <a:pt x="230" y="255"/>
                  </a:lnTo>
                  <a:cubicBezTo>
                    <a:pt x="230" y="159"/>
                    <a:pt x="270" y="96"/>
                    <a:pt x="301" y="96"/>
                  </a:cubicBezTo>
                  <a:cubicBezTo>
                    <a:pt x="301" y="76"/>
                    <a:pt x="309" y="66"/>
                    <a:pt x="317" y="66"/>
                  </a:cubicBezTo>
                  <a:close/>
                  <a:moveTo>
                    <a:pt x="317" y="1"/>
                  </a:moveTo>
                  <a:cubicBezTo>
                    <a:pt x="301" y="1"/>
                    <a:pt x="286" y="9"/>
                    <a:pt x="270" y="25"/>
                  </a:cubicBezTo>
                  <a:cubicBezTo>
                    <a:pt x="198" y="56"/>
                    <a:pt x="167" y="159"/>
                    <a:pt x="167" y="255"/>
                  </a:cubicBezTo>
                  <a:lnTo>
                    <a:pt x="0" y="255"/>
                  </a:lnTo>
                  <a:lnTo>
                    <a:pt x="0" y="326"/>
                  </a:lnTo>
                  <a:lnTo>
                    <a:pt x="167" y="326"/>
                  </a:lnTo>
                  <a:lnTo>
                    <a:pt x="167" y="849"/>
                  </a:lnTo>
                  <a:lnTo>
                    <a:pt x="230" y="849"/>
                  </a:lnTo>
                  <a:lnTo>
                    <a:pt x="230" y="326"/>
                  </a:lnTo>
                  <a:lnTo>
                    <a:pt x="365" y="326"/>
                  </a:lnTo>
                  <a:cubicBezTo>
                    <a:pt x="468" y="326"/>
                    <a:pt x="468" y="255"/>
                    <a:pt x="468" y="223"/>
                  </a:cubicBezTo>
                  <a:cubicBezTo>
                    <a:pt x="500" y="159"/>
                    <a:pt x="428" y="25"/>
                    <a:pt x="365" y="25"/>
                  </a:cubicBezTo>
                  <a:cubicBezTo>
                    <a:pt x="349" y="9"/>
                    <a:pt x="333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00;p39">
              <a:extLst>
                <a:ext uri="{FF2B5EF4-FFF2-40B4-BE49-F238E27FC236}">
                  <a16:creationId xmlns:a16="http://schemas.microsoft.com/office/drawing/2014/main" id="{CD005519-33BD-3BA2-9788-CDF30E34C213}"/>
                </a:ext>
              </a:extLst>
            </p:cNvPr>
            <p:cNvSpPr/>
            <p:nvPr/>
          </p:nvSpPr>
          <p:spPr>
            <a:xfrm>
              <a:off x="3516292" y="3911266"/>
              <a:ext cx="93815" cy="7562"/>
            </a:xfrm>
            <a:custGeom>
              <a:avLst/>
              <a:gdLst/>
              <a:ahLst/>
              <a:cxnLst/>
              <a:rect l="l" t="t" r="r" b="b"/>
              <a:pathLst>
                <a:path w="794" h="64" extrusionOk="0">
                  <a:moveTo>
                    <a:pt x="1" y="0"/>
                  </a:moveTo>
                  <a:lnTo>
                    <a:pt x="1" y="64"/>
                  </a:lnTo>
                  <a:lnTo>
                    <a:pt x="793" y="64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01;p39">
              <a:extLst>
                <a:ext uri="{FF2B5EF4-FFF2-40B4-BE49-F238E27FC236}">
                  <a16:creationId xmlns:a16="http://schemas.microsoft.com/office/drawing/2014/main" id="{611BE1DF-012D-21AF-44E4-642F26B051FA}"/>
                </a:ext>
              </a:extLst>
            </p:cNvPr>
            <p:cNvSpPr/>
            <p:nvPr/>
          </p:nvSpPr>
          <p:spPr>
            <a:xfrm>
              <a:off x="3516292" y="3934661"/>
              <a:ext cx="78809" cy="7562"/>
            </a:xfrm>
            <a:custGeom>
              <a:avLst/>
              <a:gdLst/>
              <a:ahLst/>
              <a:cxnLst/>
              <a:rect l="l" t="t" r="r" b="b"/>
              <a:pathLst>
                <a:path w="667" h="64" extrusionOk="0">
                  <a:moveTo>
                    <a:pt x="1" y="0"/>
                  </a:moveTo>
                  <a:lnTo>
                    <a:pt x="1" y="64"/>
                  </a:lnTo>
                  <a:lnTo>
                    <a:pt x="667" y="64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02;p39">
              <a:extLst>
                <a:ext uri="{FF2B5EF4-FFF2-40B4-BE49-F238E27FC236}">
                  <a16:creationId xmlns:a16="http://schemas.microsoft.com/office/drawing/2014/main" id="{4019929B-83CD-5FA3-CB76-44B2CD398A5D}"/>
                </a:ext>
              </a:extLst>
            </p:cNvPr>
            <p:cNvSpPr/>
            <p:nvPr/>
          </p:nvSpPr>
          <p:spPr>
            <a:xfrm>
              <a:off x="3571588" y="3700479"/>
              <a:ext cx="85308" cy="90034"/>
            </a:xfrm>
            <a:custGeom>
              <a:avLst/>
              <a:gdLst/>
              <a:ahLst/>
              <a:cxnLst/>
              <a:rect l="l" t="t" r="r" b="b"/>
              <a:pathLst>
                <a:path w="722" h="762" extrusionOk="0">
                  <a:moveTo>
                    <a:pt x="0" y="1"/>
                  </a:moveTo>
                  <a:lnTo>
                    <a:pt x="0" y="96"/>
                  </a:lnTo>
                  <a:cubicBezTo>
                    <a:pt x="357" y="96"/>
                    <a:pt x="658" y="397"/>
                    <a:pt x="658" y="762"/>
                  </a:cubicBezTo>
                  <a:lnTo>
                    <a:pt x="722" y="762"/>
                  </a:lnTo>
                  <a:cubicBezTo>
                    <a:pt x="722" y="334"/>
                    <a:pt x="397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03;p39">
              <a:extLst>
                <a:ext uri="{FF2B5EF4-FFF2-40B4-BE49-F238E27FC236}">
                  <a16:creationId xmlns:a16="http://schemas.microsoft.com/office/drawing/2014/main" id="{90100E38-406F-71FD-18F1-4F87F740D4AB}"/>
                </a:ext>
              </a:extLst>
            </p:cNvPr>
            <p:cNvSpPr/>
            <p:nvPr/>
          </p:nvSpPr>
          <p:spPr>
            <a:xfrm>
              <a:off x="3418933" y="3786613"/>
              <a:ext cx="27294" cy="7680"/>
            </a:xfrm>
            <a:custGeom>
              <a:avLst/>
              <a:gdLst/>
              <a:ahLst/>
              <a:cxnLst/>
              <a:rect l="l" t="t" r="r" b="b"/>
              <a:pathLst>
                <a:path w="231" h="65" extrusionOk="0">
                  <a:moveTo>
                    <a:pt x="0" y="1"/>
                  </a:moveTo>
                  <a:lnTo>
                    <a:pt x="0" y="64"/>
                  </a:lnTo>
                  <a:lnTo>
                    <a:pt x="230" y="6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04;p39">
              <a:extLst>
                <a:ext uri="{FF2B5EF4-FFF2-40B4-BE49-F238E27FC236}">
                  <a16:creationId xmlns:a16="http://schemas.microsoft.com/office/drawing/2014/main" id="{E9805AB6-AD88-50B2-F675-070BAFE15E71}"/>
                </a:ext>
              </a:extLst>
            </p:cNvPr>
            <p:cNvSpPr/>
            <p:nvPr/>
          </p:nvSpPr>
          <p:spPr>
            <a:xfrm>
              <a:off x="3696123" y="3786613"/>
              <a:ext cx="27294" cy="7680"/>
            </a:xfrm>
            <a:custGeom>
              <a:avLst/>
              <a:gdLst/>
              <a:ahLst/>
              <a:cxnLst/>
              <a:rect l="l" t="t" r="r" b="b"/>
              <a:pathLst>
                <a:path w="231" h="65" extrusionOk="0">
                  <a:moveTo>
                    <a:pt x="1" y="1"/>
                  </a:moveTo>
                  <a:lnTo>
                    <a:pt x="1" y="64"/>
                  </a:lnTo>
                  <a:lnTo>
                    <a:pt x="231" y="64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05;p39">
              <a:extLst>
                <a:ext uri="{FF2B5EF4-FFF2-40B4-BE49-F238E27FC236}">
                  <a16:creationId xmlns:a16="http://schemas.microsoft.com/office/drawing/2014/main" id="{587FC7B3-4D4C-E1EB-4E05-BD7B04E430C9}"/>
                </a:ext>
              </a:extLst>
            </p:cNvPr>
            <p:cNvSpPr/>
            <p:nvPr/>
          </p:nvSpPr>
          <p:spPr>
            <a:xfrm>
              <a:off x="3438546" y="3848526"/>
              <a:ext cx="27294" cy="19732"/>
            </a:xfrm>
            <a:custGeom>
              <a:avLst/>
              <a:gdLst/>
              <a:ahLst/>
              <a:cxnLst/>
              <a:rect l="l" t="t" r="r" b="b"/>
              <a:pathLst>
                <a:path w="231" h="167" extrusionOk="0">
                  <a:moveTo>
                    <a:pt x="199" y="0"/>
                  </a:moveTo>
                  <a:lnTo>
                    <a:pt x="1" y="103"/>
                  </a:lnTo>
                  <a:lnTo>
                    <a:pt x="33" y="167"/>
                  </a:lnTo>
                  <a:lnTo>
                    <a:pt x="231" y="71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06;p39">
              <a:extLst>
                <a:ext uri="{FF2B5EF4-FFF2-40B4-BE49-F238E27FC236}">
                  <a16:creationId xmlns:a16="http://schemas.microsoft.com/office/drawing/2014/main" id="{77EE0B0A-0F57-5C76-8AE5-190170DA5105}"/>
                </a:ext>
              </a:extLst>
            </p:cNvPr>
            <p:cNvSpPr/>
            <p:nvPr/>
          </p:nvSpPr>
          <p:spPr>
            <a:xfrm>
              <a:off x="3676509" y="3711703"/>
              <a:ext cx="27294" cy="19850"/>
            </a:xfrm>
            <a:custGeom>
              <a:avLst/>
              <a:gdLst/>
              <a:ahLst/>
              <a:cxnLst/>
              <a:rect l="l" t="t" r="r" b="b"/>
              <a:pathLst>
                <a:path w="231" h="168" extrusionOk="0">
                  <a:moveTo>
                    <a:pt x="198" y="1"/>
                  </a:moveTo>
                  <a:lnTo>
                    <a:pt x="0" y="104"/>
                  </a:lnTo>
                  <a:lnTo>
                    <a:pt x="32" y="167"/>
                  </a:lnTo>
                  <a:lnTo>
                    <a:pt x="230" y="40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07;p39">
              <a:extLst>
                <a:ext uri="{FF2B5EF4-FFF2-40B4-BE49-F238E27FC236}">
                  <a16:creationId xmlns:a16="http://schemas.microsoft.com/office/drawing/2014/main" id="{61CEF39F-311B-8E48-B10A-29989E89DA19}"/>
                </a:ext>
              </a:extLst>
            </p:cNvPr>
            <p:cNvSpPr/>
            <p:nvPr/>
          </p:nvSpPr>
          <p:spPr>
            <a:xfrm>
              <a:off x="3629602" y="3657352"/>
              <a:ext cx="19850" cy="23631"/>
            </a:xfrm>
            <a:custGeom>
              <a:avLst/>
              <a:gdLst/>
              <a:ahLst/>
              <a:cxnLst/>
              <a:rect l="l" t="t" r="r" b="b"/>
              <a:pathLst>
                <a:path w="168" h="200" extrusionOk="0">
                  <a:moveTo>
                    <a:pt x="104" y="1"/>
                  </a:moveTo>
                  <a:lnTo>
                    <a:pt x="1" y="167"/>
                  </a:lnTo>
                  <a:lnTo>
                    <a:pt x="64" y="199"/>
                  </a:lnTo>
                  <a:lnTo>
                    <a:pt x="167" y="33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08;p39">
              <a:extLst>
                <a:ext uri="{FF2B5EF4-FFF2-40B4-BE49-F238E27FC236}">
                  <a16:creationId xmlns:a16="http://schemas.microsoft.com/office/drawing/2014/main" id="{F271F495-2005-AF5A-FBC0-ABCC822830A1}"/>
                </a:ext>
              </a:extLst>
            </p:cNvPr>
            <p:cNvSpPr/>
            <p:nvPr/>
          </p:nvSpPr>
          <p:spPr>
            <a:xfrm>
              <a:off x="3566862" y="3637739"/>
              <a:ext cx="8625" cy="27294"/>
            </a:xfrm>
            <a:custGeom>
              <a:avLst/>
              <a:gdLst/>
              <a:ahLst/>
              <a:cxnLst/>
              <a:rect l="l" t="t" r="r" b="b"/>
              <a:pathLst>
                <a:path w="73" h="231" extrusionOk="0">
                  <a:moveTo>
                    <a:pt x="1" y="0"/>
                  </a:moveTo>
                  <a:lnTo>
                    <a:pt x="1" y="230"/>
                  </a:lnTo>
                  <a:lnTo>
                    <a:pt x="72" y="23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09;p39">
              <a:extLst>
                <a:ext uri="{FF2B5EF4-FFF2-40B4-BE49-F238E27FC236}">
                  <a16:creationId xmlns:a16="http://schemas.microsoft.com/office/drawing/2014/main" id="{C001E9EE-DFC7-181C-6A80-CA45DDB68ED7}"/>
                </a:ext>
              </a:extLst>
            </p:cNvPr>
            <p:cNvSpPr/>
            <p:nvPr/>
          </p:nvSpPr>
          <p:spPr>
            <a:xfrm>
              <a:off x="3492897" y="3657352"/>
              <a:ext cx="19850" cy="23631"/>
            </a:xfrm>
            <a:custGeom>
              <a:avLst/>
              <a:gdLst/>
              <a:ahLst/>
              <a:cxnLst/>
              <a:rect l="l" t="t" r="r" b="b"/>
              <a:pathLst>
                <a:path w="168" h="200" extrusionOk="0">
                  <a:moveTo>
                    <a:pt x="72" y="1"/>
                  </a:moveTo>
                  <a:lnTo>
                    <a:pt x="1" y="33"/>
                  </a:lnTo>
                  <a:lnTo>
                    <a:pt x="104" y="199"/>
                  </a:lnTo>
                  <a:lnTo>
                    <a:pt x="167" y="16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10;p39">
              <a:extLst>
                <a:ext uri="{FF2B5EF4-FFF2-40B4-BE49-F238E27FC236}">
                  <a16:creationId xmlns:a16="http://schemas.microsoft.com/office/drawing/2014/main" id="{6083ADC9-A1C6-8BDB-E4A4-F12F85C10689}"/>
                </a:ext>
              </a:extLst>
            </p:cNvPr>
            <p:cNvSpPr/>
            <p:nvPr/>
          </p:nvSpPr>
          <p:spPr>
            <a:xfrm>
              <a:off x="3676509" y="3848526"/>
              <a:ext cx="27294" cy="19732"/>
            </a:xfrm>
            <a:custGeom>
              <a:avLst/>
              <a:gdLst/>
              <a:ahLst/>
              <a:cxnLst/>
              <a:rect l="l" t="t" r="r" b="b"/>
              <a:pathLst>
                <a:path w="231" h="167" extrusionOk="0">
                  <a:moveTo>
                    <a:pt x="32" y="0"/>
                  </a:moveTo>
                  <a:lnTo>
                    <a:pt x="0" y="71"/>
                  </a:lnTo>
                  <a:lnTo>
                    <a:pt x="198" y="167"/>
                  </a:lnTo>
                  <a:lnTo>
                    <a:pt x="230" y="10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11;p39">
              <a:extLst>
                <a:ext uri="{FF2B5EF4-FFF2-40B4-BE49-F238E27FC236}">
                  <a16:creationId xmlns:a16="http://schemas.microsoft.com/office/drawing/2014/main" id="{58F21C38-AB1B-A7B5-D2E9-E2BFA0BD60A6}"/>
                </a:ext>
              </a:extLst>
            </p:cNvPr>
            <p:cNvSpPr/>
            <p:nvPr/>
          </p:nvSpPr>
          <p:spPr>
            <a:xfrm>
              <a:off x="3438546" y="3711703"/>
              <a:ext cx="27294" cy="19850"/>
            </a:xfrm>
            <a:custGeom>
              <a:avLst/>
              <a:gdLst/>
              <a:ahLst/>
              <a:cxnLst/>
              <a:rect l="l" t="t" r="r" b="b"/>
              <a:pathLst>
                <a:path w="231" h="168" extrusionOk="0">
                  <a:moveTo>
                    <a:pt x="33" y="1"/>
                  </a:moveTo>
                  <a:lnTo>
                    <a:pt x="1" y="40"/>
                  </a:lnTo>
                  <a:lnTo>
                    <a:pt x="199" y="167"/>
                  </a:lnTo>
                  <a:lnTo>
                    <a:pt x="231" y="104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2512;p39">
            <a:extLst>
              <a:ext uri="{FF2B5EF4-FFF2-40B4-BE49-F238E27FC236}">
                <a16:creationId xmlns:a16="http://schemas.microsoft.com/office/drawing/2014/main" id="{55249152-FDD3-C61B-EC55-A8D599478471}"/>
              </a:ext>
            </a:extLst>
          </p:cNvPr>
          <p:cNvGrpSpPr/>
          <p:nvPr/>
        </p:nvGrpSpPr>
        <p:grpSpPr>
          <a:xfrm>
            <a:off x="7902410" y="1397395"/>
            <a:ext cx="398182" cy="312047"/>
            <a:chOff x="5378285" y="1616470"/>
            <a:chExt cx="398182" cy="312047"/>
          </a:xfrm>
        </p:grpSpPr>
        <p:sp>
          <p:nvSpPr>
            <p:cNvPr id="37" name="Google Shape;2513;p39">
              <a:extLst>
                <a:ext uri="{FF2B5EF4-FFF2-40B4-BE49-F238E27FC236}">
                  <a16:creationId xmlns:a16="http://schemas.microsoft.com/office/drawing/2014/main" id="{D044E9AB-E760-36B8-321D-5DA9EA973D3B}"/>
                </a:ext>
              </a:extLst>
            </p:cNvPr>
            <p:cNvSpPr/>
            <p:nvPr/>
          </p:nvSpPr>
          <p:spPr>
            <a:xfrm>
              <a:off x="5463592" y="1616470"/>
              <a:ext cx="312874" cy="312047"/>
            </a:xfrm>
            <a:custGeom>
              <a:avLst/>
              <a:gdLst/>
              <a:ahLst/>
              <a:cxnLst/>
              <a:rect l="l" t="t" r="r" b="b"/>
              <a:pathLst>
                <a:path w="2648" h="2641" extrusionOk="0">
                  <a:moveTo>
                    <a:pt x="1324" y="64"/>
                  </a:moveTo>
                  <a:cubicBezTo>
                    <a:pt x="2022" y="64"/>
                    <a:pt x="2577" y="627"/>
                    <a:pt x="2577" y="1325"/>
                  </a:cubicBezTo>
                  <a:cubicBezTo>
                    <a:pt x="2577" y="2014"/>
                    <a:pt x="2022" y="2577"/>
                    <a:pt x="1324" y="2577"/>
                  </a:cubicBezTo>
                  <a:cubicBezTo>
                    <a:pt x="634" y="2577"/>
                    <a:pt x="72" y="2014"/>
                    <a:pt x="72" y="1325"/>
                  </a:cubicBezTo>
                  <a:cubicBezTo>
                    <a:pt x="72" y="627"/>
                    <a:pt x="634" y="64"/>
                    <a:pt x="1324" y="64"/>
                  </a:cubicBezTo>
                  <a:close/>
                  <a:moveTo>
                    <a:pt x="1324" y="1"/>
                  </a:moveTo>
                  <a:cubicBezTo>
                    <a:pt x="595" y="1"/>
                    <a:pt x="0" y="595"/>
                    <a:pt x="0" y="1325"/>
                  </a:cubicBezTo>
                  <a:cubicBezTo>
                    <a:pt x="0" y="2046"/>
                    <a:pt x="595" y="2640"/>
                    <a:pt x="1324" y="2640"/>
                  </a:cubicBezTo>
                  <a:cubicBezTo>
                    <a:pt x="2053" y="2640"/>
                    <a:pt x="2648" y="2046"/>
                    <a:pt x="2648" y="1325"/>
                  </a:cubicBezTo>
                  <a:cubicBezTo>
                    <a:pt x="2648" y="595"/>
                    <a:pt x="2053" y="1"/>
                    <a:pt x="132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14;p39">
              <a:extLst>
                <a:ext uri="{FF2B5EF4-FFF2-40B4-BE49-F238E27FC236}">
                  <a16:creationId xmlns:a16="http://schemas.microsoft.com/office/drawing/2014/main" id="{B291DAF6-1CC9-66B0-D893-B905489B5EC3}"/>
                </a:ext>
              </a:extLst>
            </p:cNvPr>
            <p:cNvSpPr/>
            <p:nvPr/>
          </p:nvSpPr>
          <p:spPr>
            <a:xfrm>
              <a:off x="5499156" y="1655815"/>
              <a:ext cx="238082" cy="234301"/>
            </a:xfrm>
            <a:custGeom>
              <a:avLst/>
              <a:gdLst/>
              <a:ahLst/>
              <a:cxnLst/>
              <a:rect l="l" t="t" r="r" b="b"/>
              <a:pathLst>
                <a:path w="2015" h="1983" extrusionOk="0">
                  <a:moveTo>
                    <a:pt x="1023" y="64"/>
                  </a:moveTo>
                  <a:cubicBezTo>
                    <a:pt x="1523" y="64"/>
                    <a:pt x="1951" y="460"/>
                    <a:pt x="1951" y="992"/>
                  </a:cubicBezTo>
                  <a:cubicBezTo>
                    <a:pt x="1951" y="1515"/>
                    <a:pt x="1523" y="1911"/>
                    <a:pt x="1023" y="1911"/>
                  </a:cubicBezTo>
                  <a:cubicBezTo>
                    <a:pt x="492" y="1911"/>
                    <a:pt x="64" y="1515"/>
                    <a:pt x="64" y="992"/>
                  </a:cubicBezTo>
                  <a:cubicBezTo>
                    <a:pt x="64" y="460"/>
                    <a:pt x="492" y="64"/>
                    <a:pt x="1023" y="64"/>
                  </a:cubicBezTo>
                  <a:close/>
                  <a:moveTo>
                    <a:pt x="1023" y="1"/>
                  </a:moveTo>
                  <a:cubicBezTo>
                    <a:pt x="460" y="1"/>
                    <a:pt x="1" y="429"/>
                    <a:pt x="1" y="992"/>
                  </a:cubicBezTo>
                  <a:cubicBezTo>
                    <a:pt x="1" y="1546"/>
                    <a:pt x="460" y="1982"/>
                    <a:pt x="1023" y="1982"/>
                  </a:cubicBezTo>
                  <a:cubicBezTo>
                    <a:pt x="1586" y="1982"/>
                    <a:pt x="2014" y="1546"/>
                    <a:pt x="2014" y="992"/>
                  </a:cubicBezTo>
                  <a:cubicBezTo>
                    <a:pt x="2014" y="429"/>
                    <a:pt x="1586" y="1"/>
                    <a:pt x="10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15;p39">
              <a:extLst>
                <a:ext uri="{FF2B5EF4-FFF2-40B4-BE49-F238E27FC236}">
                  <a16:creationId xmlns:a16="http://schemas.microsoft.com/office/drawing/2014/main" id="{B8E4DB4D-C936-2E28-3E5E-585DD753CBA1}"/>
                </a:ext>
              </a:extLst>
            </p:cNvPr>
            <p:cNvSpPr/>
            <p:nvPr/>
          </p:nvSpPr>
          <p:spPr>
            <a:xfrm>
              <a:off x="5538502" y="1690435"/>
              <a:ext cx="159391" cy="160336"/>
            </a:xfrm>
            <a:custGeom>
              <a:avLst/>
              <a:gdLst/>
              <a:ahLst/>
              <a:cxnLst/>
              <a:rect l="l" t="t" r="r" b="b"/>
              <a:pathLst>
                <a:path w="1349" h="1357" extrusionOk="0">
                  <a:moveTo>
                    <a:pt x="690" y="104"/>
                  </a:moveTo>
                  <a:cubicBezTo>
                    <a:pt x="1023" y="104"/>
                    <a:pt x="1285" y="366"/>
                    <a:pt x="1285" y="699"/>
                  </a:cubicBezTo>
                  <a:cubicBezTo>
                    <a:pt x="1285" y="1024"/>
                    <a:pt x="1023" y="1293"/>
                    <a:pt x="690" y="1293"/>
                  </a:cubicBezTo>
                  <a:cubicBezTo>
                    <a:pt x="357" y="1293"/>
                    <a:pt x="64" y="1024"/>
                    <a:pt x="64" y="699"/>
                  </a:cubicBezTo>
                  <a:cubicBezTo>
                    <a:pt x="64" y="366"/>
                    <a:pt x="357" y="104"/>
                    <a:pt x="690" y="104"/>
                  </a:cubicBezTo>
                  <a:close/>
                  <a:moveTo>
                    <a:pt x="690" y="1"/>
                  </a:moveTo>
                  <a:cubicBezTo>
                    <a:pt x="294" y="1"/>
                    <a:pt x="0" y="334"/>
                    <a:pt x="0" y="699"/>
                  </a:cubicBezTo>
                  <a:cubicBezTo>
                    <a:pt x="0" y="1055"/>
                    <a:pt x="294" y="1356"/>
                    <a:pt x="690" y="1356"/>
                  </a:cubicBezTo>
                  <a:cubicBezTo>
                    <a:pt x="1055" y="1356"/>
                    <a:pt x="1348" y="1055"/>
                    <a:pt x="1348" y="699"/>
                  </a:cubicBezTo>
                  <a:cubicBezTo>
                    <a:pt x="1348" y="334"/>
                    <a:pt x="1055" y="1"/>
                    <a:pt x="6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16;p39">
              <a:extLst>
                <a:ext uri="{FF2B5EF4-FFF2-40B4-BE49-F238E27FC236}">
                  <a16:creationId xmlns:a16="http://schemas.microsoft.com/office/drawing/2014/main" id="{D5774963-1CCF-A7BC-DC99-ECB0B3460D2B}"/>
                </a:ext>
              </a:extLst>
            </p:cNvPr>
            <p:cNvSpPr/>
            <p:nvPr/>
          </p:nvSpPr>
          <p:spPr>
            <a:xfrm>
              <a:off x="5576902" y="1729780"/>
              <a:ext cx="82590" cy="85426"/>
            </a:xfrm>
            <a:custGeom>
              <a:avLst/>
              <a:gdLst/>
              <a:ahLst/>
              <a:cxnLst/>
              <a:rect l="l" t="t" r="r" b="b"/>
              <a:pathLst>
                <a:path w="699" h="723" extrusionOk="0">
                  <a:moveTo>
                    <a:pt x="365" y="64"/>
                  </a:moveTo>
                  <a:cubicBezTo>
                    <a:pt x="500" y="64"/>
                    <a:pt x="627" y="199"/>
                    <a:pt x="627" y="366"/>
                  </a:cubicBezTo>
                  <a:cubicBezTo>
                    <a:pt x="627" y="524"/>
                    <a:pt x="500" y="659"/>
                    <a:pt x="365" y="659"/>
                  </a:cubicBezTo>
                  <a:cubicBezTo>
                    <a:pt x="199" y="659"/>
                    <a:pt x="72" y="524"/>
                    <a:pt x="72" y="366"/>
                  </a:cubicBezTo>
                  <a:cubicBezTo>
                    <a:pt x="72" y="199"/>
                    <a:pt x="199" y="64"/>
                    <a:pt x="365" y="64"/>
                  </a:cubicBezTo>
                  <a:close/>
                  <a:moveTo>
                    <a:pt x="365" y="1"/>
                  </a:moveTo>
                  <a:cubicBezTo>
                    <a:pt x="167" y="1"/>
                    <a:pt x="0" y="167"/>
                    <a:pt x="0" y="366"/>
                  </a:cubicBezTo>
                  <a:cubicBezTo>
                    <a:pt x="0" y="564"/>
                    <a:pt x="167" y="722"/>
                    <a:pt x="365" y="722"/>
                  </a:cubicBezTo>
                  <a:cubicBezTo>
                    <a:pt x="563" y="722"/>
                    <a:pt x="698" y="564"/>
                    <a:pt x="698" y="366"/>
                  </a:cubicBezTo>
                  <a:cubicBezTo>
                    <a:pt x="698" y="167"/>
                    <a:pt x="563" y="1"/>
                    <a:pt x="36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17;p39">
              <a:extLst>
                <a:ext uri="{FF2B5EF4-FFF2-40B4-BE49-F238E27FC236}">
                  <a16:creationId xmlns:a16="http://schemas.microsoft.com/office/drawing/2014/main" id="{4B78825C-CA1B-4272-01FD-423FA392DBE5}"/>
                </a:ext>
              </a:extLst>
            </p:cNvPr>
            <p:cNvSpPr/>
            <p:nvPr/>
          </p:nvSpPr>
          <p:spPr>
            <a:xfrm>
              <a:off x="5416685" y="1764518"/>
              <a:ext cx="203463" cy="15951"/>
            </a:xfrm>
            <a:custGeom>
              <a:avLst/>
              <a:gdLst/>
              <a:ahLst/>
              <a:cxnLst/>
              <a:rect l="l" t="t" r="r" b="b"/>
              <a:pathLst>
                <a:path w="1722" h="135" extrusionOk="0">
                  <a:moveTo>
                    <a:pt x="1" y="0"/>
                  </a:moveTo>
                  <a:lnTo>
                    <a:pt x="1" y="135"/>
                  </a:lnTo>
                  <a:lnTo>
                    <a:pt x="1721" y="135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18;p39">
              <a:extLst>
                <a:ext uri="{FF2B5EF4-FFF2-40B4-BE49-F238E27FC236}">
                  <a16:creationId xmlns:a16="http://schemas.microsoft.com/office/drawing/2014/main" id="{B830E9CD-4C8C-3544-330F-7CB9738C3D27}"/>
                </a:ext>
              </a:extLst>
            </p:cNvPr>
            <p:cNvSpPr/>
            <p:nvPr/>
          </p:nvSpPr>
          <p:spPr>
            <a:xfrm>
              <a:off x="5378285" y="1749512"/>
              <a:ext cx="81645" cy="27294"/>
            </a:xfrm>
            <a:custGeom>
              <a:avLst/>
              <a:gdLst/>
              <a:ahLst/>
              <a:cxnLst/>
              <a:rect l="l" t="t" r="r" b="b"/>
              <a:pathLst>
                <a:path w="691" h="231" extrusionOk="0">
                  <a:moveTo>
                    <a:pt x="1" y="0"/>
                  </a:moveTo>
                  <a:lnTo>
                    <a:pt x="294" y="230"/>
                  </a:lnTo>
                  <a:lnTo>
                    <a:pt x="691" y="199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19;p39">
              <a:extLst>
                <a:ext uri="{FF2B5EF4-FFF2-40B4-BE49-F238E27FC236}">
                  <a16:creationId xmlns:a16="http://schemas.microsoft.com/office/drawing/2014/main" id="{39F0093B-8D8B-A78B-A56C-D744C6054A14}"/>
                </a:ext>
              </a:extLst>
            </p:cNvPr>
            <p:cNvSpPr/>
            <p:nvPr/>
          </p:nvSpPr>
          <p:spPr>
            <a:xfrm>
              <a:off x="5378285" y="1768180"/>
              <a:ext cx="81645" cy="28239"/>
            </a:xfrm>
            <a:custGeom>
              <a:avLst/>
              <a:gdLst/>
              <a:ahLst/>
              <a:cxnLst/>
              <a:rect l="l" t="t" r="r" b="b"/>
              <a:pathLst>
                <a:path w="691" h="239" extrusionOk="0">
                  <a:moveTo>
                    <a:pt x="294" y="1"/>
                  </a:moveTo>
                  <a:lnTo>
                    <a:pt x="1" y="239"/>
                  </a:lnTo>
                  <a:lnTo>
                    <a:pt x="524" y="239"/>
                  </a:lnTo>
                  <a:lnTo>
                    <a:pt x="691" y="41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2520;p39">
            <a:extLst>
              <a:ext uri="{FF2B5EF4-FFF2-40B4-BE49-F238E27FC236}">
                <a16:creationId xmlns:a16="http://schemas.microsoft.com/office/drawing/2014/main" id="{6A4E63D5-D46D-AE01-91BE-6A28D9E5C454}"/>
              </a:ext>
            </a:extLst>
          </p:cNvPr>
          <p:cNvSpPr/>
          <p:nvPr/>
        </p:nvSpPr>
        <p:spPr>
          <a:xfrm>
            <a:off x="7992325" y="3438277"/>
            <a:ext cx="299877" cy="300823"/>
          </a:xfrm>
          <a:custGeom>
            <a:avLst/>
            <a:gdLst/>
            <a:ahLst/>
            <a:cxnLst/>
            <a:rect l="l" t="t" r="r" b="b"/>
            <a:pathLst>
              <a:path w="2538" h="2546" extrusionOk="0">
                <a:moveTo>
                  <a:pt x="1285" y="825"/>
                </a:moveTo>
                <a:cubicBezTo>
                  <a:pt x="1515" y="825"/>
                  <a:pt x="1713" y="1024"/>
                  <a:pt x="1713" y="1293"/>
                </a:cubicBezTo>
                <a:cubicBezTo>
                  <a:pt x="1713" y="1523"/>
                  <a:pt x="1515" y="1721"/>
                  <a:pt x="1285" y="1721"/>
                </a:cubicBezTo>
                <a:cubicBezTo>
                  <a:pt x="1024" y="1721"/>
                  <a:pt x="825" y="1523"/>
                  <a:pt x="825" y="1293"/>
                </a:cubicBezTo>
                <a:cubicBezTo>
                  <a:pt x="825" y="1024"/>
                  <a:pt x="1024" y="825"/>
                  <a:pt x="1285" y="825"/>
                </a:cubicBezTo>
                <a:close/>
                <a:moveTo>
                  <a:pt x="1285" y="762"/>
                </a:moveTo>
                <a:cubicBezTo>
                  <a:pt x="992" y="762"/>
                  <a:pt x="754" y="992"/>
                  <a:pt x="754" y="1293"/>
                </a:cubicBezTo>
                <a:cubicBezTo>
                  <a:pt x="754" y="1555"/>
                  <a:pt x="992" y="1785"/>
                  <a:pt x="1285" y="1785"/>
                </a:cubicBezTo>
                <a:cubicBezTo>
                  <a:pt x="1547" y="1785"/>
                  <a:pt x="1785" y="1555"/>
                  <a:pt x="1785" y="1293"/>
                </a:cubicBezTo>
                <a:cubicBezTo>
                  <a:pt x="1785" y="992"/>
                  <a:pt x="1547" y="762"/>
                  <a:pt x="1285" y="762"/>
                </a:cubicBezTo>
                <a:close/>
                <a:moveTo>
                  <a:pt x="1483" y="64"/>
                </a:moveTo>
                <a:lnTo>
                  <a:pt x="1483" y="397"/>
                </a:lnTo>
                <a:lnTo>
                  <a:pt x="1515" y="397"/>
                </a:lnTo>
                <a:cubicBezTo>
                  <a:pt x="1586" y="429"/>
                  <a:pt x="1650" y="461"/>
                  <a:pt x="1713" y="500"/>
                </a:cubicBezTo>
                <a:lnTo>
                  <a:pt x="1745" y="500"/>
                </a:lnTo>
                <a:lnTo>
                  <a:pt x="1983" y="263"/>
                </a:lnTo>
                <a:lnTo>
                  <a:pt x="2276" y="564"/>
                </a:lnTo>
                <a:lnTo>
                  <a:pt x="2046" y="794"/>
                </a:lnTo>
                <a:lnTo>
                  <a:pt x="2078" y="825"/>
                </a:lnTo>
                <a:cubicBezTo>
                  <a:pt x="2110" y="897"/>
                  <a:pt x="2141" y="960"/>
                  <a:pt x="2141" y="1024"/>
                </a:cubicBezTo>
                <a:lnTo>
                  <a:pt x="2141" y="1055"/>
                </a:lnTo>
                <a:lnTo>
                  <a:pt x="2474" y="1055"/>
                </a:lnTo>
                <a:lnTo>
                  <a:pt x="2474" y="1491"/>
                </a:lnTo>
                <a:lnTo>
                  <a:pt x="2141" y="1491"/>
                </a:lnTo>
                <a:lnTo>
                  <a:pt x="2141" y="1523"/>
                </a:lnTo>
                <a:cubicBezTo>
                  <a:pt x="2141" y="1586"/>
                  <a:pt x="2110" y="1650"/>
                  <a:pt x="2078" y="1721"/>
                </a:cubicBezTo>
                <a:lnTo>
                  <a:pt x="2046" y="1753"/>
                </a:lnTo>
                <a:lnTo>
                  <a:pt x="2276" y="1983"/>
                </a:lnTo>
                <a:lnTo>
                  <a:pt x="1983" y="2284"/>
                </a:lnTo>
                <a:lnTo>
                  <a:pt x="1745" y="2046"/>
                </a:lnTo>
                <a:lnTo>
                  <a:pt x="1713" y="2046"/>
                </a:lnTo>
                <a:cubicBezTo>
                  <a:pt x="1650" y="2117"/>
                  <a:pt x="1586" y="2117"/>
                  <a:pt x="1515" y="2149"/>
                </a:cubicBezTo>
                <a:lnTo>
                  <a:pt x="1483" y="2149"/>
                </a:lnTo>
                <a:lnTo>
                  <a:pt x="1483" y="2482"/>
                </a:lnTo>
                <a:lnTo>
                  <a:pt x="1055" y="2482"/>
                </a:lnTo>
                <a:lnTo>
                  <a:pt x="1055" y="2149"/>
                </a:lnTo>
                <a:cubicBezTo>
                  <a:pt x="952" y="2117"/>
                  <a:pt x="889" y="2117"/>
                  <a:pt x="825" y="2046"/>
                </a:cubicBezTo>
                <a:lnTo>
                  <a:pt x="794" y="2046"/>
                </a:lnTo>
                <a:lnTo>
                  <a:pt x="556" y="2284"/>
                </a:lnTo>
                <a:lnTo>
                  <a:pt x="263" y="1983"/>
                </a:lnTo>
                <a:lnTo>
                  <a:pt x="492" y="1753"/>
                </a:lnTo>
                <a:lnTo>
                  <a:pt x="492" y="1721"/>
                </a:lnTo>
                <a:cubicBezTo>
                  <a:pt x="461" y="1650"/>
                  <a:pt x="429" y="1586"/>
                  <a:pt x="397" y="1523"/>
                </a:cubicBezTo>
                <a:lnTo>
                  <a:pt x="397" y="1491"/>
                </a:lnTo>
                <a:lnTo>
                  <a:pt x="64" y="1491"/>
                </a:lnTo>
                <a:lnTo>
                  <a:pt x="64" y="1055"/>
                </a:lnTo>
                <a:lnTo>
                  <a:pt x="397" y="1055"/>
                </a:lnTo>
                <a:lnTo>
                  <a:pt x="397" y="1024"/>
                </a:lnTo>
                <a:cubicBezTo>
                  <a:pt x="429" y="960"/>
                  <a:pt x="461" y="897"/>
                  <a:pt x="492" y="825"/>
                </a:cubicBezTo>
                <a:lnTo>
                  <a:pt x="492" y="794"/>
                </a:lnTo>
                <a:lnTo>
                  <a:pt x="263" y="564"/>
                </a:lnTo>
                <a:lnTo>
                  <a:pt x="556" y="263"/>
                </a:lnTo>
                <a:lnTo>
                  <a:pt x="794" y="500"/>
                </a:lnTo>
                <a:lnTo>
                  <a:pt x="825" y="500"/>
                </a:lnTo>
                <a:cubicBezTo>
                  <a:pt x="889" y="461"/>
                  <a:pt x="952" y="429"/>
                  <a:pt x="1055" y="397"/>
                </a:cubicBezTo>
                <a:lnTo>
                  <a:pt x="1055" y="64"/>
                </a:lnTo>
                <a:close/>
                <a:moveTo>
                  <a:pt x="992" y="1"/>
                </a:moveTo>
                <a:lnTo>
                  <a:pt x="992" y="334"/>
                </a:lnTo>
                <a:cubicBezTo>
                  <a:pt x="920" y="366"/>
                  <a:pt x="889" y="397"/>
                  <a:pt x="825" y="429"/>
                </a:cubicBezTo>
                <a:lnTo>
                  <a:pt x="556" y="167"/>
                </a:lnTo>
                <a:lnTo>
                  <a:pt x="159" y="564"/>
                </a:lnTo>
                <a:lnTo>
                  <a:pt x="429" y="825"/>
                </a:lnTo>
                <a:cubicBezTo>
                  <a:pt x="397" y="857"/>
                  <a:pt x="358" y="928"/>
                  <a:pt x="358" y="992"/>
                </a:cubicBezTo>
                <a:lnTo>
                  <a:pt x="1" y="992"/>
                </a:lnTo>
                <a:lnTo>
                  <a:pt x="1" y="1555"/>
                </a:lnTo>
                <a:lnTo>
                  <a:pt x="358" y="1555"/>
                </a:lnTo>
                <a:cubicBezTo>
                  <a:pt x="358" y="1618"/>
                  <a:pt x="397" y="1689"/>
                  <a:pt x="429" y="1753"/>
                </a:cubicBezTo>
                <a:lnTo>
                  <a:pt x="159" y="1983"/>
                </a:lnTo>
                <a:lnTo>
                  <a:pt x="556" y="2379"/>
                </a:lnTo>
                <a:lnTo>
                  <a:pt x="825" y="2149"/>
                </a:lnTo>
                <a:cubicBezTo>
                  <a:pt x="889" y="2181"/>
                  <a:pt x="920" y="2181"/>
                  <a:pt x="992" y="2213"/>
                </a:cubicBezTo>
                <a:lnTo>
                  <a:pt x="992" y="2546"/>
                </a:lnTo>
                <a:lnTo>
                  <a:pt x="1547" y="2546"/>
                </a:lnTo>
                <a:lnTo>
                  <a:pt x="1547" y="2213"/>
                </a:lnTo>
                <a:cubicBezTo>
                  <a:pt x="1618" y="2181"/>
                  <a:pt x="1682" y="2181"/>
                  <a:pt x="1745" y="2149"/>
                </a:cubicBezTo>
                <a:lnTo>
                  <a:pt x="1983" y="2379"/>
                </a:lnTo>
                <a:lnTo>
                  <a:pt x="2379" y="1983"/>
                </a:lnTo>
                <a:lnTo>
                  <a:pt x="2141" y="1753"/>
                </a:lnTo>
                <a:cubicBezTo>
                  <a:pt x="2181" y="1689"/>
                  <a:pt x="2181" y="1618"/>
                  <a:pt x="2213" y="1555"/>
                </a:cubicBezTo>
                <a:lnTo>
                  <a:pt x="2538" y="1555"/>
                </a:lnTo>
                <a:lnTo>
                  <a:pt x="2538" y="992"/>
                </a:lnTo>
                <a:lnTo>
                  <a:pt x="2213" y="992"/>
                </a:lnTo>
                <a:cubicBezTo>
                  <a:pt x="2181" y="928"/>
                  <a:pt x="2181" y="857"/>
                  <a:pt x="2141" y="825"/>
                </a:cubicBezTo>
                <a:lnTo>
                  <a:pt x="2379" y="564"/>
                </a:lnTo>
                <a:lnTo>
                  <a:pt x="1983" y="167"/>
                </a:lnTo>
                <a:lnTo>
                  <a:pt x="1745" y="429"/>
                </a:lnTo>
                <a:cubicBezTo>
                  <a:pt x="1682" y="397"/>
                  <a:pt x="1618" y="366"/>
                  <a:pt x="1547" y="334"/>
                </a:cubicBezTo>
                <a:lnTo>
                  <a:pt x="1547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521;p39">
            <a:extLst>
              <a:ext uri="{FF2B5EF4-FFF2-40B4-BE49-F238E27FC236}">
                <a16:creationId xmlns:a16="http://schemas.microsoft.com/office/drawing/2014/main" id="{82B757F8-FE9C-78B6-522D-5367DD52C9E8}"/>
              </a:ext>
            </a:extLst>
          </p:cNvPr>
          <p:cNvSpPr/>
          <p:nvPr/>
        </p:nvSpPr>
        <p:spPr>
          <a:xfrm>
            <a:off x="6447100" y="1923888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" name="Google Shape;2522;p39">
            <a:extLst>
              <a:ext uri="{FF2B5EF4-FFF2-40B4-BE49-F238E27FC236}">
                <a16:creationId xmlns:a16="http://schemas.microsoft.com/office/drawing/2014/main" id="{DDB773A3-6810-0561-8023-A963B4F0C089}"/>
              </a:ext>
            </a:extLst>
          </p:cNvPr>
          <p:cNvSpPr/>
          <p:nvPr/>
        </p:nvSpPr>
        <p:spPr>
          <a:xfrm>
            <a:off x="7337800" y="1923888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" name="Google Shape;2523;p39">
            <a:extLst>
              <a:ext uri="{FF2B5EF4-FFF2-40B4-BE49-F238E27FC236}">
                <a16:creationId xmlns:a16="http://schemas.microsoft.com/office/drawing/2014/main" id="{CA502654-8978-1FD6-F06B-5199750ED866}"/>
              </a:ext>
            </a:extLst>
          </p:cNvPr>
          <p:cNvSpPr/>
          <p:nvPr/>
        </p:nvSpPr>
        <p:spPr>
          <a:xfrm>
            <a:off x="6447100" y="2799563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" name="Google Shape;2524;p39">
            <a:extLst>
              <a:ext uri="{FF2B5EF4-FFF2-40B4-BE49-F238E27FC236}">
                <a16:creationId xmlns:a16="http://schemas.microsoft.com/office/drawing/2014/main" id="{3EDD1CD3-4C7D-5954-31C5-4321810A28C4}"/>
              </a:ext>
            </a:extLst>
          </p:cNvPr>
          <p:cNvSpPr/>
          <p:nvPr/>
        </p:nvSpPr>
        <p:spPr>
          <a:xfrm>
            <a:off x="7337800" y="2799563"/>
            <a:ext cx="408300" cy="40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5" name="Google Shape;3716;p76">
            <a:extLst>
              <a:ext uri="{FF2B5EF4-FFF2-40B4-BE49-F238E27FC236}">
                <a16:creationId xmlns:a16="http://schemas.microsoft.com/office/drawing/2014/main" id="{2A8D62CA-6F60-83EA-AEB6-535B6A2AB925}"/>
              </a:ext>
            </a:extLst>
          </p:cNvPr>
          <p:cNvSpPr/>
          <p:nvPr/>
        </p:nvSpPr>
        <p:spPr>
          <a:xfrm>
            <a:off x="837690" y="4783590"/>
            <a:ext cx="1038143" cy="1399231"/>
          </a:xfrm>
          <a:custGeom>
            <a:avLst/>
            <a:gdLst/>
            <a:ahLst/>
            <a:cxnLst/>
            <a:rect l="l" t="t" r="r" b="b"/>
            <a:pathLst>
              <a:path w="22682" h="23602" extrusionOk="0">
                <a:moveTo>
                  <a:pt x="13852" y="21070"/>
                </a:moveTo>
                <a:lnTo>
                  <a:pt x="13894" y="21091"/>
                </a:lnTo>
                <a:lnTo>
                  <a:pt x="13977" y="21217"/>
                </a:lnTo>
                <a:lnTo>
                  <a:pt x="14103" y="21384"/>
                </a:lnTo>
                <a:lnTo>
                  <a:pt x="14166" y="21384"/>
                </a:lnTo>
                <a:lnTo>
                  <a:pt x="14208" y="21342"/>
                </a:lnTo>
                <a:lnTo>
                  <a:pt x="14228" y="21384"/>
                </a:lnTo>
                <a:lnTo>
                  <a:pt x="14228" y="21489"/>
                </a:lnTo>
                <a:lnTo>
                  <a:pt x="14187" y="21489"/>
                </a:lnTo>
                <a:lnTo>
                  <a:pt x="14124" y="21698"/>
                </a:lnTo>
                <a:lnTo>
                  <a:pt x="13998" y="21928"/>
                </a:lnTo>
                <a:lnTo>
                  <a:pt x="13873" y="21928"/>
                </a:lnTo>
                <a:lnTo>
                  <a:pt x="13852" y="22075"/>
                </a:lnTo>
                <a:lnTo>
                  <a:pt x="13789" y="22158"/>
                </a:lnTo>
                <a:lnTo>
                  <a:pt x="13768" y="22158"/>
                </a:lnTo>
                <a:lnTo>
                  <a:pt x="13643" y="22242"/>
                </a:lnTo>
                <a:lnTo>
                  <a:pt x="13559" y="22326"/>
                </a:lnTo>
                <a:lnTo>
                  <a:pt x="13559" y="22367"/>
                </a:lnTo>
                <a:lnTo>
                  <a:pt x="13454" y="22388"/>
                </a:lnTo>
                <a:lnTo>
                  <a:pt x="13392" y="22451"/>
                </a:lnTo>
                <a:lnTo>
                  <a:pt x="13392" y="22472"/>
                </a:lnTo>
                <a:lnTo>
                  <a:pt x="13329" y="22347"/>
                </a:lnTo>
                <a:lnTo>
                  <a:pt x="13371" y="22242"/>
                </a:lnTo>
                <a:lnTo>
                  <a:pt x="13454" y="22179"/>
                </a:lnTo>
                <a:lnTo>
                  <a:pt x="13454" y="22116"/>
                </a:lnTo>
                <a:lnTo>
                  <a:pt x="13559" y="22012"/>
                </a:lnTo>
                <a:lnTo>
                  <a:pt x="13559" y="21928"/>
                </a:lnTo>
                <a:lnTo>
                  <a:pt x="13601" y="21970"/>
                </a:lnTo>
                <a:lnTo>
                  <a:pt x="13684" y="21970"/>
                </a:lnTo>
                <a:lnTo>
                  <a:pt x="13789" y="21865"/>
                </a:lnTo>
                <a:lnTo>
                  <a:pt x="13789" y="21761"/>
                </a:lnTo>
                <a:lnTo>
                  <a:pt x="13810" y="21740"/>
                </a:lnTo>
                <a:lnTo>
                  <a:pt x="13810" y="21614"/>
                </a:lnTo>
                <a:lnTo>
                  <a:pt x="13873" y="21551"/>
                </a:lnTo>
                <a:lnTo>
                  <a:pt x="13915" y="21551"/>
                </a:lnTo>
                <a:lnTo>
                  <a:pt x="13977" y="21447"/>
                </a:lnTo>
                <a:lnTo>
                  <a:pt x="13956" y="21384"/>
                </a:lnTo>
                <a:lnTo>
                  <a:pt x="13894" y="21300"/>
                </a:lnTo>
                <a:lnTo>
                  <a:pt x="13894" y="21112"/>
                </a:lnTo>
                <a:lnTo>
                  <a:pt x="13852" y="21070"/>
                </a:lnTo>
                <a:close/>
                <a:moveTo>
                  <a:pt x="7617" y="0"/>
                </a:moveTo>
                <a:lnTo>
                  <a:pt x="7617" y="147"/>
                </a:lnTo>
                <a:lnTo>
                  <a:pt x="7575" y="272"/>
                </a:lnTo>
                <a:lnTo>
                  <a:pt x="7282" y="481"/>
                </a:lnTo>
                <a:lnTo>
                  <a:pt x="7094" y="502"/>
                </a:lnTo>
                <a:lnTo>
                  <a:pt x="6842" y="607"/>
                </a:lnTo>
                <a:lnTo>
                  <a:pt x="6738" y="565"/>
                </a:lnTo>
                <a:lnTo>
                  <a:pt x="6570" y="586"/>
                </a:lnTo>
                <a:lnTo>
                  <a:pt x="6382" y="732"/>
                </a:lnTo>
                <a:lnTo>
                  <a:pt x="6215" y="795"/>
                </a:lnTo>
                <a:lnTo>
                  <a:pt x="6152" y="732"/>
                </a:lnTo>
                <a:lnTo>
                  <a:pt x="5901" y="774"/>
                </a:lnTo>
                <a:lnTo>
                  <a:pt x="5692" y="774"/>
                </a:lnTo>
                <a:lnTo>
                  <a:pt x="5503" y="670"/>
                </a:lnTo>
                <a:lnTo>
                  <a:pt x="5315" y="628"/>
                </a:lnTo>
                <a:lnTo>
                  <a:pt x="5169" y="586"/>
                </a:lnTo>
                <a:lnTo>
                  <a:pt x="5169" y="586"/>
                </a:lnTo>
                <a:lnTo>
                  <a:pt x="5231" y="711"/>
                </a:lnTo>
                <a:lnTo>
                  <a:pt x="5378" y="774"/>
                </a:lnTo>
                <a:lnTo>
                  <a:pt x="5503" y="879"/>
                </a:lnTo>
                <a:lnTo>
                  <a:pt x="5545" y="984"/>
                </a:lnTo>
                <a:lnTo>
                  <a:pt x="5399" y="1235"/>
                </a:lnTo>
                <a:lnTo>
                  <a:pt x="5420" y="1297"/>
                </a:lnTo>
                <a:lnTo>
                  <a:pt x="5441" y="1339"/>
                </a:lnTo>
                <a:lnTo>
                  <a:pt x="5420" y="1528"/>
                </a:lnTo>
                <a:lnTo>
                  <a:pt x="5692" y="1611"/>
                </a:lnTo>
                <a:lnTo>
                  <a:pt x="5859" y="1569"/>
                </a:lnTo>
                <a:lnTo>
                  <a:pt x="6047" y="1611"/>
                </a:lnTo>
                <a:lnTo>
                  <a:pt x="6047" y="1716"/>
                </a:lnTo>
                <a:lnTo>
                  <a:pt x="5922" y="1758"/>
                </a:lnTo>
                <a:lnTo>
                  <a:pt x="5650" y="1820"/>
                </a:lnTo>
                <a:lnTo>
                  <a:pt x="5608" y="1862"/>
                </a:lnTo>
                <a:lnTo>
                  <a:pt x="5545" y="1925"/>
                </a:lnTo>
                <a:lnTo>
                  <a:pt x="5503" y="2072"/>
                </a:lnTo>
                <a:lnTo>
                  <a:pt x="5210" y="2239"/>
                </a:lnTo>
                <a:lnTo>
                  <a:pt x="5106" y="2344"/>
                </a:lnTo>
                <a:lnTo>
                  <a:pt x="4897" y="2469"/>
                </a:lnTo>
                <a:lnTo>
                  <a:pt x="4771" y="2616"/>
                </a:lnTo>
                <a:lnTo>
                  <a:pt x="4541" y="2616"/>
                </a:lnTo>
                <a:lnTo>
                  <a:pt x="4394" y="2595"/>
                </a:lnTo>
                <a:lnTo>
                  <a:pt x="4164" y="2406"/>
                </a:lnTo>
                <a:lnTo>
                  <a:pt x="3955" y="2260"/>
                </a:lnTo>
                <a:lnTo>
                  <a:pt x="3809" y="2281"/>
                </a:lnTo>
                <a:lnTo>
                  <a:pt x="3809" y="2134"/>
                </a:lnTo>
                <a:lnTo>
                  <a:pt x="3767" y="1988"/>
                </a:lnTo>
                <a:lnTo>
                  <a:pt x="3662" y="1883"/>
                </a:lnTo>
                <a:lnTo>
                  <a:pt x="3641" y="1820"/>
                </a:lnTo>
                <a:lnTo>
                  <a:pt x="3495" y="1862"/>
                </a:lnTo>
                <a:lnTo>
                  <a:pt x="3390" y="1988"/>
                </a:lnTo>
                <a:lnTo>
                  <a:pt x="3306" y="1988"/>
                </a:lnTo>
                <a:lnTo>
                  <a:pt x="3244" y="1946"/>
                </a:lnTo>
                <a:lnTo>
                  <a:pt x="3139" y="1946"/>
                </a:lnTo>
                <a:lnTo>
                  <a:pt x="3076" y="2030"/>
                </a:lnTo>
                <a:lnTo>
                  <a:pt x="2407" y="2030"/>
                </a:lnTo>
                <a:lnTo>
                  <a:pt x="2386" y="2197"/>
                </a:lnTo>
                <a:lnTo>
                  <a:pt x="2448" y="2344"/>
                </a:lnTo>
                <a:lnTo>
                  <a:pt x="2658" y="2385"/>
                </a:lnTo>
                <a:lnTo>
                  <a:pt x="2720" y="2553"/>
                </a:lnTo>
                <a:lnTo>
                  <a:pt x="2679" y="2616"/>
                </a:lnTo>
                <a:lnTo>
                  <a:pt x="2762" y="2699"/>
                </a:lnTo>
                <a:lnTo>
                  <a:pt x="2720" y="2804"/>
                </a:lnTo>
                <a:lnTo>
                  <a:pt x="2595" y="2720"/>
                </a:lnTo>
                <a:lnTo>
                  <a:pt x="2197" y="2867"/>
                </a:lnTo>
                <a:lnTo>
                  <a:pt x="2239" y="3180"/>
                </a:lnTo>
                <a:lnTo>
                  <a:pt x="2344" y="3306"/>
                </a:lnTo>
                <a:lnTo>
                  <a:pt x="2553" y="3452"/>
                </a:lnTo>
                <a:lnTo>
                  <a:pt x="2679" y="3724"/>
                </a:lnTo>
                <a:lnTo>
                  <a:pt x="2679" y="3913"/>
                </a:lnTo>
                <a:lnTo>
                  <a:pt x="2679" y="3976"/>
                </a:lnTo>
                <a:lnTo>
                  <a:pt x="2365" y="5189"/>
                </a:lnTo>
                <a:lnTo>
                  <a:pt x="2260" y="5503"/>
                </a:lnTo>
                <a:lnTo>
                  <a:pt x="2281" y="5545"/>
                </a:lnTo>
                <a:lnTo>
                  <a:pt x="2239" y="5629"/>
                </a:lnTo>
                <a:lnTo>
                  <a:pt x="2093" y="5608"/>
                </a:lnTo>
                <a:lnTo>
                  <a:pt x="2093" y="5587"/>
                </a:lnTo>
                <a:lnTo>
                  <a:pt x="1967" y="5503"/>
                </a:lnTo>
                <a:lnTo>
                  <a:pt x="1821" y="5503"/>
                </a:lnTo>
                <a:lnTo>
                  <a:pt x="1758" y="5482"/>
                </a:lnTo>
                <a:lnTo>
                  <a:pt x="1716" y="5545"/>
                </a:lnTo>
                <a:lnTo>
                  <a:pt x="1319" y="5691"/>
                </a:lnTo>
                <a:lnTo>
                  <a:pt x="1026" y="5733"/>
                </a:lnTo>
                <a:lnTo>
                  <a:pt x="942" y="5817"/>
                </a:lnTo>
                <a:lnTo>
                  <a:pt x="879" y="5838"/>
                </a:lnTo>
                <a:lnTo>
                  <a:pt x="733" y="5963"/>
                </a:lnTo>
                <a:lnTo>
                  <a:pt x="607" y="6026"/>
                </a:lnTo>
                <a:lnTo>
                  <a:pt x="503" y="6110"/>
                </a:lnTo>
                <a:lnTo>
                  <a:pt x="523" y="6256"/>
                </a:lnTo>
                <a:lnTo>
                  <a:pt x="482" y="6340"/>
                </a:lnTo>
                <a:lnTo>
                  <a:pt x="503" y="6424"/>
                </a:lnTo>
                <a:lnTo>
                  <a:pt x="356" y="6570"/>
                </a:lnTo>
                <a:lnTo>
                  <a:pt x="398" y="6779"/>
                </a:lnTo>
                <a:lnTo>
                  <a:pt x="461" y="6884"/>
                </a:lnTo>
                <a:lnTo>
                  <a:pt x="356" y="6968"/>
                </a:lnTo>
                <a:lnTo>
                  <a:pt x="272" y="6947"/>
                </a:lnTo>
                <a:lnTo>
                  <a:pt x="105" y="7051"/>
                </a:lnTo>
                <a:lnTo>
                  <a:pt x="105" y="7156"/>
                </a:lnTo>
                <a:lnTo>
                  <a:pt x="63" y="7198"/>
                </a:lnTo>
                <a:lnTo>
                  <a:pt x="84" y="7282"/>
                </a:lnTo>
                <a:lnTo>
                  <a:pt x="63" y="7407"/>
                </a:lnTo>
                <a:lnTo>
                  <a:pt x="0" y="7512"/>
                </a:lnTo>
                <a:lnTo>
                  <a:pt x="63" y="7616"/>
                </a:lnTo>
                <a:lnTo>
                  <a:pt x="42" y="7700"/>
                </a:lnTo>
                <a:lnTo>
                  <a:pt x="189" y="7846"/>
                </a:lnTo>
                <a:lnTo>
                  <a:pt x="482" y="8307"/>
                </a:lnTo>
                <a:lnTo>
                  <a:pt x="314" y="8474"/>
                </a:lnTo>
                <a:lnTo>
                  <a:pt x="691" y="8453"/>
                </a:lnTo>
                <a:lnTo>
                  <a:pt x="879" y="8474"/>
                </a:lnTo>
                <a:lnTo>
                  <a:pt x="1005" y="8662"/>
                </a:lnTo>
                <a:lnTo>
                  <a:pt x="1026" y="8830"/>
                </a:lnTo>
                <a:lnTo>
                  <a:pt x="1256" y="8830"/>
                </a:lnTo>
                <a:lnTo>
                  <a:pt x="1549" y="8851"/>
                </a:lnTo>
                <a:lnTo>
                  <a:pt x="1779" y="8621"/>
                </a:lnTo>
                <a:lnTo>
                  <a:pt x="1988" y="8474"/>
                </a:lnTo>
                <a:lnTo>
                  <a:pt x="2051" y="8537"/>
                </a:lnTo>
                <a:lnTo>
                  <a:pt x="2030" y="8662"/>
                </a:lnTo>
                <a:lnTo>
                  <a:pt x="1967" y="8725"/>
                </a:lnTo>
                <a:lnTo>
                  <a:pt x="1967" y="8934"/>
                </a:lnTo>
                <a:lnTo>
                  <a:pt x="1988" y="9269"/>
                </a:lnTo>
                <a:lnTo>
                  <a:pt x="1988" y="9395"/>
                </a:lnTo>
                <a:lnTo>
                  <a:pt x="2072" y="9478"/>
                </a:lnTo>
                <a:lnTo>
                  <a:pt x="2176" y="9458"/>
                </a:lnTo>
                <a:lnTo>
                  <a:pt x="2281" y="9416"/>
                </a:lnTo>
                <a:lnTo>
                  <a:pt x="2469" y="9416"/>
                </a:lnTo>
                <a:lnTo>
                  <a:pt x="2511" y="9458"/>
                </a:lnTo>
                <a:lnTo>
                  <a:pt x="3076" y="9458"/>
                </a:lnTo>
                <a:lnTo>
                  <a:pt x="3223" y="9353"/>
                </a:lnTo>
                <a:lnTo>
                  <a:pt x="3306" y="9353"/>
                </a:lnTo>
                <a:lnTo>
                  <a:pt x="3432" y="9248"/>
                </a:lnTo>
                <a:lnTo>
                  <a:pt x="3557" y="9248"/>
                </a:lnTo>
                <a:lnTo>
                  <a:pt x="3725" y="9186"/>
                </a:lnTo>
                <a:lnTo>
                  <a:pt x="3829" y="8934"/>
                </a:lnTo>
                <a:lnTo>
                  <a:pt x="4081" y="8746"/>
                </a:lnTo>
                <a:lnTo>
                  <a:pt x="4269" y="8725"/>
                </a:lnTo>
                <a:lnTo>
                  <a:pt x="4457" y="8621"/>
                </a:lnTo>
                <a:lnTo>
                  <a:pt x="4583" y="8621"/>
                </a:lnTo>
                <a:lnTo>
                  <a:pt x="4687" y="8683"/>
                </a:lnTo>
                <a:lnTo>
                  <a:pt x="4813" y="8621"/>
                </a:lnTo>
                <a:lnTo>
                  <a:pt x="4897" y="8662"/>
                </a:lnTo>
                <a:lnTo>
                  <a:pt x="4876" y="8788"/>
                </a:lnTo>
                <a:lnTo>
                  <a:pt x="4959" y="8997"/>
                </a:lnTo>
                <a:lnTo>
                  <a:pt x="5085" y="9374"/>
                </a:lnTo>
                <a:lnTo>
                  <a:pt x="5169" y="9646"/>
                </a:lnTo>
                <a:lnTo>
                  <a:pt x="5106" y="9751"/>
                </a:lnTo>
                <a:lnTo>
                  <a:pt x="5210" y="9960"/>
                </a:lnTo>
                <a:lnTo>
                  <a:pt x="5357" y="10002"/>
                </a:lnTo>
                <a:lnTo>
                  <a:pt x="5399" y="10190"/>
                </a:lnTo>
                <a:lnTo>
                  <a:pt x="5524" y="10274"/>
                </a:lnTo>
                <a:lnTo>
                  <a:pt x="5713" y="10357"/>
                </a:lnTo>
                <a:lnTo>
                  <a:pt x="5838" y="10462"/>
                </a:lnTo>
                <a:lnTo>
                  <a:pt x="5901" y="10420"/>
                </a:lnTo>
                <a:lnTo>
                  <a:pt x="6131" y="10357"/>
                </a:lnTo>
                <a:lnTo>
                  <a:pt x="6340" y="10587"/>
                </a:lnTo>
                <a:lnTo>
                  <a:pt x="6508" y="10525"/>
                </a:lnTo>
                <a:lnTo>
                  <a:pt x="6717" y="10755"/>
                </a:lnTo>
                <a:lnTo>
                  <a:pt x="6822" y="10755"/>
                </a:lnTo>
                <a:lnTo>
                  <a:pt x="7073" y="10839"/>
                </a:lnTo>
                <a:lnTo>
                  <a:pt x="7240" y="10880"/>
                </a:lnTo>
                <a:lnTo>
                  <a:pt x="7261" y="11048"/>
                </a:lnTo>
                <a:lnTo>
                  <a:pt x="7366" y="11069"/>
                </a:lnTo>
                <a:lnTo>
                  <a:pt x="7512" y="11152"/>
                </a:lnTo>
                <a:lnTo>
                  <a:pt x="7868" y="11131"/>
                </a:lnTo>
                <a:lnTo>
                  <a:pt x="8098" y="11257"/>
                </a:lnTo>
                <a:lnTo>
                  <a:pt x="8140" y="11362"/>
                </a:lnTo>
                <a:lnTo>
                  <a:pt x="8119" y="11634"/>
                </a:lnTo>
                <a:lnTo>
                  <a:pt x="8182" y="11843"/>
                </a:lnTo>
                <a:lnTo>
                  <a:pt x="8098" y="11968"/>
                </a:lnTo>
                <a:lnTo>
                  <a:pt x="8307" y="12324"/>
                </a:lnTo>
                <a:lnTo>
                  <a:pt x="8286" y="12596"/>
                </a:lnTo>
                <a:lnTo>
                  <a:pt x="9290" y="12617"/>
                </a:lnTo>
                <a:lnTo>
                  <a:pt x="9353" y="12973"/>
                </a:lnTo>
                <a:lnTo>
                  <a:pt x="9332" y="13224"/>
                </a:lnTo>
                <a:lnTo>
                  <a:pt x="9604" y="13287"/>
                </a:lnTo>
                <a:lnTo>
                  <a:pt x="9897" y="13810"/>
                </a:lnTo>
                <a:lnTo>
                  <a:pt x="9918" y="14103"/>
                </a:lnTo>
                <a:lnTo>
                  <a:pt x="9646" y="14688"/>
                </a:lnTo>
                <a:lnTo>
                  <a:pt x="9667" y="14772"/>
                </a:lnTo>
                <a:lnTo>
                  <a:pt x="9583" y="14856"/>
                </a:lnTo>
                <a:lnTo>
                  <a:pt x="9646" y="14919"/>
                </a:lnTo>
                <a:lnTo>
                  <a:pt x="9604" y="15044"/>
                </a:lnTo>
                <a:lnTo>
                  <a:pt x="9751" y="15149"/>
                </a:lnTo>
                <a:lnTo>
                  <a:pt x="9751" y="15337"/>
                </a:lnTo>
                <a:lnTo>
                  <a:pt x="9855" y="15525"/>
                </a:lnTo>
                <a:lnTo>
                  <a:pt x="9793" y="15860"/>
                </a:lnTo>
                <a:lnTo>
                  <a:pt x="9814" y="15986"/>
                </a:lnTo>
                <a:lnTo>
                  <a:pt x="9772" y="16111"/>
                </a:lnTo>
                <a:lnTo>
                  <a:pt x="9814" y="16258"/>
                </a:lnTo>
                <a:lnTo>
                  <a:pt x="10023" y="16216"/>
                </a:lnTo>
                <a:lnTo>
                  <a:pt x="10107" y="16279"/>
                </a:lnTo>
                <a:lnTo>
                  <a:pt x="10379" y="16258"/>
                </a:lnTo>
                <a:lnTo>
                  <a:pt x="10525" y="16300"/>
                </a:lnTo>
                <a:lnTo>
                  <a:pt x="10797" y="16195"/>
                </a:lnTo>
                <a:lnTo>
                  <a:pt x="10923" y="16300"/>
                </a:lnTo>
                <a:lnTo>
                  <a:pt x="11027" y="16321"/>
                </a:lnTo>
                <a:lnTo>
                  <a:pt x="11069" y="16467"/>
                </a:lnTo>
                <a:lnTo>
                  <a:pt x="11236" y="17095"/>
                </a:lnTo>
                <a:lnTo>
                  <a:pt x="11341" y="17304"/>
                </a:lnTo>
                <a:lnTo>
                  <a:pt x="11446" y="17325"/>
                </a:lnTo>
                <a:lnTo>
                  <a:pt x="11676" y="17199"/>
                </a:lnTo>
                <a:lnTo>
                  <a:pt x="11801" y="17241"/>
                </a:lnTo>
                <a:lnTo>
                  <a:pt x="11885" y="17325"/>
                </a:lnTo>
                <a:lnTo>
                  <a:pt x="11969" y="17346"/>
                </a:lnTo>
                <a:lnTo>
                  <a:pt x="11906" y="17450"/>
                </a:lnTo>
                <a:lnTo>
                  <a:pt x="11885" y="17994"/>
                </a:lnTo>
                <a:lnTo>
                  <a:pt x="11864" y="18057"/>
                </a:lnTo>
                <a:lnTo>
                  <a:pt x="11822" y="18078"/>
                </a:lnTo>
                <a:lnTo>
                  <a:pt x="11822" y="18162"/>
                </a:lnTo>
                <a:lnTo>
                  <a:pt x="11801" y="18204"/>
                </a:lnTo>
                <a:lnTo>
                  <a:pt x="11801" y="18287"/>
                </a:lnTo>
                <a:lnTo>
                  <a:pt x="11906" y="18204"/>
                </a:lnTo>
                <a:lnTo>
                  <a:pt x="12178" y="18245"/>
                </a:lnTo>
                <a:lnTo>
                  <a:pt x="12178" y="18350"/>
                </a:lnTo>
                <a:lnTo>
                  <a:pt x="12283" y="18580"/>
                </a:lnTo>
                <a:lnTo>
                  <a:pt x="12283" y="18769"/>
                </a:lnTo>
                <a:lnTo>
                  <a:pt x="12303" y="18999"/>
                </a:lnTo>
                <a:lnTo>
                  <a:pt x="12324" y="19208"/>
                </a:lnTo>
                <a:lnTo>
                  <a:pt x="12303" y="19292"/>
                </a:lnTo>
                <a:lnTo>
                  <a:pt x="12199" y="19292"/>
                </a:lnTo>
                <a:lnTo>
                  <a:pt x="12073" y="19354"/>
                </a:lnTo>
                <a:lnTo>
                  <a:pt x="12031" y="19417"/>
                </a:lnTo>
                <a:lnTo>
                  <a:pt x="11969" y="19501"/>
                </a:lnTo>
                <a:lnTo>
                  <a:pt x="11927" y="19459"/>
                </a:lnTo>
                <a:lnTo>
                  <a:pt x="11697" y="19626"/>
                </a:lnTo>
                <a:lnTo>
                  <a:pt x="11655" y="19710"/>
                </a:lnTo>
                <a:lnTo>
                  <a:pt x="11571" y="19731"/>
                </a:lnTo>
                <a:lnTo>
                  <a:pt x="11362" y="19919"/>
                </a:lnTo>
                <a:lnTo>
                  <a:pt x="11278" y="19940"/>
                </a:lnTo>
                <a:lnTo>
                  <a:pt x="11278" y="20066"/>
                </a:lnTo>
                <a:lnTo>
                  <a:pt x="11195" y="20087"/>
                </a:lnTo>
                <a:lnTo>
                  <a:pt x="11132" y="20087"/>
                </a:lnTo>
                <a:lnTo>
                  <a:pt x="10943" y="20338"/>
                </a:lnTo>
                <a:lnTo>
                  <a:pt x="10923" y="20401"/>
                </a:lnTo>
                <a:lnTo>
                  <a:pt x="10923" y="20547"/>
                </a:lnTo>
                <a:lnTo>
                  <a:pt x="10839" y="20568"/>
                </a:lnTo>
                <a:lnTo>
                  <a:pt x="10776" y="20652"/>
                </a:lnTo>
                <a:lnTo>
                  <a:pt x="10671" y="20861"/>
                </a:lnTo>
                <a:lnTo>
                  <a:pt x="10609" y="20924"/>
                </a:lnTo>
                <a:lnTo>
                  <a:pt x="10504" y="21091"/>
                </a:lnTo>
                <a:lnTo>
                  <a:pt x="10504" y="21133"/>
                </a:lnTo>
                <a:lnTo>
                  <a:pt x="10399" y="21217"/>
                </a:lnTo>
                <a:lnTo>
                  <a:pt x="10358" y="21279"/>
                </a:lnTo>
                <a:lnTo>
                  <a:pt x="10441" y="21279"/>
                </a:lnTo>
                <a:lnTo>
                  <a:pt x="10504" y="21300"/>
                </a:lnTo>
                <a:lnTo>
                  <a:pt x="10776" y="21217"/>
                </a:lnTo>
                <a:lnTo>
                  <a:pt x="10923" y="21300"/>
                </a:lnTo>
                <a:lnTo>
                  <a:pt x="11048" y="21489"/>
                </a:lnTo>
                <a:lnTo>
                  <a:pt x="11153" y="21530"/>
                </a:lnTo>
                <a:lnTo>
                  <a:pt x="11236" y="21698"/>
                </a:lnTo>
                <a:lnTo>
                  <a:pt x="11362" y="21928"/>
                </a:lnTo>
                <a:lnTo>
                  <a:pt x="11446" y="21928"/>
                </a:lnTo>
                <a:lnTo>
                  <a:pt x="11550" y="21803"/>
                </a:lnTo>
                <a:lnTo>
                  <a:pt x="11592" y="21803"/>
                </a:lnTo>
                <a:lnTo>
                  <a:pt x="11718" y="22012"/>
                </a:lnTo>
                <a:lnTo>
                  <a:pt x="11885" y="22075"/>
                </a:lnTo>
                <a:lnTo>
                  <a:pt x="12011" y="22116"/>
                </a:lnTo>
                <a:lnTo>
                  <a:pt x="12136" y="22242"/>
                </a:lnTo>
                <a:lnTo>
                  <a:pt x="12136" y="22388"/>
                </a:lnTo>
                <a:lnTo>
                  <a:pt x="12241" y="22367"/>
                </a:lnTo>
                <a:lnTo>
                  <a:pt x="12492" y="22472"/>
                </a:lnTo>
                <a:lnTo>
                  <a:pt x="12617" y="22639"/>
                </a:lnTo>
                <a:lnTo>
                  <a:pt x="12743" y="22849"/>
                </a:lnTo>
                <a:lnTo>
                  <a:pt x="12868" y="22911"/>
                </a:lnTo>
                <a:lnTo>
                  <a:pt x="12848" y="23079"/>
                </a:lnTo>
                <a:lnTo>
                  <a:pt x="12743" y="23225"/>
                </a:lnTo>
                <a:lnTo>
                  <a:pt x="12806" y="23414"/>
                </a:lnTo>
                <a:lnTo>
                  <a:pt x="12827" y="23476"/>
                </a:lnTo>
                <a:lnTo>
                  <a:pt x="12848" y="23497"/>
                </a:lnTo>
                <a:lnTo>
                  <a:pt x="12931" y="23581"/>
                </a:lnTo>
                <a:lnTo>
                  <a:pt x="12952" y="23602"/>
                </a:lnTo>
                <a:lnTo>
                  <a:pt x="13161" y="23414"/>
                </a:lnTo>
                <a:lnTo>
                  <a:pt x="13245" y="23225"/>
                </a:lnTo>
                <a:lnTo>
                  <a:pt x="13350" y="22849"/>
                </a:lnTo>
                <a:lnTo>
                  <a:pt x="13433" y="22577"/>
                </a:lnTo>
                <a:lnTo>
                  <a:pt x="13454" y="22535"/>
                </a:lnTo>
                <a:lnTo>
                  <a:pt x="13426" y="22507"/>
                </a:lnTo>
                <a:lnTo>
                  <a:pt x="13426" y="22507"/>
                </a:lnTo>
                <a:lnTo>
                  <a:pt x="13496" y="22535"/>
                </a:lnTo>
                <a:lnTo>
                  <a:pt x="13873" y="22242"/>
                </a:lnTo>
                <a:lnTo>
                  <a:pt x="14061" y="22033"/>
                </a:lnTo>
                <a:lnTo>
                  <a:pt x="14312" y="21551"/>
                </a:lnTo>
                <a:lnTo>
                  <a:pt x="14417" y="21321"/>
                </a:lnTo>
                <a:lnTo>
                  <a:pt x="14521" y="21028"/>
                </a:lnTo>
                <a:lnTo>
                  <a:pt x="14793" y="20547"/>
                </a:lnTo>
                <a:lnTo>
                  <a:pt x="15044" y="20233"/>
                </a:lnTo>
                <a:lnTo>
                  <a:pt x="15107" y="20129"/>
                </a:lnTo>
                <a:lnTo>
                  <a:pt x="15065" y="20087"/>
                </a:lnTo>
                <a:lnTo>
                  <a:pt x="15065" y="20024"/>
                </a:lnTo>
                <a:lnTo>
                  <a:pt x="15128" y="19982"/>
                </a:lnTo>
                <a:lnTo>
                  <a:pt x="15170" y="19857"/>
                </a:lnTo>
                <a:lnTo>
                  <a:pt x="15254" y="19815"/>
                </a:lnTo>
                <a:lnTo>
                  <a:pt x="15233" y="19710"/>
                </a:lnTo>
                <a:lnTo>
                  <a:pt x="15254" y="19626"/>
                </a:lnTo>
                <a:lnTo>
                  <a:pt x="15233" y="19606"/>
                </a:lnTo>
                <a:lnTo>
                  <a:pt x="15296" y="19585"/>
                </a:lnTo>
                <a:lnTo>
                  <a:pt x="15296" y="19480"/>
                </a:lnTo>
                <a:lnTo>
                  <a:pt x="15191" y="19313"/>
                </a:lnTo>
                <a:lnTo>
                  <a:pt x="15191" y="19229"/>
                </a:lnTo>
                <a:lnTo>
                  <a:pt x="15212" y="19166"/>
                </a:lnTo>
                <a:lnTo>
                  <a:pt x="15191" y="19082"/>
                </a:lnTo>
                <a:lnTo>
                  <a:pt x="15149" y="18915"/>
                </a:lnTo>
                <a:lnTo>
                  <a:pt x="15107" y="18748"/>
                </a:lnTo>
                <a:lnTo>
                  <a:pt x="15149" y="18685"/>
                </a:lnTo>
                <a:lnTo>
                  <a:pt x="15316" y="18664"/>
                </a:lnTo>
                <a:lnTo>
                  <a:pt x="15296" y="18559"/>
                </a:lnTo>
                <a:lnTo>
                  <a:pt x="15212" y="18497"/>
                </a:lnTo>
                <a:lnTo>
                  <a:pt x="15337" y="18476"/>
                </a:lnTo>
                <a:lnTo>
                  <a:pt x="15337" y="18371"/>
                </a:lnTo>
                <a:lnTo>
                  <a:pt x="15212" y="18308"/>
                </a:lnTo>
                <a:lnTo>
                  <a:pt x="15316" y="18287"/>
                </a:lnTo>
                <a:lnTo>
                  <a:pt x="15379" y="18183"/>
                </a:lnTo>
                <a:lnTo>
                  <a:pt x="15442" y="18245"/>
                </a:lnTo>
                <a:lnTo>
                  <a:pt x="15630" y="18057"/>
                </a:lnTo>
                <a:lnTo>
                  <a:pt x="15735" y="17973"/>
                </a:lnTo>
                <a:lnTo>
                  <a:pt x="15735" y="17932"/>
                </a:lnTo>
                <a:lnTo>
                  <a:pt x="15881" y="17785"/>
                </a:lnTo>
                <a:lnTo>
                  <a:pt x="16070" y="17681"/>
                </a:lnTo>
                <a:lnTo>
                  <a:pt x="16300" y="17429"/>
                </a:lnTo>
                <a:lnTo>
                  <a:pt x="16509" y="17409"/>
                </a:lnTo>
                <a:lnTo>
                  <a:pt x="16614" y="17304"/>
                </a:lnTo>
                <a:lnTo>
                  <a:pt x="16739" y="17199"/>
                </a:lnTo>
                <a:lnTo>
                  <a:pt x="16844" y="17199"/>
                </a:lnTo>
                <a:lnTo>
                  <a:pt x="16928" y="17241"/>
                </a:lnTo>
                <a:lnTo>
                  <a:pt x="17011" y="17283"/>
                </a:lnTo>
                <a:lnTo>
                  <a:pt x="17011" y="17199"/>
                </a:lnTo>
                <a:lnTo>
                  <a:pt x="17095" y="17032"/>
                </a:lnTo>
                <a:lnTo>
                  <a:pt x="17325" y="16885"/>
                </a:lnTo>
                <a:lnTo>
                  <a:pt x="17430" y="16865"/>
                </a:lnTo>
                <a:lnTo>
                  <a:pt x="17430" y="16802"/>
                </a:lnTo>
                <a:lnTo>
                  <a:pt x="17367" y="16781"/>
                </a:lnTo>
                <a:lnTo>
                  <a:pt x="17304" y="16739"/>
                </a:lnTo>
                <a:lnTo>
                  <a:pt x="17262" y="16676"/>
                </a:lnTo>
                <a:lnTo>
                  <a:pt x="17346" y="16634"/>
                </a:lnTo>
                <a:lnTo>
                  <a:pt x="17513" y="16572"/>
                </a:lnTo>
                <a:lnTo>
                  <a:pt x="17576" y="16593"/>
                </a:lnTo>
                <a:lnTo>
                  <a:pt x="17681" y="16593"/>
                </a:lnTo>
                <a:lnTo>
                  <a:pt x="17765" y="16530"/>
                </a:lnTo>
                <a:lnTo>
                  <a:pt x="17869" y="16530"/>
                </a:lnTo>
                <a:lnTo>
                  <a:pt x="17869" y="16593"/>
                </a:lnTo>
                <a:lnTo>
                  <a:pt x="17744" y="16676"/>
                </a:lnTo>
                <a:lnTo>
                  <a:pt x="17576" y="16697"/>
                </a:lnTo>
                <a:lnTo>
                  <a:pt x="17555" y="16718"/>
                </a:lnTo>
                <a:lnTo>
                  <a:pt x="17618" y="16739"/>
                </a:lnTo>
                <a:lnTo>
                  <a:pt x="17848" y="16676"/>
                </a:lnTo>
                <a:lnTo>
                  <a:pt x="18099" y="16572"/>
                </a:lnTo>
                <a:lnTo>
                  <a:pt x="18078" y="16509"/>
                </a:lnTo>
                <a:lnTo>
                  <a:pt x="18162" y="16467"/>
                </a:lnTo>
                <a:lnTo>
                  <a:pt x="18246" y="16467"/>
                </a:lnTo>
                <a:lnTo>
                  <a:pt x="18204" y="16509"/>
                </a:lnTo>
                <a:cubicBezTo>
                  <a:pt x="18204" y="16509"/>
                  <a:pt x="18204" y="16613"/>
                  <a:pt x="18246" y="16613"/>
                </a:cubicBezTo>
                <a:lnTo>
                  <a:pt x="18392" y="16634"/>
                </a:lnTo>
                <a:lnTo>
                  <a:pt x="18497" y="16593"/>
                </a:lnTo>
                <a:lnTo>
                  <a:pt x="18664" y="16593"/>
                </a:lnTo>
                <a:lnTo>
                  <a:pt x="18832" y="16613"/>
                </a:lnTo>
                <a:lnTo>
                  <a:pt x="18936" y="16551"/>
                </a:lnTo>
                <a:lnTo>
                  <a:pt x="18936" y="16488"/>
                </a:lnTo>
                <a:lnTo>
                  <a:pt x="18915" y="16467"/>
                </a:lnTo>
                <a:lnTo>
                  <a:pt x="18936" y="16404"/>
                </a:lnTo>
                <a:lnTo>
                  <a:pt x="19208" y="16237"/>
                </a:lnTo>
                <a:lnTo>
                  <a:pt x="19418" y="16153"/>
                </a:lnTo>
                <a:lnTo>
                  <a:pt x="19522" y="16069"/>
                </a:lnTo>
                <a:lnTo>
                  <a:pt x="19543" y="15986"/>
                </a:lnTo>
                <a:lnTo>
                  <a:pt x="19522" y="15944"/>
                </a:lnTo>
                <a:lnTo>
                  <a:pt x="19418" y="15735"/>
                </a:lnTo>
                <a:lnTo>
                  <a:pt x="19501" y="15567"/>
                </a:lnTo>
                <a:lnTo>
                  <a:pt x="19564" y="15463"/>
                </a:lnTo>
                <a:lnTo>
                  <a:pt x="19564" y="15358"/>
                </a:lnTo>
                <a:lnTo>
                  <a:pt x="19627" y="15316"/>
                </a:lnTo>
                <a:lnTo>
                  <a:pt x="19731" y="15232"/>
                </a:lnTo>
                <a:lnTo>
                  <a:pt x="19752" y="15128"/>
                </a:lnTo>
                <a:lnTo>
                  <a:pt x="19731" y="15107"/>
                </a:lnTo>
                <a:lnTo>
                  <a:pt x="19878" y="14835"/>
                </a:lnTo>
                <a:lnTo>
                  <a:pt x="20087" y="14584"/>
                </a:lnTo>
                <a:lnTo>
                  <a:pt x="20087" y="14479"/>
                </a:lnTo>
                <a:lnTo>
                  <a:pt x="20045" y="14103"/>
                </a:lnTo>
                <a:lnTo>
                  <a:pt x="20003" y="14082"/>
                </a:lnTo>
                <a:lnTo>
                  <a:pt x="20066" y="13872"/>
                </a:lnTo>
                <a:lnTo>
                  <a:pt x="20129" y="13789"/>
                </a:lnTo>
                <a:lnTo>
                  <a:pt x="20129" y="13726"/>
                </a:lnTo>
                <a:lnTo>
                  <a:pt x="20317" y="13580"/>
                </a:lnTo>
                <a:lnTo>
                  <a:pt x="20338" y="13496"/>
                </a:lnTo>
                <a:lnTo>
                  <a:pt x="20275" y="13287"/>
                </a:lnTo>
                <a:lnTo>
                  <a:pt x="20359" y="13036"/>
                </a:lnTo>
                <a:lnTo>
                  <a:pt x="20338" y="12826"/>
                </a:lnTo>
                <a:lnTo>
                  <a:pt x="20359" y="12659"/>
                </a:lnTo>
                <a:lnTo>
                  <a:pt x="20359" y="12596"/>
                </a:lnTo>
                <a:lnTo>
                  <a:pt x="20422" y="12387"/>
                </a:lnTo>
                <a:lnTo>
                  <a:pt x="20359" y="11592"/>
                </a:lnTo>
                <a:lnTo>
                  <a:pt x="20359" y="11445"/>
                </a:lnTo>
                <a:lnTo>
                  <a:pt x="20422" y="11341"/>
                </a:lnTo>
                <a:lnTo>
                  <a:pt x="20422" y="11236"/>
                </a:lnTo>
                <a:lnTo>
                  <a:pt x="20359" y="11278"/>
                </a:lnTo>
                <a:lnTo>
                  <a:pt x="20275" y="11194"/>
                </a:lnTo>
                <a:lnTo>
                  <a:pt x="20275" y="11131"/>
                </a:lnTo>
                <a:lnTo>
                  <a:pt x="20359" y="10985"/>
                </a:lnTo>
                <a:lnTo>
                  <a:pt x="20338" y="10859"/>
                </a:lnTo>
                <a:lnTo>
                  <a:pt x="20359" y="10776"/>
                </a:lnTo>
                <a:lnTo>
                  <a:pt x="20443" y="10755"/>
                </a:lnTo>
                <a:lnTo>
                  <a:pt x="20464" y="10629"/>
                </a:lnTo>
                <a:lnTo>
                  <a:pt x="20380" y="10504"/>
                </a:lnTo>
                <a:lnTo>
                  <a:pt x="20234" y="10420"/>
                </a:lnTo>
                <a:lnTo>
                  <a:pt x="20275" y="10399"/>
                </a:lnTo>
                <a:lnTo>
                  <a:pt x="20317" y="10336"/>
                </a:lnTo>
                <a:lnTo>
                  <a:pt x="20338" y="10399"/>
                </a:lnTo>
                <a:lnTo>
                  <a:pt x="20422" y="10441"/>
                </a:lnTo>
                <a:lnTo>
                  <a:pt x="20485" y="10462"/>
                </a:lnTo>
                <a:lnTo>
                  <a:pt x="20526" y="10336"/>
                </a:lnTo>
                <a:lnTo>
                  <a:pt x="20589" y="10336"/>
                </a:lnTo>
                <a:lnTo>
                  <a:pt x="20631" y="10420"/>
                </a:lnTo>
                <a:lnTo>
                  <a:pt x="20673" y="10441"/>
                </a:lnTo>
                <a:lnTo>
                  <a:pt x="20631" y="10525"/>
                </a:lnTo>
                <a:lnTo>
                  <a:pt x="20547" y="10567"/>
                </a:lnTo>
                <a:lnTo>
                  <a:pt x="20526" y="10650"/>
                </a:lnTo>
                <a:lnTo>
                  <a:pt x="20568" y="10650"/>
                </a:lnTo>
                <a:lnTo>
                  <a:pt x="20673" y="10546"/>
                </a:lnTo>
                <a:lnTo>
                  <a:pt x="20840" y="10462"/>
                </a:lnTo>
                <a:lnTo>
                  <a:pt x="21008" y="10190"/>
                </a:lnTo>
                <a:lnTo>
                  <a:pt x="21091" y="9981"/>
                </a:lnTo>
                <a:lnTo>
                  <a:pt x="21112" y="9834"/>
                </a:lnTo>
                <a:lnTo>
                  <a:pt x="21196" y="9771"/>
                </a:lnTo>
                <a:lnTo>
                  <a:pt x="21280" y="9562"/>
                </a:lnTo>
                <a:lnTo>
                  <a:pt x="21363" y="9374"/>
                </a:lnTo>
                <a:lnTo>
                  <a:pt x="21677" y="9165"/>
                </a:lnTo>
                <a:lnTo>
                  <a:pt x="21698" y="9060"/>
                </a:lnTo>
                <a:lnTo>
                  <a:pt x="21803" y="9039"/>
                </a:lnTo>
                <a:lnTo>
                  <a:pt x="21887" y="8934"/>
                </a:lnTo>
                <a:lnTo>
                  <a:pt x="22138" y="8683"/>
                </a:lnTo>
                <a:lnTo>
                  <a:pt x="22368" y="8370"/>
                </a:lnTo>
                <a:lnTo>
                  <a:pt x="22431" y="8307"/>
                </a:lnTo>
                <a:lnTo>
                  <a:pt x="22556" y="7993"/>
                </a:lnTo>
                <a:lnTo>
                  <a:pt x="22577" y="7846"/>
                </a:lnTo>
                <a:lnTo>
                  <a:pt x="22661" y="7742"/>
                </a:lnTo>
                <a:lnTo>
                  <a:pt x="22661" y="7637"/>
                </a:lnTo>
                <a:lnTo>
                  <a:pt x="22577" y="7533"/>
                </a:lnTo>
                <a:lnTo>
                  <a:pt x="22619" y="7449"/>
                </a:lnTo>
                <a:lnTo>
                  <a:pt x="22682" y="7449"/>
                </a:lnTo>
                <a:lnTo>
                  <a:pt x="22661" y="7156"/>
                </a:lnTo>
                <a:lnTo>
                  <a:pt x="22577" y="7093"/>
                </a:lnTo>
                <a:lnTo>
                  <a:pt x="22556" y="6968"/>
                </a:lnTo>
                <a:lnTo>
                  <a:pt x="22347" y="6528"/>
                </a:lnTo>
                <a:lnTo>
                  <a:pt x="22347" y="6361"/>
                </a:lnTo>
                <a:lnTo>
                  <a:pt x="22326" y="6193"/>
                </a:lnTo>
                <a:lnTo>
                  <a:pt x="21949" y="6026"/>
                </a:lnTo>
                <a:lnTo>
                  <a:pt x="21740" y="6026"/>
                </a:lnTo>
                <a:lnTo>
                  <a:pt x="21594" y="6110"/>
                </a:lnTo>
                <a:lnTo>
                  <a:pt x="21489" y="5942"/>
                </a:lnTo>
                <a:lnTo>
                  <a:pt x="21342" y="5921"/>
                </a:lnTo>
                <a:lnTo>
                  <a:pt x="21217" y="5796"/>
                </a:lnTo>
                <a:lnTo>
                  <a:pt x="21070" y="5712"/>
                </a:lnTo>
                <a:lnTo>
                  <a:pt x="20966" y="5691"/>
                </a:lnTo>
                <a:lnTo>
                  <a:pt x="20694" y="5398"/>
                </a:lnTo>
                <a:lnTo>
                  <a:pt x="20485" y="5105"/>
                </a:lnTo>
                <a:lnTo>
                  <a:pt x="20380" y="5085"/>
                </a:lnTo>
                <a:lnTo>
                  <a:pt x="20254" y="4959"/>
                </a:lnTo>
                <a:lnTo>
                  <a:pt x="20129" y="4959"/>
                </a:lnTo>
                <a:lnTo>
                  <a:pt x="19773" y="4687"/>
                </a:lnTo>
                <a:lnTo>
                  <a:pt x="19627" y="4687"/>
                </a:lnTo>
                <a:lnTo>
                  <a:pt x="19438" y="4603"/>
                </a:lnTo>
                <a:lnTo>
                  <a:pt x="19334" y="4666"/>
                </a:lnTo>
                <a:lnTo>
                  <a:pt x="19187" y="4666"/>
                </a:lnTo>
                <a:lnTo>
                  <a:pt x="19083" y="4603"/>
                </a:lnTo>
                <a:lnTo>
                  <a:pt x="18978" y="4666"/>
                </a:lnTo>
                <a:lnTo>
                  <a:pt x="18915" y="4750"/>
                </a:lnTo>
                <a:lnTo>
                  <a:pt x="18832" y="4666"/>
                </a:lnTo>
                <a:lnTo>
                  <a:pt x="18685" y="4561"/>
                </a:lnTo>
                <a:lnTo>
                  <a:pt x="18685" y="4666"/>
                </a:lnTo>
                <a:lnTo>
                  <a:pt x="18602" y="4624"/>
                </a:lnTo>
                <a:lnTo>
                  <a:pt x="18581" y="4687"/>
                </a:lnTo>
                <a:lnTo>
                  <a:pt x="18581" y="4750"/>
                </a:lnTo>
                <a:lnTo>
                  <a:pt x="18476" y="4666"/>
                </a:lnTo>
                <a:lnTo>
                  <a:pt x="18455" y="4624"/>
                </a:lnTo>
                <a:lnTo>
                  <a:pt x="18371" y="4582"/>
                </a:lnTo>
                <a:lnTo>
                  <a:pt x="18371" y="4582"/>
                </a:lnTo>
                <a:lnTo>
                  <a:pt x="18392" y="4645"/>
                </a:lnTo>
                <a:lnTo>
                  <a:pt x="18371" y="4666"/>
                </a:lnTo>
                <a:lnTo>
                  <a:pt x="18183" y="4582"/>
                </a:lnTo>
                <a:lnTo>
                  <a:pt x="18141" y="4582"/>
                </a:lnTo>
                <a:lnTo>
                  <a:pt x="17995" y="4561"/>
                </a:lnTo>
                <a:lnTo>
                  <a:pt x="17702" y="4394"/>
                </a:lnTo>
                <a:lnTo>
                  <a:pt x="17555" y="4394"/>
                </a:lnTo>
                <a:lnTo>
                  <a:pt x="17555" y="4436"/>
                </a:lnTo>
                <a:lnTo>
                  <a:pt x="17597" y="4478"/>
                </a:lnTo>
                <a:lnTo>
                  <a:pt x="17555" y="4520"/>
                </a:lnTo>
                <a:lnTo>
                  <a:pt x="17472" y="4478"/>
                </a:lnTo>
                <a:lnTo>
                  <a:pt x="17451" y="4520"/>
                </a:lnTo>
                <a:lnTo>
                  <a:pt x="17430" y="4561"/>
                </a:lnTo>
                <a:lnTo>
                  <a:pt x="17325" y="4603"/>
                </a:lnTo>
                <a:lnTo>
                  <a:pt x="17262" y="4666"/>
                </a:lnTo>
                <a:lnTo>
                  <a:pt x="17241" y="4792"/>
                </a:lnTo>
                <a:lnTo>
                  <a:pt x="17200" y="4687"/>
                </a:lnTo>
                <a:lnTo>
                  <a:pt x="17158" y="4603"/>
                </a:lnTo>
                <a:lnTo>
                  <a:pt x="17116" y="4645"/>
                </a:lnTo>
                <a:lnTo>
                  <a:pt x="17116" y="4750"/>
                </a:lnTo>
                <a:lnTo>
                  <a:pt x="17011" y="4917"/>
                </a:lnTo>
                <a:lnTo>
                  <a:pt x="17011" y="5085"/>
                </a:lnTo>
                <a:lnTo>
                  <a:pt x="16990" y="4917"/>
                </a:lnTo>
                <a:lnTo>
                  <a:pt x="17011" y="4771"/>
                </a:lnTo>
                <a:lnTo>
                  <a:pt x="16990" y="4645"/>
                </a:lnTo>
                <a:lnTo>
                  <a:pt x="17032" y="4457"/>
                </a:lnTo>
                <a:lnTo>
                  <a:pt x="17095" y="4394"/>
                </a:lnTo>
                <a:lnTo>
                  <a:pt x="17032" y="4373"/>
                </a:lnTo>
                <a:lnTo>
                  <a:pt x="16928" y="4373"/>
                </a:lnTo>
                <a:lnTo>
                  <a:pt x="17053" y="4248"/>
                </a:lnTo>
                <a:lnTo>
                  <a:pt x="16907" y="4059"/>
                </a:lnTo>
                <a:lnTo>
                  <a:pt x="16823" y="3913"/>
                </a:lnTo>
                <a:lnTo>
                  <a:pt x="16739" y="3913"/>
                </a:lnTo>
                <a:lnTo>
                  <a:pt x="16614" y="3871"/>
                </a:lnTo>
                <a:lnTo>
                  <a:pt x="16530" y="3976"/>
                </a:lnTo>
                <a:lnTo>
                  <a:pt x="16467" y="4017"/>
                </a:lnTo>
                <a:lnTo>
                  <a:pt x="16425" y="3934"/>
                </a:lnTo>
                <a:lnTo>
                  <a:pt x="16384" y="3913"/>
                </a:lnTo>
                <a:lnTo>
                  <a:pt x="16363" y="3829"/>
                </a:lnTo>
                <a:lnTo>
                  <a:pt x="16279" y="3766"/>
                </a:lnTo>
                <a:lnTo>
                  <a:pt x="16195" y="3766"/>
                </a:lnTo>
                <a:lnTo>
                  <a:pt x="16153" y="3724"/>
                </a:lnTo>
                <a:lnTo>
                  <a:pt x="16070" y="3704"/>
                </a:lnTo>
                <a:lnTo>
                  <a:pt x="16007" y="3745"/>
                </a:lnTo>
                <a:lnTo>
                  <a:pt x="16007" y="3704"/>
                </a:lnTo>
                <a:lnTo>
                  <a:pt x="15965" y="3662"/>
                </a:lnTo>
                <a:lnTo>
                  <a:pt x="15902" y="3599"/>
                </a:lnTo>
                <a:lnTo>
                  <a:pt x="15840" y="3620"/>
                </a:lnTo>
                <a:lnTo>
                  <a:pt x="15693" y="3599"/>
                </a:lnTo>
                <a:lnTo>
                  <a:pt x="15526" y="3494"/>
                </a:lnTo>
                <a:lnTo>
                  <a:pt x="15463" y="3494"/>
                </a:lnTo>
                <a:lnTo>
                  <a:pt x="15442" y="3536"/>
                </a:lnTo>
                <a:lnTo>
                  <a:pt x="15337" y="3452"/>
                </a:lnTo>
                <a:lnTo>
                  <a:pt x="15254" y="3452"/>
                </a:lnTo>
                <a:lnTo>
                  <a:pt x="15233" y="3536"/>
                </a:lnTo>
                <a:lnTo>
                  <a:pt x="15170" y="3536"/>
                </a:lnTo>
                <a:lnTo>
                  <a:pt x="15149" y="3452"/>
                </a:lnTo>
                <a:lnTo>
                  <a:pt x="15024" y="3452"/>
                </a:lnTo>
                <a:lnTo>
                  <a:pt x="14919" y="3515"/>
                </a:lnTo>
                <a:lnTo>
                  <a:pt x="14856" y="3620"/>
                </a:lnTo>
                <a:lnTo>
                  <a:pt x="14856" y="3704"/>
                </a:lnTo>
                <a:lnTo>
                  <a:pt x="14731" y="3829"/>
                </a:lnTo>
                <a:lnTo>
                  <a:pt x="14584" y="3934"/>
                </a:lnTo>
                <a:lnTo>
                  <a:pt x="14375" y="4059"/>
                </a:lnTo>
                <a:lnTo>
                  <a:pt x="14270" y="4185"/>
                </a:lnTo>
                <a:lnTo>
                  <a:pt x="14208" y="4352"/>
                </a:lnTo>
                <a:lnTo>
                  <a:pt x="14187" y="4499"/>
                </a:lnTo>
                <a:lnTo>
                  <a:pt x="14124" y="4582"/>
                </a:lnTo>
                <a:lnTo>
                  <a:pt x="14019" y="4687"/>
                </a:lnTo>
                <a:lnTo>
                  <a:pt x="14019" y="4771"/>
                </a:lnTo>
                <a:lnTo>
                  <a:pt x="14061" y="4896"/>
                </a:lnTo>
                <a:lnTo>
                  <a:pt x="14019" y="5105"/>
                </a:lnTo>
                <a:lnTo>
                  <a:pt x="13998" y="4980"/>
                </a:lnTo>
                <a:lnTo>
                  <a:pt x="13915" y="4854"/>
                </a:lnTo>
                <a:lnTo>
                  <a:pt x="13915" y="4750"/>
                </a:lnTo>
                <a:lnTo>
                  <a:pt x="13998" y="4645"/>
                </a:lnTo>
                <a:lnTo>
                  <a:pt x="14103" y="4561"/>
                </a:lnTo>
                <a:lnTo>
                  <a:pt x="14082" y="4394"/>
                </a:lnTo>
                <a:lnTo>
                  <a:pt x="14124" y="4269"/>
                </a:lnTo>
                <a:lnTo>
                  <a:pt x="14124" y="4185"/>
                </a:lnTo>
                <a:lnTo>
                  <a:pt x="14061" y="4185"/>
                </a:lnTo>
                <a:lnTo>
                  <a:pt x="13915" y="4248"/>
                </a:lnTo>
                <a:lnTo>
                  <a:pt x="13768" y="4185"/>
                </a:lnTo>
                <a:lnTo>
                  <a:pt x="13643" y="4185"/>
                </a:lnTo>
                <a:lnTo>
                  <a:pt x="13538" y="4227"/>
                </a:lnTo>
                <a:lnTo>
                  <a:pt x="13454" y="4164"/>
                </a:lnTo>
                <a:lnTo>
                  <a:pt x="13538" y="4164"/>
                </a:lnTo>
                <a:lnTo>
                  <a:pt x="13643" y="4080"/>
                </a:lnTo>
                <a:lnTo>
                  <a:pt x="13747" y="4059"/>
                </a:lnTo>
                <a:lnTo>
                  <a:pt x="13915" y="4080"/>
                </a:lnTo>
                <a:lnTo>
                  <a:pt x="14019" y="4059"/>
                </a:lnTo>
                <a:lnTo>
                  <a:pt x="14103" y="3955"/>
                </a:lnTo>
                <a:lnTo>
                  <a:pt x="14166" y="3955"/>
                </a:lnTo>
                <a:lnTo>
                  <a:pt x="14208" y="4017"/>
                </a:lnTo>
                <a:lnTo>
                  <a:pt x="14270" y="3976"/>
                </a:lnTo>
                <a:lnTo>
                  <a:pt x="14375" y="3934"/>
                </a:lnTo>
                <a:lnTo>
                  <a:pt x="14521" y="3871"/>
                </a:lnTo>
                <a:lnTo>
                  <a:pt x="14521" y="3745"/>
                </a:lnTo>
                <a:lnTo>
                  <a:pt x="14689" y="3557"/>
                </a:lnTo>
                <a:lnTo>
                  <a:pt x="14689" y="3432"/>
                </a:lnTo>
                <a:lnTo>
                  <a:pt x="14731" y="3348"/>
                </a:lnTo>
                <a:lnTo>
                  <a:pt x="14731" y="3243"/>
                </a:lnTo>
                <a:lnTo>
                  <a:pt x="14584" y="3222"/>
                </a:lnTo>
                <a:lnTo>
                  <a:pt x="14438" y="3118"/>
                </a:lnTo>
                <a:lnTo>
                  <a:pt x="14333" y="3118"/>
                </a:lnTo>
                <a:lnTo>
                  <a:pt x="14187" y="3222"/>
                </a:lnTo>
                <a:lnTo>
                  <a:pt x="14061" y="3222"/>
                </a:lnTo>
                <a:lnTo>
                  <a:pt x="13852" y="3139"/>
                </a:lnTo>
                <a:lnTo>
                  <a:pt x="13643" y="3118"/>
                </a:lnTo>
                <a:lnTo>
                  <a:pt x="13475" y="3285"/>
                </a:lnTo>
                <a:lnTo>
                  <a:pt x="13475" y="3348"/>
                </a:lnTo>
                <a:lnTo>
                  <a:pt x="13538" y="3390"/>
                </a:lnTo>
                <a:lnTo>
                  <a:pt x="13559" y="3432"/>
                </a:lnTo>
                <a:lnTo>
                  <a:pt x="13475" y="3432"/>
                </a:lnTo>
                <a:lnTo>
                  <a:pt x="13433" y="3452"/>
                </a:lnTo>
                <a:lnTo>
                  <a:pt x="13371" y="3557"/>
                </a:lnTo>
                <a:lnTo>
                  <a:pt x="13350" y="3494"/>
                </a:lnTo>
                <a:lnTo>
                  <a:pt x="13287" y="3452"/>
                </a:lnTo>
                <a:lnTo>
                  <a:pt x="13161" y="3515"/>
                </a:lnTo>
                <a:lnTo>
                  <a:pt x="13036" y="3704"/>
                </a:lnTo>
                <a:lnTo>
                  <a:pt x="12848" y="3913"/>
                </a:lnTo>
                <a:lnTo>
                  <a:pt x="12973" y="3724"/>
                </a:lnTo>
                <a:lnTo>
                  <a:pt x="12973" y="3599"/>
                </a:lnTo>
                <a:lnTo>
                  <a:pt x="13015" y="3515"/>
                </a:lnTo>
                <a:lnTo>
                  <a:pt x="13015" y="3432"/>
                </a:lnTo>
                <a:lnTo>
                  <a:pt x="12952" y="3432"/>
                </a:lnTo>
                <a:lnTo>
                  <a:pt x="12848" y="3536"/>
                </a:lnTo>
                <a:lnTo>
                  <a:pt x="12806" y="3662"/>
                </a:lnTo>
                <a:lnTo>
                  <a:pt x="12743" y="3829"/>
                </a:lnTo>
                <a:lnTo>
                  <a:pt x="12638" y="3871"/>
                </a:lnTo>
                <a:lnTo>
                  <a:pt x="12722" y="3704"/>
                </a:lnTo>
                <a:lnTo>
                  <a:pt x="12743" y="3557"/>
                </a:lnTo>
                <a:lnTo>
                  <a:pt x="12952" y="3306"/>
                </a:lnTo>
                <a:lnTo>
                  <a:pt x="13015" y="3118"/>
                </a:lnTo>
                <a:lnTo>
                  <a:pt x="13078" y="3013"/>
                </a:lnTo>
                <a:lnTo>
                  <a:pt x="13182" y="2971"/>
                </a:lnTo>
                <a:lnTo>
                  <a:pt x="13329" y="2888"/>
                </a:lnTo>
                <a:lnTo>
                  <a:pt x="13392" y="2867"/>
                </a:lnTo>
                <a:lnTo>
                  <a:pt x="13496" y="2699"/>
                </a:lnTo>
                <a:lnTo>
                  <a:pt x="13768" y="2448"/>
                </a:lnTo>
                <a:lnTo>
                  <a:pt x="13789" y="2364"/>
                </a:lnTo>
                <a:lnTo>
                  <a:pt x="13852" y="2302"/>
                </a:lnTo>
                <a:lnTo>
                  <a:pt x="13789" y="2239"/>
                </a:lnTo>
                <a:lnTo>
                  <a:pt x="13810" y="2155"/>
                </a:lnTo>
                <a:lnTo>
                  <a:pt x="13852" y="2134"/>
                </a:lnTo>
                <a:lnTo>
                  <a:pt x="13852" y="2030"/>
                </a:lnTo>
                <a:lnTo>
                  <a:pt x="13747" y="1946"/>
                </a:lnTo>
                <a:lnTo>
                  <a:pt x="13601" y="1946"/>
                </a:lnTo>
                <a:lnTo>
                  <a:pt x="13580" y="1988"/>
                </a:lnTo>
                <a:lnTo>
                  <a:pt x="13538" y="1883"/>
                </a:lnTo>
                <a:lnTo>
                  <a:pt x="13454" y="1674"/>
                </a:lnTo>
                <a:lnTo>
                  <a:pt x="13329" y="1360"/>
                </a:lnTo>
                <a:lnTo>
                  <a:pt x="13224" y="1214"/>
                </a:lnTo>
                <a:lnTo>
                  <a:pt x="13140" y="1004"/>
                </a:lnTo>
                <a:lnTo>
                  <a:pt x="13140" y="879"/>
                </a:lnTo>
                <a:lnTo>
                  <a:pt x="13120" y="732"/>
                </a:lnTo>
                <a:lnTo>
                  <a:pt x="13057" y="691"/>
                </a:lnTo>
                <a:lnTo>
                  <a:pt x="13036" y="586"/>
                </a:lnTo>
                <a:lnTo>
                  <a:pt x="12952" y="460"/>
                </a:lnTo>
                <a:lnTo>
                  <a:pt x="12931" y="481"/>
                </a:lnTo>
                <a:lnTo>
                  <a:pt x="12931" y="565"/>
                </a:lnTo>
                <a:lnTo>
                  <a:pt x="12868" y="628"/>
                </a:lnTo>
                <a:lnTo>
                  <a:pt x="12743" y="711"/>
                </a:lnTo>
                <a:lnTo>
                  <a:pt x="12701" y="795"/>
                </a:lnTo>
                <a:lnTo>
                  <a:pt x="12555" y="984"/>
                </a:lnTo>
                <a:lnTo>
                  <a:pt x="12408" y="1151"/>
                </a:lnTo>
                <a:lnTo>
                  <a:pt x="12408" y="1256"/>
                </a:lnTo>
                <a:lnTo>
                  <a:pt x="12303" y="1507"/>
                </a:lnTo>
                <a:lnTo>
                  <a:pt x="12199" y="1653"/>
                </a:lnTo>
                <a:lnTo>
                  <a:pt x="12115" y="1779"/>
                </a:lnTo>
                <a:lnTo>
                  <a:pt x="12011" y="1820"/>
                </a:lnTo>
                <a:lnTo>
                  <a:pt x="11969" y="1862"/>
                </a:lnTo>
                <a:lnTo>
                  <a:pt x="11927" y="1967"/>
                </a:lnTo>
                <a:lnTo>
                  <a:pt x="11822" y="2051"/>
                </a:lnTo>
                <a:lnTo>
                  <a:pt x="11759" y="2030"/>
                </a:lnTo>
                <a:lnTo>
                  <a:pt x="11759" y="1862"/>
                </a:lnTo>
                <a:lnTo>
                  <a:pt x="11697" y="1841"/>
                </a:lnTo>
                <a:lnTo>
                  <a:pt x="11676" y="1779"/>
                </a:lnTo>
                <a:lnTo>
                  <a:pt x="11613" y="1779"/>
                </a:lnTo>
                <a:lnTo>
                  <a:pt x="11550" y="1820"/>
                </a:lnTo>
                <a:lnTo>
                  <a:pt x="11487" y="1883"/>
                </a:lnTo>
                <a:lnTo>
                  <a:pt x="11383" y="1862"/>
                </a:lnTo>
                <a:lnTo>
                  <a:pt x="11299" y="1779"/>
                </a:lnTo>
                <a:lnTo>
                  <a:pt x="11299" y="1737"/>
                </a:lnTo>
                <a:lnTo>
                  <a:pt x="11278" y="1716"/>
                </a:lnTo>
                <a:lnTo>
                  <a:pt x="11257" y="1611"/>
                </a:lnTo>
                <a:lnTo>
                  <a:pt x="11236" y="1548"/>
                </a:lnTo>
                <a:lnTo>
                  <a:pt x="11153" y="1528"/>
                </a:lnTo>
                <a:lnTo>
                  <a:pt x="11048" y="1423"/>
                </a:lnTo>
                <a:lnTo>
                  <a:pt x="10881" y="1423"/>
                </a:lnTo>
                <a:lnTo>
                  <a:pt x="10776" y="1465"/>
                </a:lnTo>
                <a:lnTo>
                  <a:pt x="10546" y="1465"/>
                </a:lnTo>
                <a:lnTo>
                  <a:pt x="10420" y="1444"/>
                </a:lnTo>
                <a:lnTo>
                  <a:pt x="10316" y="1528"/>
                </a:lnTo>
                <a:lnTo>
                  <a:pt x="10295" y="1632"/>
                </a:lnTo>
                <a:lnTo>
                  <a:pt x="10399" y="1737"/>
                </a:lnTo>
                <a:lnTo>
                  <a:pt x="10420" y="1820"/>
                </a:lnTo>
                <a:lnTo>
                  <a:pt x="10462" y="1946"/>
                </a:lnTo>
                <a:lnTo>
                  <a:pt x="10441" y="1988"/>
                </a:lnTo>
                <a:lnTo>
                  <a:pt x="10337" y="1988"/>
                </a:lnTo>
                <a:lnTo>
                  <a:pt x="10190" y="1946"/>
                </a:lnTo>
                <a:lnTo>
                  <a:pt x="10148" y="1925"/>
                </a:lnTo>
                <a:lnTo>
                  <a:pt x="9918" y="1925"/>
                </a:lnTo>
                <a:lnTo>
                  <a:pt x="9814" y="1946"/>
                </a:lnTo>
                <a:lnTo>
                  <a:pt x="9772" y="1883"/>
                </a:lnTo>
                <a:lnTo>
                  <a:pt x="9604" y="1883"/>
                </a:lnTo>
                <a:lnTo>
                  <a:pt x="9479" y="1946"/>
                </a:lnTo>
                <a:lnTo>
                  <a:pt x="9395" y="2134"/>
                </a:lnTo>
                <a:lnTo>
                  <a:pt x="9165" y="2134"/>
                </a:lnTo>
                <a:lnTo>
                  <a:pt x="9039" y="2155"/>
                </a:lnTo>
                <a:lnTo>
                  <a:pt x="8998" y="2197"/>
                </a:lnTo>
                <a:lnTo>
                  <a:pt x="8935" y="2302"/>
                </a:lnTo>
                <a:lnTo>
                  <a:pt x="8788" y="2302"/>
                </a:lnTo>
                <a:lnTo>
                  <a:pt x="8767" y="2281"/>
                </a:lnTo>
                <a:lnTo>
                  <a:pt x="8684" y="2302"/>
                </a:lnTo>
                <a:lnTo>
                  <a:pt x="8621" y="2385"/>
                </a:lnTo>
                <a:lnTo>
                  <a:pt x="8537" y="2364"/>
                </a:lnTo>
                <a:lnTo>
                  <a:pt x="8307" y="2176"/>
                </a:lnTo>
                <a:lnTo>
                  <a:pt x="8223" y="2072"/>
                </a:lnTo>
                <a:lnTo>
                  <a:pt x="8223" y="1988"/>
                </a:lnTo>
                <a:lnTo>
                  <a:pt x="8098" y="1862"/>
                </a:lnTo>
                <a:lnTo>
                  <a:pt x="7993" y="1758"/>
                </a:lnTo>
                <a:lnTo>
                  <a:pt x="7993" y="1653"/>
                </a:lnTo>
                <a:lnTo>
                  <a:pt x="8014" y="1569"/>
                </a:lnTo>
                <a:lnTo>
                  <a:pt x="7993" y="1528"/>
                </a:lnTo>
                <a:lnTo>
                  <a:pt x="8014" y="1423"/>
                </a:lnTo>
                <a:lnTo>
                  <a:pt x="8056" y="1339"/>
                </a:lnTo>
                <a:lnTo>
                  <a:pt x="8056" y="1214"/>
                </a:lnTo>
                <a:lnTo>
                  <a:pt x="8161" y="1025"/>
                </a:lnTo>
                <a:lnTo>
                  <a:pt x="8202" y="879"/>
                </a:lnTo>
                <a:lnTo>
                  <a:pt x="8307" y="732"/>
                </a:lnTo>
                <a:lnTo>
                  <a:pt x="8307" y="691"/>
                </a:lnTo>
                <a:lnTo>
                  <a:pt x="8202" y="691"/>
                </a:lnTo>
                <a:lnTo>
                  <a:pt x="8140" y="607"/>
                </a:lnTo>
                <a:lnTo>
                  <a:pt x="8119" y="523"/>
                </a:lnTo>
                <a:lnTo>
                  <a:pt x="7993" y="523"/>
                </a:lnTo>
                <a:lnTo>
                  <a:pt x="7889" y="481"/>
                </a:lnTo>
                <a:lnTo>
                  <a:pt x="7930" y="398"/>
                </a:lnTo>
                <a:lnTo>
                  <a:pt x="8014" y="293"/>
                </a:lnTo>
                <a:lnTo>
                  <a:pt x="8014" y="147"/>
                </a:lnTo>
                <a:lnTo>
                  <a:pt x="7910" y="0"/>
                </a:lnTo>
                <a:lnTo>
                  <a:pt x="7784" y="0"/>
                </a:lnTo>
                <a:lnTo>
                  <a:pt x="7721" y="63"/>
                </a:lnTo>
                <a:lnTo>
                  <a:pt x="7679" y="0"/>
                </a:ln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6B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33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9D2E8-49EA-141E-03A5-60E3FE50D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7545" y="123558"/>
            <a:ext cx="5636455" cy="333422"/>
          </a:xfrm>
        </p:spPr>
        <p:txBody>
          <a:bodyPr>
            <a:normAutofit fontScale="90000"/>
          </a:bodyPr>
          <a:lstStyle/>
          <a:p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de Crédito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C268067-3A12-D500-E4B6-BE78DF6C98FE}"/>
              </a:ext>
            </a:extLst>
          </p:cNvPr>
          <p:cNvSpPr/>
          <p:nvPr/>
        </p:nvSpPr>
        <p:spPr>
          <a:xfrm>
            <a:off x="1756662" y="1557348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Captação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1946176-A0D6-E626-0F36-DF82547CD96E}"/>
              </a:ext>
            </a:extLst>
          </p:cNvPr>
          <p:cNvSpPr/>
          <p:nvPr/>
        </p:nvSpPr>
        <p:spPr>
          <a:xfrm>
            <a:off x="5005753" y="530407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Segmentação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A20793B-0663-2C79-A9B8-E4834D080B16}"/>
              </a:ext>
            </a:extLst>
          </p:cNvPr>
          <p:cNvSpPr/>
          <p:nvPr/>
        </p:nvSpPr>
        <p:spPr>
          <a:xfrm>
            <a:off x="8154596" y="1557348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Valoração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B44CAC2-894D-208A-F18C-1906D5821EC5}"/>
              </a:ext>
            </a:extLst>
          </p:cNvPr>
          <p:cNvSpPr/>
          <p:nvPr/>
        </p:nvSpPr>
        <p:spPr>
          <a:xfrm>
            <a:off x="8154596" y="4243662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Manutenção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5CD6366-2CC0-CC1B-4847-9A877C4FFDE7}"/>
              </a:ext>
            </a:extLst>
          </p:cNvPr>
          <p:cNvSpPr/>
          <p:nvPr/>
        </p:nvSpPr>
        <p:spPr>
          <a:xfrm>
            <a:off x="1756662" y="4270944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Recuperação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925D99B-1CF7-F679-E480-9A94715216CF}"/>
              </a:ext>
            </a:extLst>
          </p:cNvPr>
          <p:cNvSpPr/>
          <p:nvPr/>
        </p:nvSpPr>
        <p:spPr>
          <a:xfrm>
            <a:off x="5038578" y="2915529"/>
            <a:ext cx="2574388" cy="102694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Gestão de Riscos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94D2C39-40B8-288C-9ACF-D1984CD2BBC2}"/>
              </a:ext>
            </a:extLst>
          </p:cNvPr>
          <p:cNvSpPr/>
          <p:nvPr/>
        </p:nvSpPr>
        <p:spPr>
          <a:xfrm>
            <a:off x="4955629" y="5200230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Cobrança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22" name="Seta: para Baixo 21">
            <a:extLst>
              <a:ext uri="{FF2B5EF4-FFF2-40B4-BE49-F238E27FC236}">
                <a16:creationId xmlns:a16="http://schemas.microsoft.com/office/drawing/2014/main" id="{D5ED0A32-4382-9E5F-3C47-C0B79E509ADC}"/>
              </a:ext>
            </a:extLst>
          </p:cNvPr>
          <p:cNvSpPr/>
          <p:nvPr/>
        </p:nvSpPr>
        <p:spPr>
          <a:xfrm>
            <a:off x="9441790" y="2915529"/>
            <a:ext cx="323647" cy="1026941"/>
          </a:xfrm>
          <a:prstGeom prst="downArrow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Baixo 22">
            <a:extLst>
              <a:ext uri="{FF2B5EF4-FFF2-40B4-BE49-F238E27FC236}">
                <a16:creationId xmlns:a16="http://schemas.microsoft.com/office/drawing/2014/main" id="{C84A582A-2AF7-9885-37E3-99EB36ED96B5}"/>
              </a:ext>
            </a:extLst>
          </p:cNvPr>
          <p:cNvSpPr/>
          <p:nvPr/>
        </p:nvSpPr>
        <p:spPr>
          <a:xfrm flipV="1">
            <a:off x="2776063" y="2915527"/>
            <a:ext cx="339999" cy="1026941"/>
          </a:xfrm>
          <a:prstGeom prst="downArrow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Dobrada 23">
            <a:extLst>
              <a:ext uri="{FF2B5EF4-FFF2-40B4-BE49-F238E27FC236}">
                <a16:creationId xmlns:a16="http://schemas.microsoft.com/office/drawing/2014/main" id="{6AE69DD7-EF3A-2C33-AE49-77224DCD9848}"/>
              </a:ext>
            </a:extLst>
          </p:cNvPr>
          <p:cNvSpPr/>
          <p:nvPr/>
        </p:nvSpPr>
        <p:spPr>
          <a:xfrm>
            <a:off x="2961931" y="858881"/>
            <a:ext cx="1537416" cy="469082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Dobrada 27">
            <a:extLst>
              <a:ext uri="{FF2B5EF4-FFF2-40B4-BE49-F238E27FC236}">
                <a16:creationId xmlns:a16="http://schemas.microsoft.com/office/drawing/2014/main" id="{949559AE-2141-1728-566A-2830DA4E3482}"/>
              </a:ext>
            </a:extLst>
          </p:cNvPr>
          <p:cNvSpPr/>
          <p:nvPr/>
        </p:nvSpPr>
        <p:spPr>
          <a:xfrm rot="5400000">
            <a:off x="8672264" y="387535"/>
            <a:ext cx="486525" cy="1521862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5130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Dobrada 28">
            <a:extLst>
              <a:ext uri="{FF2B5EF4-FFF2-40B4-BE49-F238E27FC236}">
                <a16:creationId xmlns:a16="http://schemas.microsoft.com/office/drawing/2014/main" id="{E4E10592-37BA-59B6-72EA-2C2A3F6383B3}"/>
              </a:ext>
            </a:extLst>
          </p:cNvPr>
          <p:cNvSpPr/>
          <p:nvPr/>
        </p:nvSpPr>
        <p:spPr>
          <a:xfrm rot="10800000">
            <a:off x="8083777" y="5424440"/>
            <a:ext cx="1521862" cy="578519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5130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CBF58254-4AA3-74D1-A1DF-69251CC151B8}"/>
              </a:ext>
            </a:extLst>
          </p:cNvPr>
          <p:cNvSpPr/>
          <p:nvPr/>
        </p:nvSpPr>
        <p:spPr>
          <a:xfrm rot="16200000">
            <a:off x="3314090" y="4773513"/>
            <a:ext cx="645966" cy="1724549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5130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8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007C4E4-7E6E-4A63-A907-E4F8D4628E27}"/>
              </a:ext>
            </a:extLst>
          </p:cNvPr>
          <p:cNvSpPr/>
          <p:nvPr/>
        </p:nvSpPr>
        <p:spPr>
          <a:xfrm>
            <a:off x="5263905" y="2944478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5E08EC6-451C-3BCE-2C14-590C9271A538}"/>
              </a:ext>
            </a:extLst>
          </p:cNvPr>
          <p:cNvSpPr/>
          <p:nvPr/>
        </p:nvSpPr>
        <p:spPr>
          <a:xfrm>
            <a:off x="5263905" y="2326000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0F6E4B0-33A8-4CE9-E142-589FD87725C6}"/>
              </a:ext>
            </a:extLst>
          </p:cNvPr>
          <p:cNvSpPr/>
          <p:nvPr/>
        </p:nvSpPr>
        <p:spPr>
          <a:xfrm>
            <a:off x="5263905" y="1780380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AF65A36-E1C0-8B96-461A-6A50C450225C}"/>
              </a:ext>
            </a:extLst>
          </p:cNvPr>
          <p:cNvSpPr/>
          <p:nvPr/>
        </p:nvSpPr>
        <p:spPr>
          <a:xfrm>
            <a:off x="5263905" y="1132917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187868C-AB35-524B-5264-DFA8509632FD}"/>
              </a:ext>
            </a:extLst>
          </p:cNvPr>
          <p:cNvSpPr/>
          <p:nvPr/>
        </p:nvSpPr>
        <p:spPr>
          <a:xfrm>
            <a:off x="1929264" y="2689835"/>
            <a:ext cx="1384663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6C05E66-3736-BDD6-4E82-52DC1CECB361}"/>
              </a:ext>
            </a:extLst>
          </p:cNvPr>
          <p:cNvSpPr/>
          <p:nvPr/>
        </p:nvSpPr>
        <p:spPr>
          <a:xfrm>
            <a:off x="1916198" y="1516436"/>
            <a:ext cx="1384663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luxograma: Conector 1">
            <a:extLst>
              <a:ext uri="{FF2B5EF4-FFF2-40B4-BE49-F238E27FC236}">
                <a16:creationId xmlns:a16="http://schemas.microsoft.com/office/drawing/2014/main" id="{D14A5DA1-A975-F22A-4D3A-735B54BA73BC}"/>
              </a:ext>
            </a:extLst>
          </p:cNvPr>
          <p:cNvSpPr/>
          <p:nvPr/>
        </p:nvSpPr>
        <p:spPr>
          <a:xfrm>
            <a:off x="571130" y="2279363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2675201D-D04E-B285-95F4-26EA4827B5A9}"/>
              </a:ext>
            </a:extLst>
          </p:cNvPr>
          <p:cNvSpPr/>
          <p:nvPr/>
        </p:nvSpPr>
        <p:spPr>
          <a:xfrm>
            <a:off x="1728186" y="1607619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B65DE420-AE6A-53F4-847A-6B10077FF578}"/>
              </a:ext>
            </a:extLst>
          </p:cNvPr>
          <p:cNvSpPr/>
          <p:nvPr/>
        </p:nvSpPr>
        <p:spPr>
          <a:xfrm>
            <a:off x="1728186" y="2742481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8C415A0-2703-59A6-2267-497895DC8E27}"/>
              </a:ext>
            </a:extLst>
          </p:cNvPr>
          <p:cNvCxnSpPr>
            <a:cxnSpLocks/>
          </p:cNvCxnSpPr>
          <p:nvPr/>
        </p:nvCxnSpPr>
        <p:spPr>
          <a:xfrm flipV="1">
            <a:off x="759040" y="1731907"/>
            <a:ext cx="878890" cy="5489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DB10EB2-0A74-F8FB-0564-27AC074B241A}"/>
              </a:ext>
            </a:extLst>
          </p:cNvPr>
          <p:cNvCxnSpPr/>
          <p:nvPr/>
        </p:nvCxnSpPr>
        <p:spPr>
          <a:xfrm>
            <a:off x="759040" y="2403651"/>
            <a:ext cx="878890" cy="400974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843DC38-A94A-73E6-431E-D7904D452291}"/>
              </a:ext>
            </a:extLst>
          </p:cNvPr>
          <p:cNvCxnSpPr/>
          <p:nvPr/>
        </p:nvCxnSpPr>
        <p:spPr>
          <a:xfrm flipV="1">
            <a:off x="3417351" y="1286348"/>
            <a:ext cx="1544714" cy="328474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xograma: Conector 24">
            <a:extLst>
              <a:ext uri="{FF2B5EF4-FFF2-40B4-BE49-F238E27FC236}">
                <a16:creationId xmlns:a16="http://schemas.microsoft.com/office/drawing/2014/main" id="{98841046-1B22-027C-A7FF-18D922CB1B95}"/>
              </a:ext>
            </a:extLst>
          </p:cNvPr>
          <p:cNvSpPr/>
          <p:nvPr/>
        </p:nvSpPr>
        <p:spPr>
          <a:xfrm>
            <a:off x="5064158" y="1224204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73F9C0B-9F57-F8F9-C371-850E3919CF32}"/>
              </a:ext>
            </a:extLst>
          </p:cNvPr>
          <p:cNvCxnSpPr/>
          <p:nvPr/>
        </p:nvCxnSpPr>
        <p:spPr>
          <a:xfrm>
            <a:off x="3417351" y="1813090"/>
            <a:ext cx="1544714" cy="112451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xograma: Conector 27">
            <a:extLst>
              <a:ext uri="{FF2B5EF4-FFF2-40B4-BE49-F238E27FC236}">
                <a16:creationId xmlns:a16="http://schemas.microsoft.com/office/drawing/2014/main" id="{6A3B4971-7EAD-E1FF-C643-D8CC9A449466}"/>
              </a:ext>
            </a:extLst>
          </p:cNvPr>
          <p:cNvSpPr/>
          <p:nvPr/>
        </p:nvSpPr>
        <p:spPr>
          <a:xfrm>
            <a:off x="5064158" y="1842682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C2323C8-DC1A-4D6C-9A51-F676EB743BC9}"/>
              </a:ext>
            </a:extLst>
          </p:cNvPr>
          <p:cNvCxnSpPr/>
          <p:nvPr/>
        </p:nvCxnSpPr>
        <p:spPr>
          <a:xfrm flipV="1">
            <a:off x="3417351" y="2422690"/>
            <a:ext cx="1544714" cy="328474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uxograma: Conector 29">
            <a:extLst>
              <a:ext uri="{FF2B5EF4-FFF2-40B4-BE49-F238E27FC236}">
                <a16:creationId xmlns:a16="http://schemas.microsoft.com/office/drawing/2014/main" id="{5F51317A-FA79-AD31-157D-6609481679EA}"/>
              </a:ext>
            </a:extLst>
          </p:cNvPr>
          <p:cNvSpPr/>
          <p:nvPr/>
        </p:nvSpPr>
        <p:spPr>
          <a:xfrm>
            <a:off x="5064158" y="2360546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AC4E4DE-3149-EC5C-AA53-929396476E87}"/>
              </a:ext>
            </a:extLst>
          </p:cNvPr>
          <p:cNvCxnSpPr/>
          <p:nvPr/>
        </p:nvCxnSpPr>
        <p:spPr>
          <a:xfrm>
            <a:off x="3417351" y="2949432"/>
            <a:ext cx="1544714" cy="112451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768018DF-E0E5-4782-2FF3-6AC9DBD965E6}"/>
              </a:ext>
            </a:extLst>
          </p:cNvPr>
          <p:cNvSpPr/>
          <p:nvPr/>
        </p:nvSpPr>
        <p:spPr>
          <a:xfrm>
            <a:off x="5064158" y="2979024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636F1D3-2CE5-7494-9EAA-F2B6201DAB03}"/>
              </a:ext>
            </a:extLst>
          </p:cNvPr>
          <p:cNvSpPr txBox="1"/>
          <p:nvPr/>
        </p:nvSpPr>
        <p:spPr>
          <a:xfrm>
            <a:off x="82856" y="2203241"/>
            <a:ext cx="488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E60A582-09D6-5EB4-627D-1EE0C77A01DA}"/>
                  </a:ext>
                </a:extLst>
              </p:cNvPr>
              <p:cNvSpPr txBox="1"/>
              <p:nvPr/>
            </p:nvSpPr>
            <p:spPr>
              <a:xfrm>
                <a:off x="1620106" y="1547428"/>
                <a:ext cx="19768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E60A582-09D6-5EB4-627D-1EE0C77A0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106" y="1547428"/>
                <a:ext cx="1976846" cy="276999"/>
              </a:xfrm>
              <a:prstGeom prst="rect">
                <a:avLst/>
              </a:prstGeom>
              <a:blipFill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4E8EE24-733A-A507-CCC3-23E43BF6A35A}"/>
                  </a:ext>
                </a:extLst>
              </p:cNvPr>
              <p:cNvSpPr txBox="1"/>
              <p:nvPr/>
            </p:nvSpPr>
            <p:spPr>
              <a:xfrm>
                <a:off x="1613751" y="2719847"/>
                <a:ext cx="1959022" cy="28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4E8EE24-733A-A507-CCC3-23E43BF6A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51" y="2719847"/>
                <a:ext cx="1959022" cy="287656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F3E34DD-08C4-CE30-C6E4-FCC4806EEE2F}"/>
                  </a:ext>
                </a:extLst>
              </p:cNvPr>
              <p:cNvSpPr txBox="1"/>
              <p:nvPr/>
            </p:nvSpPr>
            <p:spPr>
              <a:xfrm>
                <a:off x="5181173" y="1149063"/>
                <a:ext cx="25858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𝑰𝒅𝒂𝒅𝒆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</m:e>
                      </m:d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á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𝑨𝒕𝒓𝒂𝒔𝒐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F3E34DD-08C4-CE30-C6E4-FCC4806EE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173" y="1149063"/>
                <a:ext cx="2585815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EB42C02-73D4-C4E8-D843-8CC145843897}"/>
                  </a:ext>
                </a:extLst>
              </p:cNvPr>
              <p:cNvSpPr txBox="1"/>
              <p:nvPr/>
            </p:nvSpPr>
            <p:spPr>
              <a:xfrm>
                <a:off x="5162107" y="1821049"/>
                <a:ext cx="29951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𝑰𝒅𝒂𝒅𝒆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</m:e>
                      </m:d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𝑵𝒖𝒏𝒄𝒂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𝑨𝒕𝒓𝒂𝒔𝒐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EB42C02-73D4-C4E8-D843-8CC145843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107" y="1821049"/>
                <a:ext cx="2995118" cy="276999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5A33377-F994-A39A-161D-07444ADF2DE7}"/>
                  </a:ext>
                </a:extLst>
              </p:cNvPr>
              <p:cNvSpPr txBox="1"/>
              <p:nvPr/>
            </p:nvSpPr>
            <p:spPr>
              <a:xfrm>
                <a:off x="5112985" y="2371922"/>
                <a:ext cx="28155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𝑰𝒅𝒂𝒅𝒆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</m:e>
                      </m:d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á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𝑨𝑻𝒓𝒂𝒔𝒐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5A33377-F994-A39A-161D-07444ADF2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985" y="2371922"/>
                <a:ext cx="2815537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461818F-146E-A20C-172D-2F059050163E}"/>
                  </a:ext>
                </a:extLst>
              </p:cNvPr>
              <p:cNvSpPr txBox="1"/>
              <p:nvPr/>
            </p:nvSpPr>
            <p:spPr>
              <a:xfrm>
                <a:off x="5180155" y="2949432"/>
                <a:ext cx="29770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𝑰𝒅𝒂𝒅𝒆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</m:e>
                      </m:d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𝑵𝒖𝒏𝒄𝒂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𝑨𝒕𝒓𝒂𝒔𝒐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461818F-146E-A20C-172D-2F0590501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155" y="2949432"/>
                <a:ext cx="2977070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A249EA1-20C6-34FE-86F7-B31061BD4A66}"/>
              </a:ext>
            </a:extLst>
          </p:cNvPr>
          <p:cNvCxnSpPr/>
          <p:nvPr/>
        </p:nvCxnSpPr>
        <p:spPr>
          <a:xfrm>
            <a:off x="8229600" y="1286348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C61559C-F14B-2CDF-4B87-F4866AB49C4F}"/>
              </a:ext>
            </a:extLst>
          </p:cNvPr>
          <p:cNvCxnSpPr/>
          <p:nvPr/>
        </p:nvCxnSpPr>
        <p:spPr>
          <a:xfrm>
            <a:off x="8229600" y="1929343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1D08788-3528-1A18-26B0-A72A8F3A5CEB}"/>
              </a:ext>
            </a:extLst>
          </p:cNvPr>
          <p:cNvCxnSpPr/>
          <p:nvPr/>
        </p:nvCxnSpPr>
        <p:spPr>
          <a:xfrm>
            <a:off x="8229600" y="2464851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D0B6D74-0EE5-4B0A-64B8-DB07492EE0E9}"/>
              </a:ext>
            </a:extLst>
          </p:cNvPr>
          <p:cNvCxnSpPr/>
          <p:nvPr/>
        </p:nvCxnSpPr>
        <p:spPr>
          <a:xfrm>
            <a:off x="8229600" y="3084735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F896B6A-86AB-C025-A199-12B9B1BB096F}"/>
              </a:ext>
            </a:extLst>
          </p:cNvPr>
          <p:cNvSpPr/>
          <p:nvPr/>
        </p:nvSpPr>
        <p:spPr>
          <a:xfrm>
            <a:off x="9111322" y="2940376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901BAF1A-0F6D-C2F1-D305-B8AAC1F6BF8C}"/>
              </a:ext>
            </a:extLst>
          </p:cNvPr>
          <p:cNvSpPr/>
          <p:nvPr/>
        </p:nvSpPr>
        <p:spPr>
          <a:xfrm>
            <a:off x="9111322" y="2321898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37A5243-86A8-B364-6F33-A939A5DE4500}"/>
              </a:ext>
            </a:extLst>
          </p:cNvPr>
          <p:cNvSpPr/>
          <p:nvPr/>
        </p:nvSpPr>
        <p:spPr>
          <a:xfrm>
            <a:off x="9111322" y="1776278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1109D608-86A8-AAAF-7DF9-3B13ECFC02D7}"/>
              </a:ext>
            </a:extLst>
          </p:cNvPr>
          <p:cNvSpPr/>
          <p:nvPr/>
        </p:nvSpPr>
        <p:spPr>
          <a:xfrm>
            <a:off x="9111322" y="1128815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Fluxograma: Conector 42">
            <a:extLst>
              <a:ext uri="{FF2B5EF4-FFF2-40B4-BE49-F238E27FC236}">
                <a16:creationId xmlns:a16="http://schemas.microsoft.com/office/drawing/2014/main" id="{8EBE0BA2-3327-2272-3F4D-9C9241B0B285}"/>
              </a:ext>
            </a:extLst>
          </p:cNvPr>
          <p:cNvSpPr/>
          <p:nvPr/>
        </p:nvSpPr>
        <p:spPr>
          <a:xfrm>
            <a:off x="8911575" y="1220102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luxograma: Conector 43">
            <a:extLst>
              <a:ext uri="{FF2B5EF4-FFF2-40B4-BE49-F238E27FC236}">
                <a16:creationId xmlns:a16="http://schemas.microsoft.com/office/drawing/2014/main" id="{02D2D150-611B-8586-E532-507AC347E794}"/>
              </a:ext>
            </a:extLst>
          </p:cNvPr>
          <p:cNvSpPr/>
          <p:nvPr/>
        </p:nvSpPr>
        <p:spPr>
          <a:xfrm>
            <a:off x="8911575" y="1838580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Fluxograma: Conector 44">
            <a:extLst>
              <a:ext uri="{FF2B5EF4-FFF2-40B4-BE49-F238E27FC236}">
                <a16:creationId xmlns:a16="http://schemas.microsoft.com/office/drawing/2014/main" id="{5F34518E-2C7A-FE55-A6CD-0378C5DF5699}"/>
              </a:ext>
            </a:extLst>
          </p:cNvPr>
          <p:cNvSpPr/>
          <p:nvPr/>
        </p:nvSpPr>
        <p:spPr>
          <a:xfrm>
            <a:off x="8911575" y="2356444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luxograma: Conector 45">
            <a:extLst>
              <a:ext uri="{FF2B5EF4-FFF2-40B4-BE49-F238E27FC236}">
                <a16:creationId xmlns:a16="http://schemas.microsoft.com/office/drawing/2014/main" id="{CD0B2A57-2EF0-BCF1-064B-815561FAF9D6}"/>
              </a:ext>
            </a:extLst>
          </p:cNvPr>
          <p:cNvSpPr/>
          <p:nvPr/>
        </p:nvSpPr>
        <p:spPr>
          <a:xfrm>
            <a:off x="8911575" y="2974922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468933B-78DC-9829-2531-38D8CC082585}"/>
              </a:ext>
            </a:extLst>
          </p:cNvPr>
          <p:cNvSpPr txBox="1"/>
          <p:nvPr/>
        </p:nvSpPr>
        <p:spPr>
          <a:xfrm>
            <a:off x="9214176" y="1173586"/>
            <a:ext cx="2585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Mau Pagador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6BB7652D-1A48-59DF-F20A-5CBBE01703FA}"/>
                  </a:ext>
                </a:extLst>
              </p:cNvPr>
              <p:cNvSpPr txBox="1"/>
              <p:nvPr/>
            </p:nvSpPr>
            <p:spPr>
              <a:xfrm>
                <a:off x="9009524" y="1816947"/>
                <a:ext cx="29951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𝑩𝒐𝒎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𝑷𝒂𝒈𝒂𝒅𝒐𝒓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6BB7652D-1A48-59DF-F20A-5CBBE0170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524" y="1816947"/>
                <a:ext cx="2995118" cy="27699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CBDAECC0-56B0-0266-40FB-0CC8260D8470}"/>
                  </a:ext>
                </a:extLst>
              </p:cNvPr>
              <p:cNvSpPr txBox="1"/>
              <p:nvPr/>
            </p:nvSpPr>
            <p:spPr>
              <a:xfrm>
                <a:off x="9099314" y="2356444"/>
                <a:ext cx="28155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𝑴𝒂𝒖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𝑷𝒂𝒈𝒂𝒅𝒐𝒓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CBDAECC0-56B0-0266-40FB-0CC8260D8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314" y="2356444"/>
                <a:ext cx="2815537" cy="27699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1E8860A3-B6C8-4213-D75E-6D7004CBFA23}"/>
                  </a:ext>
                </a:extLst>
              </p:cNvPr>
              <p:cNvSpPr txBox="1"/>
              <p:nvPr/>
            </p:nvSpPr>
            <p:spPr>
              <a:xfrm>
                <a:off x="9027572" y="2945330"/>
                <a:ext cx="29770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𝑩𝒐𝒎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𝑷𝒂𝒈𝒂𝒅𝒐𝒓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1E8860A3-B6C8-4213-D75E-6D7004CBF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572" y="2945330"/>
                <a:ext cx="2977070" cy="276999"/>
              </a:xfrm>
              <a:prstGeom prst="rect">
                <a:avLst/>
              </a:prstGeom>
              <a:blipFill>
                <a:blip r:embed="rId1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231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633</Words>
  <Application>Microsoft Office PowerPoint</Application>
  <PresentationFormat>Widescreen</PresentationFormat>
  <Paragraphs>121</Paragraphs>
  <Slides>10</Slides>
  <Notes>2</Notes>
  <HiddenSlides>5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Fira Sans Extra Condensed Medium</vt:lpstr>
      <vt:lpstr>Instrument Sans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Ciclo de Crédito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de Crédito</dc:title>
  <dc:creator>Leonardo Vargas</dc:creator>
  <cp:lastModifiedBy>Leonardo Vargas</cp:lastModifiedBy>
  <cp:revision>86</cp:revision>
  <dcterms:created xsi:type="dcterms:W3CDTF">2023-03-22T15:15:24Z</dcterms:created>
  <dcterms:modified xsi:type="dcterms:W3CDTF">2024-02-27T03:47:07Z</dcterms:modified>
</cp:coreProperties>
</file>