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jpeg" ContentType="image/jpe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1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1AB539B-D040-4828-9E4E-40D79B753288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6EE9E53-81E2-4F9F-A420-04EE54B78D7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1D37BD-05BD-432B-9CBA-EDF2CCC523B4}" type="datetime1">
              <a:rPr b="0" lang="pt-BR" sz="1200" spc="-1" strike="noStrike">
                <a:solidFill>
                  <a:srgbClr val="8b8b8b"/>
                </a:solidFill>
                <a:latin typeface="Calibri"/>
              </a:rPr>
              <a:t>19/12/2017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444D5AA-BADD-4FA4-BF69-A076F700151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4801E3E-6443-4370-84C6-70E88B283E8D}" type="datetime1">
              <a:rPr b="0" lang="pt-BR" sz="1200" spc="-1" strike="noStrike">
                <a:solidFill>
                  <a:srgbClr val="8b8b8b"/>
                </a:solidFill>
                <a:latin typeface="Calibri"/>
              </a:rPr>
              <a:t>19/12/2017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0EC074-A8DB-4A97-9621-ABF663E856E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leonardovilarinho.github.io/files/tcc.zip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Times New Roman"/>
              </a:rPr>
              <a:t>Ferramenta para análise da qualidade de códigos PHP</a:t>
            </a:r>
            <a:br/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Leonardo Vilarinho Correia de Souza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Orientador: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Prof. Dr. Ailton L. D. Siqueira Junior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9880560" y="577944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299560" y="6175800"/>
            <a:ext cx="159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Ituiutaba, 2017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Para </a:t>
            </a:r>
            <a:r>
              <a:rPr b="0" i="1" lang="pt-BR" sz="4400" spc="-1" strike="noStrike">
                <a:solidFill>
                  <a:srgbClr val="000000"/>
                </a:solidFill>
                <a:latin typeface="Times New Roman"/>
              </a:rPr>
              <a:t>PHP</a:t>
            </a: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, use o </a:t>
            </a:r>
            <a:r>
              <a:rPr b="0" i="1" lang="pt-BR" sz="4400" spc="-1" strike="noStrike">
                <a:solidFill>
                  <a:srgbClr val="000000"/>
                </a:solidFill>
                <a:latin typeface="Times New Roman"/>
              </a:rPr>
              <a:t>Insphptor</a:t>
            </a: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!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132160" y="3403800"/>
            <a:ext cx="19274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Vídeo demo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EFC512-C913-4021-B4DD-A9CE4CD3337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Chegando a uma conclusão...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Cálculos simples trazem resultados abrangentes.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Diferenças entre os outros analisadores.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Visualização simples.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Uso simples.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3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9B96E0-C60B-47AC-97AE-9562401B72B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Referências usadas...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MARTIN, R. C.; MICAH, M. Agile Principles, Patterns, and Practices in C#. [s.l: s.n.].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MEYER, B. Object-oriented software construction. Science of Computer Programming, v. 12, p. 88–90, 1989.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LISKOV, B. H.; WING, J. M. A behavioral notion of subtyping. ACM Transactions on Programming Languages and Systems, v. 16, n. 6, p. 1811–1841, 1994.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MARTIN, R. C. The Interface Segregation Principle. C++ Report, n. c, p. 1–13, 1996c.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MARTIN, R. C. The Dependency Inversion Principle. C++ Report, v. 8, p. 61–66, 1996d.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SCHNEIDEWIND, N. Software metrics model for quality control. Software Metrics Symposium, p. 127–136, 1997.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MEIRELLES, P. Monitoramento de métricas de código-fonte em projetos de software livre. 2013.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39DBB6-DF45-47D0-8F63-74F2A6B858D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Referências usadas...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MCCABE, T. J. A Complexity Measure. IEEE Transactions on Software Engineering, v. 2, n. 4, p. 308–320, 1976.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ANICHE, M. F. Orientação a Objetos e SOLID para Ninjas. [s.l: s.n.].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BALL, T.; KIM, J.-M.; SIY, H. P. If your version control system could talk. ICSE Workshop on Process Modelling and Empirical Studies of Software Engineering, n. April, 1997.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MURPHY, G. C. Big data. Little Brain., 2005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BALOGH, G.; BESZÉDES, Á. CodeMetropolis - A minecraft based collaboration tool for developers. 2013 1st IEEE Working Conference on Software Visualization - Proceedings of VISSOFT 2013, 2013.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SOKOL, F. Z.; ANICHE, M. F.; GEROSA, M. A. MetricMiner: uma ferramenta web de apoio à mineração de repositórios de software. IEEE 13th International Working Conference on Source Code Analysis and Manipulation, SCAM 2013, p. 142– 146, 2013.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WETTEL, R. Visual exploration of large-scale evolving software. 2009 31st International Conference on Software Engineering - Companion Volume, ICSE 2009, p. 391–394, 2009.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4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755073A-8A28-4BD4-A0BF-E0EC1CDAD14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Download dos materiais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t-BR" sz="40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leonardovilarinho.github.io/files/tcc.zip</a:t>
            </a: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Imagem 3" descr=""/>
          <p:cNvPicPr/>
          <p:nvPr/>
        </p:nvPicPr>
        <p:blipFill>
          <a:blip r:embed="rId2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6D1E77D-1DDA-433B-9D22-6B010E394D7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O que é um bom sistema?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Escalável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Código limpo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Abordagem </a:t>
            </a:r>
            <a:r>
              <a:rPr b="0" i="1" lang="pt-BR" sz="2800" spc="-1" strike="noStrike">
                <a:solidFill>
                  <a:srgbClr val="000000"/>
                </a:solidFill>
                <a:latin typeface="Times New Roman"/>
              </a:rPr>
              <a:t>SOLID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(S)   Responsabilidade única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(MARTIN; MICAH, 2006)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(O)   Aberto fechado                           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(MEYER, 1989)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(L)   Princípio de </a:t>
            </a:r>
            <a:r>
              <a:rPr b="0" i="1" lang="pt-BR" sz="2800" spc="-1" strike="noStrike">
                <a:solidFill>
                  <a:srgbClr val="000000"/>
                </a:solidFill>
                <a:latin typeface="Times New Roman"/>
              </a:rPr>
              <a:t>Liskov</a:t>
            </a: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         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(LISKOV; WING, 1994)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(I)    Segregação de interface           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(MARTIN, 1996c)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(D)   Injeção de dependência           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(MARTIN, 1996d)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m 3" descr=""/>
          <p:cNvPicPr/>
          <p:nvPr/>
        </p:nvPicPr>
        <p:blipFill>
          <a:blip r:embed="rId1"/>
          <a:stretch/>
        </p:blipFill>
        <p:spPr>
          <a:xfrm>
            <a:off x="9903600" y="23004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C3E8751-995C-4DE1-A4BB-8F131185DC3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Dos padrões, até as métricas!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Analisam uma entrada e retorna um número.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(SCHNEIDEWIND, 1997)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Linhas de código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(MEIRELLES, 2013)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Complexidade                                               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(MCCABE, 1976)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Falta de coesão                                              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 (ANICHE, [s.d.])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Acoplamento eferente                       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(MARTIN; MICAH, 2006)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Acoplamento aferente                       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(MARTIN; MICAH, 2006)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AB79D30-D8D3-4AB9-AEF4-6BBB79E9FB4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Minerando dados...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Controladores de versão trazem ouro!                     </a:t>
            </a:r>
            <a:r>
              <a:rPr b="0" lang="pt-BR" sz="2200" spc="-1" strike="noStrike">
                <a:solidFill>
                  <a:srgbClr val="000000"/>
                </a:solidFill>
                <a:latin typeface="Times New Roman"/>
              </a:rPr>
              <a:t>(BALL; KIM; SIY, 1997)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Bugs no código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Produtividade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Código escrito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Código destruído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Instabilidade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A0C3D12-9A5A-4F2D-AC1B-DF965431A17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Problemas atuais...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Resultados complexos.                                              </a:t>
            </a:r>
            <a:r>
              <a:rPr b="0" lang="pt-BR" sz="2400" spc="-1" strike="noStrike">
                <a:solidFill>
                  <a:srgbClr val="000000"/>
                </a:solidFill>
                <a:latin typeface="Times New Roman"/>
              </a:rPr>
              <a:t>(MURPHY, 2005)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700172A-8DED-4497-8544-D8074CB50FB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901760" y="2667960"/>
            <a:ext cx="6762240" cy="3812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1106280" y="2448000"/>
            <a:ext cx="3357720" cy="41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Soluções atuais...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Alguns com visuais divertidos: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 algn="ctr">
              <a:spcBef>
                <a:spcPts val="49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(BALOGH; BESZÉDES, 2013; SOKOL; ANICHE; GEROSA, 2013; WETTEL, 2009)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457200" algn="ctr">
              <a:spcBef>
                <a:spcPts val="499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D38F459-812B-4E8E-A2C7-93EE3F18429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785720" y="2844000"/>
            <a:ext cx="4238280" cy="29880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-216000" y="2783880"/>
            <a:ext cx="4635360" cy="34801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3970080" y="2820960"/>
            <a:ext cx="4093920" cy="34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Para </a:t>
            </a:r>
            <a:r>
              <a:rPr b="0" i="1" lang="pt-BR" sz="4400" spc="-1" strike="noStrike">
                <a:solidFill>
                  <a:srgbClr val="000000"/>
                </a:solidFill>
                <a:latin typeface="Times New Roman"/>
              </a:rPr>
              <a:t>PHP</a:t>
            </a: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, use o </a:t>
            </a:r>
            <a:r>
              <a:rPr b="0" i="1" lang="pt-BR" sz="4400" spc="-1" strike="noStrike">
                <a:solidFill>
                  <a:srgbClr val="000000"/>
                </a:solidFill>
                <a:latin typeface="Times New Roman"/>
              </a:rPr>
              <a:t>Insphptor</a:t>
            </a: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!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pic>
        <p:nvPicPr>
          <p:cNvPr id="119" name="Imagem 4" descr=""/>
          <p:cNvPicPr/>
          <p:nvPr/>
        </p:nvPicPr>
        <p:blipFill>
          <a:blip r:embed="rId2"/>
          <a:stretch/>
        </p:blipFill>
        <p:spPr>
          <a:xfrm>
            <a:off x="1759680" y="1507680"/>
            <a:ext cx="8326440" cy="404676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D0ABCD-4CC8-4362-B2F4-3E517BFAFF5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Validação do sistema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Composer; PHPUnit e cobertura de testes.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pic>
        <p:nvPicPr>
          <p:cNvPr id="124" name="Imagem 5" descr=""/>
          <p:cNvPicPr/>
          <p:nvPr/>
        </p:nvPicPr>
        <p:blipFill>
          <a:blip r:embed="rId2"/>
          <a:stretch/>
        </p:blipFill>
        <p:spPr>
          <a:xfrm>
            <a:off x="1042560" y="3054960"/>
            <a:ext cx="10106280" cy="312156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C16BC0A-163E-41C6-8674-D248A4C67D5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imes New Roman"/>
              </a:rPr>
              <a:t>Arquivo de configuração.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Imagem 3" descr=""/>
          <p:cNvPicPr/>
          <p:nvPr/>
        </p:nvPicPr>
        <p:blipFill>
          <a:blip r:embed="rId1"/>
          <a:stretch/>
        </p:blipFill>
        <p:spPr>
          <a:xfrm>
            <a:off x="9903600" y="235080"/>
            <a:ext cx="2004480" cy="792360"/>
          </a:xfrm>
          <a:prstGeom prst="rect">
            <a:avLst/>
          </a:prstGeom>
          <a:ln>
            <a:noFill/>
          </a:ln>
        </p:spPr>
      </p:pic>
      <p:pic>
        <p:nvPicPr>
          <p:cNvPr id="128" name="Imagem 4" descr=""/>
          <p:cNvPicPr/>
          <p:nvPr/>
        </p:nvPicPr>
        <p:blipFill>
          <a:blip r:embed="rId2"/>
          <a:stretch/>
        </p:blipFill>
        <p:spPr>
          <a:xfrm>
            <a:off x="2187000" y="1820880"/>
            <a:ext cx="6339600" cy="40924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8818200" y="1690560"/>
            <a:ext cx="2170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Times New Roman"/>
              </a:rPr>
              <a:t>Insphptor.yml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5973F1-5F05-4F4F-97A1-589D04B27D7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LibreOffice/5.4.0.3$Linux_X86_64 LibreOffice_project/40m0$Build-3</Application>
  <Words>705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2017-11-24T01:26:02Z</dcterms:created>
  <dc:creator>Leonardo Souza</dc:creator>
  <dc:description/>
  <dc:language>pt-BR</dc:language>
  <cp:lastModifiedBy/>
  <dcterms:modified xsi:type="dcterms:W3CDTF">2017-12-19T00:36:48Z</dcterms:modified>
  <cp:revision>18</cp:revision>
  <dc:subject/>
  <dc:title>Inspecionando a qualidade de códigos PHP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