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6bee70b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6bee70b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6bee70b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6bee70b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6bee70b2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6bee70b2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225f8d0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225f8d0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225f8d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225f8d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Cisco ha definito il Fog computing in stretta relazione al Cloud computing. Infatti, nella loro visione, il Fog estende il Cloud, rendendolo più vicino agli oggetti che producono ed elaborano dati IoT. Questi oggetti, vengono definiti Fog node; in particolare, un punto di forza del Fog è che ogni dispositivo con capacità di computazione, archiviazione e connettività alla rete può essere un Fog Node. Questo significa che uno smartphone, un router, un access point possono essere parte integrante di un architettura distribuita che sfrutta la grande capacità computazionale, disponibile nelle vicinanze, </a:t>
            </a:r>
            <a:r>
              <a:rPr lang="it">
                <a:solidFill>
                  <a:schemeClr val="dk1"/>
                </a:solidFill>
              </a:rPr>
              <a:t>che solitamente non viene sfruttata.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L’interazione tra Cloud e Fog crea un nuovo modello, dove i benefici di una architettura centralizzata ed una distribuita sono congiunti. Questo permette, per esempio, alle applicazioni di decidere in tempo reale, in base a requisiti non funzionali, se elaborare i dati localmente o inoltrarli alla struttura centralizzata.</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225f8d0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225f8d0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Il concetto di fog computing è stato introdotto perché gli attuali modelli cloud non sono progettati per la quantità, eterogeneità e velocità con cui le informazioni che provengono dal mondo IoT sono generate. Analizzare questi dati vicino a dove sono generati permette infatti di minimizzare la latenza, ridurre il consumo di banda verso le strutture centralizzate e mantenere le informazioni sensibili in locale.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225f8d00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225f8d00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Tra le principali caratteristiche del Fog computing abbiamo (oltre che le già nominate bassa latenza, interazione con il cloud e supporto ad applicazioni IoT) una natura fortemente decentralizzata e distribuita geograficamente, la consapevolezza della propria posizione, un supporto alla mobilità, e una predominanza di connessione wireless. Queste caratteristiche rendono il </a:t>
            </a:r>
            <a:r>
              <a:rPr lang="it">
                <a:solidFill>
                  <a:schemeClr val="dk1"/>
                </a:solidFill>
              </a:rPr>
              <a:t>Fog computing particolarmente adatto ad applicazioni come smart city, analisi real-time e comunicazioni tra veicoli. Allo stesso tempo questi punti di forza pongono delle sfide significative che devono essere affrontate per poterne sfruttare le potenzialità. Infatti, l’eterogeneità dei dispositivi che compongono il Fog ad esempio porta a problemi di interoperabilità.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6bee70b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46bee70b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Ci sono delle tecnologie alternative al Fog computing, tra cui Cloudlet e Multi-access Edge Computing.</a:t>
            </a:r>
            <a:endParaRPr/>
          </a:p>
          <a:p>
            <a:pPr indent="0" lvl="0" marL="0" rtl="0" algn="l">
              <a:spcBef>
                <a:spcPts val="0"/>
              </a:spcBef>
              <a:spcAft>
                <a:spcPts val="0"/>
              </a:spcAft>
              <a:buNone/>
            </a:pPr>
            <a:r>
              <a:rPr lang="it"/>
              <a:t>Una cloudlet è un server con ampie risorse posto a un singolo hop di distanza dai dispositivi che serve, il quale esegue molteplici macchine virtuali, utilizzate dai dispositivi mobili per effettuare le computazioni più intensive.</a:t>
            </a:r>
            <a:endParaRPr/>
          </a:p>
          <a:p>
            <a:pPr indent="0" lvl="0" marL="0" rtl="0" algn="l">
              <a:spcBef>
                <a:spcPts val="0"/>
              </a:spcBef>
              <a:spcAft>
                <a:spcPts val="0"/>
              </a:spcAft>
              <a:buNone/>
            </a:pPr>
            <a:r>
              <a:rPr lang="it"/>
              <a:t>MEC invece ha lo scopo di abilitare le capacità di cloud computing ai margini delle reti, in particolare quelle cellulare, e all’interno di una RAN.</a:t>
            </a:r>
            <a:endParaRPr/>
          </a:p>
          <a:p>
            <a:pPr indent="0" lvl="0" marL="0" rtl="0" algn="l">
              <a:spcBef>
                <a:spcPts val="0"/>
              </a:spcBef>
              <a:spcAft>
                <a:spcPts val="0"/>
              </a:spcAft>
              <a:buNone/>
            </a:pPr>
            <a:r>
              <a:rPr lang="it"/>
              <a:t>Le tre tecnologie hanno punti in comune e differenze; in particolare:</a:t>
            </a:r>
            <a:endParaRPr/>
          </a:p>
          <a:p>
            <a:pPr indent="457200" lvl="0" marL="0" rtl="0" algn="l">
              <a:spcBef>
                <a:spcPts val="0"/>
              </a:spcBef>
              <a:spcAft>
                <a:spcPts val="0"/>
              </a:spcAft>
              <a:buNone/>
            </a:pPr>
            <a:r>
              <a:rPr lang="it"/>
              <a:t>MEC opera in modalità indipendente, fog computing opera a stretto contatto con il Cloud, mentre le cloudlet possono operare sia </a:t>
            </a:r>
            <a:r>
              <a:rPr lang="it"/>
              <a:t>indipendentemente</a:t>
            </a:r>
            <a:r>
              <a:rPr lang="it"/>
              <a:t> che con il Cloud.</a:t>
            </a:r>
            <a:endParaRPr/>
          </a:p>
          <a:p>
            <a:pPr indent="457200" lvl="0" marL="0" rtl="0" algn="l">
              <a:spcBef>
                <a:spcPts val="0"/>
              </a:spcBef>
              <a:spcAft>
                <a:spcPts val="0"/>
              </a:spcAft>
              <a:buNone/>
            </a:pPr>
            <a:r>
              <a:rPr lang="it"/>
              <a:t>MEC è sviluppato da etsi, quindi un organismo di standardizzazione, mentre fog e cloudlet sono nati da ricerca e sviluppo</a:t>
            </a:r>
            <a:endParaRPr/>
          </a:p>
          <a:p>
            <a:pPr indent="457200" lvl="0" marL="0" rtl="0" algn="l">
              <a:spcBef>
                <a:spcPts val="0"/>
              </a:spcBef>
              <a:spcAft>
                <a:spcPts val="0"/>
              </a:spcAft>
              <a:buNone/>
            </a:pPr>
            <a:r>
              <a:rPr lang="it"/>
              <a:t>Le cloudlet hanno come unico mezzo di virtualizzazione le macchine virtuali, mentre fog e mec possono utilizzare una qualsiasi tecnologia appropriata</a:t>
            </a:r>
            <a:endParaRPr/>
          </a:p>
          <a:p>
            <a:pPr indent="457200" lvl="0" marL="0" rtl="0" algn="l">
              <a:spcBef>
                <a:spcPts val="0"/>
              </a:spcBef>
              <a:spcAft>
                <a:spcPts val="0"/>
              </a:spcAft>
              <a:buNone/>
            </a:pPr>
            <a:r>
              <a:rPr lang="it"/>
              <a:t>MEC è particolarmente indicato per applicazioni che beneficiano di una esecuzione nell’edge, mentre fog è indicato anche per applicazioni che necessitano di collaborazione tra edge e cloud.</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225f8d0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225f8d0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Fog computing può essere una tecnologia complementare al 5G. Esso garantisce una bassa latenza dall’utente fino alla base station, però dalla base station al Cloud la latenza è comunque presente. Qui, è dove il fog può essere utile.</a:t>
            </a:r>
            <a:endParaRPr/>
          </a:p>
          <a:p>
            <a:pPr indent="0" lvl="0" marL="0" rtl="0" algn="l">
              <a:spcBef>
                <a:spcPts val="0"/>
              </a:spcBef>
              <a:spcAft>
                <a:spcPts val="0"/>
              </a:spcAft>
              <a:buNone/>
            </a:pPr>
            <a:r>
              <a:rPr lang="it"/>
              <a:t>Per esempio la tecnologia F-RAN introduce un livello di fog computing al margine delle reti (sfruttando i Remote Radio Heads e i device degli utenti, per esempio), in modo che una parte delle richieste possano essere risolte localmente, senza un’interazione con il cloud. L’idea chiave è quella di sfruttare le capacità di processare i segnali radio localmente, di gestire le risorse radio in modo cooperativo e di caching distribuito per diminuire il carico sul fronthaul ed evitare di processare i segnali radio su larga scala nella bbu pool centralizzata, ottenendo quindi un alta efficienza in termini di utilizzo dello spettro e di energia.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225f8d00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225f8d00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Un settore dove il fog computing può essere applicato ottenendo benefici significativi è quello delle industrie smart e più in generale dei CPS.</a:t>
            </a:r>
            <a:endParaRPr/>
          </a:p>
          <a:p>
            <a:pPr indent="0" lvl="0" marL="0" rtl="0" algn="l">
              <a:spcBef>
                <a:spcPts val="0"/>
              </a:spcBef>
              <a:spcAft>
                <a:spcPts val="0"/>
              </a:spcAft>
              <a:buNone/>
            </a:pPr>
            <a:r>
              <a:rPr lang="it"/>
              <a:t>Una ricerca in questo campo si focalizza sull’introduzione di Fog nodes all’interno di una fabbrica con lo scopo di migliorare il processo produttivo,</a:t>
            </a:r>
            <a:endParaRPr/>
          </a:p>
          <a:p>
            <a:pPr indent="0" lvl="0" marL="0" rtl="0" algn="l">
              <a:spcBef>
                <a:spcPts val="0"/>
              </a:spcBef>
              <a:spcAft>
                <a:spcPts val="0"/>
              </a:spcAft>
              <a:buNone/>
            </a:pPr>
            <a:r>
              <a:rPr lang="it"/>
              <a:t>In questo ambito, un approccio unicamente basato sul Cloud non è sufficiente perché, ad esempio, la natura centralizzata del Cloud e il comportamento stocastico di Internet non possono supportare applicativi real-time.</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Nello studio, gli autori hanno identificato tre obiettivi principali, in base ai quali viene progettata l’architettura del Fog node: </a:t>
            </a:r>
            <a:endParaRPr/>
          </a:p>
          <a:p>
            <a:pPr indent="457200" lvl="0" marL="0" rtl="0" algn="l">
              <a:spcBef>
                <a:spcPts val="0"/>
              </a:spcBef>
              <a:spcAft>
                <a:spcPts val="0"/>
              </a:spcAft>
              <a:buNone/>
            </a:pPr>
            <a:r>
              <a:rPr lang="it"/>
              <a:t>latenza ultra-bassa, in modo da supportare un decision making più efficiente</a:t>
            </a:r>
            <a:endParaRPr/>
          </a:p>
          <a:p>
            <a:pPr indent="457200" lvl="0" marL="0" rtl="0" algn="l">
              <a:spcBef>
                <a:spcPts val="0"/>
              </a:spcBef>
              <a:spcAft>
                <a:spcPts val="0"/>
              </a:spcAft>
              <a:buNone/>
            </a:pPr>
            <a:r>
              <a:rPr lang="it"/>
              <a:t>robustezza, fondamentale in sistemi mission-critical</a:t>
            </a:r>
            <a:endParaRPr/>
          </a:p>
          <a:p>
            <a:pPr indent="457200" lvl="0" marL="0" rtl="0" algn="l">
              <a:spcBef>
                <a:spcPts val="0"/>
              </a:spcBef>
              <a:spcAft>
                <a:spcPts val="0"/>
              </a:spcAft>
              <a:buNone/>
            </a:pPr>
            <a:r>
              <a:rPr lang="it"/>
              <a:t>e programmabilità, perché il comportamento di un CPS deve poter cambiare in modo efficiente.</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Questi obiettivi possono essere raggiunti tramite:</a:t>
            </a:r>
            <a:endParaRPr/>
          </a:p>
          <a:p>
            <a:pPr indent="0" lvl="0" marL="0" rtl="0" algn="l">
              <a:spcBef>
                <a:spcPts val="0"/>
              </a:spcBef>
              <a:spcAft>
                <a:spcPts val="0"/>
              </a:spcAft>
              <a:buNone/>
            </a:pPr>
            <a:r>
              <a:rPr lang="it"/>
              <a:t>	comunicazione p2p, che supporta la decentralizzazione e offre un livello maggiore di auto-coordinazione</a:t>
            </a:r>
            <a:endParaRPr/>
          </a:p>
          <a:p>
            <a:pPr indent="0" lvl="0" marL="0" rtl="0" algn="l">
              <a:spcBef>
                <a:spcPts val="0"/>
              </a:spcBef>
              <a:spcAft>
                <a:spcPts val="0"/>
              </a:spcAft>
              <a:buNone/>
            </a:pPr>
            <a:r>
              <a:rPr lang="it"/>
              <a:t>	orchestrazione dei servizi gerarchica, in quanto una architettura a più livelli aumenta la robustezza e disponibilità, mentre l’orchestrazione aumenta la flessibilità</a:t>
            </a:r>
            <a:endParaRPr/>
          </a:p>
          <a:p>
            <a:pPr indent="0" lvl="0" marL="0" rtl="0" algn="l">
              <a:spcBef>
                <a:spcPts val="0"/>
              </a:spcBef>
              <a:spcAft>
                <a:spcPts val="0"/>
              </a:spcAft>
              <a:buNone/>
            </a:pPr>
            <a:r>
              <a:rPr lang="it"/>
              <a:t>	filtraggio e analisi locale, che riduce la latenza e il consumo di banda</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A livello pratico, gli autori dello studio propongono un’implementazione dei Fog Node come un OpenMTC gateway, e quindi di un oneM2M middle node. Lo schema mostra l’architettura proposta, dove è possibile vedere come un fog Node sia composto dal gateway, dal device IoT vero e proprio, da un IWP per interfacciarsi con esso, oltre che dei componenti per l’accesso allo storage e ai servizi di orchestrazione. La comunicazione tra il gateway e gli altri elementi all’interno del fog Node avviene attraverso l’interfaccia MCa (between AE and CSE).</a:t>
            </a:r>
            <a:endParaRPr/>
          </a:p>
          <a:p>
            <a:pPr indent="0" lvl="0" marL="0" rtl="0" algn="l">
              <a:spcBef>
                <a:spcPts val="0"/>
              </a:spcBef>
              <a:spcAft>
                <a:spcPts val="0"/>
              </a:spcAft>
              <a:buNone/>
            </a:pPr>
            <a:r>
              <a:rPr lang="it"/>
              <a:t>Il backend mostrato in figura è un oneM2M IN. La comunicazione tra esso e i gateway dei fog node avviene tramite un’interfaccia MCc (tra due CSE).</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La comunicazione tra fog node avviene tramite una speciale interfaccia introdotta dagli autori, chiamata MCf, che arricchisce la struttura definita da oneM2M. La necessità di introdurre una nuova interfaccia nasce dal fatto che oneM2M (e OPC UA) non sono incentrati nella comunicazione p2p. Un’altra modifica che si è resa necessaria è stata quella di rimuovere la limitazione di poter connettere un MN solo ad un altro MN o un 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225f8d00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225f8d00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Per quanto riguarda la ricerca che viene fatta in soluzioni da applicare nel mondo del Fog computing, un esempio si ha nella progettazione di un’architettura di Fog computing, basata su oneM2M. </a:t>
            </a:r>
            <a:endParaRPr/>
          </a:p>
          <a:p>
            <a:pPr indent="0" lvl="0" marL="0" rtl="0" algn="l">
              <a:spcBef>
                <a:spcPts val="0"/>
              </a:spcBef>
              <a:spcAft>
                <a:spcPts val="0"/>
              </a:spcAft>
              <a:buNone/>
            </a:pPr>
            <a:r>
              <a:rPr lang="it"/>
              <a:t>L’architettura F2C è composta da tre livelli: i device, il fog ed il cloud. In questa architettura il livello Fog è composto da diverse entità indipendenti tra loro, che alleggeriscono il carico diretto al Cloud. In questo scenario un device IoT comunica unicamente con il Fog node associato ad esso, ma questo potrebbe portare a notevoli ritardi se esso non è in grado di svolgere il lavoro e deve inoltrarlo al Cloud. L’intuizione degli autori è che questo carico può essere ridotto, prevedendo la </a:t>
            </a:r>
            <a:r>
              <a:rPr lang="it"/>
              <a:t>possibilità</a:t>
            </a:r>
            <a:r>
              <a:rPr lang="it"/>
              <a:t> per un Fog node di inoltrare le proprie task ad altri nodi nelle vicinanze.</a:t>
            </a:r>
            <a:endParaRPr/>
          </a:p>
          <a:p>
            <a:pPr indent="0" lvl="0" marL="0" rtl="0" algn="l">
              <a:spcBef>
                <a:spcPts val="0"/>
              </a:spcBef>
              <a:spcAft>
                <a:spcPts val="0"/>
              </a:spcAft>
              <a:buNone/>
            </a:pPr>
            <a:r>
              <a:rPr lang="it"/>
              <a:t>Lo studio propone in questo ambito un’architettura basata su oneM2M dove i Fog node vicini tra loro possono coordinarsi e collaborare. In questo modo il compimento del task non è più limitato dalla possibilità di un determinato fog node o dalla necessità di demandare l’esecuzione al Cloud.</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L’architettura, nella sua configurazione più basilare, è composta da un gateway tra il cloud e il fog e da dei fog node collegati ai device. Il gateway è implementato come un oneM2M MN, mentre i fog node come degli ADN (Application dedicated node, hanno solo ae, devono comunicare con cse di altri nodi). La comunicazione tra il gateway e un fog node avviene tramite i meccanismi di publish/subscribe di oneM2M, gestiti dagli AE Subscription (Sub) e Report (Rep). La comunicazione tra due fog node invece avviene in modo diretto tramite un canale dedicato, che deve essere istanziato tramite un protocollo orchestrato dal gateway, ed in particolare dall’AE Fog Mesh Agent, che comunica con gli AE Fog Client Agent.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225f8d00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225f8d0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Non è fattibile inviare tutti i dati generati da applicativi marittimi al Cloud tramite una connessione satellitare, a causa dell’alta latenza e costo. Le infrastrutture costiere e le grandi navi possono essere identificate come dei Fog node, i quali possono elaborare i task generati dai dispositivi marittimi nelle vicinanze, riducendo così il consumo di banda, riducendo la distanza di trasmissione e supportando crowwdsensing locale.</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Un altro campo di applicazione è quello dei porti smart, in quanto essi hanno bisogno di tecniche di monitoraggio efficienti, smart e capillari. Avvicinare le capacità computazionali può avere come benefici:</a:t>
            </a:r>
            <a:endParaRPr/>
          </a:p>
          <a:p>
            <a:pPr indent="0" lvl="0" marL="0" rtl="0" algn="l">
              <a:spcBef>
                <a:spcPts val="0"/>
              </a:spcBef>
              <a:spcAft>
                <a:spcPts val="0"/>
              </a:spcAft>
              <a:buNone/>
            </a:pPr>
            <a:r>
              <a:rPr lang="it"/>
              <a:t>	Riduzione del tempo di segnalazione da parte dei sensori</a:t>
            </a:r>
            <a:endParaRPr/>
          </a:p>
          <a:p>
            <a:pPr indent="0" lvl="0" marL="0" rtl="0" algn="l">
              <a:spcBef>
                <a:spcPts val="0"/>
              </a:spcBef>
              <a:spcAft>
                <a:spcPts val="0"/>
              </a:spcAft>
              <a:buNone/>
            </a:pPr>
            <a:r>
              <a:rPr lang="it"/>
              <a:t>	Ottimizzazione degli strumenti di controllo</a:t>
            </a:r>
            <a:endParaRPr/>
          </a:p>
          <a:p>
            <a:pPr indent="0" lvl="0" marL="0" rtl="0" algn="l">
              <a:spcBef>
                <a:spcPts val="0"/>
              </a:spcBef>
              <a:spcAft>
                <a:spcPts val="0"/>
              </a:spcAft>
              <a:buNone/>
            </a:pPr>
            <a:r>
              <a:rPr lang="it"/>
              <a:t>	Accesso in tempo reale a videosorveglianza</a:t>
            </a:r>
            <a:endParaRPr/>
          </a:p>
          <a:p>
            <a:pPr indent="0" lvl="0" marL="0" rtl="0" algn="l">
              <a:spcBef>
                <a:spcPts val="0"/>
              </a:spcBef>
              <a:spcAft>
                <a:spcPts val="0"/>
              </a:spcAft>
              <a:buNone/>
            </a:pPr>
            <a:r>
              <a:rPr lang="it"/>
              <a:t>	Deployment delle applicazioni personalizzabile e flessibile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91475"/>
            <a:ext cx="8520600" cy="114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Fog computing</a:t>
            </a:r>
            <a:endParaRPr/>
          </a:p>
        </p:txBody>
      </p:sp>
      <p:sp>
        <p:nvSpPr>
          <p:cNvPr id="55" name="Google Shape;55;p13"/>
          <p:cNvSpPr txBox="1"/>
          <p:nvPr>
            <p:ph idx="1" type="subTitle"/>
          </p:nvPr>
        </p:nvSpPr>
        <p:spPr>
          <a:xfrm>
            <a:off x="6364825" y="4056900"/>
            <a:ext cx="23625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it" sz="1500"/>
              <a:t>Leonardo Vona</a:t>
            </a:r>
            <a:endParaRPr sz="1500"/>
          </a:p>
          <a:p>
            <a:pPr indent="0" lvl="0" marL="0" rtl="0" algn="r">
              <a:spcBef>
                <a:spcPts val="0"/>
              </a:spcBef>
              <a:spcAft>
                <a:spcPts val="0"/>
              </a:spcAft>
              <a:buNone/>
            </a:pPr>
            <a:r>
              <a:rPr lang="it" sz="1500"/>
              <a:t> 545042</a:t>
            </a:r>
            <a:endParaRPr sz="1500"/>
          </a:p>
        </p:txBody>
      </p:sp>
      <p:sp>
        <p:nvSpPr>
          <p:cNvPr id="56" name="Google Shape;56;p13"/>
          <p:cNvSpPr txBox="1"/>
          <p:nvPr>
            <p:ph idx="1" type="subTitle"/>
          </p:nvPr>
        </p:nvSpPr>
        <p:spPr>
          <a:xfrm>
            <a:off x="311700" y="4056900"/>
            <a:ext cx="5565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500"/>
              <a:t>Complex Information Systems and Vertical Applications</a:t>
            </a:r>
            <a:endParaRPr sz="1500"/>
          </a:p>
          <a:p>
            <a:pPr indent="0" lvl="0" marL="0" rtl="0" algn="l">
              <a:spcBef>
                <a:spcPts val="0"/>
              </a:spcBef>
              <a:spcAft>
                <a:spcPts val="0"/>
              </a:spcAft>
              <a:buNone/>
            </a:pPr>
            <a:r>
              <a:rPr lang="it" sz="1500"/>
              <a:t>30/08/2022</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1152475"/>
            <a:ext cx="5465700" cy="34164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lang="it"/>
              <a:t>As an important expansion of the development of single-vehicle intelligent systems, the development of USVs (Unmanned Surface Vehicles) has moved towards </a:t>
            </a:r>
            <a:r>
              <a:rPr b="1" i="1" lang="it"/>
              <a:t>multi-ship cooperative control</a:t>
            </a:r>
            <a:r>
              <a:rPr lang="it"/>
              <a:t>. </a:t>
            </a:r>
            <a:endParaRPr/>
          </a:p>
          <a:p>
            <a:pPr indent="0" lvl="0" marL="0" rtl="0" algn="just">
              <a:spcBef>
                <a:spcPts val="1200"/>
              </a:spcBef>
              <a:spcAft>
                <a:spcPts val="0"/>
              </a:spcAft>
              <a:buNone/>
            </a:pPr>
            <a:r>
              <a:rPr lang="it"/>
              <a:t>The </a:t>
            </a:r>
            <a:r>
              <a:rPr b="1" i="1" lang="it"/>
              <a:t>USV’s requirements</a:t>
            </a:r>
            <a:r>
              <a:rPr lang="it"/>
              <a:t> for position perception, low delay and mobility support of heading control </a:t>
            </a:r>
            <a:r>
              <a:rPr b="1" i="1" lang="it"/>
              <a:t>cannot be fully met by Cloud </a:t>
            </a:r>
            <a:r>
              <a:rPr lang="it"/>
              <a:t>computing. </a:t>
            </a:r>
            <a:r>
              <a:rPr b="1" i="1" lang="it"/>
              <a:t>Fog helps computing and storage</a:t>
            </a:r>
            <a:r>
              <a:rPr lang="it"/>
              <a:t> between USV and Cloud services.</a:t>
            </a:r>
            <a:endParaRPr/>
          </a:p>
          <a:p>
            <a:pPr indent="0" lvl="0" marL="0" rtl="0" algn="just">
              <a:spcBef>
                <a:spcPts val="1200"/>
              </a:spcBef>
              <a:spcAft>
                <a:spcPts val="0"/>
              </a:spcAft>
              <a:buNone/>
            </a:pPr>
            <a:r>
              <a:rPr lang="it"/>
              <a:t>By dividing the path-based information and destinations, the </a:t>
            </a:r>
            <a:r>
              <a:rPr b="1" i="1" lang="it"/>
              <a:t>USVs with similar moving models are divided into one cluster</a:t>
            </a:r>
            <a:r>
              <a:rPr lang="it"/>
              <a:t>, establishing a communication between them. This approach allows a </a:t>
            </a:r>
            <a:r>
              <a:rPr b="1" i="1" lang="it"/>
              <a:t>navigation control information with low time delay and more intelligent selection.</a:t>
            </a:r>
            <a:endParaRPr b="1" i="1"/>
          </a:p>
          <a:p>
            <a:pPr indent="0" lvl="0" marL="0" rtl="0" algn="just">
              <a:spcBef>
                <a:spcPts val="1200"/>
              </a:spcBef>
              <a:spcAft>
                <a:spcPts val="1200"/>
              </a:spcAft>
              <a:buNone/>
            </a:pPr>
            <a:r>
              <a:rPr lang="it"/>
              <a:t>This model also </a:t>
            </a:r>
            <a:r>
              <a:rPr b="1" i="1" lang="it"/>
              <a:t>reduces the dependency on satellite communication</a:t>
            </a:r>
            <a:r>
              <a:rPr lang="it"/>
              <a:t>, </a:t>
            </a:r>
            <a:r>
              <a:rPr b="1" i="1" lang="it"/>
              <a:t>reducing the operational costs</a:t>
            </a:r>
            <a:r>
              <a:rPr lang="it"/>
              <a:t> and </a:t>
            </a:r>
            <a:r>
              <a:rPr b="1" i="1" lang="it"/>
              <a:t>improving</a:t>
            </a:r>
            <a:r>
              <a:rPr lang="it"/>
              <a:t> </a:t>
            </a:r>
            <a:r>
              <a:rPr b="1" i="1" lang="it"/>
              <a:t>the safety and process of USV.</a:t>
            </a:r>
            <a:endParaRPr/>
          </a:p>
        </p:txBody>
      </p:sp>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Autonomous Vessels</a:t>
            </a:r>
            <a:endParaRPr sz="2420"/>
          </a:p>
        </p:txBody>
      </p:sp>
      <p:pic>
        <p:nvPicPr>
          <p:cNvPr id="122" name="Google Shape;122;p22"/>
          <p:cNvPicPr preferRelativeResize="0"/>
          <p:nvPr/>
        </p:nvPicPr>
        <p:blipFill>
          <a:blip r:embed="rId3">
            <a:alphaModFix/>
          </a:blip>
          <a:stretch>
            <a:fillRect/>
          </a:stretch>
        </p:blipFill>
        <p:spPr>
          <a:xfrm>
            <a:off x="5899325" y="1256375"/>
            <a:ext cx="2932974" cy="2710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Sustainable growth</a:t>
            </a:r>
            <a:endParaRPr sz="2420"/>
          </a:p>
        </p:txBody>
      </p:sp>
      <p:sp>
        <p:nvSpPr>
          <p:cNvPr id="128" name="Google Shape;128;p23"/>
          <p:cNvSpPr txBox="1"/>
          <p:nvPr>
            <p:ph idx="1" type="body"/>
          </p:nvPr>
        </p:nvSpPr>
        <p:spPr>
          <a:xfrm>
            <a:off x="4044350" y="1152475"/>
            <a:ext cx="4788000" cy="34164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None/>
            </a:pPr>
            <a:r>
              <a:rPr lang="it" sz="1500"/>
              <a:t>The adoption of Fog computing </a:t>
            </a:r>
            <a:endParaRPr sz="1500"/>
          </a:p>
          <a:p>
            <a:pPr indent="-323850" lvl="0" marL="457200" rtl="0" algn="just">
              <a:lnSpc>
                <a:spcPct val="105000"/>
              </a:lnSpc>
              <a:spcBef>
                <a:spcPts val="1200"/>
              </a:spcBef>
              <a:spcAft>
                <a:spcPts val="0"/>
              </a:spcAft>
              <a:buSzPts val="1500"/>
              <a:buChar char="●"/>
            </a:pPr>
            <a:r>
              <a:rPr lang="it" sz="1500"/>
              <a:t>brings to </a:t>
            </a:r>
            <a:r>
              <a:rPr b="1" i="1" lang="it" sz="1500"/>
              <a:t>reduced costs for data transmission</a:t>
            </a:r>
            <a:r>
              <a:rPr lang="it" sz="1500"/>
              <a:t> due to its decentralized nature</a:t>
            </a:r>
            <a:endParaRPr sz="1500"/>
          </a:p>
          <a:p>
            <a:pPr indent="-323850" lvl="0" marL="457200" rtl="0" algn="just">
              <a:lnSpc>
                <a:spcPct val="105000"/>
              </a:lnSpc>
              <a:spcBef>
                <a:spcPts val="0"/>
              </a:spcBef>
              <a:spcAft>
                <a:spcPts val="0"/>
              </a:spcAft>
              <a:buSzPts val="1500"/>
              <a:buChar char="●"/>
            </a:pPr>
            <a:r>
              <a:rPr b="1" i="1" lang="it" sz="1500"/>
              <a:t>reduces carbon footprint </a:t>
            </a:r>
            <a:r>
              <a:rPr lang="it" sz="1500"/>
              <a:t>exploiting free computational power from user equipment and other devices</a:t>
            </a:r>
            <a:endParaRPr sz="1500"/>
          </a:p>
          <a:p>
            <a:pPr indent="-323850" lvl="0" marL="457200" rtl="0" algn="just">
              <a:lnSpc>
                <a:spcPct val="105000"/>
              </a:lnSpc>
              <a:spcBef>
                <a:spcPts val="0"/>
              </a:spcBef>
              <a:spcAft>
                <a:spcPts val="0"/>
              </a:spcAft>
              <a:buSzPts val="1500"/>
              <a:buChar char="●"/>
            </a:pPr>
            <a:r>
              <a:rPr b="1" i="1" lang="it" sz="1500"/>
              <a:t>improves optimization</a:t>
            </a:r>
            <a:r>
              <a:rPr lang="it" sz="1500"/>
              <a:t> for applications having high locality demand, such as traffic efficiency and smart grid</a:t>
            </a:r>
            <a:endParaRPr sz="1500"/>
          </a:p>
        </p:txBody>
      </p:sp>
      <p:pic>
        <p:nvPicPr>
          <p:cNvPr id="129" name="Google Shape;129;p23"/>
          <p:cNvPicPr preferRelativeResize="0"/>
          <p:nvPr/>
        </p:nvPicPr>
        <p:blipFill>
          <a:blip r:embed="rId3">
            <a:alphaModFix/>
          </a:blip>
          <a:stretch>
            <a:fillRect/>
          </a:stretch>
        </p:blipFill>
        <p:spPr>
          <a:xfrm>
            <a:off x="311700" y="1187495"/>
            <a:ext cx="3670351" cy="244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e-Freight</a:t>
            </a:r>
            <a:endParaRPr sz="2420"/>
          </a:p>
        </p:txBody>
      </p:sp>
      <p:sp>
        <p:nvSpPr>
          <p:cNvPr id="135" name="Google Shape;135;p24"/>
          <p:cNvSpPr txBox="1"/>
          <p:nvPr>
            <p:ph idx="1" type="body"/>
          </p:nvPr>
        </p:nvSpPr>
        <p:spPr>
          <a:xfrm>
            <a:off x="311700" y="1152475"/>
            <a:ext cx="4365600" cy="34164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SzPts val="1018"/>
              <a:buNone/>
            </a:pPr>
            <a:r>
              <a:rPr lang="it" sz="1465"/>
              <a:t>Fog computing supports </a:t>
            </a:r>
            <a:r>
              <a:rPr b="1" i="1" lang="it" sz="1465"/>
              <a:t>real-time data</a:t>
            </a:r>
            <a:r>
              <a:rPr lang="it" sz="1465"/>
              <a:t> sensed from the road infrastructure and other vehicles, </a:t>
            </a:r>
            <a:r>
              <a:rPr b="1" i="1" lang="it" sz="1465"/>
              <a:t>enabling cooperative services</a:t>
            </a:r>
            <a:r>
              <a:rPr lang="it" sz="1465"/>
              <a:t> such as road safety and traffic efficiency.</a:t>
            </a:r>
            <a:endParaRPr sz="1465"/>
          </a:p>
          <a:p>
            <a:pPr indent="0" lvl="0" marL="0" rtl="0" algn="just">
              <a:lnSpc>
                <a:spcPct val="105000"/>
              </a:lnSpc>
              <a:spcBef>
                <a:spcPts val="1200"/>
              </a:spcBef>
              <a:spcAft>
                <a:spcPts val="1200"/>
              </a:spcAft>
              <a:buSzPts val="1018"/>
              <a:buNone/>
            </a:pPr>
            <a:r>
              <a:rPr lang="it" sz="1465"/>
              <a:t>Fog computing also </a:t>
            </a:r>
            <a:r>
              <a:rPr b="1" i="1" lang="it" sz="1465"/>
              <a:t>supports</a:t>
            </a:r>
            <a:r>
              <a:rPr lang="it" sz="1465"/>
              <a:t> the natural multi-tier architecture of </a:t>
            </a:r>
            <a:r>
              <a:rPr b="1" i="1" lang="it" sz="1465"/>
              <a:t>machine learning tasks</a:t>
            </a:r>
            <a:r>
              <a:rPr lang="it" sz="1465"/>
              <a:t> useful to </a:t>
            </a:r>
            <a:r>
              <a:rPr b="1" i="1" lang="it" sz="1465"/>
              <a:t>optimize the costs in the freight transport system</a:t>
            </a:r>
            <a:r>
              <a:rPr lang="it" sz="1465"/>
              <a:t>, where the large amount of data coming from distributed sources can be filtered at the edge.</a:t>
            </a:r>
            <a:endParaRPr sz="1465"/>
          </a:p>
        </p:txBody>
      </p:sp>
      <p:pic>
        <p:nvPicPr>
          <p:cNvPr id="136" name="Google Shape;136;p24"/>
          <p:cNvPicPr preferRelativeResize="0"/>
          <p:nvPr/>
        </p:nvPicPr>
        <p:blipFill>
          <a:blip r:embed="rId3">
            <a:alphaModFix/>
          </a:blip>
          <a:stretch>
            <a:fillRect/>
          </a:stretch>
        </p:blipFill>
        <p:spPr>
          <a:xfrm>
            <a:off x="4859400" y="1152475"/>
            <a:ext cx="3972899" cy="27087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Fog computing challenges</a:t>
            </a:r>
            <a:endParaRPr sz="2420"/>
          </a:p>
        </p:txBody>
      </p:sp>
      <p:sp>
        <p:nvSpPr>
          <p:cNvPr id="142" name="Google Shape;142;p25"/>
          <p:cNvSpPr txBox="1"/>
          <p:nvPr>
            <p:ph idx="1" type="body"/>
          </p:nvPr>
        </p:nvSpPr>
        <p:spPr>
          <a:xfrm>
            <a:off x="311700" y="1152475"/>
            <a:ext cx="4640400" cy="3416400"/>
          </a:xfrm>
          <a:prstGeom prst="rect">
            <a:avLst/>
          </a:prstGeom>
        </p:spPr>
        <p:txBody>
          <a:bodyPr anchorCtr="0" anchor="t" bIns="91425" lIns="91425" spcFirstLastPara="1" rIns="91425" wrap="square" tIns="91425">
            <a:normAutofit fontScale="62500"/>
          </a:bodyPr>
          <a:lstStyle/>
          <a:p>
            <a:pPr indent="-300037" lvl="0" marL="457200" rtl="0" algn="just">
              <a:spcBef>
                <a:spcPts val="0"/>
              </a:spcBef>
              <a:spcAft>
                <a:spcPts val="0"/>
              </a:spcAft>
              <a:buSzPct val="100000"/>
              <a:buChar char="●"/>
            </a:pPr>
            <a:r>
              <a:rPr b="1" i="1" lang="it"/>
              <a:t>Standardization</a:t>
            </a:r>
            <a:r>
              <a:rPr lang="it"/>
              <a:t>: lack of standards makes solutions </a:t>
            </a:r>
            <a:r>
              <a:rPr b="1" i="1" lang="it"/>
              <a:t>non interoperable</a:t>
            </a:r>
            <a:r>
              <a:rPr lang="it"/>
              <a:t>, there are </a:t>
            </a:r>
            <a:r>
              <a:rPr b="1" i="1" lang="it"/>
              <a:t>no clear boundaries</a:t>
            </a:r>
            <a:r>
              <a:rPr lang="it"/>
              <a:t> of what Fog computing is</a:t>
            </a:r>
            <a:endParaRPr/>
          </a:p>
          <a:p>
            <a:pPr indent="-300037" lvl="0" marL="457200" rtl="0" algn="just">
              <a:spcBef>
                <a:spcPts val="0"/>
              </a:spcBef>
              <a:spcAft>
                <a:spcPts val="0"/>
              </a:spcAft>
              <a:buSzPct val="100000"/>
              <a:buChar char="●"/>
            </a:pPr>
            <a:r>
              <a:rPr b="1" i="1" lang="it"/>
              <a:t>Discovery / sync</a:t>
            </a:r>
            <a:r>
              <a:rPr lang="it"/>
              <a:t>: </a:t>
            </a:r>
            <a:r>
              <a:rPr lang="it"/>
              <a:t>each node must be able to act as a router for its neighbours and must be </a:t>
            </a:r>
            <a:r>
              <a:rPr b="1" i="1" lang="it"/>
              <a:t>resilient</a:t>
            </a:r>
            <a:r>
              <a:rPr lang="it"/>
              <a:t> to node churn</a:t>
            </a:r>
            <a:endParaRPr/>
          </a:p>
          <a:p>
            <a:pPr indent="-300037" lvl="0" marL="457200" rtl="0" algn="just">
              <a:spcBef>
                <a:spcPts val="0"/>
              </a:spcBef>
              <a:spcAft>
                <a:spcPts val="0"/>
              </a:spcAft>
              <a:buSzPct val="100000"/>
              <a:buChar char="●"/>
            </a:pPr>
            <a:r>
              <a:rPr b="1" i="1" lang="it"/>
              <a:t>Management</a:t>
            </a:r>
            <a:r>
              <a:rPr lang="it"/>
              <a:t>: heavily relies on </a:t>
            </a:r>
            <a:r>
              <a:rPr b="1" i="1" lang="it"/>
              <a:t>decentralized management</a:t>
            </a:r>
            <a:r>
              <a:rPr lang="it"/>
              <a:t> mechanisms</a:t>
            </a:r>
            <a:endParaRPr/>
          </a:p>
          <a:p>
            <a:pPr indent="-300037" lvl="0" marL="457200" rtl="0" algn="just">
              <a:spcBef>
                <a:spcPts val="0"/>
              </a:spcBef>
              <a:spcAft>
                <a:spcPts val="0"/>
              </a:spcAft>
              <a:buSzPct val="100000"/>
              <a:buChar char="●"/>
            </a:pPr>
            <a:r>
              <a:rPr b="1" i="1" lang="it"/>
              <a:t>Security</a:t>
            </a:r>
            <a:r>
              <a:rPr lang="it"/>
              <a:t>: Fog allows to process users data in third party’s software/hardware; this introduces strong concerns about </a:t>
            </a:r>
            <a:r>
              <a:rPr b="1" i="1" lang="it"/>
              <a:t>data privacy and its visibility to</a:t>
            </a:r>
            <a:r>
              <a:rPr lang="it"/>
              <a:t> those </a:t>
            </a:r>
            <a:r>
              <a:rPr b="1" i="1" lang="it"/>
              <a:t>third parties</a:t>
            </a:r>
            <a:r>
              <a:rPr lang="it"/>
              <a:t>. Issues also in </a:t>
            </a:r>
            <a:r>
              <a:rPr b="1" i="1" lang="it"/>
              <a:t>access control and intrusion detection</a:t>
            </a:r>
            <a:endParaRPr b="1" i="1"/>
          </a:p>
          <a:p>
            <a:pPr indent="-300037" lvl="0" marL="457200" rtl="0" algn="just">
              <a:spcBef>
                <a:spcPts val="0"/>
              </a:spcBef>
              <a:spcAft>
                <a:spcPts val="0"/>
              </a:spcAft>
              <a:buSzPct val="100000"/>
              <a:buChar char="●"/>
            </a:pPr>
            <a:r>
              <a:rPr b="1" i="1" lang="it"/>
              <a:t>Accountability</a:t>
            </a:r>
            <a:r>
              <a:rPr lang="it"/>
              <a:t>: proper system of </a:t>
            </a:r>
            <a:r>
              <a:rPr b="1" i="1" lang="it"/>
              <a:t>incentives</a:t>
            </a:r>
            <a:r>
              <a:rPr lang="it"/>
              <a:t> need to be created</a:t>
            </a:r>
            <a:endParaRPr/>
          </a:p>
          <a:p>
            <a:pPr indent="-300037" lvl="0" marL="457200" rtl="0" algn="just">
              <a:spcBef>
                <a:spcPts val="0"/>
              </a:spcBef>
              <a:spcAft>
                <a:spcPts val="0"/>
              </a:spcAft>
              <a:buSzPct val="100000"/>
              <a:buChar char="●"/>
            </a:pPr>
            <a:r>
              <a:rPr b="1" i="1" lang="it"/>
              <a:t>Computation offloading</a:t>
            </a:r>
            <a:r>
              <a:rPr lang="it"/>
              <a:t>: how to deal with </a:t>
            </a:r>
            <a:r>
              <a:rPr b="1" i="1" lang="it"/>
              <a:t>dynamic</a:t>
            </a:r>
            <a:endParaRPr b="1" i="1"/>
          </a:p>
          <a:p>
            <a:pPr indent="-284162" lvl="1" marL="914400" rtl="0" algn="just">
              <a:spcBef>
                <a:spcPts val="0"/>
              </a:spcBef>
              <a:spcAft>
                <a:spcPts val="0"/>
              </a:spcAft>
              <a:buSzPct val="100000"/>
              <a:buChar char="○"/>
            </a:pPr>
            <a:r>
              <a:rPr lang="it"/>
              <a:t>radio / wireless network access is highly dynamic</a:t>
            </a:r>
            <a:endParaRPr/>
          </a:p>
          <a:p>
            <a:pPr indent="-284162" lvl="1" marL="914400" rtl="0" algn="just">
              <a:spcBef>
                <a:spcPts val="0"/>
              </a:spcBef>
              <a:spcAft>
                <a:spcPts val="0"/>
              </a:spcAft>
              <a:buSzPct val="100000"/>
              <a:buChar char="○"/>
            </a:pPr>
            <a:r>
              <a:rPr lang="it"/>
              <a:t>nodes in the Fog network are highly dynamic</a:t>
            </a:r>
            <a:endParaRPr/>
          </a:p>
          <a:p>
            <a:pPr indent="-284162" lvl="1" marL="914400" rtl="0" algn="just">
              <a:spcBef>
                <a:spcPts val="0"/>
              </a:spcBef>
              <a:spcAft>
                <a:spcPts val="0"/>
              </a:spcAft>
              <a:buSzPct val="100000"/>
              <a:buChar char="○"/>
            </a:pPr>
            <a:r>
              <a:rPr lang="it"/>
              <a:t>resources in the Fog network are highly dynamic</a:t>
            </a:r>
            <a:endParaRPr/>
          </a:p>
        </p:txBody>
      </p:sp>
      <p:pic>
        <p:nvPicPr>
          <p:cNvPr id="143" name="Google Shape;143;p25"/>
          <p:cNvPicPr preferRelativeResize="0"/>
          <p:nvPr/>
        </p:nvPicPr>
        <p:blipFill>
          <a:blip r:embed="rId3">
            <a:alphaModFix/>
          </a:blip>
          <a:stretch>
            <a:fillRect/>
          </a:stretch>
        </p:blipFill>
        <p:spPr>
          <a:xfrm>
            <a:off x="5031850" y="1475349"/>
            <a:ext cx="3800451" cy="219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43555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What is Fog computing?</a:t>
            </a:r>
            <a:endParaRPr sz="242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600"/>
              <a:t>Cisco introduced Fog computing as an extension of Cloud computing: “</a:t>
            </a:r>
            <a:r>
              <a:rPr i="1" lang="it" sz="1600"/>
              <a:t>The Fog </a:t>
            </a:r>
            <a:r>
              <a:rPr b="1" i="1" lang="it" sz="1600"/>
              <a:t>extends</a:t>
            </a:r>
            <a:r>
              <a:rPr i="1" lang="it" sz="1600"/>
              <a:t> the Cloud to be</a:t>
            </a:r>
            <a:r>
              <a:rPr b="1" i="1" lang="it" sz="1600"/>
              <a:t> closer to the things</a:t>
            </a:r>
            <a:r>
              <a:rPr i="1" lang="it" sz="1600"/>
              <a:t> that produce and act on IoT data. These devices, called </a:t>
            </a:r>
            <a:r>
              <a:rPr i="1" lang="it" sz="1600"/>
              <a:t>Fog Nodes</a:t>
            </a:r>
            <a:r>
              <a:rPr i="1" lang="it" sz="1600"/>
              <a:t>, can be deployed anywhere with a network connection. </a:t>
            </a:r>
            <a:r>
              <a:rPr b="1" i="1" lang="it" sz="1600"/>
              <a:t>Any device</a:t>
            </a:r>
            <a:r>
              <a:rPr i="1" lang="it" sz="1600"/>
              <a:t> with computing, storage and network connectivity </a:t>
            </a:r>
            <a:r>
              <a:rPr b="1" i="1" lang="it" sz="1600"/>
              <a:t>can be a Fog Node</a:t>
            </a:r>
            <a:r>
              <a:rPr lang="it" sz="1600"/>
              <a:t>”.</a:t>
            </a:r>
            <a:endParaRPr sz="1600"/>
          </a:p>
          <a:p>
            <a:pPr indent="0" lvl="0" marL="0" rtl="0" algn="just">
              <a:spcBef>
                <a:spcPts val="1200"/>
              </a:spcBef>
              <a:spcAft>
                <a:spcPts val="1200"/>
              </a:spcAft>
              <a:buNone/>
            </a:pPr>
            <a:r>
              <a:rPr lang="it" sz="1600"/>
              <a:t>There is a fruitful </a:t>
            </a:r>
            <a:r>
              <a:rPr b="1" i="1" lang="it" sz="1600"/>
              <a:t>interplay between the Cloud and the Fog</a:t>
            </a:r>
            <a:r>
              <a:rPr lang="it" sz="1600"/>
              <a:t>. While </a:t>
            </a:r>
            <a:r>
              <a:rPr b="1" i="1" lang="it" sz="1600"/>
              <a:t>Fog Nodes provide</a:t>
            </a:r>
            <a:r>
              <a:rPr lang="it" sz="1600"/>
              <a:t> localization, therefore enabling </a:t>
            </a:r>
            <a:r>
              <a:rPr b="1" i="1" lang="it" sz="1600"/>
              <a:t>low latency and context awareness</a:t>
            </a:r>
            <a:r>
              <a:rPr lang="it" sz="1600"/>
              <a:t>, the </a:t>
            </a:r>
            <a:r>
              <a:rPr b="1" i="1" lang="it" sz="1600"/>
              <a:t>Cloud provides global centralization.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Why Fog computing?</a:t>
            </a:r>
            <a:endParaRPr sz="242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600"/>
              <a:t>Today’s </a:t>
            </a:r>
            <a:r>
              <a:rPr b="1" i="1" lang="it" sz="1600"/>
              <a:t>Cloud</a:t>
            </a:r>
            <a:r>
              <a:rPr lang="it" sz="1600"/>
              <a:t> models are </a:t>
            </a:r>
            <a:r>
              <a:rPr b="1" i="1" lang="it" sz="1600"/>
              <a:t>not designed for</a:t>
            </a:r>
            <a:r>
              <a:rPr lang="it" sz="1600"/>
              <a:t> the volume, variety, and velocity of data that the </a:t>
            </a:r>
            <a:r>
              <a:rPr b="1" i="1" lang="it" sz="1600"/>
              <a:t>IoT</a:t>
            </a:r>
            <a:r>
              <a:rPr lang="it" sz="1600"/>
              <a:t> generates. </a:t>
            </a:r>
            <a:r>
              <a:rPr lang="it" sz="1600"/>
              <a:t>Analyzing IoT data close to where it is collected:</a:t>
            </a:r>
            <a:endParaRPr sz="1600"/>
          </a:p>
          <a:p>
            <a:pPr indent="0" lvl="0" marL="0" rtl="0" algn="just">
              <a:spcBef>
                <a:spcPts val="1200"/>
              </a:spcBef>
              <a:spcAft>
                <a:spcPts val="0"/>
              </a:spcAft>
              <a:buClr>
                <a:schemeClr val="dk1"/>
              </a:buClr>
              <a:buSzPts val="1100"/>
              <a:buFont typeface="Arial"/>
              <a:buNone/>
            </a:pPr>
            <a:r>
              <a:t/>
            </a:r>
            <a:endParaRPr sz="1600"/>
          </a:p>
          <a:p>
            <a:pPr indent="0" lvl="0" marL="0" rtl="0" algn="just">
              <a:spcBef>
                <a:spcPts val="1200"/>
              </a:spcBef>
              <a:spcAft>
                <a:spcPts val="1200"/>
              </a:spcAft>
              <a:buNone/>
            </a:pPr>
            <a:r>
              <a:t/>
            </a:r>
            <a:endParaRPr sz="1600"/>
          </a:p>
        </p:txBody>
      </p:sp>
      <p:pic>
        <p:nvPicPr>
          <p:cNvPr id="69" name="Google Shape;69;p15"/>
          <p:cNvPicPr preferRelativeResize="0"/>
          <p:nvPr/>
        </p:nvPicPr>
        <p:blipFill>
          <a:blip r:embed="rId3">
            <a:alphaModFix/>
          </a:blip>
          <a:stretch>
            <a:fillRect/>
          </a:stretch>
        </p:blipFill>
        <p:spPr>
          <a:xfrm>
            <a:off x="5183651" y="1930025"/>
            <a:ext cx="3518457" cy="2638850"/>
          </a:xfrm>
          <a:prstGeom prst="rect">
            <a:avLst/>
          </a:prstGeom>
          <a:noFill/>
          <a:ln>
            <a:noFill/>
          </a:ln>
        </p:spPr>
      </p:pic>
      <p:sp>
        <p:nvSpPr>
          <p:cNvPr id="70" name="Google Shape;70;p15"/>
          <p:cNvSpPr txBox="1"/>
          <p:nvPr/>
        </p:nvSpPr>
        <p:spPr>
          <a:xfrm>
            <a:off x="517250" y="1897950"/>
            <a:ext cx="46185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Char char="●"/>
            </a:pPr>
            <a:r>
              <a:rPr lang="it" sz="1600">
                <a:solidFill>
                  <a:schemeClr val="dk2"/>
                </a:solidFill>
              </a:rPr>
              <a:t>minimizes latency</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it" sz="1600">
                <a:solidFill>
                  <a:schemeClr val="dk2"/>
                </a:solidFill>
              </a:rPr>
              <a:t>offloads gigabytes of network traffic from the core network</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it" sz="1600">
                <a:solidFill>
                  <a:schemeClr val="dk2"/>
                </a:solidFill>
              </a:rPr>
              <a:t>keeps sensitive data inside the “network”</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52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Fog computing characteristics</a:t>
            </a:r>
            <a:endParaRPr sz="2420"/>
          </a:p>
        </p:txBody>
      </p:sp>
      <p:sp>
        <p:nvSpPr>
          <p:cNvPr id="76" name="Google Shape;76;p16"/>
          <p:cNvSpPr txBox="1"/>
          <p:nvPr>
            <p:ph idx="1" type="body"/>
          </p:nvPr>
        </p:nvSpPr>
        <p:spPr>
          <a:xfrm>
            <a:off x="311700" y="1152475"/>
            <a:ext cx="3325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sz="1600"/>
              <a:t>The defining characteristics of Fog computing make it </a:t>
            </a:r>
            <a:r>
              <a:rPr b="1" i="1" lang="it" sz="1600"/>
              <a:t>suitable for</a:t>
            </a:r>
            <a:r>
              <a:rPr lang="it" sz="1600"/>
              <a:t> application such as </a:t>
            </a:r>
            <a:r>
              <a:rPr b="1" i="1" lang="it" sz="1600"/>
              <a:t>smart cities, real-time analytics and vehicular communication</a:t>
            </a:r>
            <a:r>
              <a:rPr lang="it" sz="1600"/>
              <a:t>. On the other hand, </a:t>
            </a:r>
            <a:r>
              <a:rPr b="1" i="1" lang="it" sz="1600"/>
              <a:t>these characteristics pose significant challenges </a:t>
            </a:r>
            <a:r>
              <a:rPr lang="it" sz="1600"/>
              <a:t>that need to be addressed.</a:t>
            </a:r>
            <a:endParaRPr sz="1600"/>
          </a:p>
        </p:txBody>
      </p:sp>
      <p:pic>
        <p:nvPicPr>
          <p:cNvPr id="77" name="Google Shape;77;p16"/>
          <p:cNvPicPr preferRelativeResize="0"/>
          <p:nvPr/>
        </p:nvPicPr>
        <p:blipFill>
          <a:blip r:embed="rId3">
            <a:alphaModFix/>
          </a:blip>
          <a:stretch>
            <a:fillRect/>
          </a:stretch>
        </p:blipFill>
        <p:spPr>
          <a:xfrm>
            <a:off x="3936224" y="1152464"/>
            <a:ext cx="4896075" cy="35995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Alternatives to Fog computing</a:t>
            </a:r>
            <a:endParaRPr sz="2420"/>
          </a:p>
        </p:txBody>
      </p:sp>
      <p:sp>
        <p:nvSpPr>
          <p:cNvPr id="83" name="Google Shape;83;p17"/>
          <p:cNvSpPr txBox="1"/>
          <p:nvPr>
            <p:ph idx="1" type="body"/>
          </p:nvPr>
        </p:nvSpPr>
        <p:spPr>
          <a:xfrm>
            <a:off x="311700" y="1152475"/>
            <a:ext cx="3906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i="1" lang="it" sz="1600"/>
              <a:t>Cloudlet</a:t>
            </a:r>
            <a:r>
              <a:rPr lang="it" sz="1600"/>
              <a:t> R</a:t>
            </a:r>
            <a:r>
              <a:rPr lang="it" sz="1600"/>
              <a:t>esource-rich servers located in a single-hop proximity of mobile devices, running multiple VMs in which mobile devices can offload components for expensive computation</a:t>
            </a:r>
            <a:endParaRPr sz="1600"/>
          </a:p>
          <a:p>
            <a:pPr indent="0" lvl="0" marL="0" rtl="0" algn="just">
              <a:spcBef>
                <a:spcPts val="1200"/>
              </a:spcBef>
              <a:spcAft>
                <a:spcPts val="1200"/>
              </a:spcAft>
              <a:buNone/>
            </a:pPr>
            <a:r>
              <a:rPr b="1" i="1" lang="it" sz="1600"/>
              <a:t>Multi-Access Edge Computing (MEC) </a:t>
            </a:r>
            <a:r>
              <a:rPr lang="it" sz="1600"/>
              <a:t>Provide Cloud computing capabilities at the edge of mobile networks, and within the RAN</a:t>
            </a:r>
            <a:endParaRPr sz="1600"/>
          </a:p>
        </p:txBody>
      </p:sp>
      <p:pic>
        <p:nvPicPr>
          <p:cNvPr id="84" name="Google Shape;84;p17"/>
          <p:cNvPicPr preferRelativeResize="0"/>
          <p:nvPr/>
        </p:nvPicPr>
        <p:blipFill>
          <a:blip r:embed="rId3">
            <a:alphaModFix/>
          </a:blip>
          <a:stretch>
            <a:fillRect/>
          </a:stretch>
        </p:blipFill>
        <p:spPr>
          <a:xfrm>
            <a:off x="3604475" y="445013"/>
            <a:ext cx="5484301" cy="452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Fog computing and 5G</a:t>
            </a:r>
            <a:endParaRPr sz="2420"/>
          </a:p>
        </p:txBody>
      </p:sp>
      <p:pic>
        <p:nvPicPr>
          <p:cNvPr id="90" name="Google Shape;90;p18"/>
          <p:cNvPicPr preferRelativeResize="0"/>
          <p:nvPr/>
        </p:nvPicPr>
        <p:blipFill>
          <a:blip r:embed="rId3">
            <a:alphaModFix/>
          </a:blip>
          <a:stretch>
            <a:fillRect/>
          </a:stretch>
        </p:blipFill>
        <p:spPr>
          <a:xfrm>
            <a:off x="5169900" y="1017725"/>
            <a:ext cx="3662426" cy="3781151"/>
          </a:xfrm>
          <a:prstGeom prst="rect">
            <a:avLst/>
          </a:prstGeom>
          <a:noFill/>
          <a:ln>
            <a:noFill/>
          </a:ln>
        </p:spPr>
      </p:pic>
      <p:sp>
        <p:nvSpPr>
          <p:cNvPr id="91" name="Google Shape;91;p18"/>
          <p:cNvSpPr txBox="1"/>
          <p:nvPr/>
        </p:nvSpPr>
        <p:spPr>
          <a:xfrm>
            <a:off x="311700" y="1215100"/>
            <a:ext cx="4694400" cy="338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 sz="1300">
                <a:solidFill>
                  <a:srgbClr val="666666"/>
                </a:solidFill>
              </a:rPr>
              <a:t>5G guarantees </a:t>
            </a:r>
            <a:r>
              <a:rPr b="1" i="1" lang="it" sz="1300">
                <a:solidFill>
                  <a:srgbClr val="666666"/>
                </a:solidFill>
              </a:rPr>
              <a:t>low latency from the end user to the base station</a:t>
            </a:r>
            <a:r>
              <a:rPr lang="it" sz="1300">
                <a:solidFill>
                  <a:srgbClr val="666666"/>
                </a:solidFill>
              </a:rPr>
              <a:t>, but </a:t>
            </a:r>
            <a:r>
              <a:rPr b="1" i="1" lang="it" sz="1300">
                <a:solidFill>
                  <a:srgbClr val="666666"/>
                </a:solidFill>
              </a:rPr>
              <a:t>from the base station to the Cloud the latency is still there</a:t>
            </a:r>
            <a:r>
              <a:rPr lang="it" sz="1300">
                <a:solidFill>
                  <a:srgbClr val="666666"/>
                </a:solidFill>
              </a:rPr>
              <a:t>. There it is where Fog computing comes into play.</a:t>
            </a:r>
            <a:endParaRPr sz="1300">
              <a:solidFill>
                <a:srgbClr val="666666"/>
              </a:solidFill>
            </a:endParaRPr>
          </a:p>
          <a:p>
            <a:pPr indent="0" lvl="0" marL="0" rtl="0" algn="just">
              <a:spcBef>
                <a:spcPts val="0"/>
              </a:spcBef>
              <a:spcAft>
                <a:spcPts val="0"/>
              </a:spcAft>
              <a:buNone/>
            </a:pPr>
            <a:r>
              <a:t/>
            </a:r>
            <a:endParaRPr sz="1300">
              <a:solidFill>
                <a:srgbClr val="666666"/>
              </a:solidFill>
            </a:endParaRPr>
          </a:p>
          <a:p>
            <a:pPr indent="0" lvl="0" marL="0" rtl="0" algn="just">
              <a:spcBef>
                <a:spcPts val="0"/>
              </a:spcBef>
              <a:spcAft>
                <a:spcPts val="0"/>
              </a:spcAft>
              <a:buNone/>
            </a:pPr>
            <a:r>
              <a:rPr b="1" i="1" lang="it" sz="1300">
                <a:solidFill>
                  <a:srgbClr val="666666"/>
                </a:solidFill>
              </a:rPr>
              <a:t>F-RAN (Fog Radio Access Network) introduces a Fog computing layer at the edge of the networks</a:t>
            </a:r>
            <a:r>
              <a:rPr lang="it" sz="1300">
                <a:solidFill>
                  <a:srgbClr val="666666"/>
                </a:solidFill>
              </a:rPr>
              <a:t> (exploiting Remote Radio Heads and User Equipments, as an example), so that a part of the service requirements can be responded locally without interacting with the Cloud. The core idea is to take full advantage of </a:t>
            </a:r>
            <a:r>
              <a:rPr b="1" i="1" lang="it" sz="1300">
                <a:solidFill>
                  <a:srgbClr val="666666"/>
                </a:solidFill>
              </a:rPr>
              <a:t>local radio signal processing, cooperative radio resource management and distributed caching capabilities</a:t>
            </a:r>
            <a:r>
              <a:rPr lang="it" sz="1300">
                <a:solidFill>
                  <a:srgbClr val="666666"/>
                </a:solidFill>
              </a:rPr>
              <a:t>, which can </a:t>
            </a:r>
            <a:r>
              <a:rPr b="1" i="1" lang="it" sz="1300">
                <a:solidFill>
                  <a:srgbClr val="666666"/>
                </a:solidFill>
              </a:rPr>
              <a:t>decrease the heavy burden on fronthaul and avoid large-scale radio signal processing</a:t>
            </a:r>
            <a:r>
              <a:rPr lang="it" sz="1300">
                <a:solidFill>
                  <a:srgbClr val="666666"/>
                </a:solidFill>
              </a:rPr>
              <a:t> in the centralized baseband unit pool</a:t>
            </a:r>
            <a:r>
              <a:rPr lang="it" sz="1300">
                <a:solidFill>
                  <a:srgbClr val="666666"/>
                </a:solidFill>
              </a:rPr>
              <a:t>, thus providing </a:t>
            </a:r>
            <a:r>
              <a:rPr b="1" i="1" lang="it" sz="1300">
                <a:solidFill>
                  <a:srgbClr val="666666"/>
                </a:solidFill>
              </a:rPr>
              <a:t>high spectral and energy efficiency</a:t>
            </a:r>
            <a:r>
              <a:rPr lang="it" sz="1300">
                <a:solidFill>
                  <a:srgbClr val="666666"/>
                </a:solidFill>
              </a:rPr>
              <a:t>.</a:t>
            </a:r>
            <a:endParaRPr sz="13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A</a:t>
            </a:r>
            <a:r>
              <a:rPr lang="it" sz="2420"/>
              <a:t>pplication of Fog computing to Smart Factories and CPSs</a:t>
            </a:r>
            <a:endParaRPr sz="2420"/>
          </a:p>
        </p:txBody>
      </p:sp>
      <p:sp>
        <p:nvSpPr>
          <p:cNvPr id="97" name="Google Shape;97;p19"/>
          <p:cNvSpPr txBox="1"/>
          <p:nvPr>
            <p:ph idx="1" type="body"/>
          </p:nvPr>
        </p:nvSpPr>
        <p:spPr>
          <a:xfrm>
            <a:off x="311700" y="2368500"/>
            <a:ext cx="4962900" cy="2352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523"/>
              <a:buNone/>
            </a:pPr>
            <a:r>
              <a:rPr lang="it" sz="900"/>
              <a:t>The authors identified three </a:t>
            </a:r>
            <a:r>
              <a:rPr b="1" i="1" lang="it" sz="900"/>
              <a:t>main goals</a:t>
            </a:r>
            <a:r>
              <a:rPr lang="it" sz="900"/>
              <a:t> for a Fog Node architecture:</a:t>
            </a:r>
            <a:endParaRPr sz="900"/>
          </a:p>
          <a:p>
            <a:pPr indent="-285750" lvl="0" marL="457200" rtl="0" algn="just">
              <a:lnSpc>
                <a:spcPct val="95000"/>
              </a:lnSpc>
              <a:spcBef>
                <a:spcPts val="1200"/>
              </a:spcBef>
              <a:spcAft>
                <a:spcPts val="0"/>
              </a:spcAft>
              <a:buSzPts val="900"/>
              <a:buChar char="●"/>
            </a:pPr>
            <a:r>
              <a:rPr b="1" i="1" lang="it" sz="900"/>
              <a:t>Ultra-low latency</a:t>
            </a:r>
            <a:r>
              <a:rPr lang="it" sz="900"/>
              <a:t>: real-time information support a more efficient decision making</a:t>
            </a:r>
            <a:endParaRPr sz="900"/>
          </a:p>
          <a:p>
            <a:pPr indent="-285750" lvl="0" marL="457200" rtl="0" algn="just">
              <a:lnSpc>
                <a:spcPct val="95000"/>
              </a:lnSpc>
              <a:spcBef>
                <a:spcPts val="0"/>
              </a:spcBef>
              <a:spcAft>
                <a:spcPts val="0"/>
              </a:spcAft>
              <a:buSzPts val="900"/>
              <a:buChar char="●"/>
            </a:pPr>
            <a:r>
              <a:rPr b="1" i="1" lang="it" sz="900"/>
              <a:t>Robustness</a:t>
            </a:r>
            <a:r>
              <a:rPr lang="it" sz="900"/>
              <a:t>: fundamental in mission critical systems</a:t>
            </a:r>
            <a:endParaRPr sz="900"/>
          </a:p>
          <a:p>
            <a:pPr indent="-285750" lvl="0" marL="457200" rtl="0" algn="just">
              <a:lnSpc>
                <a:spcPct val="95000"/>
              </a:lnSpc>
              <a:spcBef>
                <a:spcPts val="0"/>
              </a:spcBef>
              <a:spcAft>
                <a:spcPts val="0"/>
              </a:spcAft>
              <a:buSzPts val="900"/>
              <a:buChar char="●"/>
            </a:pPr>
            <a:r>
              <a:rPr b="1" i="1" lang="it" sz="900"/>
              <a:t>Node programmability:</a:t>
            </a:r>
            <a:r>
              <a:rPr lang="it" sz="900"/>
              <a:t> CPSs behavior must be able to change in an efficient way</a:t>
            </a:r>
            <a:endParaRPr sz="900"/>
          </a:p>
          <a:p>
            <a:pPr indent="0" lvl="0" marL="0" rtl="0" algn="just">
              <a:lnSpc>
                <a:spcPct val="95000"/>
              </a:lnSpc>
              <a:spcBef>
                <a:spcPts val="1200"/>
              </a:spcBef>
              <a:spcAft>
                <a:spcPts val="0"/>
              </a:spcAft>
              <a:buSzPts val="523"/>
              <a:buNone/>
            </a:pPr>
            <a:r>
              <a:rPr lang="it" sz="900"/>
              <a:t>These goals can be achieved by:</a:t>
            </a:r>
            <a:endParaRPr sz="900"/>
          </a:p>
          <a:p>
            <a:pPr indent="-285750" lvl="0" marL="457200" rtl="0" algn="just">
              <a:lnSpc>
                <a:spcPct val="95000"/>
              </a:lnSpc>
              <a:spcBef>
                <a:spcPts val="1200"/>
              </a:spcBef>
              <a:spcAft>
                <a:spcPts val="0"/>
              </a:spcAft>
              <a:buSzPts val="900"/>
              <a:buChar char="●"/>
            </a:pPr>
            <a:r>
              <a:rPr b="1" i="1" lang="it" sz="900"/>
              <a:t>P2P communication</a:t>
            </a:r>
            <a:r>
              <a:rPr lang="it" sz="900"/>
              <a:t>: suitable for decentralizing and offer a higher level of auto-coordination. However oneM2M (and OPC UA) lack specifications for such an approach, allowing a MN to be connected at most either one MN or one IN. The authors proposed novelty is to release this limitation, allowing a direct communication between Fog Nodes.</a:t>
            </a:r>
            <a:endParaRPr sz="900"/>
          </a:p>
          <a:p>
            <a:pPr indent="-285750" lvl="0" marL="457200" rtl="0" algn="just">
              <a:lnSpc>
                <a:spcPct val="95000"/>
              </a:lnSpc>
              <a:spcBef>
                <a:spcPts val="0"/>
              </a:spcBef>
              <a:spcAft>
                <a:spcPts val="0"/>
              </a:spcAft>
              <a:buSzPts val="900"/>
              <a:buChar char="●"/>
            </a:pPr>
            <a:r>
              <a:rPr b="1" i="1" lang="it" sz="900"/>
              <a:t>Hierarchical Fog, Edge and Cloud service orchestration</a:t>
            </a:r>
            <a:r>
              <a:rPr lang="it" sz="900"/>
              <a:t>: a multi-tier architecture improves fault tolerance and availability, whereas orchestration allows flexibility</a:t>
            </a:r>
            <a:endParaRPr sz="900"/>
          </a:p>
          <a:p>
            <a:pPr indent="-285750" lvl="0" marL="457200" rtl="0" algn="just">
              <a:lnSpc>
                <a:spcPct val="95000"/>
              </a:lnSpc>
              <a:spcBef>
                <a:spcPts val="0"/>
              </a:spcBef>
              <a:spcAft>
                <a:spcPts val="0"/>
              </a:spcAft>
              <a:buSzPts val="900"/>
              <a:buChar char="●"/>
            </a:pPr>
            <a:r>
              <a:rPr b="1" i="1" lang="it" sz="900"/>
              <a:t>Local filtering and analysis</a:t>
            </a:r>
            <a:r>
              <a:rPr lang="it" sz="900"/>
              <a:t>: reduces latency and bandwidth consumption</a:t>
            </a:r>
            <a:endParaRPr sz="900"/>
          </a:p>
        </p:txBody>
      </p:sp>
      <p:pic>
        <p:nvPicPr>
          <p:cNvPr id="98" name="Google Shape;98;p19"/>
          <p:cNvPicPr preferRelativeResize="0"/>
          <p:nvPr/>
        </p:nvPicPr>
        <p:blipFill>
          <a:blip r:embed="rId3">
            <a:alphaModFix/>
          </a:blip>
          <a:stretch>
            <a:fillRect/>
          </a:stretch>
        </p:blipFill>
        <p:spPr>
          <a:xfrm>
            <a:off x="5366100" y="2368500"/>
            <a:ext cx="3194424" cy="2460951"/>
          </a:xfrm>
          <a:prstGeom prst="rect">
            <a:avLst/>
          </a:prstGeom>
          <a:noFill/>
          <a:ln>
            <a:noFill/>
          </a:ln>
        </p:spPr>
      </p:pic>
      <p:sp>
        <p:nvSpPr>
          <p:cNvPr id="99" name="Google Shape;99;p19"/>
          <p:cNvSpPr txBox="1"/>
          <p:nvPr/>
        </p:nvSpPr>
        <p:spPr>
          <a:xfrm>
            <a:off x="311700" y="1100100"/>
            <a:ext cx="8452800" cy="126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it" sz="900">
                <a:solidFill>
                  <a:schemeClr val="dk2"/>
                </a:solidFill>
              </a:rPr>
              <a:t>The focus of the project is bringing Fog Nodes to the Shop Floor to support machines, taking into consideration the specificities of manufacturing systems.</a:t>
            </a:r>
            <a:endParaRPr sz="900">
              <a:solidFill>
                <a:schemeClr val="dk2"/>
              </a:solidFill>
            </a:endParaRPr>
          </a:p>
          <a:p>
            <a:pPr indent="0" lvl="0" marL="0" rtl="0" algn="just">
              <a:lnSpc>
                <a:spcPct val="115000"/>
              </a:lnSpc>
              <a:spcBef>
                <a:spcPts val="1200"/>
              </a:spcBef>
              <a:spcAft>
                <a:spcPts val="0"/>
              </a:spcAft>
              <a:buClr>
                <a:schemeClr val="dk1"/>
              </a:buClr>
              <a:buSzPts val="1100"/>
              <a:buFont typeface="Arial"/>
              <a:buNone/>
            </a:pPr>
            <a:r>
              <a:rPr lang="it" sz="900">
                <a:solidFill>
                  <a:schemeClr val="dk2"/>
                </a:solidFill>
              </a:rPr>
              <a:t>A </a:t>
            </a:r>
            <a:r>
              <a:rPr b="1" i="1" lang="it" sz="900">
                <a:solidFill>
                  <a:schemeClr val="dk2"/>
                </a:solidFill>
              </a:rPr>
              <a:t>Cloud approach is not sufficient to support many IoT applications</a:t>
            </a:r>
            <a:r>
              <a:rPr lang="it" sz="900">
                <a:solidFill>
                  <a:schemeClr val="dk2"/>
                </a:solidFill>
              </a:rPr>
              <a:t>; for example, the centralized nature of the Cloud and the stochastic behavior of the Internet is a barrier to delivering real-time services, which are fundamental in many IoT scenarios. </a:t>
            </a:r>
            <a:r>
              <a:rPr b="1" i="1" lang="it" sz="900">
                <a:solidFill>
                  <a:schemeClr val="dk2"/>
                </a:solidFill>
              </a:rPr>
              <a:t>Fog computing is complementary to IoT and Cloud</a:t>
            </a:r>
            <a:r>
              <a:rPr lang="it" sz="900">
                <a:solidFill>
                  <a:schemeClr val="dk2"/>
                </a:solidFill>
              </a:rPr>
              <a:t>, offering low latency, and also keeping sensitive data on-premise and reducing bandwidth consumption.</a:t>
            </a:r>
            <a:endParaRPr sz="900">
              <a:solidFill>
                <a:schemeClr val="dk2"/>
              </a:solidFill>
            </a:endParaRPr>
          </a:p>
          <a:p>
            <a:pPr indent="0" lvl="0" marL="0" rtl="0" algn="just">
              <a:lnSpc>
                <a:spcPct val="115000"/>
              </a:lnSpc>
              <a:spcBef>
                <a:spcPts val="1200"/>
              </a:spcBef>
              <a:spcAft>
                <a:spcPts val="1200"/>
              </a:spcAft>
              <a:buClr>
                <a:schemeClr val="dk1"/>
              </a:buClr>
              <a:buSzPts val="1100"/>
              <a:buFont typeface="Arial"/>
              <a:buNone/>
            </a:pPr>
            <a:r>
              <a:rPr lang="it" sz="900">
                <a:solidFill>
                  <a:schemeClr val="dk2"/>
                </a:solidFill>
              </a:rPr>
              <a:t>In the study, the Fog Node is implemented as an </a:t>
            </a:r>
            <a:r>
              <a:rPr b="1" i="1" lang="it" sz="900">
                <a:solidFill>
                  <a:schemeClr val="dk2"/>
                </a:solidFill>
              </a:rPr>
              <a:t>OpenMTC gateway (GW)</a:t>
            </a:r>
            <a:r>
              <a:rPr lang="it" sz="900">
                <a:solidFill>
                  <a:schemeClr val="dk2"/>
                </a:solidFill>
              </a:rPr>
              <a:t>, a Middle Node in oneM2M terminology.</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1152475"/>
            <a:ext cx="4991400" cy="3416400"/>
          </a:xfrm>
          <a:prstGeom prst="rect">
            <a:avLst/>
          </a:prstGeom>
        </p:spPr>
        <p:txBody>
          <a:bodyPr anchorCtr="0" anchor="t" bIns="91425" lIns="91425" spcFirstLastPara="1" rIns="91425" wrap="square" tIns="91425">
            <a:normAutofit fontScale="55000"/>
          </a:bodyPr>
          <a:lstStyle/>
          <a:p>
            <a:pPr indent="0" lvl="0" marL="0" rtl="0" algn="just">
              <a:spcBef>
                <a:spcPts val="0"/>
              </a:spcBef>
              <a:spcAft>
                <a:spcPts val="0"/>
              </a:spcAft>
              <a:buNone/>
            </a:pPr>
            <a:r>
              <a:rPr lang="it"/>
              <a:t>The F2C (Fog-to-Cloud) architecture is composed by three layers: the Device layer, the Fog layer and the Cloud layer. The Fog layer consists of </a:t>
            </a:r>
            <a:r>
              <a:rPr b="1" i="1" lang="it"/>
              <a:t>several independent Fog entities, which relieve the load to the Cloud</a:t>
            </a:r>
            <a:r>
              <a:rPr lang="it"/>
              <a:t>, providing better service quality to IoT devices.</a:t>
            </a:r>
            <a:endParaRPr/>
          </a:p>
          <a:p>
            <a:pPr indent="0" lvl="0" marL="0" rtl="0" algn="just">
              <a:spcBef>
                <a:spcPts val="1200"/>
              </a:spcBef>
              <a:spcAft>
                <a:spcPts val="0"/>
              </a:spcAft>
              <a:buNone/>
            </a:pPr>
            <a:r>
              <a:rPr lang="it"/>
              <a:t>In this scenario, </a:t>
            </a:r>
            <a:r>
              <a:rPr b="1" i="1" lang="it"/>
              <a:t>an IoT device communicates with the Fog entity</a:t>
            </a:r>
            <a:r>
              <a:rPr lang="it"/>
              <a:t> associated with it instead of submitting the job directly to the Cloud, but this </a:t>
            </a:r>
            <a:r>
              <a:rPr b="1" i="1" lang="it"/>
              <a:t>could cause a delay if the Fog Node can’t undertake the work</a:t>
            </a:r>
            <a:r>
              <a:rPr lang="it"/>
              <a:t> and needs to forward it to the Cloud. The delay might be reduced if the work could be forwarded to adjacent Fog Nodes.</a:t>
            </a:r>
            <a:endParaRPr/>
          </a:p>
          <a:p>
            <a:pPr indent="0" lvl="0" marL="0" rtl="0" algn="just">
              <a:spcBef>
                <a:spcPts val="1200"/>
              </a:spcBef>
              <a:spcAft>
                <a:spcPts val="0"/>
              </a:spcAft>
              <a:buNone/>
            </a:pPr>
            <a:r>
              <a:rPr lang="it"/>
              <a:t>The paper thus proposes an </a:t>
            </a:r>
            <a:r>
              <a:rPr b="1" i="1" lang="it"/>
              <a:t>oneM2M-based Fog Computing architecture</a:t>
            </a:r>
            <a:r>
              <a:rPr lang="it"/>
              <a:t> under which </a:t>
            </a:r>
            <a:r>
              <a:rPr b="1" i="1" lang="it"/>
              <a:t>adjacent Fog nodes can coordinate and cooperate with each other</a:t>
            </a:r>
            <a:r>
              <a:rPr lang="it"/>
              <a:t>. Operations are no longer constrained by a node’s ability to perform tasks or by the requirement of forwarding tasks to the Cloud for execution.</a:t>
            </a:r>
            <a:endParaRPr/>
          </a:p>
          <a:p>
            <a:pPr indent="0" lvl="0" marL="0" rtl="0" algn="just">
              <a:spcBef>
                <a:spcPts val="1200"/>
              </a:spcBef>
              <a:spcAft>
                <a:spcPts val="1200"/>
              </a:spcAft>
              <a:buNone/>
            </a:pPr>
            <a:r>
              <a:rPr lang="it"/>
              <a:t>The study takes advantage of a </a:t>
            </a:r>
            <a:r>
              <a:rPr b="1" i="1" lang="it"/>
              <a:t>Fog Mesh Agent responsible</a:t>
            </a:r>
            <a:r>
              <a:rPr lang="it"/>
              <a:t> </a:t>
            </a:r>
            <a:r>
              <a:rPr b="1" i="1" lang="it"/>
              <a:t>for the application function</a:t>
            </a:r>
            <a:r>
              <a:rPr lang="it"/>
              <a:t> of the Fog Nodes and the </a:t>
            </a:r>
            <a:r>
              <a:rPr b="1" i="1" lang="it"/>
              <a:t>matching of the relationships</a:t>
            </a:r>
            <a:r>
              <a:rPr lang="it"/>
              <a:t>. The communication between a Fog Node and the Fog </a:t>
            </a:r>
            <a:r>
              <a:rPr lang="it"/>
              <a:t>Mesh Agent happens through the subscription and notification mechanisms of oneM2M.</a:t>
            </a:r>
            <a:endParaRPr/>
          </a:p>
        </p:txBody>
      </p:sp>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Design of oneM2M-Based Fog Computing Architecture</a:t>
            </a:r>
            <a:endParaRPr sz="2420"/>
          </a:p>
        </p:txBody>
      </p:sp>
      <p:pic>
        <p:nvPicPr>
          <p:cNvPr id="106" name="Google Shape;106;p20"/>
          <p:cNvPicPr preferRelativeResize="0"/>
          <p:nvPr/>
        </p:nvPicPr>
        <p:blipFill>
          <a:blip r:embed="rId3">
            <a:alphaModFix/>
          </a:blip>
          <a:stretch>
            <a:fillRect/>
          </a:stretch>
        </p:blipFill>
        <p:spPr>
          <a:xfrm>
            <a:off x="5341800" y="1473112"/>
            <a:ext cx="3490499" cy="253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t" sz="2420"/>
              <a:t>Fog computing and maritime</a:t>
            </a:r>
            <a:endParaRPr sz="2420"/>
          </a:p>
        </p:txBody>
      </p:sp>
      <p:sp>
        <p:nvSpPr>
          <p:cNvPr id="112" name="Google Shape;112;p21"/>
          <p:cNvSpPr txBox="1"/>
          <p:nvPr>
            <p:ph idx="1" type="body"/>
          </p:nvPr>
        </p:nvSpPr>
        <p:spPr>
          <a:xfrm>
            <a:off x="4535100" y="1017725"/>
            <a:ext cx="4260300" cy="16050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SzPts val="688"/>
              <a:buNone/>
            </a:pPr>
            <a:r>
              <a:rPr b="1" i="1" lang="it" sz="1025"/>
              <a:t>Moving all the data</a:t>
            </a:r>
            <a:r>
              <a:rPr lang="it" sz="1025"/>
              <a:t> generated by maritime applications to the Cloud </a:t>
            </a:r>
            <a:r>
              <a:rPr b="1" i="1" lang="it" sz="1025"/>
              <a:t>over satellite links is not feasible</a:t>
            </a:r>
            <a:r>
              <a:rPr lang="it" sz="1025"/>
              <a:t>. </a:t>
            </a:r>
            <a:r>
              <a:rPr b="1" i="1" lang="it" sz="1025"/>
              <a:t>Coastal infrastructures and large-size vessels may be turned into maritime Fog Nodes</a:t>
            </a:r>
            <a:r>
              <a:rPr lang="it" sz="1025"/>
              <a:t> to process tasks generated by surrounding maritime devices, </a:t>
            </a:r>
            <a:r>
              <a:rPr lang="it" sz="1025"/>
              <a:t>enhancing </a:t>
            </a:r>
            <a:r>
              <a:rPr b="1" i="1" lang="it" sz="1025"/>
              <a:t>bandwidth saving, location-aware crowdsensing and transmission distance reduction</a:t>
            </a:r>
            <a:r>
              <a:rPr lang="it" sz="1025"/>
              <a:t>.</a:t>
            </a:r>
            <a:endParaRPr sz="1025"/>
          </a:p>
          <a:p>
            <a:pPr indent="0" lvl="0" marL="0" rtl="0" algn="just">
              <a:lnSpc>
                <a:spcPct val="105000"/>
              </a:lnSpc>
              <a:spcBef>
                <a:spcPts val="1200"/>
              </a:spcBef>
              <a:spcAft>
                <a:spcPts val="1200"/>
              </a:spcAft>
              <a:buClr>
                <a:schemeClr val="dk1"/>
              </a:buClr>
              <a:buSzPts val="688"/>
              <a:buFont typeface="Arial"/>
              <a:buNone/>
            </a:pPr>
            <a:r>
              <a:t/>
            </a:r>
            <a:endParaRPr sz="1025"/>
          </a:p>
        </p:txBody>
      </p:sp>
      <p:pic>
        <p:nvPicPr>
          <p:cNvPr id="113" name="Google Shape;113;p21"/>
          <p:cNvPicPr preferRelativeResize="0"/>
          <p:nvPr/>
        </p:nvPicPr>
        <p:blipFill>
          <a:blip r:embed="rId3">
            <a:alphaModFix/>
          </a:blip>
          <a:stretch>
            <a:fillRect/>
          </a:stretch>
        </p:blipFill>
        <p:spPr>
          <a:xfrm>
            <a:off x="5194575" y="2628016"/>
            <a:ext cx="3637725" cy="2137183"/>
          </a:xfrm>
          <a:prstGeom prst="rect">
            <a:avLst/>
          </a:prstGeom>
          <a:noFill/>
          <a:ln>
            <a:noFill/>
          </a:ln>
        </p:spPr>
      </p:pic>
      <p:pic>
        <p:nvPicPr>
          <p:cNvPr id="114" name="Google Shape;114;p21"/>
          <p:cNvPicPr preferRelativeResize="0"/>
          <p:nvPr/>
        </p:nvPicPr>
        <p:blipFill>
          <a:blip r:embed="rId4">
            <a:alphaModFix/>
          </a:blip>
          <a:stretch>
            <a:fillRect/>
          </a:stretch>
        </p:blipFill>
        <p:spPr>
          <a:xfrm>
            <a:off x="311700" y="1017725"/>
            <a:ext cx="4152085" cy="2137175"/>
          </a:xfrm>
          <a:prstGeom prst="rect">
            <a:avLst/>
          </a:prstGeom>
          <a:noFill/>
          <a:ln>
            <a:noFill/>
          </a:ln>
        </p:spPr>
      </p:pic>
      <p:sp>
        <p:nvSpPr>
          <p:cNvPr id="115" name="Google Shape;115;p21"/>
          <p:cNvSpPr txBox="1"/>
          <p:nvPr/>
        </p:nvSpPr>
        <p:spPr>
          <a:xfrm>
            <a:off x="191775" y="3210600"/>
            <a:ext cx="5002800" cy="1554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i="1" lang="it" sz="1000">
                <a:solidFill>
                  <a:schemeClr val="dk2"/>
                </a:solidFill>
              </a:rPr>
              <a:t>Smart ports needs efficient, capillary and smart monitoring techniques</a:t>
            </a:r>
            <a:r>
              <a:rPr lang="it" sz="1000">
                <a:solidFill>
                  <a:schemeClr val="dk2"/>
                </a:solidFill>
              </a:rPr>
              <a:t>. Moving processing power and facilities close to the port location could provide several enhancements in the network architectures, such as:</a:t>
            </a:r>
            <a:endParaRPr sz="1000">
              <a:solidFill>
                <a:schemeClr val="dk2"/>
              </a:solidFill>
            </a:endParaRPr>
          </a:p>
          <a:p>
            <a:pPr indent="-292100" lvl="0" marL="457200" rtl="0" algn="l">
              <a:lnSpc>
                <a:spcPct val="115000"/>
              </a:lnSpc>
              <a:spcBef>
                <a:spcPts val="1200"/>
              </a:spcBef>
              <a:spcAft>
                <a:spcPts val="0"/>
              </a:spcAft>
              <a:buClr>
                <a:schemeClr val="dk2"/>
              </a:buClr>
              <a:buSzPts val="1000"/>
              <a:buChar char="●"/>
            </a:pPr>
            <a:r>
              <a:rPr b="1" i="1" lang="it" sz="1000">
                <a:solidFill>
                  <a:schemeClr val="dk2"/>
                </a:solidFill>
              </a:rPr>
              <a:t>sensors reporting time reduction</a:t>
            </a:r>
            <a:r>
              <a:rPr lang="it" sz="1000">
                <a:solidFill>
                  <a:schemeClr val="dk2"/>
                </a:solidFill>
              </a:rPr>
              <a:t>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b="1" i="1" lang="it" sz="1000">
                <a:solidFill>
                  <a:schemeClr val="dk2"/>
                </a:solidFill>
              </a:rPr>
              <a:t>equipment control optimization</a:t>
            </a:r>
            <a:endParaRPr b="1" i="1" sz="1000">
              <a:solidFill>
                <a:schemeClr val="dk2"/>
              </a:solidFill>
            </a:endParaRPr>
          </a:p>
          <a:p>
            <a:pPr indent="-292100" lvl="0" marL="457200" rtl="0" algn="l">
              <a:lnSpc>
                <a:spcPct val="115000"/>
              </a:lnSpc>
              <a:spcBef>
                <a:spcPts val="0"/>
              </a:spcBef>
              <a:spcAft>
                <a:spcPts val="0"/>
              </a:spcAft>
              <a:buClr>
                <a:schemeClr val="dk2"/>
              </a:buClr>
              <a:buSzPts val="1000"/>
              <a:buChar char="●"/>
            </a:pPr>
            <a:r>
              <a:rPr b="1" i="1" lang="it" sz="1000">
                <a:solidFill>
                  <a:schemeClr val="dk2"/>
                </a:solidFill>
              </a:rPr>
              <a:t>real-time access</a:t>
            </a:r>
            <a:r>
              <a:rPr lang="it" sz="1000">
                <a:solidFill>
                  <a:schemeClr val="dk2"/>
                </a:solidFill>
              </a:rPr>
              <a:t> to video surveillance</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b="1" i="1" lang="it" sz="1000">
                <a:solidFill>
                  <a:schemeClr val="dk2"/>
                </a:solidFill>
              </a:rPr>
              <a:t>customized applications deployment</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